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Διαφάνεια τίτλου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PROJECT TITLE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WPX - Task X.X: Task or deliverable title HERE</a:t>
            </a:r>
            <a:endParaRPr/>
          </a:p>
          <a:p>
            <a:pPr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859292" y="6459785"/>
            <a:ext cx="1710260" cy="365125"/>
          </a:xfrm>
        </p:spPr>
        <p:txBody>
          <a:bodyPr/>
          <a:lstStyle/>
          <a:p>
            <a:pPr>
              <a:defRPr/>
            </a:pPr>
            <a:fld id="{40F4E886-7301-4474-86BD-9B5B4C643F56}" type="datetime1">
              <a:t>05/06/2018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25622" y="6459785"/>
            <a:ext cx="1087438" cy="365125"/>
          </a:xfrm>
        </p:spPr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0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  <p:grpSp>
        <p:nvGrpSpPr>
          <p:cNvPr id="11" name="Ομάδα 23"/>
          <p:cNvGrpSpPr/>
          <p:nvPr userDrawn="1"/>
        </p:nvGrpSpPr>
        <p:grpSpPr bwMode="auto"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12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Ομάδα 18"/>
          <p:cNvGrpSpPr/>
          <p:nvPr userDrawn="1"/>
        </p:nvGrpSpPr>
        <p:grpSpPr bwMode="auto">
          <a:xfrm>
            <a:off x="-3" y="5995713"/>
            <a:ext cx="12192003" cy="195824"/>
            <a:chOff x="-3" y="5947505"/>
            <a:chExt cx="12192003" cy="195824"/>
          </a:xfrm>
        </p:grpSpPr>
        <p:sp>
          <p:nvSpPr>
            <p:cNvPr id="17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8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9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Τίτλος και Κατακόρυφο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 lIns="45720" tIns="0" rIns="45720" bIns="0"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DB0B1E-DEAE-4CBE-A42B-AFEABF2D80C4}" type="datetime1">
              <a:t>05/06/2018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Κατακόρυφος τίτλος και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Ομάδα 18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8" name="Vertical Title 1"/>
          <p:cNvSpPr>
            <a:spLocks noGrp="1"/>
          </p:cNvSpPr>
          <p:nvPr>
            <p:ph type="title" orient="vert" hasCustomPrompt="1"/>
          </p:nvPr>
        </p:nvSpPr>
        <p:spPr bwMode="auto">
          <a:xfrm>
            <a:off x="8724900" y="412302"/>
            <a:ext cx="2628900" cy="5759898"/>
          </a:xfrm>
        </p:spPr>
        <p:txBody>
          <a:bodyPr vert="eaVer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9" name="Vertical Text Placehold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CF32DC-8BE5-4FBE-BEC8-3CF6B3B972B5}" type="datetime1">
              <a:t>05/06/2018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3" name="Εικόνα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5400000">
            <a:off x="-171772" y="5764975"/>
            <a:ext cx="1072004" cy="71467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 rot="5400000">
            <a:off x="11061529" y="5766132"/>
            <a:ext cx="1133648" cy="1089708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Τίτλος και περιεχό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811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6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C9F940-3752-4988-A080-ACBD9960BA4B}" type="datetime1">
              <a:t>05/06/2018</a:t>
            </a:fld>
            <a:endParaRPr lang="en-US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46B51E-3943-40B2-9BC6-F6706F17CFAB}" type="datetime1">
              <a:t>05/06/2018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100051" y="4107180"/>
            <a:ext cx="10058400" cy="164591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WPX - Task X.X: Task or deliverable title HERE</a:t>
            </a:r>
            <a:endParaRPr/>
          </a:p>
          <a:p>
            <a:pPr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</p:txBody>
      </p:sp>
      <p:grpSp>
        <p:nvGrpSpPr>
          <p:cNvPr id="8" name="Ομάδα 17"/>
          <p:cNvGrpSpPr/>
          <p:nvPr userDrawn="1"/>
        </p:nvGrpSpPr>
        <p:grpSpPr bwMode="auto">
          <a:xfrm>
            <a:off x="293904" y="2240280"/>
            <a:ext cx="7009754" cy="3572554"/>
            <a:chOff x="293904" y="2240280"/>
            <a:chExt cx="7009754" cy="3572554"/>
          </a:xfrm>
        </p:grpSpPr>
        <p:cxnSp>
          <p:nvCxnSpPr>
            <p:cNvPr id="9" name="Straight Connector 8"/>
            <p:cNvCxnSpPr>
              <a:cxnSpLocks/>
            </p:cNvCxnSpPr>
            <p:nvPr userDrawn="1"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097280" y="758951"/>
            <a:ext cx="10058400" cy="295799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PROJECT TITLE</a:t>
            </a:r>
            <a:endParaRPr/>
          </a:p>
        </p:txBody>
      </p:sp>
      <p:grpSp>
        <p:nvGrpSpPr>
          <p:cNvPr id="14" name="Ομάδα 2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1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8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611482" y="0"/>
            <a:ext cx="1580517" cy="1519257"/>
          </a:xfrm>
          <a:prstGeom prst="rect">
            <a:avLst/>
          </a:prstGeom>
        </p:spPr>
      </p:pic>
      <p:pic>
        <p:nvPicPr>
          <p:cNvPr id="19" name="Εικόνα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3904" y="187221"/>
            <a:ext cx="1440872" cy="960582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Δύο περιεχόμεν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1097278" y="1845734"/>
            <a:ext cx="4937760" cy="402336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217920" y="1845735"/>
            <a:ext cx="4937760" cy="402336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2FB9F1-94BF-45D3-AE33-6ABCB2F20E7B}" type="datetime1">
              <a:t>05/06/2018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Σύγκρισ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 hasCustomPrompt="1"/>
          </p:nvPr>
        </p:nvSpPr>
        <p:spPr bwMode="auto"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1097280" y="1880955"/>
            <a:ext cx="4937760" cy="4079579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6217920" y="1880955"/>
            <a:ext cx="4937760" cy="4079579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C3DC05-FFF6-4D9D-9DB5-7D1A9A8DDC4A}" type="datetime1">
              <a:t>05/06/2018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Μόνο τίτλο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6F430A-72C9-4ED3-B5E4-3D55C9729DA8}" type="datetime1">
              <a:t>05/06/2018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Κεν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C6629B-A2E2-43B0-BC7C-2B77883FD396}" type="datetime1">
              <a:t>05/06/2018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7" name="Εικόνα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  <p:grpSp>
        <p:nvGrpSpPr>
          <p:cNvPr id="8" name="Ομάδα 11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9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0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1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2" name="Εικόνα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Περιεχόμενο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16" y="0"/>
            <a:ext cx="405079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594358"/>
            <a:ext cx="3200400" cy="2286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z="4800" b="0" i="0" u="none" strike="noStrike" cap="none" spc="-5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</a:rPr>
              <a:t>Plug-N-Harvest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4800600" y="731520"/>
            <a:ext cx="6492240" cy="5257800"/>
          </a:xfrm>
        </p:spPr>
        <p:txBody>
          <a:bodyPr/>
          <a:lstStyle>
            <a:lvl1pPr marL="91440" marR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lvl1pPr>
            <a:lvl2pPr marL="38404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2pPr>
            <a:lvl3pPr marL="56692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3pPr>
            <a:lvl4pPr marL="74980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4pPr>
            <a:lvl5pPr marL="932688" marR="0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lvl5pPr>
          </a:lstStyle>
          <a:p>
            <a:pPr marL="91440" marR="0" lvl="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/>
              <a:buChar char=" "/>
              <a:defRPr/>
            </a:pPr>
            <a:r>
              <a:rPr lang="en-US" sz="20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SAMPLE TEXT</a:t>
            </a:r>
            <a:endParaRPr lang="el-GR" sz="20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384048" marR="0" lvl="1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8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Second level</a:t>
            </a:r>
            <a:endParaRPr lang="el-GR" sz="18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566928" marR="0" lvl="2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Third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749808" marR="0" lvl="3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Fourth level</a:t>
            </a:r>
            <a:endParaRPr lang="el-GR" sz="1400" b="0" i="0" u="none" strike="noStrike" cap="none" spc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</a:endParaRPr>
          </a:p>
          <a:p>
            <a:pPr marL="932688" marR="0" lvl="4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 typeface="Calibri"/>
              <a:buChar char="◦"/>
              <a:defRPr/>
            </a:pPr>
            <a:r>
              <a:rPr lang="en-US" sz="1400" b="0" i="0" u="none" strike="noStrike" cap="none" spc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Fifth level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WPX - Task X.X: Task or deliverable title HERE</a:t>
            </a:r>
            <a:endParaRPr/>
          </a:p>
          <a:p>
            <a:pPr lvl="0">
              <a:defRPr/>
            </a:pPr>
            <a:r>
              <a:rPr lang="en-US"/>
              <a:t>ORGANIZATION: ORGANIZATion name/acronym</a:t>
            </a:r>
            <a:br>
              <a:rPr lang="en-US"/>
            </a:br>
            <a:r>
              <a:rPr lang="en-US"/>
              <a:t>PRESENTER(S): presenters names</a:t>
            </a:r>
            <a:br>
              <a:rPr lang="en-US"/>
            </a:br>
            <a:r>
              <a:rPr lang="en-US"/>
              <a:t>MEETING: TYPE AND LOCATION OF THE MEETING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2287342" y="6450190"/>
            <a:ext cx="137025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DC22D29-6C03-4FCB-92CF-E05A67975532}" type="datetime1">
              <a:t>05/06/2018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1" name="Εικόνα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grpSp>
        <p:nvGrpSpPr>
          <p:cNvPr id="12" name="Ομάδα 19"/>
          <p:cNvGrpSpPr/>
          <p:nvPr userDrawn="1"/>
        </p:nvGrpSpPr>
        <p:grpSpPr bwMode="auto">
          <a:xfrm rot="16199999">
            <a:off x="906181" y="3323698"/>
            <a:ext cx="6824911" cy="177516"/>
            <a:chOff x="-3" y="5947505"/>
            <a:chExt cx="12192003" cy="195824"/>
          </a:xfrm>
        </p:grpSpPr>
        <p:sp>
          <p:nvSpPr>
            <p:cNvPr id="13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4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5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pic>
        <p:nvPicPr>
          <p:cNvPr id="16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Εικόνα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 bwMode="auto">
          <a:xfrm>
            <a:off x="0" y="4953000"/>
            <a:ext cx="12188825" cy="190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5" name="Rectangle 8"/>
          <p:cNvSpPr/>
          <p:nvPr userDrawn="1"/>
        </p:nvSpPr>
        <p:spPr bwMode="auto"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607127" y="5074920"/>
            <a:ext cx="960379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15" y="0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to add picture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607126" y="5907024"/>
            <a:ext cx="9603416" cy="41064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l-GR"/>
              <a:t>Επεξεργασία στυλ υποδείγματος κειμένου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8D4731-F406-4A17-A852-A57626BC2303}" type="datetime1">
              <a:t>05/06/2018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PLUG-N-HARVEST</a:t>
            </a:r>
            <a:br>
              <a:rPr lang="sv-SE"/>
            </a:br>
            <a:r>
              <a:rPr lang="sv-SE"/>
              <a:t>ID: 768735 - H2020-EU.2.1.5.2.</a:t>
            </a: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61529" y="5766132"/>
            <a:ext cx="1133648" cy="108970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Ομάδα 7"/>
          <p:cNvGrpSpPr/>
          <p:nvPr userDrawn="1"/>
        </p:nvGrpSpPr>
        <p:grpSpPr bwMode="auto">
          <a:xfrm>
            <a:off x="-3" y="5947505"/>
            <a:ext cx="12192003" cy="195824"/>
            <a:chOff x="-3" y="5947505"/>
            <a:chExt cx="12192003" cy="195824"/>
          </a:xfrm>
        </p:grpSpPr>
        <p:sp>
          <p:nvSpPr>
            <p:cNvPr id="5" name="Rectangle 7"/>
            <p:cNvSpPr/>
            <p:nvPr userDrawn="1"/>
          </p:nvSpPr>
          <p:spPr bwMode="auto">
            <a:xfrm>
              <a:off x="-3" y="6081273"/>
              <a:ext cx="12192002" cy="620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6" name="Rectangle 7"/>
            <p:cNvSpPr/>
            <p:nvPr userDrawn="1"/>
          </p:nvSpPr>
          <p:spPr bwMode="auto">
            <a:xfrm>
              <a:off x="3175" y="6012600"/>
              <a:ext cx="12188825" cy="64008"/>
            </a:xfrm>
            <a:prstGeom prst="rect">
              <a:avLst/>
            </a:pr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7" name="Rectangle 7"/>
            <p:cNvSpPr/>
            <p:nvPr/>
          </p:nvSpPr>
          <p:spPr bwMode="auto">
            <a:xfrm>
              <a:off x="-3" y="5947505"/>
              <a:ext cx="12192002" cy="62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8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MAIN TITLE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defRPr/>
            </a:pPr>
            <a:r>
              <a:rPr lang="en-US"/>
              <a:t>SAMPLE TEXT</a:t>
            </a:r>
            <a:endParaRPr lang="el-GR"/>
          </a:p>
          <a:p>
            <a:pPr lvl="1">
              <a:defRPr/>
            </a:pPr>
            <a:r>
              <a:rPr lang="en-US"/>
              <a:t>Second level</a:t>
            </a:r>
            <a:endParaRPr lang="el-GR"/>
          </a:p>
          <a:p>
            <a:pPr lvl="2">
              <a:defRPr/>
            </a:pPr>
            <a:r>
              <a:rPr lang="en-US"/>
              <a:t>Third level</a:t>
            </a:r>
            <a:endParaRPr lang="el-GR"/>
          </a:p>
          <a:p>
            <a:pPr lvl="3">
              <a:defRPr/>
            </a:pPr>
            <a:r>
              <a:rPr lang="en-US"/>
              <a:t>Fourth level</a:t>
            </a:r>
            <a:endParaRPr lang="el-GR"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 bwMode="auto">
          <a:xfrm>
            <a:off x="2076375" y="6459785"/>
            <a:ext cx="1493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C9F940-3752-4988-A080-ACBD9960BA4B}" type="datetime1">
              <a:t>05/06/2018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3686185" y="6459785"/>
            <a:ext cx="4822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862562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F34D8A-136C-4FA7-8325-F06DF2D5CB3D}" type="slidenum">
              <a:t>‹Nº›</a:t>
            </a:fld>
            <a:endParaRPr lang="en-US"/>
          </a:p>
        </p:txBody>
      </p:sp>
      <p:pic>
        <p:nvPicPr>
          <p:cNvPr id="13" name="Εικόνα 10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1061529" y="5766130"/>
            <a:ext cx="1133648" cy="1089709"/>
          </a:xfrm>
          <a:prstGeom prst="rect">
            <a:avLst/>
          </a:prstGeom>
        </p:spPr>
      </p:pic>
      <p:grpSp>
        <p:nvGrpSpPr>
          <p:cNvPr id="14" name="Ομάδα 29"/>
          <p:cNvGrpSpPr/>
          <p:nvPr userDrawn="1"/>
        </p:nvGrpSpPr>
        <p:grpSpPr bwMode="auto">
          <a:xfrm>
            <a:off x="452654" y="59457"/>
            <a:ext cx="7009754" cy="3572554"/>
            <a:chOff x="293904" y="2240280"/>
            <a:chExt cx="7009754" cy="3572554"/>
          </a:xfrm>
        </p:grpSpPr>
        <p:cxnSp>
          <p:nvCxnSpPr>
            <p:cNvPr id="15" name="Straight Connector 8"/>
            <p:cNvCxnSpPr>
              <a:cxnSpLocks/>
            </p:cNvCxnSpPr>
            <p:nvPr/>
          </p:nvCxnSpPr>
          <p:spPr bwMode="auto">
            <a:xfrm>
              <a:off x="457200" y="3924300"/>
              <a:ext cx="667512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8"/>
            <p:cNvCxnSpPr>
              <a:cxnSpLocks/>
            </p:cNvCxnSpPr>
            <p:nvPr userDrawn="1"/>
          </p:nvCxnSpPr>
          <p:spPr bwMode="auto">
            <a:xfrm>
              <a:off x="940958" y="2240280"/>
              <a:ext cx="0" cy="35725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8"/>
            <p:cNvCxnSpPr>
              <a:cxnSpLocks/>
            </p:cNvCxnSpPr>
            <p:nvPr userDrawn="1"/>
          </p:nvCxnSpPr>
          <p:spPr bwMode="auto">
            <a:xfrm>
              <a:off x="628538" y="385572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"/>
            <p:cNvCxnSpPr>
              <a:cxnSpLocks/>
            </p:cNvCxnSpPr>
            <p:nvPr userDrawn="1"/>
          </p:nvCxnSpPr>
          <p:spPr bwMode="auto">
            <a:xfrm>
              <a:off x="293904" y="3992880"/>
              <a:ext cx="667512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Εικόνα 10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320888" y="6143330"/>
            <a:ext cx="1072004" cy="714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>
        <a:lnSpc>
          <a:spcPct val="85000"/>
        </a:lnSpc>
        <a:spcBef>
          <a:spcPts val="0"/>
        </a:spcBef>
        <a:buNone/>
        <a:defRPr sz="48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</a:defRPr>
      </a:lvl1pPr>
    </p:titleStyle>
    <p:bodyStyle>
      <a:lvl1pPr marL="91440" indent="-91440" algn="l" defTabSz="91440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1pPr>
      <a:lvl2pPr marL="38404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56692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74980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93268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PLUG-N-HARVEST</a:t>
            </a:r>
            <a:br>
              <a:rPr lang="en-US"/>
            </a:br>
            <a:r>
              <a:rPr lang="en-US"/>
              <a:t>ID: 768735 - H2020-EU.2.1.5.2.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8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8" y="260048"/>
            <a:ext cx="7238117" cy="16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540007" y="3153991"/>
            <a:ext cx="3115159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609600"/>
          </a:effectLst>
        </p:spPr>
        <p:txBody>
          <a:bodyPr wrap="square" rtlCol="0">
            <a:spAutoFit/>
          </a:bodyPr>
          <a:lstStyle/>
          <a:p>
            <a:r>
              <a:rPr lang="es-ES" sz="5400" i="1" dirty="0" err="1" smtClean="0">
                <a:ln w="0"/>
                <a:latin typeface="+mj-lt"/>
              </a:rPr>
              <a:t>Welcome</a:t>
            </a:r>
            <a:r>
              <a:rPr lang="es-ES" sz="5400" i="1" dirty="0" smtClean="0">
                <a:ln w="0"/>
                <a:latin typeface="+mj-lt"/>
              </a:rPr>
              <a:t> </a:t>
            </a:r>
            <a:endParaRPr lang="es-ES" sz="5400" i="1" dirty="0">
              <a:ln w="0"/>
              <a:latin typeface="+mj-lt"/>
            </a:endParaRPr>
          </a:p>
        </p:txBody>
      </p:sp>
      <p:sp>
        <p:nvSpPr>
          <p:cNvPr id="10" name="Υπότιτλος 2"/>
          <p:cNvSpPr txBox="1">
            <a:spLocks/>
          </p:cNvSpPr>
          <p:nvPr/>
        </p:nvSpPr>
        <p:spPr bwMode="auto">
          <a:xfrm>
            <a:off x="2639616" y="4471064"/>
            <a:ext cx="7627780" cy="16459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</a:rPr>
              <a:t>ORGANIZATION: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Agency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Catalonia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j-lt"/>
              </a:rPr>
              <a:t>/ AHC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MEETING: BARCELONA 06 – 08 June 2018</a:t>
            </a: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11" name="Contenidor de contingut 1">
            <a:extLst>
              <a:ext uri="{FF2B5EF4-FFF2-40B4-BE49-F238E27FC236}">
                <a16:creationId xmlns="" xmlns:a16="http://schemas.microsoft.com/office/drawing/2014/main" id="{BB3A608A-A6B4-4843-A68F-38D2BB8BB4A6}"/>
              </a:ext>
            </a:extLst>
          </p:cNvPr>
          <p:cNvSpPr txBox="1">
            <a:spLocks/>
          </p:cNvSpPr>
          <p:nvPr/>
        </p:nvSpPr>
        <p:spPr>
          <a:xfrm>
            <a:off x="839416" y="5294024"/>
            <a:ext cx="10296525" cy="5140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ca-ES" dirty="0" smtClean="0"/>
              <a:t>  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www.agenciahabitatge.cat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ca-ES" sz="5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sz="5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a-ES" sz="4100" dirty="0" smtClean="0"/>
              <a:t>	</a:t>
            </a:r>
            <a:endParaRPr lang="ca-ES" sz="3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s-ES" smtClean="0"/>
              <a:t>10</a:t>
            </a:fld>
            <a:endParaRPr lang="es-ES"/>
          </a:p>
        </p:txBody>
      </p:sp>
      <p:pic>
        <p:nvPicPr>
          <p:cNvPr id="5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6" y="267301"/>
            <a:ext cx="2080113" cy="5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8"/>
          <a:stretch/>
        </p:blipFill>
        <p:spPr>
          <a:xfrm rot="5400000">
            <a:off x="4423220" y="-3323154"/>
            <a:ext cx="3712709" cy="141926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2535" y="-416910"/>
            <a:ext cx="2009771" cy="284359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791744" y="3786187"/>
            <a:ext cx="321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 m2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14CC4F27-ACE3-4C1C-A158-BE7594922517}"/>
              </a:ext>
            </a:extLst>
          </p:cNvPr>
          <p:cNvSpPr txBox="1">
            <a:spLocks/>
          </p:cNvSpPr>
          <p:nvPr/>
        </p:nvSpPr>
        <p:spPr>
          <a:xfrm>
            <a:off x="316528" y="835218"/>
            <a:ext cx="8229600" cy="5143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57" dirty="0" err="1" smtClean="0"/>
              <a:t>Democase</a:t>
            </a:r>
            <a:r>
              <a:rPr lang="es-ES" sz="2357" dirty="0" smtClean="0"/>
              <a:t> </a:t>
            </a:r>
            <a:r>
              <a:rPr lang="es-ES" sz="2357" dirty="0" err="1" smtClean="0"/>
              <a:t>Sant</a:t>
            </a:r>
            <a:r>
              <a:rPr lang="es-ES" sz="2357" dirty="0" smtClean="0"/>
              <a:t> </a:t>
            </a:r>
            <a:r>
              <a:rPr lang="es-ES" sz="2357" dirty="0" err="1" smtClean="0"/>
              <a:t>Quirze</a:t>
            </a:r>
            <a:r>
              <a:rPr lang="es-ES" sz="2357" dirty="0" smtClean="0"/>
              <a:t> del Vallés</a:t>
            </a:r>
            <a:endParaRPr lang="es-ES" sz="2357" dirty="0"/>
          </a:p>
        </p:txBody>
      </p:sp>
    </p:spTree>
    <p:extLst>
      <p:ext uri="{BB962C8B-B14F-4D97-AF65-F5344CB8AC3E}">
        <p14:creationId xmlns:p14="http://schemas.microsoft.com/office/powerpoint/2010/main" val="14192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s-ES" smtClean="0"/>
              <a:t>11</a:t>
            </a:fld>
            <a:endParaRPr lang="es-ES"/>
          </a:p>
        </p:txBody>
      </p:sp>
      <p:pic>
        <p:nvPicPr>
          <p:cNvPr id="5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6" y="267301"/>
            <a:ext cx="2080113" cy="5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6" y="1340768"/>
            <a:ext cx="6535700" cy="4166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8354" y="-877359"/>
            <a:ext cx="2708919" cy="383280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14CC4F27-ACE3-4C1C-A158-BE7594922517}"/>
              </a:ext>
            </a:extLst>
          </p:cNvPr>
          <p:cNvSpPr txBox="1">
            <a:spLocks/>
          </p:cNvSpPr>
          <p:nvPr/>
        </p:nvSpPr>
        <p:spPr>
          <a:xfrm>
            <a:off x="316528" y="835218"/>
            <a:ext cx="8229600" cy="5143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57" dirty="0" err="1" smtClean="0"/>
              <a:t>Democase</a:t>
            </a:r>
            <a:r>
              <a:rPr lang="es-ES" sz="2357" dirty="0" smtClean="0"/>
              <a:t> </a:t>
            </a:r>
            <a:r>
              <a:rPr lang="es-ES" sz="2357" dirty="0" err="1" smtClean="0"/>
              <a:t>Sant</a:t>
            </a:r>
            <a:r>
              <a:rPr lang="es-ES" sz="2357" dirty="0" smtClean="0"/>
              <a:t> </a:t>
            </a:r>
            <a:r>
              <a:rPr lang="es-ES" sz="2357" dirty="0" err="1" smtClean="0"/>
              <a:t>Quirze</a:t>
            </a:r>
            <a:r>
              <a:rPr lang="es-ES" sz="2357" dirty="0" smtClean="0"/>
              <a:t> del Vallés</a:t>
            </a:r>
            <a:endParaRPr lang="es-ES" sz="2357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770414"/>
            <a:ext cx="3875752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14CC4F27-ACE3-4C1C-A158-BE7594922517}"/>
              </a:ext>
            </a:extLst>
          </p:cNvPr>
          <p:cNvSpPr txBox="1">
            <a:spLocks/>
          </p:cNvSpPr>
          <p:nvPr/>
        </p:nvSpPr>
        <p:spPr>
          <a:xfrm>
            <a:off x="316528" y="5525929"/>
            <a:ext cx="8229600" cy="5143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South – </a:t>
            </a:r>
            <a:r>
              <a:rPr lang="es-ES" sz="1800" dirty="0" err="1" smtClean="0"/>
              <a:t>Est</a:t>
            </a:r>
            <a:r>
              <a:rPr lang="es-ES" sz="1800" dirty="0" smtClean="0"/>
              <a:t> </a:t>
            </a:r>
            <a:r>
              <a:rPr lang="es-ES" sz="1800" dirty="0" err="1" smtClean="0"/>
              <a:t>Façade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7968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s-ES" smtClean="0"/>
              <a:t>12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6" y="1288259"/>
            <a:ext cx="3605903" cy="4595690"/>
          </a:xfrm>
          <a:prstGeom prst="rect">
            <a:avLst/>
          </a:prstGeom>
        </p:spPr>
      </p:pic>
      <p:pic>
        <p:nvPicPr>
          <p:cNvPr id="6" name="Imat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6" y="267301"/>
            <a:ext cx="2080113" cy="5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2120" y="-591587"/>
            <a:ext cx="2708919" cy="383280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14CC4F27-ACE3-4C1C-A158-BE7594922517}"/>
              </a:ext>
            </a:extLst>
          </p:cNvPr>
          <p:cNvSpPr txBox="1">
            <a:spLocks/>
          </p:cNvSpPr>
          <p:nvPr/>
        </p:nvSpPr>
        <p:spPr>
          <a:xfrm>
            <a:off x="316528" y="835218"/>
            <a:ext cx="8229600" cy="5143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57" dirty="0" err="1" smtClean="0"/>
              <a:t>Democase</a:t>
            </a:r>
            <a:r>
              <a:rPr lang="es-ES" sz="2357" dirty="0" smtClean="0"/>
              <a:t> </a:t>
            </a:r>
            <a:r>
              <a:rPr lang="es-ES" sz="2357" dirty="0" err="1" smtClean="0"/>
              <a:t>Sant</a:t>
            </a:r>
            <a:r>
              <a:rPr lang="es-ES" sz="2357" dirty="0" smtClean="0"/>
              <a:t> </a:t>
            </a:r>
            <a:r>
              <a:rPr lang="es-ES" sz="2357" dirty="0" err="1" smtClean="0"/>
              <a:t>Quirze</a:t>
            </a:r>
            <a:r>
              <a:rPr lang="es-ES" sz="2357" dirty="0" smtClean="0"/>
              <a:t> del Vallés</a:t>
            </a:r>
            <a:endParaRPr lang="es-ES" sz="2357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8191" y="1896493"/>
            <a:ext cx="4517638" cy="3374285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8328248" y="980728"/>
            <a:ext cx="217880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s-ES" smtClean="0"/>
              <a:t>2</a:t>
            </a:fld>
            <a:endParaRPr lang="es-ES"/>
          </a:p>
        </p:txBody>
      </p:sp>
      <p:pic>
        <p:nvPicPr>
          <p:cNvPr id="21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" y="304215"/>
            <a:ext cx="3168310" cy="734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uadroTexto 29"/>
          <p:cNvSpPr txBox="1"/>
          <p:nvPr/>
        </p:nvSpPr>
        <p:spPr>
          <a:xfrm>
            <a:off x="0" y="1309847"/>
            <a:ext cx="376043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609600"/>
          </a:effectLst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ln w="0"/>
                <a:latin typeface="+mj-lt"/>
              </a:rPr>
              <a:t>Venue</a:t>
            </a:r>
            <a:r>
              <a:rPr lang="es-ES" sz="3200" dirty="0" smtClean="0">
                <a:ln w="0"/>
                <a:latin typeface="+mj-lt"/>
              </a:rPr>
              <a:t> 1 - </a:t>
            </a:r>
            <a:r>
              <a:rPr lang="es-ES" dirty="0" err="1" smtClean="0">
                <a:ln w="0"/>
                <a:latin typeface="+mj-lt"/>
              </a:rPr>
              <a:t>Diputació</a:t>
            </a:r>
            <a:r>
              <a:rPr lang="es-ES" dirty="0" smtClean="0">
                <a:ln w="0"/>
                <a:latin typeface="+mj-lt"/>
              </a:rPr>
              <a:t> Street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4961" y="1828662"/>
            <a:ext cx="3745476" cy="584775"/>
          </a:xfrm>
          <a:prstGeom prst="rect">
            <a:avLst/>
          </a:prstGeom>
          <a:solidFill>
            <a:srgbClr val="EB7124"/>
          </a:solidFill>
          <a:ln>
            <a:solidFill>
              <a:schemeClr val="tx1"/>
            </a:solidFill>
          </a:ln>
          <a:effectLst>
            <a:softEdge rad="609600"/>
          </a:effectLst>
        </p:spPr>
        <p:txBody>
          <a:bodyPr wrap="square" rtlCol="0">
            <a:spAutoFit/>
          </a:bodyPr>
          <a:lstStyle/>
          <a:p>
            <a:r>
              <a:rPr lang="es-ES" sz="3200" dirty="0" err="1" smtClean="0">
                <a:ln w="0"/>
                <a:solidFill>
                  <a:srgbClr val="EB7124"/>
                </a:solidFill>
                <a:latin typeface="+mj-lt"/>
              </a:rPr>
              <a:t>Venue</a:t>
            </a:r>
            <a:r>
              <a:rPr lang="es-ES" sz="3200" dirty="0" smtClean="0">
                <a:ln w="0"/>
                <a:solidFill>
                  <a:srgbClr val="EB7124"/>
                </a:solidFill>
                <a:latin typeface="+mj-lt"/>
              </a:rPr>
              <a:t> 2 - </a:t>
            </a:r>
            <a:r>
              <a:rPr lang="es-ES" dirty="0" err="1" smtClean="0">
                <a:ln w="0"/>
                <a:solidFill>
                  <a:srgbClr val="EB7124"/>
                </a:solidFill>
                <a:latin typeface="+mj-lt"/>
              </a:rPr>
              <a:t>Aragó</a:t>
            </a:r>
            <a:r>
              <a:rPr lang="es-ES" dirty="0" smtClean="0">
                <a:ln w="0"/>
                <a:solidFill>
                  <a:srgbClr val="EB7124"/>
                </a:solidFill>
                <a:latin typeface="+mj-lt"/>
              </a:rPr>
              <a:t> Street</a:t>
            </a:r>
            <a:endParaRPr lang="es-ES" dirty="0">
              <a:ln w="0"/>
              <a:solidFill>
                <a:srgbClr val="EB7124"/>
              </a:solidFill>
              <a:latin typeface="+mj-lt"/>
            </a:endParaRPr>
          </a:p>
        </p:txBody>
      </p:sp>
      <p:graphicFrame>
        <p:nvGraphicFramePr>
          <p:cNvPr id="32" name="17 Marcador de contenido">
            <a:extLst>
              <a:ext uri="{FF2B5EF4-FFF2-40B4-BE49-F238E27FC236}">
                <a16:creationId xmlns="" xmlns:a16="http://schemas.microsoft.com/office/drawing/2014/main" id="{EC9E13BA-F72E-467E-9D86-2B3204CFF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30115"/>
              </p:ext>
            </p:extLst>
          </p:nvPr>
        </p:nvGraphicFramePr>
        <p:xfrm>
          <a:off x="189228" y="2566702"/>
          <a:ext cx="2925931" cy="3083934"/>
        </p:xfrm>
        <a:graphic>
          <a:graphicData uri="http://schemas.openxmlformats.org/drawingml/2006/table">
            <a:tbl>
              <a:tblPr firstRow="1" lastRow="1" lastCol="1" bandRow="1">
                <a:tableStyleId>{5C22544A-7EE6-4342-B048-85BDC9FD1C3A}</a:tableStyleId>
              </a:tblPr>
              <a:tblGrid>
                <a:gridCol w="1325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1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4826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+mj-lt"/>
                        </a:rPr>
                        <a:t>AHC Delegations</a:t>
                      </a:r>
                    </a:p>
                  </a:txBody>
                  <a:tcPr marL="91435" marR="91435" marT="45739" marB="45739" anchor="ctr">
                    <a:solidFill>
                      <a:srgbClr val="F479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noProof="0" dirty="0">
                          <a:latin typeface="+mj-lt"/>
                        </a:rPr>
                        <a:t>Workforce  </a:t>
                      </a:r>
                    </a:p>
                  </a:txBody>
                  <a:tcPr marL="91435" marR="91435" marT="45739" marB="45739">
                    <a:solidFill>
                      <a:srgbClr val="F479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954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chemeClr val="bg1"/>
                          </a:solidFill>
                        </a:rPr>
                        <a:t>Barcelona</a:t>
                      </a:r>
                    </a:p>
                  </a:txBody>
                  <a:tcPr marL="91435" marR="91435" marT="45739" marB="45739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377</a:t>
                      </a:r>
                    </a:p>
                  </a:txBody>
                  <a:tcPr marL="91435" marR="91435" marT="45739" marB="45739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954">
                <a:tc>
                  <a:txBody>
                    <a:bodyPr/>
                    <a:lstStyle/>
                    <a:p>
                      <a:r>
                        <a:rPr lang="en-GB" sz="1800" noProof="0"/>
                        <a:t>Girona</a:t>
                      </a:r>
                    </a:p>
                  </a:txBody>
                  <a:tcPr marL="91435" marR="91435" marT="45739" marB="457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22</a:t>
                      </a:r>
                    </a:p>
                  </a:txBody>
                  <a:tcPr marL="91435" marR="91435" marT="45739" marB="45739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954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Lleida</a:t>
                      </a:r>
                    </a:p>
                  </a:txBody>
                  <a:tcPr marL="91435" marR="91435" marT="45739" marB="4573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31</a:t>
                      </a:r>
                    </a:p>
                  </a:txBody>
                  <a:tcPr marL="91435" marR="91435" marT="45739" marB="45739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954">
                <a:tc>
                  <a:txBody>
                    <a:bodyPr/>
                    <a:lstStyle/>
                    <a:p>
                      <a:r>
                        <a:rPr lang="en-GB" sz="1800" noProof="0"/>
                        <a:t>Tarragona</a:t>
                      </a:r>
                    </a:p>
                  </a:txBody>
                  <a:tcPr marL="91435" marR="91435" marT="45739" marB="457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/>
                        <a:t>24</a:t>
                      </a:r>
                    </a:p>
                  </a:txBody>
                  <a:tcPr marL="91435" marR="91435" marT="45739" marB="45739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899">
                <a:tc>
                  <a:txBody>
                    <a:bodyPr/>
                    <a:lstStyle/>
                    <a:p>
                      <a:r>
                        <a:rPr lang="en-GB" sz="1800" noProof="0"/>
                        <a:t>Terres de l’Ebre</a:t>
                      </a:r>
                    </a:p>
                  </a:txBody>
                  <a:tcPr marL="91435" marR="91435" marT="45739" marB="45739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6</a:t>
                      </a:r>
                    </a:p>
                  </a:txBody>
                  <a:tcPr marL="91435" marR="91435" marT="45739" marB="45739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954">
                <a:tc>
                  <a:txBody>
                    <a:bodyPr/>
                    <a:lstStyle/>
                    <a:p>
                      <a:r>
                        <a:rPr lang="en-GB" sz="1800" noProof="0"/>
                        <a:t>Total</a:t>
                      </a:r>
                    </a:p>
                  </a:txBody>
                  <a:tcPr marL="91435" marR="91435" marT="45739" marB="4573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460</a:t>
                      </a:r>
                    </a:p>
                  </a:txBody>
                  <a:tcPr marL="91435" marR="91435" marT="45739" marB="45739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5" name="Grupo 34"/>
          <p:cNvGrpSpPr/>
          <p:nvPr/>
        </p:nvGrpSpPr>
        <p:grpSpPr>
          <a:xfrm>
            <a:off x="3686185" y="-459432"/>
            <a:ext cx="8769367" cy="6201195"/>
            <a:chOff x="3603057" y="0"/>
            <a:chExt cx="8769367" cy="6201195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057" y="0"/>
              <a:ext cx="8769367" cy="6201195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>
              <a:off x="4823981" y="2303448"/>
              <a:ext cx="841073" cy="820560"/>
              <a:chOff x="4833709" y="2261851"/>
              <a:chExt cx="841073" cy="820560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5197393" y="2615278"/>
                <a:ext cx="113707" cy="113708"/>
              </a:xfrm>
              <a:prstGeom prst="ellipse">
                <a:avLst/>
              </a:prstGeom>
              <a:solidFill>
                <a:srgbClr val="EB712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5048151" y="2475512"/>
                <a:ext cx="412190" cy="393239"/>
              </a:xfrm>
              <a:prstGeom prst="ellipse">
                <a:avLst/>
              </a:prstGeom>
              <a:solidFill>
                <a:srgbClr val="EB7124">
                  <a:alpha val="42000"/>
                </a:srgbClr>
              </a:solidFill>
              <a:ln w="31750">
                <a:solidFill>
                  <a:srgbClr val="EB7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4833709" y="2261851"/>
                <a:ext cx="841073" cy="820560"/>
              </a:xfrm>
              <a:prstGeom prst="ellipse">
                <a:avLst/>
              </a:prstGeom>
              <a:noFill/>
              <a:ln w="15875">
                <a:solidFill>
                  <a:srgbClr val="EB71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6064361" y="2048191"/>
              <a:ext cx="841073" cy="820560"/>
              <a:chOff x="4833709" y="2261851"/>
              <a:chExt cx="841073" cy="820560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5197393" y="2615278"/>
                <a:ext cx="113707" cy="113708"/>
              </a:xfrm>
              <a:prstGeom prst="ellipse">
                <a:avLst/>
              </a:prstGeom>
              <a:solidFill>
                <a:srgbClr val="EB712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5048151" y="2475512"/>
                <a:ext cx="412190" cy="393239"/>
              </a:xfrm>
              <a:prstGeom prst="ellipse">
                <a:avLst/>
              </a:prstGeom>
              <a:solidFill>
                <a:srgbClr val="EB7124">
                  <a:alpha val="42000"/>
                </a:srgbClr>
              </a:solidFill>
              <a:ln w="31750">
                <a:solidFill>
                  <a:srgbClr val="EB71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4833709" y="2261851"/>
                <a:ext cx="841073" cy="820560"/>
              </a:xfrm>
              <a:prstGeom prst="ellipse">
                <a:avLst/>
              </a:prstGeom>
              <a:noFill/>
              <a:ln w="15875">
                <a:solidFill>
                  <a:srgbClr val="EB712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3" name="CuadroTexto 32"/>
            <p:cNvSpPr txBox="1"/>
            <p:nvPr/>
          </p:nvSpPr>
          <p:spPr>
            <a:xfrm>
              <a:off x="5122214" y="1828662"/>
              <a:ext cx="425397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609600"/>
            </a:effectLst>
          </p:spPr>
          <p:txBody>
            <a:bodyPr wrap="square" rtlCol="0">
              <a:spAutoFit/>
            </a:bodyPr>
            <a:lstStyle/>
            <a:p>
              <a:r>
                <a:rPr lang="es-ES" sz="3200" dirty="0" smtClean="0">
                  <a:ln w="0"/>
                  <a:latin typeface="+mj-lt"/>
                </a:rPr>
                <a:t>1</a:t>
              </a:r>
              <a:endParaRPr lang="es-ES" dirty="0" smtClean="0">
                <a:ln w="0"/>
                <a:latin typeface="+mj-lt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6892222" y="1789463"/>
              <a:ext cx="425397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609600"/>
            </a:effectLst>
          </p:spPr>
          <p:txBody>
            <a:bodyPr wrap="square" rtlCol="0">
              <a:spAutoFit/>
            </a:bodyPr>
            <a:lstStyle/>
            <a:p>
              <a:r>
                <a:rPr lang="es-ES" sz="3200" dirty="0">
                  <a:ln w="0"/>
                  <a:latin typeface="+mj-lt"/>
                </a:rPr>
                <a:t>2</a:t>
              </a:r>
              <a:endParaRPr lang="es-ES" dirty="0" smtClean="0">
                <a:ln w="0"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s-ES" smtClean="0"/>
              <a:t>3</a:t>
            </a:fld>
            <a:endParaRPr lang="es-ES"/>
          </a:p>
        </p:txBody>
      </p:sp>
      <p:sp>
        <p:nvSpPr>
          <p:cNvPr id="5" name="2 Marcador de contenido">
            <a:extLst>
              <a:ext uri="{FF2B5EF4-FFF2-40B4-BE49-F238E27FC236}">
                <a16:creationId xmlns="" xmlns:a16="http://schemas.microsoft.com/office/drawing/2014/main" id="{BE665FE1-AEC5-4959-B3AE-A78D0B84A031}"/>
              </a:ext>
            </a:extLst>
          </p:cNvPr>
          <p:cNvSpPr txBox="1">
            <a:spLocks/>
          </p:cNvSpPr>
          <p:nvPr/>
        </p:nvSpPr>
        <p:spPr>
          <a:xfrm>
            <a:off x="3152656" y="2030564"/>
            <a:ext cx="9272119" cy="6858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latin typeface="+mj-lt"/>
              </a:rPr>
              <a:t>The AHC Budget is distributed in several lines of action</a:t>
            </a:r>
            <a:r>
              <a:rPr lang="en-GB" dirty="0" smtClean="0"/>
              <a:t>:</a:t>
            </a:r>
          </a:p>
          <a:p>
            <a:pPr>
              <a:defRPr/>
            </a:pPr>
            <a:endParaRPr lang="en-GB" dirty="0" smtClean="0"/>
          </a:p>
          <a:p>
            <a:pPr marL="0" indent="0">
              <a:buNone/>
              <a:defRPr/>
            </a:pPr>
            <a:endParaRPr lang="es-ES" dirty="0" smtClean="0"/>
          </a:p>
          <a:p>
            <a:pPr>
              <a:defRPr/>
            </a:pPr>
            <a:endParaRPr lang="es-ES" dirty="0"/>
          </a:p>
        </p:txBody>
      </p:sp>
      <p:pic>
        <p:nvPicPr>
          <p:cNvPr id="6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" y="304215"/>
            <a:ext cx="3168310" cy="7341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3 Tabla">
            <a:extLst>
              <a:ext uri="{FF2B5EF4-FFF2-40B4-BE49-F238E27FC236}">
                <a16:creationId xmlns="" xmlns:a16="http://schemas.microsoft.com/office/drawing/2014/main" id="{C96181AE-E196-4A12-87B0-F362B6CE8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99307"/>
              </p:ext>
            </p:extLst>
          </p:nvPr>
        </p:nvGraphicFramePr>
        <p:xfrm>
          <a:off x="2951529" y="2851690"/>
          <a:ext cx="6986120" cy="26516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86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981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Social Programs</a:t>
                      </a:r>
                    </a:p>
                  </a:txBody>
                  <a:tcPr marL="82911" marR="82911" marT="41466" marB="41466">
                    <a:solidFill>
                      <a:srgbClr val="F479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994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Housing Promotion</a:t>
                      </a:r>
                    </a:p>
                  </a:txBody>
                  <a:tcPr marL="82911" marR="82911" marT="41466" marB="41466">
                    <a:solidFill>
                      <a:srgbClr val="F479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994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Renovation</a:t>
                      </a:r>
                    </a:p>
                  </a:txBody>
                  <a:tcPr marL="82911" marR="82911" marT="41466" marB="41466">
                    <a:solidFill>
                      <a:srgbClr val="F479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994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Neighbourhood remodelling</a:t>
                      </a:r>
                    </a:p>
                  </a:txBody>
                  <a:tcPr marL="82911" marR="82911" marT="41466" marB="41466">
                    <a:solidFill>
                      <a:srgbClr val="F479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504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Housing management, </a:t>
                      </a:r>
                      <a:r>
                        <a:rPr lang="en-US" sz="18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Public </a:t>
                      </a:r>
                      <a:r>
                        <a:rPr lang="en-US" sz="18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promotion and </a:t>
                      </a:r>
                      <a:r>
                        <a:rPr lang="en-US" sz="1800" b="1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Heritage</a:t>
                      </a:r>
                      <a:endParaRPr lang="es-ES" sz="1800" b="1" baseline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2911" marR="82911" marT="41466" marB="41466">
                    <a:solidFill>
                      <a:srgbClr val="F479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176">
                <a:tc>
                  <a:txBody>
                    <a:bodyPr/>
                    <a:lstStyle/>
                    <a:p>
                      <a:r>
                        <a:rPr lang="es-ES" sz="1800" b="1" baseline="0" noProof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Revision</a:t>
                      </a:r>
                      <a:r>
                        <a:rPr lang="es-ES" sz="1800" b="1" baseline="0" noProof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Master plan</a:t>
                      </a:r>
                      <a:endParaRPr lang="es-ES" sz="18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2911" marR="82911" marT="41466" marB="41466">
                    <a:solidFill>
                      <a:srgbClr val="F4790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46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s-ES" smtClean="0"/>
              <a:t>4</a:t>
            </a:fld>
            <a:endParaRPr lang="es-ES"/>
          </a:p>
        </p:txBody>
      </p:sp>
      <p:pic>
        <p:nvPicPr>
          <p:cNvPr id="5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8" y="304215"/>
            <a:ext cx="3168310" cy="7341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3366784" y="5284982"/>
            <a:ext cx="4198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AHC </a:t>
            </a:r>
            <a:r>
              <a:rPr lang="es-ES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Technical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Support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WP4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670458" y="1080322"/>
            <a:ext cx="2068795" cy="1363679"/>
            <a:chOff x="1919235" y="1038386"/>
            <a:chExt cx="2679635" cy="1734959"/>
          </a:xfrm>
        </p:grpSpPr>
        <p:sp>
          <p:nvSpPr>
            <p:cNvPr id="8" name="Rectángulo redondeado 7"/>
            <p:cNvSpPr/>
            <p:nvPr/>
          </p:nvSpPr>
          <p:spPr>
            <a:xfrm>
              <a:off x="1919235" y="1038386"/>
              <a:ext cx="2617587" cy="1734959"/>
            </a:xfrm>
            <a:prstGeom prst="roundRect">
              <a:avLst/>
            </a:prstGeom>
            <a:noFill/>
            <a:ln w="0">
              <a:solidFill>
                <a:srgbClr val="EB71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2495" y="1206559"/>
              <a:ext cx="850339" cy="10265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CuadroTexto 9"/>
            <p:cNvSpPr txBox="1"/>
            <p:nvPr/>
          </p:nvSpPr>
          <p:spPr>
            <a:xfrm>
              <a:off x="2068268" y="2193923"/>
              <a:ext cx="1621873" cy="48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609600"/>
            </a:effectLst>
          </p:spPr>
          <p:txBody>
            <a:bodyPr wrap="square" rtlCol="0">
              <a:spAutoFit/>
            </a:bodyPr>
            <a:lstStyle/>
            <a:p>
              <a:r>
                <a:rPr lang="es-ES" sz="900" dirty="0" smtClean="0">
                  <a:ln w="0"/>
                  <a:latin typeface="+mj-lt"/>
                </a:rPr>
                <a:t>José Pablo </a:t>
              </a:r>
              <a:r>
                <a:rPr lang="es-ES" sz="1000" dirty="0" smtClean="0">
                  <a:ln w="0"/>
                  <a:latin typeface="+mj-lt"/>
                </a:rPr>
                <a:t>Rodríguez</a:t>
              </a:r>
              <a:r>
                <a:rPr lang="es-ES" sz="900" dirty="0" smtClean="0">
                  <a:ln w="0"/>
                  <a:latin typeface="+mj-lt"/>
                </a:rPr>
                <a:t> Marín</a:t>
              </a:r>
              <a:endParaRPr lang="es-ES" sz="900" dirty="0">
                <a:ln w="0"/>
                <a:latin typeface="+mj-lt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117" y="1206559"/>
              <a:ext cx="837535" cy="9746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CuadroTexto 11"/>
            <p:cNvSpPr txBox="1"/>
            <p:nvPr/>
          </p:nvSpPr>
          <p:spPr>
            <a:xfrm>
              <a:off x="3391764" y="2335151"/>
              <a:ext cx="1207106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609600"/>
            </a:effectLst>
          </p:spPr>
          <p:txBody>
            <a:bodyPr wrap="square" rtlCol="0">
              <a:spAutoFit/>
            </a:bodyPr>
            <a:lstStyle/>
            <a:p>
              <a:r>
                <a:rPr lang="es-ES" sz="1000" dirty="0" smtClean="0">
                  <a:ln w="0"/>
                  <a:latin typeface="+mj-lt"/>
                </a:rPr>
                <a:t>Carol Diaz</a:t>
              </a:r>
              <a:endParaRPr lang="es-ES" sz="1000" dirty="0">
                <a:ln w="0"/>
                <a:latin typeface="+mj-lt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615901" y="2634947"/>
            <a:ext cx="2132591" cy="1354250"/>
            <a:chOff x="1972808" y="2634946"/>
            <a:chExt cx="2732109" cy="1734959"/>
          </a:xfrm>
        </p:grpSpPr>
        <p:sp>
          <p:nvSpPr>
            <p:cNvPr id="14" name="Rectángulo redondeado 13"/>
            <p:cNvSpPr/>
            <p:nvPr/>
          </p:nvSpPr>
          <p:spPr>
            <a:xfrm>
              <a:off x="1972808" y="2634946"/>
              <a:ext cx="2617587" cy="1734959"/>
            </a:xfrm>
            <a:prstGeom prst="roundRect">
              <a:avLst/>
            </a:prstGeom>
            <a:noFill/>
            <a:ln w="0">
              <a:solidFill>
                <a:srgbClr val="EB71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0378" y="2909581"/>
              <a:ext cx="962025" cy="9810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7117" y="2909573"/>
              <a:ext cx="894220" cy="9810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CuadroTexto 16"/>
            <p:cNvSpPr txBox="1"/>
            <p:nvPr/>
          </p:nvSpPr>
          <p:spPr>
            <a:xfrm>
              <a:off x="3497809" y="3876482"/>
              <a:ext cx="120710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609600"/>
            </a:effectLst>
          </p:spPr>
          <p:txBody>
            <a:bodyPr wrap="square" rtlCol="0">
              <a:spAutoFit/>
            </a:bodyPr>
            <a:lstStyle/>
            <a:p>
              <a:r>
                <a:rPr lang="es-ES" sz="1000" dirty="0" smtClean="0">
                  <a:ln w="0"/>
                  <a:latin typeface="+mj-lt"/>
                </a:rPr>
                <a:t>Amelia Cabrera</a:t>
              </a:r>
              <a:endParaRPr lang="es-ES" sz="1000" dirty="0">
                <a:ln w="0"/>
                <a:latin typeface="+mj-lt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2126860" y="3952937"/>
              <a:ext cx="120710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609600"/>
            </a:effectLst>
          </p:spPr>
          <p:txBody>
            <a:bodyPr wrap="square" rtlCol="0">
              <a:spAutoFit/>
            </a:bodyPr>
            <a:lstStyle/>
            <a:p>
              <a:r>
                <a:rPr lang="es-ES" sz="1000" dirty="0" smtClean="0">
                  <a:ln w="0"/>
                  <a:latin typeface="+mj-lt"/>
                </a:rPr>
                <a:t>Anna Mestre</a:t>
              </a:r>
              <a:endParaRPr lang="es-ES" sz="1000" dirty="0">
                <a:ln w="0"/>
                <a:latin typeface="+mj-lt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7540524" y="4175419"/>
            <a:ext cx="1139194" cy="1369409"/>
            <a:chOff x="1932717" y="4567299"/>
            <a:chExt cx="1424822" cy="1609620"/>
          </a:xfrm>
        </p:grpSpPr>
        <p:sp>
          <p:nvSpPr>
            <p:cNvPr id="20" name="Rectángulo redondeado 19"/>
            <p:cNvSpPr/>
            <p:nvPr/>
          </p:nvSpPr>
          <p:spPr>
            <a:xfrm>
              <a:off x="1932717" y="4567299"/>
              <a:ext cx="1424822" cy="1609620"/>
            </a:xfrm>
            <a:prstGeom prst="roundRect">
              <a:avLst/>
            </a:prstGeom>
            <a:noFill/>
            <a:ln w="0">
              <a:solidFill>
                <a:srgbClr val="EB71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9549" y="4713207"/>
              <a:ext cx="850637" cy="9746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CuadroTexto 21"/>
            <p:cNvSpPr txBox="1"/>
            <p:nvPr/>
          </p:nvSpPr>
          <p:spPr>
            <a:xfrm>
              <a:off x="2065779" y="5687896"/>
              <a:ext cx="120710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609600"/>
            </a:effectLst>
          </p:spPr>
          <p:txBody>
            <a:bodyPr wrap="square" rtlCol="0">
              <a:spAutoFit/>
            </a:bodyPr>
            <a:lstStyle/>
            <a:p>
              <a:r>
                <a:rPr lang="es-ES" sz="1000" dirty="0" smtClean="0">
                  <a:ln w="0"/>
                  <a:latin typeface="+mj-lt"/>
                </a:rPr>
                <a:t>Montse Enriquez</a:t>
              </a:r>
              <a:endParaRPr lang="es-ES" sz="1000" dirty="0">
                <a:ln w="0"/>
                <a:latin typeface="+mj-lt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606448" y="4190578"/>
            <a:ext cx="2043199" cy="1388237"/>
            <a:chOff x="3281154" y="4161117"/>
            <a:chExt cx="2043199" cy="1388237"/>
          </a:xfrm>
        </p:grpSpPr>
        <p:pic>
          <p:nvPicPr>
            <p:cNvPr id="24" name="Imagen 23" descr="\\10.224.99.195\arqui\ÀREA TÈCNICA\R+D+I\PROJECTES EUROPEUS\2011 IEVP CTMED RELS\Fotos i Logos RELS\Josep Linares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9" r="40932" b="21575"/>
            <a:stretch/>
          </p:blipFill>
          <p:spPr bwMode="auto">
            <a:xfrm>
              <a:off x="3507889" y="4275920"/>
              <a:ext cx="712775" cy="8312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CuadroTexto 24"/>
            <p:cNvSpPr txBox="1"/>
            <p:nvPr/>
          </p:nvSpPr>
          <p:spPr>
            <a:xfrm>
              <a:off x="3561286" y="5149244"/>
              <a:ext cx="96512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609600"/>
            </a:effectLst>
          </p:spPr>
          <p:txBody>
            <a:bodyPr wrap="square" rtlCol="0">
              <a:spAutoFit/>
            </a:bodyPr>
            <a:lstStyle/>
            <a:p>
              <a:r>
                <a:rPr lang="es-ES" sz="1000" dirty="0" smtClean="0">
                  <a:ln w="0"/>
                  <a:latin typeface="+mj-lt"/>
                </a:rPr>
                <a:t>Josep Linares</a:t>
              </a:r>
              <a:endParaRPr lang="es-ES" sz="1000" dirty="0">
                <a:ln w="0"/>
                <a:latin typeface="+mj-lt"/>
              </a:endParaRPr>
            </a:p>
          </p:txBody>
        </p: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4195" y="4275920"/>
              <a:ext cx="732504" cy="8355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CuadroTexto 26"/>
            <p:cNvSpPr txBox="1"/>
            <p:nvPr/>
          </p:nvSpPr>
          <p:spPr>
            <a:xfrm>
              <a:off x="4294017" y="5186683"/>
              <a:ext cx="965123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609600"/>
            </a:effectLst>
          </p:spPr>
          <p:txBody>
            <a:bodyPr wrap="square" rtlCol="0">
              <a:spAutoFit/>
            </a:bodyPr>
            <a:lstStyle/>
            <a:p>
              <a:r>
                <a:rPr lang="es-ES" sz="1000" dirty="0" smtClean="0">
                  <a:ln w="0"/>
                  <a:latin typeface="+mj-lt"/>
                </a:rPr>
                <a:t>Gerard Valls</a:t>
              </a:r>
              <a:endParaRPr lang="es-ES" sz="1000" dirty="0">
                <a:ln w="0"/>
                <a:latin typeface="+mj-lt"/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3281154" y="4161117"/>
              <a:ext cx="2043199" cy="1354250"/>
            </a:xfrm>
            <a:prstGeom prst="roundRect">
              <a:avLst/>
            </a:prstGeom>
            <a:noFill/>
            <a:ln w="0">
              <a:solidFill>
                <a:srgbClr val="EB71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9" name="Rectángulo redondeado 28"/>
          <p:cNvSpPr/>
          <p:nvPr/>
        </p:nvSpPr>
        <p:spPr>
          <a:xfrm>
            <a:off x="4947433" y="4178648"/>
            <a:ext cx="2043199" cy="1354250"/>
          </a:xfrm>
          <a:prstGeom prst="roundRect">
            <a:avLst/>
          </a:prstGeom>
          <a:noFill/>
          <a:ln w="0">
            <a:solidFill>
              <a:srgbClr val="EB712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5018792" y="5209900"/>
            <a:ext cx="1532353" cy="24622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609600"/>
          </a:effectLst>
        </p:spPr>
        <p:txBody>
          <a:bodyPr wrap="square" rtlCol="0">
            <a:spAutoFit/>
          </a:bodyPr>
          <a:lstStyle/>
          <a:p>
            <a:r>
              <a:rPr lang="es-ES" sz="1000" dirty="0" err="1" smtClean="0">
                <a:ln w="0"/>
                <a:latin typeface="+mj-lt"/>
              </a:rPr>
              <a:t>Other</a:t>
            </a:r>
            <a:r>
              <a:rPr lang="es-ES" sz="1000" dirty="0" smtClean="0">
                <a:ln w="0"/>
                <a:latin typeface="+mj-lt"/>
              </a:rPr>
              <a:t> </a:t>
            </a:r>
            <a:r>
              <a:rPr lang="es-ES" sz="1000" dirty="0" err="1" smtClean="0">
                <a:ln w="0"/>
                <a:latin typeface="+mj-lt"/>
              </a:rPr>
              <a:t>Resources</a:t>
            </a:r>
            <a:endParaRPr lang="es-ES" sz="1000" dirty="0">
              <a:ln w="0"/>
              <a:latin typeface="+mj-lt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945846" y="1576802"/>
            <a:ext cx="321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AHC Management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945846" y="2890552"/>
            <a:ext cx="321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External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Action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Technicians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and Management WP1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WP4, </a:t>
            </a:r>
            <a:r>
              <a:rPr lang="es-ES" dirty="0" smtClean="0">
                <a:solidFill>
                  <a:srgbClr val="EB71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WP5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7450089" y="5496281"/>
            <a:ext cx="321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s-ES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Comunication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es-ES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Protocol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6629B-A2E2-43B0-BC7C-2B77883FD396}" type="datetime1">
              <a:rPr lang="es-ES" smtClean="0"/>
              <a:t>05/06/2018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s-ES" smtClean="0"/>
              <a:t>5</a:t>
            </a:fld>
            <a:endParaRPr lang="es-ES"/>
          </a:p>
        </p:txBody>
      </p:sp>
      <p:pic>
        <p:nvPicPr>
          <p:cNvPr id="5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8" y="260048"/>
            <a:ext cx="7238117" cy="16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4540007" y="3153991"/>
            <a:ext cx="3115159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609600"/>
          </a:effectLst>
        </p:spPr>
        <p:txBody>
          <a:bodyPr wrap="square" rtlCol="0">
            <a:spAutoFit/>
          </a:bodyPr>
          <a:lstStyle/>
          <a:p>
            <a:r>
              <a:rPr lang="es-ES" sz="5400" i="1" dirty="0" err="1" smtClean="0">
                <a:ln w="0"/>
                <a:latin typeface="+mj-lt"/>
              </a:rPr>
              <a:t>Welcome</a:t>
            </a:r>
            <a:r>
              <a:rPr lang="es-ES" sz="5400" i="1" dirty="0" smtClean="0">
                <a:ln w="0"/>
                <a:latin typeface="+mj-lt"/>
              </a:rPr>
              <a:t> </a:t>
            </a:r>
            <a:endParaRPr lang="es-ES" sz="5400" i="1" dirty="0">
              <a:ln w="0"/>
              <a:latin typeface="+mj-lt"/>
            </a:endParaRPr>
          </a:p>
        </p:txBody>
      </p:sp>
      <p:sp>
        <p:nvSpPr>
          <p:cNvPr id="7" name="Υπότιτλος 2"/>
          <p:cNvSpPr txBox="1">
            <a:spLocks/>
          </p:cNvSpPr>
          <p:nvPr/>
        </p:nvSpPr>
        <p:spPr bwMode="auto">
          <a:xfrm>
            <a:off x="2495600" y="4653136"/>
            <a:ext cx="7627780" cy="16459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</a:rPr>
              <a:t>ORGANIZATION: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Agency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Catalonia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j-lt"/>
              </a:rPr>
              <a:t>/ AHC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MEETING: BARCELONA 06 – 08 June 2018</a:t>
            </a: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8" name="Contenidor de contingut 1">
            <a:extLst>
              <a:ext uri="{FF2B5EF4-FFF2-40B4-BE49-F238E27FC236}">
                <a16:creationId xmlns="" xmlns:a16="http://schemas.microsoft.com/office/drawing/2014/main" id="{BB3A608A-A6B4-4843-A68F-38D2BB8BB4A6}"/>
              </a:ext>
            </a:extLst>
          </p:cNvPr>
          <p:cNvSpPr txBox="1">
            <a:spLocks/>
          </p:cNvSpPr>
          <p:nvPr/>
        </p:nvSpPr>
        <p:spPr>
          <a:xfrm>
            <a:off x="839416" y="5294024"/>
            <a:ext cx="10296525" cy="5140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ca-ES" dirty="0" smtClean="0"/>
              <a:t>  </a:t>
            </a:r>
            <a:r>
              <a:rPr lang="ca-E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www.agenciahabitatge.cat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ca-ES" sz="5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sz="5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a-ES" sz="4100" dirty="0" smtClean="0"/>
              <a:t>	</a:t>
            </a:r>
            <a:endParaRPr lang="ca-ES" sz="3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s-ES" smtClean="0"/>
              <a:t>6</a:t>
            </a:fld>
            <a:endParaRPr lang="es-ES"/>
          </a:p>
        </p:txBody>
      </p:sp>
      <p:pic>
        <p:nvPicPr>
          <p:cNvPr id="5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6" y="267301"/>
            <a:ext cx="2080113" cy="5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Υπότιτλος 2"/>
          <p:cNvSpPr txBox="1">
            <a:spLocks/>
          </p:cNvSpPr>
          <p:nvPr/>
        </p:nvSpPr>
        <p:spPr bwMode="auto">
          <a:xfrm>
            <a:off x="1991544" y="4149080"/>
            <a:ext cx="10756589" cy="16459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+mj-lt"/>
              </a:rPr>
              <a:t>Plans for Implementation – </a:t>
            </a:r>
            <a:r>
              <a:rPr lang="en-US" sz="2800" dirty="0" err="1" smtClean="0">
                <a:latin typeface="+mj-lt"/>
              </a:rPr>
              <a:t>Sant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Quirze</a:t>
            </a:r>
            <a:r>
              <a:rPr lang="en-US" sz="2800" dirty="0" smtClean="0">
                <a:latin typeface="+mj-lt"/>
              </a:rPr>
              <a:t> del </a:t>
            </a:r>
            <a:r>
              <a:rPr lang="en-US" sz="2800" dirty="0" err="1" smtClean="0">
                <a:latin typeface="+mj-lt"/>
              </a:rPr>
              <a:t>Vallés</a:t>
            </a:r>
            <a:endParaRPr lang="en-US" sz="2800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ORGANIZATION: AGÈNCIA HABITATGE DE CATALUNYA / AHC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PRESENTER(S): ANNA MESTRE AND AMELIA CABRERA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+mj-lt"/>
              </a:rPr>
              <a:t>MEETING: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BARCELONA 06 – 08 January 2018</a:t>
            </a:r>
          </a:p>
          <a:p>
            <a:pPr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53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s-ES" smtClean="0"/>
              <a:t>7</a:t>
            </a:fld>
            <a:endParaRPr lang="es-ES"/>
          </a:p>
        </p:txBody>
      </p:sp>
      <p:grpSp>
        <p:nvGrpSpPr>
          <p:cNvPr id="40" name="Grupo 39"/>
          <p:cNvGrpSpPr/>
          <p:nvPr/>
        </p:nvGrpSpPr>
        <p:grpSpPr>
          <a:xfrm>
            <a:off x="400246" y="1286134"/>
            <a:ext cx="10106642" cy="4382118"/>
            <a:chOff x="403089" y="57040"/>
            <a:chExt cx="10106642" cy="4382118"/>
          </a:xfrm>
        </p:grpSpPr>
        <p:sp>
          <p:nvSpPr>
            <p:cNvPr id="41" name="Rounded Rectangle 57">
              <a:extLst>
                <a:ext uri="{FF2B5EF4-FFF2-40B4-BE49-F238E27FC236}">
                  <a16:creationId xmlns="" xmlns:a16="http://schemas.microsoft.com/office/drawing/2014/main" id="{DB665A3A-7FCB-44E4-8C3B-B0E018D5C40D}"/>
                </a:ext>
              </a:extLst>
            </p:cNvPr>
            <p:cNvSpPr/>
            <p:nvPr/>
          </p:nvSpPr>
          <p:spPr>
            <a:xfrm>
              <a:off x="7923087" y="1282752"/>
              <a:ext cx="1483778" cy="54205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000" b="1" dirty="0">
                  <a:solidFill>
                    <a:schemeClr val="tx1"/>
                  </a:solidFill>
                </a:rPr>
                <a:t>Construction /implementation + commissioning</a:t>
              </a:r>
            </a:p>
          </p:txBody>
        </p:sp>
        <p:sp>
          <p:nvSpPr>
            <p:cNvPr id="42" name="Rounded Rectangle 55">
              <a:extLst>
                <a:ext uri="{FF2B5EF4-FFF2-40B4-BE49-F238E27FC236}">
                  <a16:creationId xmlns="" xmlns:a16="http://schemas.microsoft.com/office/drawing/2014/main" id="{BAFF92E9-111B-4F72-9F1B-759C3884C186}"/>
                </a:ext>
              </a:extLst>
            </p:cNvPr>
            <p:cNvSpPr/>
            <p:nvPr/>
          </p:nvSpPr>
          <p:spPr>
            <a:xfrm>
              <a:off x="2733733" y="1955352"/>
              <a:ext cx="827607" cy="314329"/>
            </a:xfrm>
            <a:prstGeom prst="roundRect">
              <a:avLst/>
            </a:prstGeom>
            <a:solidFill>
              <a:srgbClr val="EB7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786" b="1" dirty="0">
                  <a:latin typeface="+mj-lt"/>
                </a:rPr>
                <a:t>Technical/Final Design</a:t>
              </a:r>
            </a:p>
          </p:txBody>
        </p:sp>
        <p:sp>
          <p:nvSpPr>
            <p:cNvPr id="43" name="Rounded Rectangle 59">
              <a:extLst>
                <a:ext uri="{FF2B5EF4-FFF2-40B4-BE49-F238E27FC236}">
                  <a16:creationId xmlns="" xmlns:a16="http://schemas.microsoft.com/office/drawing/2014/main" id="{07F0CB01-F3D3-43E7-BACF-394510591674}"/>
                </a:ext>
              </a:extLst>
            </p:cNvPr>
            <p:cNvSpPr/>
            <p:nvPr/>
          </p:nvSpPr>
          <p:spPr>
            <a:xfrm>
              <a:off x="9406634" y="1287333"/>
              <a:ext cx="1093244" cy="36170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000" b="1" dirty="0"/>
                <a:t> Measurement &amp;  Verification</a:t>
              </a:r>
            </a:p>
          </p:txBody>
        </p:sp>
        <p:sp>
          <p:nvSpPr>
            <p:cNvPr id="44" name="Pentagon 5">
              <a:extLst>
                <a:ext uri="{FF2B5EF4-FFF2-40B4-BE49-F238E27FC236}">
                  <a16:creationId xmlns="" xmlns:a16="http://schemas.microsoft.com/office/drawing/2014/main" id="{57F1CFFC-2E41-4C96-83E2-736D455B11D9}"/>
                </a:ext>
              </a:extLst>
            </p:cNvPr>
            <p:cNvSpPr/>
            <p:nvPr/>
          </p:nvSpPr>
          <p:spPr>
            <a:xfrm>
              <a:off x="7898581" y="112505"/>
              <a:ext cx="1471398" cy="234759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+mj-lt"/>
                </a:rPr>
                <a:t>Contractor</a:t>
              </a:r>
            </a:p>
          </p:txBody>
        </p:sp>
        <p:sp>
          <p:nvSpPr>
            <p:cNvPr id="45" name="Pentagon 68">
              <a:extLst>
                <a:ext uri="{FF2B5EF4-FFF2-40B4-BE49-F238E27FC236}">
                  <a16:creationId xmlns="" xmlns:a16="http://schemas.microsoft.com/office/drawing/2014/main" id="{BF00E25A-E5B0-4618-B7D3-C87262D4F416}"/>
                </a:ext>
              </a:extLst>
            </p:cNvPr>
            <p:cNvSpPr/>
            <p:nvPr/>
          </p:nvSpPr>
          <p:spPr>
            <a:xfrm>
              <a:off x="9369979" y="113607"/>
              <a:ext cx="1123321" cy="246287"/>
            </a:xfrm>
            <a:prstGeom prst="homePlat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  <a:latin typeface="+mj-lt"/>
                </a:rPr>
                <a:t>42 </a:t>
              </a:r>
              <a:r>
                <a:rPr lang="en-GB" sz="1000" b="1" dirty="0" smtClean="0">
                  <a:solidFill>
                    <a:schemeClr val="tx1"/>
                  </a:solidFill>
                  <a:latin typeface="+mj-lt"/>
                </a:rPr>
                <a:t>Monitoring</a:t>
              </a:r>
              <a:endParaRPr lang="en-GB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Rounded Rectangle 60">
              <a:extLst>
                <a:ext uri="{FF2B5EF4-FFF2-40B4-BE49-F238E27FC236}">
                  <a16:creationId xmlns="" xmlns:a16="http://schemas.microsoft.com/office/drawing/2014/main" id="{AB44298C-5D63-4DC3-AFFF-C92F0F90BB43}"/>
                </a:ext>
              </a:extLst>
            </p:cNvPr>
            <p:cNvSpPr/>
            <p:nvPr/>
          </p:nvSpPr>
          <p:spPr>
            <a:xfrm>
              <a:off x="9406635" y="1690165"/>
              <a:ext cx="1103096" cy="31450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000" b="1" dirty="0"/>
                <a:t>Exploitation  &amp; Maintenance </a:t>
              </a:r>
            </a:p>
          </p:txBody>
        </p:sp>
        <p:sp>
          <p:nvSpPr>
            <p:cNvPr id="47" name="Rounded Rectangle 54">
              <a:extLst>
                <a:ext uri="{FF2B5EF4-FFF2-40B4-BE49-F238E27FC236}">
                  <a16:creationId xmlns="" xmlns:a16="http://schemas.microsoft.com/office/drawing/2014/main" id="{D2A8DCC1-9DBC-41B2-AE2E-6BAE4292A384}"/>
                </a:ext>
              </a:extLst>
            </p:cNvPr>
            <p:cNvSpPr/>
            <p:nvPr/>
          </p:nvSpPr>
          <p:spPr>
            <a:xfrm>
              <a:off x="1819402" y="1955352"/>
              <a:ext cx="895636" cy="315445"/>
            </a:xfrm>
            <a:prstGeom prst="roundRect">
              <a:avLst/>
            </a:prstGeom>
            <a:solidFill>
              <a:srgbClr val="EB7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786" b="1" dirty="0">
                  <a:latin typeface="+mj-lt"/>
                </a:rPr>
                <a:t>Conceptual/Basic Design</a:t>
              </a:r>
            </a:p>
          </p:txBody>
        </p:sp>
        <p:sp>
          <p:nvSpPr>
            <p:cNvPr id="48" name="Pentagon 4">
              <a:extLst>
                <a:ext uri="{FF2B5EF4-FFF2-40B4-BE49-F238E27FC236}">
                  <a16:creationId xmlns="" xmlns:a16="http://schemas.microsoft.com/office/drawing/2014/main" id="{22D9AC84-E456-4826-88DA-DE640949B8B3}"/>
                </a:ext>
              </a:extLst>
            </p:cNvPr>
            <p:cNvSpPr/>
            <p:nvPr/>
          </p:nvSpPr>
          <p:spPr>
            <a:xfrm>
              <a:off x="1930013" y="117260"/>
              <a:ext cx="1728092" cy="240942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Cube 40">
              <a:extLst>
                <a:ext uri="{FF2B5EF4-FFF2-40B4-BE49-F238E27FC236}">
                  <a16:creationId xmlns="" xmlns:a16="http://schemas.microsoft.com/office/drawing/2014/main" id="{B8EE0654-C454-4108-AA59-EF74CEA51F8A}"/>
                </a:ext>
              </a:extLst>
            </p:cNvPr>
            <p:cNvSpPr/>
            <p:nvPr/>
          </p:nvSpPr>
          <p:spPr>
            <a:xfrm>
              <a:off x="403089" y="481880"/>
              <a:ext cx="2080113" cy="164569"/>
            </a:xfrm>
            <a:prstGeom prst="cube">
              <a:avLst>
                <a:gd name="adj" fmla="val 15333"/>
              </a:avLst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1429" dirty="0">
                <a:latin typeface="+mj-lt"/>
              </a:endParaRPr>
            </a:p>
          </p:txBody>
        </p:sp>
        <p:sp>
          <p:nvSpPr>
            <p:cNvPr id="51" name="Cube 42">
              <a:extLst>
                <a:ext uri="{FF2B5EF4-FFF2-40B4-BE49-F238E27FC236}">
                  <a16:creationId xmlns="" xmlns:a16="http://schemas.microsoft.com/office/drawing/2014/main" id="{D18A0D8D-682F-4225-AF70-5BAA898061DC}"/>
                </a:ext>
              </a:extLst>
            </p:cNvPr>
            <p:cNvSpPr/>
            <p:nvPr/>
          </p:nvSpPr>
          <p:spPr>
            <a:xfrm>
              <a:off x="7848160" y="389090"/>
              <a:ext cx="1507874" cy="232165"/>
            </a:xfrm>
            <a:prstGeom prst="cube">
              <a:avLst>
                <a:gd name="adj" fmla="val 15333"/>
              </a:avLst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1429" dirty="0"/>
            </a:p>
          </p:txBody>
        </p:sp>
        <p:sp>
          <p:nvSpPr>
            <p:cNvPr id="52" name="Cube 43">
              <a:extLst>
                <a:ext uri="{FF2B5EF4-FFF2-40B4-BE49-F238E27FC236}">
                  <a16:creationId xmlns="" xmlns:a16="http://schemas.microsoft.com/office/drawing/2014/main" id="{4004C5E8-84EA-41F3-8C80-A0DB4234B9BD}"/>
                </a:ext>
              </a:extLst>
            </p:cNvPr>
            <p:cNvSpPr/>
            <p:nvPr/>
          </p:nvSpPr>
          <p:spPr>
            <a:xfrm>
              <a:off x="1921650" y="646654"/>
              <a:ext cx="8546627" cy="251977"/>
            </a:xfrm>
            <a:prstGeom prst="cube">
              <a:avLst>
                <a:gd name="adj" fmla="val 15333"/>
              </a:avLst>
            </a:prstGeom>
            <a:solidFill>
              <a:srgbClr val="00B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GB" sz="1429" dirty="0"/>
            </a:p>
          </p:txBody>
        </p:sp>
        <p:sp>
          <p:nvSpPr>
            <p:cNvPr id="53" name="Rounded Rectangle 55">
              <a:extLst>
                <a:ext uri="{FF2B5EF4-FFF2-40B4-BE49-F238E27FC236}">
                  <a16:creationId xmlns="" xmlns:a16="http://schemas.microsoft.com/office/drawing/2014/main" id="{14CDDF88-8D50-48E9-A723-1167458B5FDC}"/>
                </a:ext>
              </a:extLst>
            </p:cNvPr>
            <p:cNvSpPr/>
            <p:nvPr/>
          </p:nvSpPr>
          <p:spPr>
            <a:xfrm>
              <a:off x="3687040" y="1503338"/>
              <a:ext cx="768389" cy="13486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internal approval from the </a:t>
              </a:r>
              <a:r>
                <a:rPr lang="en-US" sz="786" b="1" dirty="0" err="1">
                  <a:solidFill>
                    <a:schemeClr val="tx1"/>
                  </a:solidFill>
                </a:rPr>
                <a:t>Generalitat</a:t>
              </a:r>
              <a:r>
                <a:rPr lang="en-US" sz="786" b="1" dirty="0">
                  <a:solidFill>
                    <a:schemeClr val="tx1"/>
                  </a:solidFill>
                </a:rPr>
                <a:t> and publication in the official newspaper "DOGC"</a:t>
              </a:r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5">
              <a:extLst>
                <a:ext uri="{FF2B5EF4-FFF2-40B4-BE49-F238E27FC236}">
                  <a16:creationId xmlns="" xmlns:a16="http://schemas.microsoft.com/office/drawing/2014/main" id="{249339B9-72B6-4CF3-8CDD-0FF50A7EB70B}"/>
                </a:ext>
              </a:extLst>
            </p:cNvPr>
            <p:cNvSpPr/>
            <p:nvPr/>
          </p:nvSpPr>
          <p:spPr>
            <a:xfrm>
              <a:off x="4464691" y="1516765"/>
              <a:ext cx="712550" cy="133520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the companies present their offers regarding construction works and their cost </a:t>
              </a:r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5">
              <a:extLst>
                <a:ext uri="{FF2B5EF4-FFF2-40B4-BE49-F238E27FC236}">
                  <a16:creationId xmlns="" xmlns:a16="http://schemas.microsoft.com/office/drawing/2014/main" id="{75915792-860A-4D1A-848D-763087FAE715}"/>
                </a:ext>
              </a:extLst>
            </p:cNvPr>
            <p:cNvSpPr/>
            <p:nvPr/>
          </p:nvSpPr>
          <p:spPr>
            <a:xfrm>
              <a:off x="5218098" y="1519365"/>
              <a:ext cx="1072246" cy="13105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The </a:t>
              </a:r>
              <a:r>
                <a:rPr lang="en-US" sz="786" b="1" dirty="0" err="1">
                  <a:solidFill>
                    <a:schemeClr val="tx1"/>
                  </a:solidFill>
                </a:rPr>
                <a:t>Generalitat</a:t>
              </a:r>
              <a:r>
                <a:rPr lang="en-US" sz="786" b="1" dirty="0">
                  <a:solidFill>
                    <a:schemeClr val="tx1"/>
                  </a:solidFill>
                </a:rPr>
                <a:t> studies the proposals made by the companies</a:t>
              </a:r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="" xmlns:a16="http://schemas.microsoft.com/office/drawing/2014/main" id="{BD988712-6A4B-44AE-B052-E2F364299B6F}"/>
                </a:ext>
              </a:extLst>
            </p:cNvPr>
            <p:cNvSpPr/>
            <p:nvPr/>
          </p:nvSpPr>
          <p:spPr>
            <a:xfrm>
              <a:off x="6315284" y="1540547"/>
              <a:ext cx="771941" cy="13105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Resolution and notification of the winning company</a:t>
              </a:r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ounded Rectangle 55">
              <a:extLst>
                <a:ext uri="{FF2B5EF4-FFF2-40B4-BE49-F238E27FC236}">
                  <a16:creationId xmlns="" xmlns:a16="http://schemas.microsoft.com/office/drawing/2014/main" id="{B4CD7990-A72E-450D-9A72-D6FF347C943C}"/>
                </a:ext>
              </a:extLst>
            </p:cNvPr>
            <p:cNvSpPr/>
            <p:nvPr/>
          </p:nvSpPr>
          <p:spPr>
            <a:xfrm>
              <a:off x="7107321" y="1540547"/>
              <a:ext cx="796386" cy="13105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signature of the contract between the </a:t>
              </a:r>
              <a:r>
                <a:rPr lang="en-US" sz="786" b="1" dirty="0" err="1">
                  <a:solidFill>
                    <a:schemeClr val="tx1"/>
                  </a:solidFill>
                </a:rPr>
                <a:t>Generalitat</a:t>
              </a:r>
              <a:r>
                <a:rPr lang="en-US" sz="786" b="1" dirty="0">
                  <a:solidFill>
                    <a:schemeClr val="tx1"/>
                  </a:solidFill>
                </a:rPr>
                <a:t> and the company</a:t>
              </a:r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55">
              <a:extLst>
                <a:ext uri="{FF2B5EF4-FFF2-40B4-BE49-F238E27FC236}">
                  <a16:creationId xmlns="" xmlns:a16="http://schemas.microsoft.com/office/drawing/2014/main" id="{69D0B2E6-2C51-4DAF-BE86-06AFF693CC34}"/>
                </a:ext>
              </a:extLst>
            </p:cNvPr>
            <p:cNvSpPr/>
            <p:nvPr/>
          </p:nvSpPr>
          <p:spPr>
            <a:xfrm>
              <a:off x="3710729" y="1338616"/>
              <a:ext cx="4175156" cy="152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TENDER FOR CONSTRUCTION</a:t>
              </a:r>
            </a:p>
          </p:txBody>
        </p:sp>
        <p:sp>
          <p:nvSpPr>
            <p:cNvPr id="59" name="Rounded Rectangle 55">
              <a:extLst>
                <a:ext uri="{FF2B5EF4-FFF2-40B4-BE49-F238E27FC236}">
                  <a16:creationId xmlns="" xmlns:a16="http://schemas.microsoft.com/office/drawing/2014/main" id="{07F60243-87B8-4A83-8CCE-DBE91A88543D}"/>
                </a:ext>
              </a:extLst>
            </p:cNvPr>
            <p:cNvSpPr/>
            <p:nvPr/>
          </p:nvSpPr>
          <p:spPr>
            <a:xfrm>
              <a:off x="5170183" y="3090525"/>
              <a:ext cx="772749" cy="134863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internal approval from the </a:t>
              </a:r>
              <a:r>
                <a:rPr lang="en-US" sz="786" b="1" dirty="0" err="1">
                  <a:solidFill>
                    <a:schemeClr val="tx1"/>
                  </a:solidFill>
                </a:rPr>
                <a:t>Generalitat</a:t>
              </a:r>
              <a:r>
                <a:rPr lang="en-US" sz="786" b="1" dirty="0">
                  <a:solidFill>
                    <a:schemeClr val="tx1"/>
                  </a:solidFill>
                </a:rPr>
                <a:t> and publication in the official newspaper "DOGC"</a:t>
              </a:r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5">
              <a:extLst>
                <a:ext uri="{FF2B5EF4-FFF2-40B4-BE49-F238E27FC236}">
                  <a16:creationId xmlns="" xmlns:a16="http://schemas.microsoft.com/office/drawing/2014/main" id="{79B9F60D-D919-42C7-B5C4-649F014B6A2A}"/>
                </a:ext>
              </a:extLst>
            </p:cNvPr>
            <p:cNvSpPr/>
            <p:nvPr/>
          </p:nvSpPr>
          <p:spPr>
            <a:xfrm>
              <a:off x="5948151" y="3103953"/>
              <a:ext cx="716593" cy="133520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the companies present their offers regarding construction works and their cost </a:t>
              </a:r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ounded Rectangle 55">
              <a:extLst>
                <a:ext uri="{FF2B5EF4-FFF2-40B4-BE49-F238E27FC236}">
                  <a16:creationId xmlns="" xmlns:a16="http://schemas.microsoft.com/office/drawing/2014/main" id="{01C2BC2E-F832-4967-B469-18E21BC383A3}"/>
                </a:ext>
              </a:extLst>
            </p:cNvPr>
            <p:cNvSpPr/>
            <p:nvPr/>
          </p:nvSpPr>
          <p:spPr>
            <a:xfrm>
              <a:off x="6658315" y="3106552"/>
              <a:ext cx="1139629" cy="13105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The </a:t>
              </a:r>
              <a:r>
                <a:rPr lang="en-US" sz="786" b="1" dirty="0" err="1">
                  <a:solidFill>
                    <a:schemeClr val="tx1"/>
                  </a:solidFill>
                </a:rPr>
                <a:t>Generalitat</a:t>
              </a:r>
              <a:r>
                <a:rPr lang="en-US" sz="786" b="1" dirty="0">
                  <a:solidFill>
                    <a:schemeClr val="tx1"/>
                  </a:solidFill>
                </a:rPr>
                <a:t> studies the proposals made by the companies</a:t>
              </a:r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ounded Rectangle 55">
              <a:extLst>
                <a:ext uri="{FF2B5EF4-FFF2-40B4-BE49-F238E27FC236}">
                  <a16:creationId xmlns="" xmlns:a16="http://schemas.microsoft.com/office/drawing/2014/main" id="{531DA5CD-AEDA-4400-9416-C868346F16A1}"/>
                </a:ext>
              </a:extLst>
            </p:cNvPr>
            <p:cNvSpPr/>
            <p:nvPr/>
          </p:nvSpPr>
          <p:spPr>
            <a:xfrm>
              <a:off x="7803937" y="3112044"/>
              <a:ext cx="776321" cy="13105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Resolution and notification of the winning company</a:t>
              </a:r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55">
              <a:extLst>
                <a:ext uri="{FF2B5EF4-FFF2-40B4-BE49-F238E27FC236}">
                  <a16:creationId xmlns="" xmlns:a16="http://schemas.microsoft.com/office/drawing/2014/main" id="{80C68954-B51C-4E09-8A48-8873DAC5299A}"/>
                </a:ext>
              </a:extLst>
            </p:cNvPr>
            <p:cNvSpPr/>
            <p:nvPr/>
          </p:nvSpPr>
          <p:spPr>
            <a:xfrm>
              <a:off x="8580154" y="3118849"/>
              <a:ext cx="800904" cy="131053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signature of the contract between the </a:t>
              </a:r>
              <a:r>
                <a:rPr lang="en-US" sz="786" b="1" dirty="0" err="1">
                  <a:solidFill>
                    <a:schemeClr val="tx1"/>
                  </a:solidFill>
                </a:rPr>
                <a:t>Generalitat</a:t>
              </a:r>
              <a:r>
                <a:rPr lang="en-US" sz="786" b="1" dirty="0">
                  <a:solidFill>
                    <a:schemeClr val="tx1"/>
                  </a:solidFill>
                </a:rPr>
                <a:t> and the company</a:t>
              </a:r>
              <a:endParaRPr lang="en-GB" sz="786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Rounded Rectangle 55">
              <a:extLst>
                <a:ext uri="{FF2B5EF4-FFF2-40B4-BE49-F238E27FC236}">
                  <a16:creationId xmlns="" xmlns:a16="http://schemas.microsoft.com/office/drawing/2014/main" id="{8C2B6B8F-B057-4024-85C6-A815F5F086A4}"/>
                </a:ext>
              </a:extLst>
            </p:cNvPr>
            <p:cNvSpPr/>
            <p:nvPr/>
          </p:nvSpPr>
          <p:spPr>
            <a:xfrm>
              <a:off x="5177241" y="2935134"/>
              <a:ext cx="4198845" cy="13961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86" b="1" dirty="0">
                  <a:solidFill>
                    <a:schemeClr val="tx1"/>
                  </a:solidFill>
                </a:rPr>
                <a:t>TENDER FOR POST MONITORING</a:t>
              </a:r>
            </a:p>
          </p:txBody>
        </p:sp>
        <p:sp>
          <p:nvSpPr>
            <p:cNvPr id="65" name="Pentagon 4">
              <a:extLst>
                <a:ext uri="{FF2B5EF4-FFF2-40B4-BE49-F238E27FC236}">
                  <a16:creationId xmlns="" xmlns:a16="http://schemas.microsoft.com/office/drawing/2014/main" id="{15205F7C-BF51-4D14-A431-40CD6F1E58DB}"/>
                </a:ext>
              </a:extLst>
            </p:cNvPr>
            <p:cNvSpPr/>
            <p:nvPr/>
          </p:nvSpPr>
          <p:spPr>
            <a:xfrm>
              <a:off x="3677538" y="118710"/>
              <a:ext cx="4210691" cy="240942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786" b="1" dirty="0" smtClean="0">
                  <a:solidFill>
                    <a:schemeClr val="tx1"/>
                  </a:solidFill>
                </a:rPr>
                <a:t> </a:t>
              </a:r>
              <a:r>
                <a:rPr lang="en-GB" sz="1400" b="1" dirty="0">
                  <a:solidFill>
                    <a:schemeClr val="tx1"/>
                  </a:solidFill>
                  <a:latin typeface="+mj-lt"/>
                </a:rPr>
                <a:t>Design Team</a:t>
              </a:r>
            </a:p>
          </p:txBody>
        </p:sp>
        <p:sp>
          <p:nvSpPr>
            <p:cNvPr id="66" name="Oval 56">
              <a:extLst>
                <a:ext uri="{FF2B5EF4-FFF2-40B4-BE49-F238E27FC236}">
                  <a16:creationId xmlns="" xmlns:a16="http://schemas.microsoft.com/office/drawing/2014/main" id="{0FCFA6F2-3798-4469-998C-97BAC8E4C1FF}"/>
                </a:ext>
              </a:extLst>
            </p:cNvPr>
            <p:cNvSpPr/>
            <p:nvPr/>
          </p:nvSpPr>
          <p:spPr>
            <a:xfrm>
              <a:off x="3475040" y="57040"/>
              <a:ext cx="718559" cy="3600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200" b="1" dirty="0" smtClean="0">
                  <a:latin typeface="+mj-lt"/>
                </a:rPr>
                <a:t> 27</a:t>
              </a:r>
              <a:endParaRPr lang="en-GB" sz="1200" b="1" dirty="0">
                <a:latin typeface="+mj-lt"/>
              </a:endParaRPr>
            </a:p>
          </p:txBody>
        </p:sp>
      </p:grpSp>
      <p:pic>
        <p:nvPicPr>
          <p:cNvPr id="67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6" y="267301"/>
            <a:ext cx="2080113" cy="5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Título 1">
            <a:extLst>
              <a:ext uri="{FF2B5EF4-FFF2-40B4-BE49-F238E27FC236}">
                <a16:creationId xmlns="" xmlns:a16="http://schemas.microsoft.com/office/drawing/2014/main" id="{14CC4F27-ACE3-4C1C-A158-BE7594922517}"/>
              </a:ext>
            </a:extLst>
          </p:cNvPr>
          <p:cNvSpPr txBox="1">
            <a:spLocks/>
          </p:cNvSpPr>
          <p:nvPr/>
        </p:nvSpPr>
        <p:spPr>
          <a:xfrm>
            <a:off x="279389" y="898433"/>
            <a:ext cx="8229600" cy="5143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57" dirty="0" err="1" smtClean="0"/>
              <a:t>Democase</a:t>
            </a:r>
            <a:r>
              <a:rPr lang="es-ES" sz="2357" dirty="0" smtClean="0"/>
              <a:t> </a:t>
            </a:r>
            <a:r>
              <a:rPr lang="es-ES" sz="2357" dirty="0" err="1" smtClean="0"/>
              <a:t>Sant</a:t>
            </a:r>
            <a:r>
              <a:rPr lang="es-ES" sz="2357" dirty="0" smtClean="0"/>
              <a:t> </a:t>
            </a:r>
            <a:r>
              <a:rPr lang="es-ES" sz="2357" dirty="0" err="1" smtClean="0"/>
              <a:t>Quirze</a:t>
            </a:r>
            <a:r>
              <a:rPr lang="es-ES" sz="2357" dirty="0" smtClean="0"/>
              <a:t> del Vallés – Tender </a:t>
            </a:r>
            <a:r>
              <a:rPr lang="es-ES" sz="2357" dirty="0" err="1" smtClean="0"/>
              <a:t>Process</a:t>
            </a:r>
            <a:endParaRPr lang="es-ES" sz="2357" dirty="0"/>
          </a:p>
        </p:txBody>
      </p:sp>
      <p:sp>
        <p:nvSpPr>
          <p:cNvPr id="69" name="Rectángulo redondeado 68"/>
          <p:cNvSpPr/>
          <p:nvPr/>
        </p:nvSpPr>
        <p:spPr>
          <a:xfrm>
            <a:off x="3595698" y="2348880"/>
            <a:ext cx="4445643" cy="1772345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Rectángulo 69"/>
          <p:cNvSpPr/>
          <p:nvPr/>
        </p:nvSpPr>
        <p:spPr>
          <a:xfrm>
            <a:off x="2243324" y="1318431"/>
            <a:ext cx="1285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latin typeface="+mj-lt"/>
              </a:rPr>
              <a:t>Design Team</a:t>
            </a:r>
          </a:p>
        </p:txBody>
      </p:sp>
      <p:sp>
        <p:nvSpPr>
          <p:cNvPr id="71" name="Oval 56">
            <a:extLst>
              <a:ext uri="{FF2B5EF4-FFF2-40B4-BE49-F238E27FC236}">
                <a16:creationId xmlns="" xmlns:a16="http://schemas.microsoft.com/office/drawing/2014/main" id="{0FCFA6F2-3798-4469-998C-97BAC8E4C1FF}"/>
              </a:ext>
            </a:extLst>
          </p:cNvPr>
          <p:cNvSpPr/>
          <p:nvPr/>
        </p:nvSpPr>
        <p:spPr>
          <a:xfrm>
            <a:off x="1707830" y="1286805"/>
            <a:ext cx="718559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 smtClean="0">
                <a:latin typeface="+mj-lt"/>
              </a:rPr>
              <a:t>18</a:t>
            </a:r>
            <a:endParaRPr lang="en-GB" sz="1200" b="1" dirty="0">
              <a:latin typeface="+mj-lt"/>
            </a:endParaRPr>
          </a:p>
        </p:txBody>
      </p:sp>
      <p:sp>
        <p:nvSpPr>
          <p:cNvPr id="72" name="Oval 56">
            <a:extLst>
              <a:ext uri="{FF2B5EF4-FFF2-40B4-BE49-F238E27FC236}">
                <a16:creationId xmlns="" xmlns:a16="http://schemas.microsoft.com/office/drawing/2014/main" id="{0FCFA6F2-3798-4469-998C-97BAC8E4C1FF}"/>
              </a:ext>
            </a:extLst>
          </p:cNvPr>
          <p:cNvSpPr/>
          <p:nvPr/>
        </p:nvSpPr>
        <p:spPr>
          <a:xfrm>
            <a:off x="261726" y="1645339"/>
            <a:ext cx="823180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 smtClean="0">
                <a:latin typeface="+mj-lt"/>
              </a:rPr>
              <a:t>WP 1</a:t>
            </a:r>
            <a:endParaRPr lang="en-GB" sz="1200" b="1" dirty="0">
              <a:latin typeface="+mj-lt"/>
            </a:endParaRPr>
          </a:p>
        </p:txBody>
      </p:sp>
      <p:sp>
        <p:nvSpPr>
          <p:cNvPr id="73" name="Oval 56">
            <a:extLst>
              <a:ext uri="{FF2B5EF4-FFF2-40B4-BE49-F238E27FC236}">
                <a16:creationId xmlns="" xmlns:a16="http://schemas.microsoft.com/office/drawing/2014/main" id="{0FCFA6F2-3798-4469-998C-97BAC8E4C1FF}"/>
              </a:ext>
            </a:extLst>
          </p:cNvPr>
          <p:cNvSpPr/>
          <p:nvPr/>
        </p:nvSpPr>
        <p:spPr>
          <a:xfrm>
            <a:off x="7702321" y="1273017"/>
            <a:ext cx="718559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 smtClean="0">
                <a:latin typeface="+mj-lt"/>
              </a:rPr>
              <a:t>34</a:t>
            </a:r>
            <a:endParaRPr lang="en-GB" sz="1200" b="1" dirty="0">
              <a:latin typeface="+mj-lt"/>
            </a:endParaRPr>
          </a:p>
        </p:txBody>
      </p:sp>
      <p:sp>
        <p:nvSpPr>
          <p:cNvPr id="74" name="Oval 56">
            <a:extLst>
              <a:ext uri="{FF2B5EF4-FFF2-40B4-BE49-F238E27FC236}">
                <a16:creationId xmlns="" xmlns:a16="http://schemas.microsoft.com/office/drawing/2014/main" id="{0FCFA6F2-3798-4469-998C-97BAC8E4C1FF}"/>
              </a:ext>
            </a:extLst>
          </p:cNvPr>
          <p:cNvSpPr/>
          <p:nvPr/>
        </p:nvSpPr>
        <p:spPr>
          <a:xfrm>
            <a:off x="9127463" y="1288507"/>
            <a:ext cx="718559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 dirty="0">
              <a:latin typeface="+mj-lt"/>
            </a:endParaRPr>
          </a:p>
        </p:txBody>
      </p:sp>
      <p:sp>
        <p:nvSpPr>
          <p:cNvPr id="75" name="Pentagon 4">
            <a:extLst>
              <a:ext uri="{FF2B5EF4-FFF2-40B4-BE49-F238E27FC236}">
                <a16:creationId xmlns="" xmlns:a16="http://schemas.microsoft.com/office/drawing/2014/main" id="{22D9AC84-E456-4826-88DA-DE640949B8B3}"/>
              </a:ext>
            </a:extLst>
          </p:cNvPr>
          <p:cNvSpPr/>
          <p:nvPr/>
        </p:nvSpPr>
        <p:spPr>
          <a:xfrm>
            <a:off x="400246" y="1336438"/>
            <a:ext cx="1518561" cy="276799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786" b="1" dirty="0">
              <a:solidFill>
                <a:schemeClr val="tx1"/>
              </a:solidFill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498846" y="1345083"/>
            <a:ext cx="12089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>
                <a:latin typeface="+mj-lt"/>
              </a:rPr>
              <a:t>Requirements</a:t>
            </a:r>
            <a:endParaRPr lang="en-GB" sz="1200" b="1" dirty="0">
              <a:latin typeface="+mj-lt"/>
            </a:endParaRPr>
          </a:p>
        </p:txBody>
      </p:sp>
      <p:sp>
        <p:nvSpPr>
          <p:cNvPr id="79" name="Oval 56">
            <a:extLst>
              <a:ext uri="{FF2B5EF4-FFF2-40B4-BE49-F238E27FC236}">
                <a16:creationId xmlns="" xmlns:a16="http://schemas.microsoft.com/office/drawing/2014/main" id="{0FCFA6F2-3798-4469-998C-97BAC8E4C1FF}"/>
              </a:ext>
            </a:extLst>
          </p:cNvPr>
          <p:cNvSpPr/>
          <p:nvPr/>
        </p:nvSpPr>
        <p:spPr>
          <a:xfrm>
            <a:off x="119931" y="1304336"/>
            <a:ext cx="718559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 smtClean="0"/>
              <a:t> 0</a:t>
            </a:r>
            <a:endParaRPr lang="en-GB" sz="1200" b="1" dirty="0"/>
          </a:p>
        </p:txBody>
      </p:sp>
      <p:sp>
        <p:nvSpPr>
          <p:cNvPr id="81" name="Oval 56">
            <a:extLst>
              <a:ext uri="{FF2B5EF4-FFF2-40B4-BE49-F238E27FC236}">
                <a16:creationId xmlns="" xmlns:a16="http://schemas.microsoft.com/office/drawing/2014/main" id="{0FCFA6F2-3798-4469-998C-97BAC8E4C1FF}"/>
              </a:ext>
            </a:extLst>
          </p:cNvPr>
          <p:cNvSpPr/>
          <p:nvPr/>
        </p:nvSpPr>
        <p:spPr>
          <a:xfrm>
            <a:off x="1815879" y="1840748"/>
            <a:ext cx="823180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 smtClean="0">
                <a:latin typeface="+mj-lt"/>
              </a:rPr>
              <a:t>WP 4</a:t>
            </a:r>
            <a:endParaRPr lang="en-GB" sz="1200" b="1" dirty="0">
              <a:latin typeface="+mj-lt"/>
            </a:endParaRPr>
          </a:p>
        </p:txBody>
      </p:sp>
      <p:sp>
        <p:nvSpPr>
          <p:cNvPr id="82" name="Cube 40">
            <a:extLst>
              <a:ext uri="{FF2B5EF4-FFF2-40B4-BE49-F238E27FC236}">
                <a16:creationId xmlns="" xmlns:a16="http://schemas.microsoft.com/office/drawing/2014/main" id="{B8EE0654-C454-4108-AA59-EF74CEA51F8A}"/>
              </a:ext>
            </a:extLst>
          </p:cNvPr>
          <p:cNvSpPr/>
          <p:nvPr/>
        </p:nvSpPr>
        <p:spPr>
          <a:xfrm>
            <a:off x="3400412" y="1671667"/>
            <a:ext cx="2264933" cy="197848"/>
          </a:xfrm>
          <a:prstGeom prst="cube">
            <a:avLst>
              <a:gd name="adj" fmla="val 15333"/>
            </a:avLst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 b="1" dirty="0"/>
          </a:p>
        </p:txBody>
      </p:sp>
      <p:sp>
        <p:nvSpPr>
          <p:cNvPr id="83" name="Oval 56">
            <a:extLst>
              <a:ext uri="{FF2B5EF4-FFF2-40B4-BE49-F238E27FC236}">
                <a16:creationId xmlns="" xmlns:a16="http://schemas.microsoft.com/office/drawing/2014/main" id="{0FCFA6F2-3798-4469-998C-97BAC8E4C1FF}"/>
              </a:ext>
            </a:extLst>
          </p:cNvPr>
          <p:cNvSpPr/>
          <p:nvPr/>
        </p:nvSpPr>
        <p:spPr>
          <a:xfrm>
            <a:off x="3244060" y="1620457"/>
            <a:ext cx="1340444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 smtClean="0">
                <a:latin typeface="+mj-lt"/>
              </a:rPr>
              <a:t>WP 1  WP5 </a:t>
            </a:r>
            <a:endParaRPr lang="en-GB" sz="1200" b="1" dirty="0">
              <a:latin typeface="+mj-lt"/>
            </a:endParaRPr>
          </a:p>
        </p:txBody>
      </p:sp>
      <p:sp>
        <p:nvSpPr>
          <p:cNvPr id="84" name="Oval 56">
            <a:extLst>
              <a:ext uri="{FF2B5EF4-FFF2-40B4-BE49-F238E27FC236}">
                <a16:creationId xmlns="" xmlns:a16="http://schemas.microsoft.com/office/drawing/2014/main" id="{0FCFA6F2-3798-4469-998C-97BAC8E4C1FF}"/>
              </a:ext>
            </a:extLst>
          </p:cNvPr>
          <p:cNvSpPr/>
          <p:nvPr/>
        </p:nvSpPr>
        <p:spPr>
          <a:xfrm>
            <a:off x="712405" y="1642865"/>
            <a:ext cx="823180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 smtClean="0">
                <a:latin typeface="+mj-lt"/>
              </a:rPr>
              <a:t>WP 3</a:t>
            </a:r>
            <a:endParaRPr lang="en-GB" sz="1200" b="1" dirty="0">
              <a:latin typeface="+mj-lt"/>
            </a:endParaRPr>
          </a:p>
        </p:txBody>
      </p:sp>
      <p:sp>
        <p:nvSpPr>
          <p:cNvPr id="85" name="Oval 56">
            <a:extLst>
              <a:ext uri="{FF2B5EF4-FFF2-40B4-BE49-F238E27FC236}">
                <a16:creationId xmlns="" xmlns:a16="http://schemas.microsoft.com/office/drawing/2014/main" id="{0FCFA6F2-3798-4469-998C-97BAC8E4C1FF}"/>
              </a:ext>
            </a:extLst>
          </p:cNvPr>
          <p:cNvSpPr/>
          <p:nvPr/>
        </p:nvSpPr>
        <p:spPr>
          <a:xfrm>
            <a:off x="1152397" y="1641697"/>
            <a:ext cx="823180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 smtClean="0">
                <a:latin typeface="+mj-lt"/>
              </a:rPr>
              <a:t>WP 5</a:t>
            </a:r>
            <a:endParaRPr lang="en-GB" sz="1200" b="1" dirty="0">
              <a:latin typeface="+mj-lt"/>
            </a:endParaRPr>
          </a:p>
        </p:txBody>
      </p:sp>
      <p:sp>
        <p:nvSpPr>
          <p:cNvPr id="87" name="Oval 56">
            <a:extLst>
              <a:ext uri="{FF2B5EF4-FFF2-40B4-BE49-F238E27FC236}">
                <a16:creationId xmlns="" xmlns:a16="http://schemas.microsoft.com/office/drawing/2014/main" id="{0FCFA6F2-3798-4469-998C-97BAC8E4C1FF}"/>
              </a:ext>
            </a:extLst>
          </p:cNvPr>
          <p:cNvSpPr/>
          <p:nvPr/>
        </p:nvSpPr>
        <p:spPr>
          <a:xfrm>
            <a:off x="7663210" y="1600917"/>
            <a:ext cx="823180" cy="3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 smtClean="0">
                <a:latin typeface="+mj-lt"/>
              </a:rPr>
              <a:t>WP 5</a:t>
            </a:r>
            <a:endParaRPr lang="en-GB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7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34D8A-136C-4FA7-8325-F06DF2D5CB3D}" type="slidenum">
              <a:rPr lang="en-US" smtClean="0"/>
              <a:t>8</a:t>
            </a:fld>
            <a:endParaRPr lang="en-US"/>
          </a:p>
        </p:txBody>
      </p:sp>
      <p:sp>
        <p:nvSpPr>
          <p:cNvPr id="70" name="Rectángulo redondeado 69">
            <a:extLst>
              <a:ext uri="{FF2B5EF4-FFF2-40B4-BE49-F238E27FC236}">
                <a16:creationId xmlns="" xmlns:a16="http://schemas.microsoft.com/office/drawing/2014/main" id="{F4016C06-76B7-4E5A-8D52-D271D6E843A0}"/>
              </a:ext>
            </a:extLst>
          </p:cNvPr>
          <p:cNvSpPr/>
          <p:nvPr/>
        </p:nvSpPr>
        <p:spPr>
          <a:xfrm>
            <a:off x="2492933" y="2518210"/>
            <a:ext cx="2009266" cy="1719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>
                <a:latin typeface="+mj-lt"/>
              </a:rPr>
              <a:t>TENDER / PUBLIC PROCUREMENT</a:t>
            </a:r>
          </a:p>
          <a:p>
            <a:pPr algn="ctr"/>
            <a:r>
              <a:rPr lang="es-ES" sz="1500" b="1" dirty="0" smtClean="0">
                <a:latin typeface="+mj-lt"/>
              </a:rPr>
              <a:t>TASK</a:t>
            </a:r>
            <a:endParaRPr lang="es-ES" sz="1500" b="1" dirty="0">
              <a:latin typeface="+mj-lt"/>
            </a:endParaRPr>
          </a:p>
        </p:txBody>
      </p:sp>
      <p:sp>
        <p:nvSpPr>
          <p:cNvPr id="71" name="Rectángulo redondeado 70">
            <a:extLst>
              <a:ext uri="{FF2B5EF4-FFF2-40B4-BE49-F238E27FC236}">
                <a16:creationId xmlns="" xmlns:a16="http://schemas.microsoft.com/office/drawing/2014/main" id="{63C72076-4132-417F-A3E6-17195C7BE18D}"/>
              </a:ext>
            </a:extLst>
          </p:cNvPr>
          <p:cNvSpPr/>
          <p:nvPr/>
        </p:nvSpPr>
        <p:spPr>
          <a:xfrm>
            <a:off x="5843659" y="848933"/>
            <a:ext cx="2808748" cy="874384"/>
          </a:xfrm>
          <a:prstGeom prst="roundRect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+mj-lt"/>
              </a:rPr>
              <a:t>Internal approval &amp; official publication</a:t>
            </a:r>
            <a:endParaRPr lang="en-GB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" name="Rectángulo redondeado 71">
            <a:extLst>
              <a:ext uri="{FF2B5EF4-FFF2-40B4-BE49-F238E27FC236}">
                <a16:creationId xmlns="" xmlns:a16="http://schemas.microsoft.com/office/drawing/2014/main" id="{A8610E34-9CB8-4CDC-A36C-130DBB8251B5}"/>
              </a:ext>
            </a:extLst>
          </p:cNvPr>
          <p:cNvSpPr/>
          <p:nvPr/>
        </p:nvSpPr>
        <p:spPr>
          <a:xfrm>
            <a:off x="5822278" y="1797851"/>
            <a:ext cx="2808748" cy="827493"/>
          </a:xfrm>
          <a:prstGeom prst="roundRect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The companies present their offers</a:t>
            </a:r>
            <a:endParaRPr lang="es-ES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Rectángulo redondeado 73">
            <a:extLst>
              <a:ext uri="{FF2B5EF4-FFF2-40B4-BE49-F238E27FC236}">
                <a16:creationId xmlns="" xmlns:a16="http://schemas.microsoft.com/office/drawing/2014/main" id="{AA71792A-21A1-4C04-81DA-897397BDFA00}"/>
              </a:ext>
            </a:extLst>
          </p:cNvPr>
          <p:cNvSpPr/>
          <p:nvPr/>
        </p:nvSpPr>
        <p:spPr>
          <a:xfrm>
            <a:off x="5822279" y="2730245"/>
            <a:ext cx="2808747" cy="827493"/>
          </a:xfrm>
          <a:prstGeom prst="roundRect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1500" b="1" dirty="0" err="1">
                <a:solidFill>
                  <a:schemeClr val="tx1"/>
                </a:solidFill>
                <a:latin typeface="+mj-lt"/>
              </a:rPr>
              <a:t>Generalitat</a:t>
            </a:r>
            <a:r>
              <a:rPr lang="en-US" sz="1500" b="1" dirty="0">
                <a:solidFill>
                  <a:schemeClr val="tx1"/>
                </a:solidFill>
                <a:latin typeface="+mj-lt"/>
              </a:rPr>
              <a:t> studies the proposals</a:t>
            </a:r>
            <a:endParaRPr lang="en-GB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Rectángulo redondeado 74">
            <a:extLst>
              <a:ext uri="{FF2B5EF4-FFF2-40B4-BE49-F238E27FC236}">
                <a16:creationId xmlns="" xmlns:a16="http://schemas.microsoft.com/office/drawing/2014/main" id="{0DA6A736-4E88-48D9-B6A7-B4BE0C5DAE72}"/>
              </a:ext>
            </a:extLst>
          </p:cNvPr>
          <p:cNvSpPr/>
          <p:nvPr/>
        </p:nvSpPr>
        <p:spPr>
          <a:xfrm>
            <a:off x="5835916" y="3662640"/>
            <a:ext cx="2795109" cy="1050747"/>
          </a:xfrm>
          <a:prstGeom prst="roundRect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Resolution and notification of the winning company</a:t>
            </a:r>
          </a:p>
        </p:txBody>
      </p:sp>
      <p:sp>
        <p:nvSpPr>
          <p:cNvPr id="76" name="Rectángulo redondeado 75">
            <a:extLst>
              <a:ext uri="{FF2B5EF4-FFF2-40B4-BE49-F238E27FC236}">
                <a16:creationId xmlns="" xmlns:a16="http://schemas.microsoft.com/office/drawing/2014/main" id="{2A2BCD00-2444-4ABB-9667-57E9347FC83A}"/>
              </a:ext>
            </a:extLst>
          </p:cNvPr>
          <p:cNvSpPr/>
          <p:nvPr/>
        </p:nvSpPr>
        <p:spPr>
          <a:xfrm>
            <a:off x="5835916" y="4802110"/>
            <a:ext cx="2795109" cy="1147170"/>
          </a:xfrm>
          <a:prstGeom prst="roundRect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+mj-lt"/>
              </a:rPr>
              <a:t>Signature of the contract between the </a:t>
            </a:r>
            <a:r>
              <a:rPr lang="en-US" sz="1500" b="1" dirty="0" err="1">
                <a:solidFill>
                  <a:schemeClr val="tx1"/>
                </a:solidFill>
                <a:latin typeface="+mj-lt"/>
              </a:rPr>
              <a:t>Generalitat</a:t>
            </a:r>
            <a:r>
              <a:rPr lang="en-US" sz="1500" b="1" dirty="0">
                <a:solidFill>
                  <a:schemeClr val="tx1"/>
                </a:solidFill>
                <a:latin typeface="+mj-lt"/>
              </a:rPr>
              <a:t> &amp; the company</a:t>
            </a:r>
          </a:p>
        </p:txBody>
      </p:sp>
      <p:sp>
        <p:nvSpPr>
          <p:cNvPr id="77" name="Triángulo isósceles 76">
            <a:extLst>
              <a:ext uri="{FF2B5EF4-FFF2-40B4-BE49-F238E27FC236}">
                <a16:creationId xmlns="" xmlns:a16="http://schemas.microsoft.com/office/drawing/2014/main" id="{C661FAF5-7920-4DE8-A970-90C7B3C13FEC}"/>
              </a:ext>
            </a:extLst>
          </p:cNvPr>
          <p:cNvSpPr/>
          <p:nvPr/>
        </p:nvSpPr>
        <p:spPr>
          <a:xfrm rot="5400000">
            <a:off x="8741264" y="1098742"/>
            <a:ext cx="344436" cy="314031"/>
          </a:xfrm>
          <a:prstGeom prst="triangle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Lato" panose="020F0502020204030203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="" xmlns:a16="http://schemas.microsoft.com/office/drawing/2014/main" id="{35837D92-9890-44BE-B90F-938F7C883227}"/>
              </a:ext>
            </a:extLst>
          </p:cNvPr>
          <p:cNvSpPr txBox="1"/>
          <p:nvPr/>
        </p:nvSpPr>
        <p:spPr>
          <a:xfrm>
            <a:off x="9278617" y="1101116"/>
            <a:ext cx="1030248" cy="357545"/>
          </a:xfrm>
          <a:prstGeom prst="roundRect">
            <a:avLst/>
          </a:prstGeom>
          <a:solidFill>
            <a:srgbClr val="E2D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+mj-lt"/>
              </a:rPr>
              <a:t>1 </a:t>
            </a:r>
            <a:r>
              <a:rPr lang="es-ES" sz="1500" dirty="0" err="1">
                <a:latin typeface="+mj-lt"/>
              </a:rPr>
              <a:t>Month</a:t>
            </a:r>
            <a:r>
              <a:rPr lang="es-ES" sz="1500" dirty="0">
                <a:latin typeface="+mj-lt"/>
              </a:rPr>
              <a:t> </a:t>
            </a:r>
          </a:p>
        </p:txBody>
      </p:sp>
      <p:sp>
        <p:nvSpPr>
          <p:cNvPr id="79" name="Triángulo isósceles 78">
            <a:extLst>
              <a:ext uri="{FF2B5EF4-FFF2-40B4-BE49-F238E27FC236}">
                <a16:creationId xmlns="" xmlns:a16="http://schemas.microsoft.com/office/drawing/2014/main" id="{F133449F-7AD0-4D28-924B-979D2B4333E3}"/>
              </a:ext>
            </a:extLst>
          </p:cNvPr>
          <p:cNvSpPr/>
          <p:nvPr/>
        </p:nvSpPr>
        <p:spPr>
          <a:xfrm rot="5400000">
            <a:off x="8741264" y="2029962"/>
            <a:ext cx="344436" cy="314031"/>
          </a:xfrm>
          <a:prstGeom prst="triangle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Lato" panose="020F0502020204030203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="" xmlns:a16="http://schemas.microsoft.com/office/drawing/2014/main" id="{F5033006-111B-4224-8801-4E40B6498D56}"/>
              </a:ext>
            </a:extLst>
          </p:cNvPr>
          <p:cNvSpPr txBox="1"/>
          <p:nvPr/>
        </p:nvSpPr>
        <p:spPr>
          <a:xfrm>
            <a:off x="9278617" y="2032336"/>
            <a:ext cx="1030248" cy="357545"/>
          </a:xfrm>
          <a:prstGeom prst="roundRect">
            <a:avLst/>
          </a:prstGeom>
          <a:solidFill>
            <a:srgbClr val="E2D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+mj-lt"/>
              </a:rPr>
              <a:t>1 </a:t>
            </a:r>
            <a:r>
              <a:rPr lang="es-ES" sz="1500" dirty="0" err="1">
                <a:latin typeface="+mj-lt"/>
              </a:rPr>
              <a:t>Month</a:t>
            </a:r>
            <a:r>
              <a:rPr lang="es-ES" sz="1500" dirty="0">
                <a:latin typeface="+mj-lt"/>
              </a:rPr>
              <a:t> </a:t>
            </a:r>
          </a:p>
        </p:txBody>
      </p:sp>
      <p:sp>
        <p:nvSpPr>
          <p:cNvPr id="81" name="Triángulo isósceles 80">
            <a:extLst>
              <a:ext uri="{FF2B5EF4-FFF2-40B4-BE49-F238E27FC236}">
                <a16:creationId xmlns="" xmlns:a16="http://schemas.microsoft.com/office/drawing/2014/main" id="{778C0D0D-5C4A-4A59-A45F-50389390540B}"/>
              </a:ext>
            </a:extLst>
          </p:cNvPr>
          <p:cNvSpPr/>
          <p:nvPr/>
        </p:nvSpPr>
        <p:spPr>
          <a:xfrm rot="5400000">
            <a:off x="8741264" y="2961182"/>
            <a:ext cx="344436" cy="314031"/>
          </a:xfrm>
          <a:prstGeom prst="triangle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Lato" panose="020F0502020204030203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="" xmlns:a16="http://schemas.microsoft.com/office/drawing/2014/main" id="{E4E49683-9AEB-41D0-8A30-36E3DED3D2CF}"/>
              </a:ext>
            </a:extLst>
          </p:cNvPr>
          <p:cNvSpPr txBox="1"/>
          <p:nvPr/>
        </p:nvSpPr>
        <p:spPr>
          <a:xfrm>
            <a:off x="9278617" y="2963556"/>
            <a:ext cx="1030248" cy="357545"/>
          </a:xfrm>
          <a:prstGeom prst="roundRect">
            <a:avLst/>
          </a:prstGeom>
          <a:solidFill>
            <a:srgbClr val="E2D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+mj-lt"/>
              </a:rPr>
              <a:t>3 </a:t>
            </a:r>
            <a:r>
              <a:rPr lang="es-ES" sz="1500" dirty="0" err="1">
                <a:latin typeface="+mj-lt"/>
              </a:rPr>
              <a:t>Months</a:t>
            </a:r>
            <a:r>
              <a:rPr lang="es-ES" sz="1500" dirty="0">
                <a:latin typeface="+mj-lt"/>
              </a:rPr>
              <a:t> </a:t>
            </a:r>
          </a:p>
        </p:txBody>
      </p:sp>
      <p:sp>
        <p:nvSpPr>
          <p:cNvPr id="83" name="Triángulo isósceles 82">
            <a:extLst>
              <a:ext uri="{FF2B5EF4-FFF2-40B4-BE49-F238E27FC236}">
                <a16:creationId xmlns="" xmlns:a16="http://schemas.microsoft.com/office/drawing/2014/main" id="{AE24C4A7-EE30-4340-BB42-C0175385E031}"/>
              </a:ext>
            </a:extLst>
          </p:cNvPr>
          <p:cNvSpPr/>
          <p:nvPr/>
        </p:nvSpPr>
        <p:spPr>
          <a:xfrm rot="5400000">
            <a:off x="8751839" y="4063680"/>
            <a:ext cx="344436" cy="314031"/>
          </a:xfrm>
          <a:prstGeom prst="triangle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Lato" panose="020F0502020204030203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="" xmlns:a16="http://schemas.microsoft.com/office/drawing/2014/main" id="{A720E16F-F0FB-4D28-996A-29103B44BB63}"/>
              </a:ext>
            </a:extLst>
          </p:cNvPr>
          <p:cNvSpPr txBox="1"/>
          <p:nvPr/>
        </p:nvSpPr>
        <p:spPr>
          <a:xfrm>
            <a:off x="9289193" y="4066055"/>
            <a:ext cx="1030248" cy="357545"/>
          </a:xfrm>
          <a:prstGeom prst="roundRect">
            <a:avLst/>
          </a:prstGeom>
          <a:solidFill>
            <a:srgbClr val="E2D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+mj-lt"/>
              </a:rPr>
              <a:t>1 </a:t>
            </a:r>
            <a:r>
              <a:rPr lang="es-ES" sz="1500" dirty="0" err="1">
                <a:latin typeface="+mj-lt"/>
              </a:rPr>
              <a:t>Month</a:t>
            </a:r>
            <a:r>
              <a:rPr lang="es-ES" sz="1500" dirty="0">
                <a:latin typeface="+mj-lt"/>
              </a:rPr>
              <a:t> </a:t>
            </a:r>
          </a:p>
        </p:txBody>
      </p:sp>
      <p:sp>
        <p:nvSpPr>
          <p:cNvPr id="85" name="Triángulo isósceles 84">
            <a:extLst>
              <a:ext uri="{FF2B5EF4-FFF2-40B4-BE49-F238E27FC236}">
                <a16:creationId xmlns="" xmlns:a16="http://schemas.microsoft.com/office/drawing/2014/main" id="{3633554C-5DFC-4FDB-AE1D-500E9EC3D0A0}"/>
              </a:ext>
            </a:extLst>
          </p:cNvPr>
          <p:cNvSpPr/>
          <p:nvPr/>
        </p:nvSpPr>
        <p:spPr>
          <a:xfrm rot="5400000">
            <a:off x="8751839" y="5218910"/>
            <a:ext cx="344436" cy="314031"/>
          </a:xfrm>
          <a:prstGeom prst="triangle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Lato" panose="020F0502020204030203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="" xmlns:a16="http://schemas.microsoft.com/office/drawing/2014/main" id="{EF9B4C58-9B0D-4E81-96D9-00283378D1BA}"/>
              </a:ext>
            </a:extLst>
          </p:cNvPr>
          <p:cNvSpPr txBox="1"/>
          <p:nvPr/>
        </p:nvSpPr>
        <p:spPr>
          <a:xfrm>
            <a:off x="9289193" y="5221284"/>
            <a:ext cx="1030248" cy="357545"/>
          </a:xfrm>
          <a:prstGeom prst="roundRect">
            <a:avLst/>
          </a:prstGeom>
          <a:solidFill>
            <a:srgbClr val="E2D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+mj-lt"/>
              </a:rPr>
              <a:t>1 </a:t>
            </a:r>
            <a:r>
              <a:rPr lang="es-ES" sz="1500" dirty="0" err="1">
                <a:latin typeface="+mj-lt"/>
              </a:rPr>
              <a:t>Month</a:t>
            </a:r>
            <a:r>
              <a:rPr lang="es-ES" sz="1500" dirty="0">
                <a:latin typeface="+mj-lt"/>
              </a:rPr>
              <a:t> </a:t>
            </a:r>
          </a:p>
        </p:txBody>
      </p:sp>
      <p:sp>
        <p:nvSpPr>
          <p:cNvPr id="87" name="Título 1">
            <a:extLst>
              <a:ext uri="{FF2B5EF4-FFF2-40B4-BE49-F238E27FC236}">
                <a16:creationId xmlns="" xmlns:a16="http://schemas.microsoft.com/office/drawing/2014/main" id="{14CC4F27-ACE3-4C1C-A158-BE7594922517}"/>
              </a:ext>
            </a:extLst>
          </p:cNvPr>
          <p:cNvSpPr txBox="1">
            <a:spLocks/>
          </p:cNvSpPr>
          <p:nvPr/>
        </p:nvSpPr>
        <p:spPr>
          <a:xfrm>
            <a:off x="316528" y="835218"/>
            <a:ext cx="8229600" cy="5143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57" dirty="0" err="1" smtClean="0"/>
              <a:t>Democase</a:t>
            </a:r>
            <a:r>
              <a:rPr lang="es-ES" sz="2357" dirty="0" smtClean="0"/>
              <a:t> </a:t>
            </a:r>
            <a:r>
              <a:rPr lang="es-ES" sz="2357" dirty="0" err="1" smtClean="0"/>
              <a:t>Sant</a:t>
            </a:r>
            <a:r>
              <a:rPr lang="es-ES" sz="2357" dirty="0" smtClean="0"/>
              <a:t> </a:t>
            </a:r>
            <a:r>
              <a:rPr lang="es-ES" sz="2357" dirty="0" err="1" smtClean="0"/>
              <a:t>Quirze</a:t>
            </a:r>
            <a:r>
              <a:rPr lang="es-ES" sz="2357" dirty="0" smtClean="0"/>
              <a:t> del Vallés</a:t>
            </a:r>
            <a:endParaRPr lang="es-ES" sz="2357" dirty="0"/>
          </a:p>
        </p:txBody>
      </p:sp>
      <p:pic>
        <p:nvPicPr>
          <p:cNvPr id="89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6" y="267301"/>
            <a:ext cx="2080113" cy="5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Triángulo isósceles 89">
            <a:extLst>
              <a:ext uri="{FF2B5EF4-FFF2-40B4-BE49-F238E27FC236}">
                <a16:creationId xmlns="" xmlns:a16="http://schemas.microsoft.com/office/drawing/2014/main" id="{C661FAF5-7920-4DE8-A970-90C7B3C13FEC}"/>
              </a:ext>
            </a:extLst>
          </p:cNvPr>
          <p:cNvSpPr/>
          <p:nvPr/>
        </p:nvSpPr>
        <p:spPr>
          <a:xfrm rot="5400000">
            <a:off x="4243920" y="3197254"/>
            <a:ext cx="1583287" cy="439472"/>
          </a:xfrm>
          <a:prstGeom prst="triangle">
            <a:avLst/>
          </a:prstGeom>
          <a:solidFill>
            <a:srgbClr val="E2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>
              <a:latin typeface="Lato" panose="020F0502020204030203"/>
            </a:endParaRPr>
          </a:p>
        </p:txBody>
      </p:sp>
      <p:cxnSp>
        <p:nvCxnSpPr>
          <p:cNvPr id="98" name="Conector recto 97"/>
          <p:cNvCxnSpPr/>
          <p:nvPr/>
        </p:nvCxnSpPr>
        <p:spPr>
          <a:xfrm>
            <a:off x="5416062" y="1349561"/>
            <a:ext cx="17584" cy="4229268"/>
          </a:xfrm>
          <a:prstGeom prst="line">
            <a:avLst/>
          </a:prstGeom>
          <a:ln w="31750">
            <a:solidFill>
              <a:srgbClr val="E2D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/>
          <p:cNvCxnSpPr/>
          <p:nvPr/>
        </p:nvCxnSpPr>
        <p:spPr>
          <a:xfrm>
            <a:off x="5416061" y="1349561"/>
            <a:ext cx="339142" cy="0"/>
          </a:xfrm>
          <a:prstGeom prst="line">
            <a:avLst/>
          </a:prstGeom>
          <a:ln w="31750">
            <a:solidFill>
              <a:srgbClr val="E2D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/>
          <p:cNvCxnSpPr/>
          <p:nvPr/>
        </p:nvCxnSpPr>
        <p:spPr>
          <a:xfrm>
            <a:off x="5433646" y="5578829"/>
            <a:ext cx="339142" cy="0"/>
          </a:xfrm>
          <a:prstGeom prst="line">
            <a:avLst/>
          </a:prstGeom>
          <a:ln w="38100">
            <a:solidFill>
              <a:srgbClr val="E2D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8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PLUG-N-HARVEST</a:t>
            </a:r>
            <a:br>
              <a:rPr lang="sv-SE" smtClean="0"/>
            </a:br>
            <a:r>
              <a:rPr lang="sv-SE" smtClean="0"/>
              <a:t>ID: 768735 - H2020-EU.2.1.5.2.</a:t>
            </a:r>
            <a:endParaRPr lang="sv-S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D8A-136C-4FA7-8325-F06DF2D5CB3D}" type="slidenum">
              <a:rPr lang="es-ES" smtClean="0"/>
              <a:t>9</a:t>
            </a:fld>
            <a:endParaRPr lang="es-ES"/>
          </a:p>
        </p:txBody>
      </p:sp>
      <p:pic>
        <p:nvPicPr>
          <p:cNvPr id="5" name="Imat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6" y="267301"/>
            <a:ext cx="2080113" cy="5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14CC4F27-ACE3-4C1C-A158-BE7594922517}"/>
              </a:ext>
            </a:extLst>
          </p:cNvPr>
          <p:cNvSpPr txBox="1">
            <a:spLocks/>
          </p:cNvSpPr>
          <p:nvPr/>
        </p:nvSpPr>
        <p:spPr>
          <a:xfrm>
            <a:off x="279389" y="898433"/>
            <a:ext cx="8229600" cy="5143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57" dirty="0" err="1" smtClean="0"/>
              <a:t>Democase</a:t>
            </a:r>
            <a:r>
              <a:rPr lang="es-ES" sz="2357" dirty="0" smtClean="0"/>
              <a:t> </a:t>
            </a:r>
            <a:r>
              <a:rPr lang="es-ES" sz="2357" dirty="0" err="1" smtClean="0"/>
              <a:t>Sant</a:t>
            </a:r>
            <a:r>
              <a:rPr lang="es-ES" sz="2357" dirty="0" smtClean="0"/>
              <a:t> </a:t>
            </a:r>
            <a:r>
              <a:rPr lang="es-ES" sz="2357" dirty="0" err="1" smtClean="0"/>
              <a:t>Quirze</a:t>
            </a:r>
            <a:r>
              <a:rPr lang="es-ES" sz="2357" dirty="0" smtClean="0"/>
              <a:t> del Vallés – </a:t>
            </a:r>
            <a:r>
              <a:rPr lang="es-ES" sz="2357" dirty="0" err="1" smtClean="0"/>
              <a:t>Façade</a:t>
            </a:r>
            <a:r>
              <a:rPr lang="es-ES" sz="2357" dirty="0" smtClean="0"/>
              <a:t> 3 </a:t>
            </a:r>
            <a:r>
              <a:rPr lang="es-ES" sz="2357" dirty="0" err="1" smtClean="0"/>
              <a:t>Types</a:t>
            </a:r>
            <a:r>
              <a:rPr lang="es-ES" sz="2357" dirty="0" smtClean="0"/>
              <a:t> </a:t>
            </a:r>
            <a:endParaRPr lang="es-ES" sz="2357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06" t="21" r="48004" b="-21"/>
          <a:stretch/>
        </p:blipFill>
        <p:spPr>
          <a:xfrm rot="5400000">
            <a:off x="2284155" y="-1791552"/>
            <a:ext cx="4042736" cy="86402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3" t="31751" b="29400"/>
          <a:stretch/>
        </p:blipFill>
        <p:spPr>
          <a:xfrm rot="5400000">
            <a:off x="9037077" y="1799263"/>
            <a:ext cx="2110734" cy="26642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2535" y="-416910"/>
            <a:ext cx="2009771" cy="2843593"/>
          </a:xfrm>
          <a:prstGeom prst="rect">
            <a:avLst/>
          </a:prstGeom>
        </p:spPr>
      </p:pic>
      <p:sp>
        <p:nvSpPr>
          <p:cNvPr id="11" name="Triángulo isósceles 10"/>
          <p:cNvSpPr/>
          <p:nvPr/>
        </p:nvSpPr>
        <p:spPr>
          <a:xfrm>
            <a:off x="1080262" y="4674625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riángulo isósceles 11"/>
          <p:cNvSpPr/>
          <p:nvPr/>
        </p:nvSpPr>
        <p:spPr>
          <a:xfrm>
            <a:off x="8919591" y="1196752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riángulo isósceles 12"/>
          <p:cNvSpPr/>
          <p:nvPr/>
        </p:nvSpPr>
        <p:spPr>
          <a:xfrm>
            <a:off x="10092444" y="1860020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riángulo isósceles 13"/>
          <p:cNvSpPr/>
          <p:nvPr/>
        </p:nvSpPr>
        <p:spPr>
          <a:xfrm>
            <a:off x="11230129" y="968088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3287688" y="4653136"/>
            <a:ext cx="304592" cy="28803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9248923" y="419505"/>
            <a:ext cx="202694" cy="1753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9565714" y="1800666"/>
            <a:ext cx="202694" cy="1753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10787495" y="1772344"/>
            <a:ext cx="202694" cy="1753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10787495" y="310920"/>
            <a:ext cx="202694" cy="1753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0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H - Template">
  <a:themeElements>
    <a:clrScheme name="Ανασκόπηση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Arial-Times New Roman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Ανασκόπηση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395</Words>
  <Application>Microsoft Office PowerPoint</Application>
  <PresentationFormat>Panorámica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Lato</vt:lpstr>
      <vt:lpstr>Times New Roman</vt:lpstr>
      <vt:lpstr>Wingdings</vt:lpstr>
      <vt:lpstr>PnH -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Cabrera Sanchez, Amelia</dc:creator>
  <cp:lastModifiedBy>Cabrera Sanchez, Amelia</cp:lastModifiedBy>
  <cp:revision>12</cp:revision>
  <dcterms:modified xsi:type="dcterms:W3CDTF">2018-06-05T14:28:44Z</dcterms:modified>
</cp:coreProperties>
</file>