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4"/>
  </p:notesMasterIdLst>
  <p:sldIdLst>
    <p:sldId id="256" r:id="rId2"/>
    <p:sldId id="285" r:id="rId3"/>
    <p:sldId id="286" r:id="rId4"/>
    <p:sldId id="259" r:id="rId5"/>
    <p:sldId id="262" r:id="rId6"/>
    <p:sldId id="260" r:id="rId7"/>
    <p:sldId id="258" r:id="rId8"/>
    <p:sldId id="261" r:id="rId9"/>
    <p:sldId id="263" r:id="rId10"/>
    <p:sldId id="264" r:id="rId11"/>
    <p:sldId id="265" r:id="rId12"/>
    <p:sldId id="271" r:id="rId13"/>
    <p:sldId id="281" r:id="rId14"/>
    <p:sldId id="282" r:id="rId15"/>
    <p:sldId id="283" r:id="rId16"/>
    <p:sldId id="284" r:id="rId17"/>
    <p:sldId id="279" r:id="rId18"/>
    <p:sldId id="280" r:id="rId19"/>
    <p:sldId id="269" r:id="rId20"/>
    <p:sldId id="277" r:id="rId21"/>
    <p:sldId id="278"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86" autoAdjust="0"/>
  </p:normalViewPr>
  <p:slideViewPr>
    <p:cSldViewPr snapToGrid="0">
      <p:cViewPr varScale="1">
        <p:scale>
          <a:sx n="78" d="100"/>
          <a:sy n="78" d="100"/>
        </p:scale>
        <p:origin x="-576" y="-104"/>
      </p:cViewPr>
      <p:guideLst>
        <p:guide orient="horz" pos="2160"/>
        <p:guide pos="3840"/>
      </p:guideLst>
    </p:cSldViewPr>
  </p:slideViewPr>
  <p:notesTextViewPr>
    <p:cViewPr>
      <p:scale>
        <a:sx n="1" d="1"/>
        <a:sy n="1" d="1"/>
      </p:scale>
      <p:origin x="0" y="0"/>
    </p:cViewPr>
  </p:notesTextViewPr>
  <p:sorterViewPr>
    <p:cViewPr varScale="1">
      <p:scale>
        <a:sx n="1" d="1"/>
        <a:sy n="1" d="1"/>
      </p:scale>
      <p:origin x="0" y="-272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30"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FA1D96-3344-47E2-816C-426195E95DF0}" type="doc">
      <dgm:prSet loTypeId="urn:microsoft.com/office/officeart/2005/8/layout/chevron1" loCatId="process" qsTypeId="urn:microsoft.com/office/officeart/2005/8/quickstyle/simple1" qsCatId="simple" csTypeId="urn:microsoft.com/office/officeart/2005/8/colors/accent1_2" csCatId="accent1" phldr="1"/>
      <dgm:spPr/>
    </dgm:pt>
    <dgm:pt modelId="{AB7BA68A-7E3B-47ED-AE96-C23AA633B02A}">
      <dgm:prSet phldrT="[Texto]"/>
      <dgm:spPr/>
      <dgm:t>
        <a:bodyPr/>
        <a:lstStyle/>
        <a:p>
          <a:r>
            <a:rPr lang="en-GB" noProof="0" dirty="0"/>
            <a:t>        Year</a:t>
          </a:r>
          <a:r>
            <a:rPr lang="es-ES" dirty="0"/>
            <a:t> 1                       </a:t>
          </a:r>
          <a:r>
            <a:rPr lang="es-ES" dirty="0" err="1"/>
            <a:t>Year</a:t>
          </a:r>
          <a:r>
            <a:rPr lang="es-ES" dirty="0"/>
            <a:t> 2                         </a:t>
          </a:r>
          <a:r>
            <a:rPr lang="es-ES" dirty="0" err="1"/>
            <a:t>Year</a:t>
          </a:r>
          <a:r>
            <a:rPr lang="es-ES" dirty="0"/>
            <a:t> 3</a:t>
          </a:r>
        </a:p>
      </dgm:t>
    </dgm:pt>
    <dgm:pt modelId="{6A63BAF8-C8B9-481C-BDE5-F40B2CF19351}" type="parTrans" cxnId="{04456917-1C6D-4428-921A-C3C896DB6E8F}">
      <dgm:prSet/>
      <dgm:spPr/>
      <dgm:t>
        <a:bodyPr/>
        <a:lstStyle/>
        <a:p>
          <a:endParaRPr lang="es-ES"/>
        </a:p>
      </dgm:t>
    </dgm:pt>
    <dgm:pt modelId="{2D8D7D00-0C0C-448A-8E05-E3FEC2FD3619}" type="sibTrans" cxnId="{04456917-1C6D-4428-921A-C3C896DB6E8F}">
      <dgm:prSet/>
      <dgm:spPr/>
      <dgm:t>
        <a:bodyPr/>
        <a:lstStyle/>
        <a:p>
          <a:endParaRPr lang="es-ES"/>
        </a:p>
      </dgm:t>
    </dgm:pt>
    <dgm:pt modelId="{7191A707-31AE-40CF-899F-E630BDE65631}" type="pres">
      <dgm:prSet presAssocID="{D5FA1D96-3344-47E2-816C-426195E95DF0}" presName="Name0" presStyleCnt="0">
        <dgm:presLayoutVars>
          <dgm:dir/>
          <dgm:animLvl val="lvl"/>
          <dgm:resizeHandles val="exact"/>
        </dgm:presLayoutVars>
      </dgm:prSet>
      <dgm:spPr/>
    </dgm:pt>
    <dgm:pt modelId="{D1CD5A3F-1305-43E7-BFFA-7053FDCEF0DA}" type="pres">
      <dgm:prSet presAssocID="{AB7BA68A-7E3B-47ED-AE96-C23AA633B02A}" presName="parTxOnly" presStyleLbl="node1" presStyleIdx="0" presStyleCnt="1" custLinFactNeighborY="2469">
        <dgm:presLayoutVars>
          <dgm:chMax val="0"/>
          <dgm:chPref val="0"/>
          <dgm:bulletEnabled val="1"/>
        </dgm:presLayoutVars>
      </dgm:prSet>
      <dgm:spPr/>
      <dgm:t>
        <a:bodyPr/>
        <a:lstStyle/>
        <a:p>
          <a:endParaRPr lang="en-US"/>
        </a:p>
      </dgm:t>
    </dgm:pt>
  </dgm:ptLst>
  <dgm:cxnLst>
    <dgm:cxn modelId="{1847A49F-2363-D949-ABF5-23B8DBDA6686}" type="presOf" srcId="{AB7BA68A-7E3B-47ED-AE96-C23AA633B02A}" destId="{D1CD5A3F-1305-43E7-BFFA-7053FDCEF0DA}" srcOrd="0" destOrd="0" presId="urn:microsoft.com/office/officeart/2005/8/layout/chevron1"/>
    <dgm:cxn modelId="{9234E1FB-8AB1-0046-BE6D-505711F652B2}" type="presOf" srcId="{D5FA1D96-3344-47E2-816C-426195E95DF0}" destId="{7191A707-31AE-40CF-899F-E630BDE65631}" srcOrd="0" destOrd="0" presId="urn:microsoft.com/office/officeart/2005/8/layout/chevron1"/>
    <dgm:cxn modelId="{04456917-1C6D-4428-921A-C3C896DB6E8F}" srcId="{D5FA1D96-3344-47E2-816C-426195E95DF0}" destId="{AB7BA68A-7E3B-47ED-AE96-C23AA633B02A}" srcOrd="0" destOrd="0" parTransId="{6A63BAF8-C8B9-481C-BDE5-F40B2CF19351}" sibTransId="{2D8D7D00-0C0C-448A-8E05-E3FEC2FD3619}"/>
    <dgm:cxn modelId="{7AE0FB6D-08E7-CA44-AAB4-2F333D650AAE}" type="presParOf" srcId="{7191A707-31AE-40CF-899F-E630BDE65631}" destId="{D1CD5A3F-1305-43E7-BFFA-7053FDCEF0DA}"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D5A3F-1305-43E7-BFFA-7053FDCEF0DA}">
      <dsp:nvSpPr>
        <dsp:cNvPr id="0" name=""/>
        <dsp:cNvSpPr/>
      </dsp:nvSpPr>
      <dsp:spPr>
        <a:xfrm>
          <a:off x="5845" y="0"/>
          <a:ext cx="11959346" cy="634999"/>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lvl="0" algn="ctr" defTabSz="1689100">
            <a:lnSpc>
              <a:spcPct val="90000"/>
            </a:lnSpc>
            <a:spcBef>
              <a:spcPct val="0"/>
            </a:spcBef>
            <a:spcAft>
              <a:spcPct val="35000"/>
            </a:spcAft>
          </a:pPr>
          <a:r>
            <a:rPr lang="en-GB" sz="3800" kern="1200" noProof="0" dirty="0"/>
            <a:t>        Year</a:t>
          </a:r>
          <a:r>
            <a:rPr lang="es-ES" sz="3800" kern="1200" dirty="0"/>
            <a:t> 1                       </a:t>
          </a:r>
          <a:r>
            <a:rPr lang="es-ES" sz="3800" kern="1200" dirty="0" err="1"/>
            <a:t>Year</a:t>
          </a:r>
          <a:r>
            <a:rPr lang="es-ES" sz="3800" kern="1200" dirty="0"/>
            <a:t> 2                         </a:t>
          </a:r>
          <a:r>
            <a:rPr lang="es-ES" sz="3800" kern="1200" dirty="0" err="1"/>
            <a:t>Year</a:t>
          </a:r>
          <a:r>
            <a:rPr lang="es-ES" sz="3800" kern="1200" dirty="0"/>
            <a:t> 3</a:t>
          </a:r>
        </a:p>
      </dsp:txBody>
      <dsp:txXfrm>
        <a:off x="323345" y="0"/>
        <a:ext cx="11324347" cy="6349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1C032-8591-4F9F-BA22-443D8B9DBEF2}" type="datetimeFigureOut">
              <a:rPr lang="en-US" smtClean="0"/>
              <a:t>21/9/17</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E8E0D7-F8FE-4020-B0F2-815F83AEE8E6}" type="slidenum">
              <a:rPr lang="en-US" smtClean="0"/>
              <a:t>‹#›</a:t>
            </a:fld>
            <a:endParaRPr lang="en-US"/>
          </a:p>
        </p:txBody>
      </p:sp>
    </p:spTree>
    <p:extLst>
      <p:ext uri="{BB962C8B-B14F-4D97-AF65-F5344CB8AC3E}">
        <p14:creationId xmlns:p14="http://schemas.microsoft.com/office/powerpoint/2010/main" val="177057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B0E8E0D7-F8FE-4020-B0F2-815F83AEE8E6}" type="slidenum">
              <a:rPr lang="en-US" smtClean="0"/>
              <a:t>1</a:t>
            </a:fld>
            <a:endParaRPr lang="en-US"/>
          </a:p>
        </p:txBody>
      </p:sp>
    </p:spTree>
    <p:extLst>
      <p:ext uri="{BB962C8B-B14F-4D97-AF65-F5344CB8AC3E}">
        <p14:creationId xmlns:p14="http://schemas.microsoft.com/office/powerpoint/2010/main" val="217758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B0E8E0D7-F8FE-4020-B0F2-815F83AEE8E6}" type="slidenum">
              <a:rPr lang="en-US" smtClean="0"/>
              <a:t>19</a:t>
            </a:fld>
            <a:endParaRPr lang="en-US"/>
          </a:p>
        </p:txBody>
      </p:sp>
    </p:spTree>
    <p:extLst>
      <p:ext uri="{BB962C8B-B14F-4D97-AF65-F5344CB8AC3E}">
        <p14:creationId xmlns:p14="http://schemas.microsoft.com/office/powerpoint/2010/main" val="120271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B0E8E0D7-F8FE-4020-B0F2-815F83AEE8E6}" type="slidenum">
              <a:rPr lang="en-US" smtClean="0"/>
              <a:t>20</a:t>
            </a:fld>
            <a:endParaRPr lang="en-US"/>
          </a:p>
        </p:txBody>
      </p:sp>
    </p:spTree>
    <p:extLst>
      <p:ext uri="{BB962C8B-B14F-4D97-AF65-F5344CB8AC3E}">
        <p14:creationId xmlns:p14="http://schemas.microsoft.com/office/powerpoint/2010/main" val="3388706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B0E8E0D7-F8FE-4020-B0F2-815F83AEE8E6}" type="slidenum">
              <a:rPr lang="en-US" smtClean="0"/>
              <a:t>21</a:t>
            </a:fld>
            <a:endParaRPr lang="en-US"/>
          </a:p>
        </p:txBody>
      </p:sp>
    </p:spTree>
    <p:extLst>
      <p:ext uri="{BB962C8B-B14F-4D97-AF65-F5344CB8AC3E}">
        <p14:creationId xmlns:p14="http://schemas.microsoft.com/office/powerpoint/2010/main" val="2823728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26" name="Ομάδα 25">
            <a:extLst>
              <a:ext uri="{FF2B5EF4-FFF2-40B4-BE49-F238E27FC236}">
                <a16:creationId xmlns="" xmlns:a16="http://schemas.microsoft.com/office/drawing/2014/main" id="{029BCBC8-FF22-40F7-9E09-79B5DD68CA60}"/>
              </a:ext>
            </a:extLst>
          </p:cNvPr>
          <p:cNvGrpSpPr/>
          <p:nvPr userDrawn="1"/>
        </p:nvGrpSpPr>
        <p:grpSpPr>
          <a:xfrm>
            <a:off x="-3178" y="6143330"/>
            <a:ext cx="12192003" cy="195824"/>
            <a:chOff x="-3178" y="6143330"/>
            <a:chExt cx="12192003" cy="195824"/>
          </a:xfrm>
        </p:grpSpPr>
        <p:sp>
          <p:nvSpPr>
            <p:cNvPr id="25" name="Rectangle 7">
              <a:extLst>
                <a:ext uri="{FF2B5EF4-FFF2-40B4-BE49-F238E27FC236}">
                  <a16:creationId xmlns="" xmlns:a16="http://schemas.microsoft.com/office/drawing/2014/main" id="{57A2AA40-D906-40E2-B58D-160186C2AA10}"/>
                </a:ext>
              </a:extLst>
            </p:cNvPr>
            <p:cNvSpPr/>
            <p:nvPr userDrawn="1"/>
          </p:nvSpPr>
          <p:spPr>
            <a:xfrm>
              <a:off x="-3178" y="6277097"/>
              <a:ext cx="12192002" cy="62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13" name="Rectangle 7">
              <a:extLst>
                <a:ext uri="{FF2B5EF4-FFF2-40B4-BE49-F238E27FC236}">
                  <a16:creationId xmlns="" xmlns:a16="http://schemas.microsoft.com/office/drawing/2014/main" id="{AAD67197-3336-4686-ACD4-B62492FC575F}"/>
                </a:ext>
              </a:extLst>
            </p:cNvPr>
            <p:cNvSpPr/>
            <p:nvPr userDrawn="1"/>
          </p:nvSpPr>
          <p:spPr>
            <a:xfrm>
              <a:off x="0" y="6208424"/>
              <a:ext cx="12188825"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8" name="Rectangle 7"/>
            <p:cNvSpPr/>
            <p:nvPr/>
          </p:nvSpPr>
          <p:spPr>
            <a:xfrm>
              <a:off x="-3178" y="6143330"/>
              <a:ext cx="12192002" cy="62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7" name="Rectangle 6"/>
          <p:cNvSpPr/>
          <p:nvPr/>
        </p:nvSpPr>
        <p:spPr>
          <a:xfrm>
            <a:off x="0" y="640005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97280" y="758951"/>
            <a:ext cx="10058400" cy="2957997"/>
          </a:xfrm>
        </p:spPr>
        <p:txBody>
          <a:bodyPr anchor="b">
            <a:normAutofit/>
          </a:bodyPr>
          <a:lstStyle>
            <a:lvl1pPr algn="ctr">
              <a:lnSpc>
                <a:spcPct val="85000"/>
              </a:lnSpc>
              <a:defRPr sz="8000" spc="-50" baseline="0">
                <a:solidFill>
                  <a:schemeClr val="tx1">
                    <a:lumMod val="85000"/>
                    <a:lumOff val="15000"/>
                  </a:schemeClr>
                </a:solidFill>
              </a:defRPr>
            </a:lvl1pPr>
          </a:lstStyle>
          <a:p>
            <a:r>
              <a:rPr lang="en-US" dirty="0"/>
              <a:t>PROJECT TITLE</a:t>
            </a:r>
          </a:p>
        </p:txBody>
      </p:sp>
      <p:sp>
        <p:nvSpPr>
          <p:cNvPr id="3" name="Subtitle 2"/>
          <p:cNvSpPr>
            <a:spLocks noGrp="1"/>
          </p:cNvSpPr>
          <p:nvPr>
            <p:ph type="subTitle" idx="1" hasCustomPrompt="1"/>
          </p:nvPr>
        </p:nvSpPr>
        <p:spPr>
          <a:xfrm>
            <a:off x="1100051" y="4107180"/>
            <a:ext cx="10058400" cy="1645919"/>
          </a:xfrm>
        </p:spPr>
        <p:txBody>
          <a:bodyPr lIns="91440" rIns="91440">
            <a:normAutofit/>
          </a:bodyPr>
          <a:lstStyle>
            <a:lvl1pPr marL="0" indent="0" algn="l">
              <a:buNone/>
              <a:defRPr sz="2400" b="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WPX - Task X.X: Task or deliverable title HERE</a:t>
            </a:r>
          </a:p>
          <a:p>
            <a:r>
              <a:rPr lang="en-US" dirty="0"/>
              <a:t>ORGANIZATION: </a:t>
            </a:r>
            <a:r>
              <a:rPr lang="en-US" dirty="0" err="1"/>
              <a:t>ORGANIZATion</a:t>
            </a:r>
            <a:r>
              <a:rPr lang="en-US" dirty="0"/>
              <a:t> name/acronym</a:t>
            </a:r>
            <a:br>
              <a:rPr lang="en-US" dirty="0"/>
            </a:br>
            <a:r>
              <a:rPr lang="en-US" dirty="0"/>
              <a:t>PRESENTER(S): presenters names</a:t>
            </a:r>
            <a:br>
              <a:rPr lang="en-US" dirty="0"/>
            </a:br>
            <a:r>
              <a:rPr lang="en-US" dirty="0"/>
              <a:t>MEETING: TYPE AND LOCATION OF THE MEETING</a:t>
            </a:r>
          </a:p>
        </p:txBody>
      </p:sp>
      <p:sp>
        <p:nvSpPr>
          <p:cNvPr id="4" name="Date Placeholder 3"/>
          <p:cNvSpPr>
            <a:spLocks noGrp="1"/>
          </p:cNvSpPr>
          <p:nvPr>
            <p:ph type="dt" sz="half" idx="10"/>
          </p:nvPr>
        </p:nvSpPr>
        <p:spPr>
          <a:xfrm>
            <a:off x="1859292" y="6459785"/>
            <a:ext cx="1710260" cy="365125"/>
          </a:xfrm>
        </p:spPr>
        <p:txBody>
          <a:bodyPr/>
          <a:lstStyle/>
          <a:p>
            <a:fld id="{40F4E886-7301-4474-86BD-9B5B4C643F56}" type="datetime1">
              <a:rPr lang="en-US" smtClean="0"/>
              <a:t>21/9/17</a:t>
            </a:fld>
            <a:endParaRPr lang="en-US"/>
          </a:p>
        </p:txBody>
      </p:sp>
      <p:sp>
        <p:nvSpPr>
          <p:cNvPr id="5" name="Footer Placeholder 4"/>
          <p:cNvSpPr>
            <a:spLocks noGrp="1"/>
          </p:cNvSpPr>
          <p:nvPr>
            <p:ph type="ftr" sz="quarter" idx="11"/>
          </p:nvPr>
        </p:nvSpPr>
        <p:spPr/>
        <p:txBody>
          <a:bodyPr/>
          <a:lstStyle/>
          <a:p>
            <a:r>
              <a:rPr lang="en-US" dirty="0"/>
              <a:t>PLUG-N-HARVEST</a:t>
            </a:r>
            <a:br>
              <a:rPr lang="en-US" dirty="0"/>
            </a:br>
            <a:r>
              <a:rPr lang="en-US" dirty="0"/>
              <a:t>ID: 768735 - H2020-EU.2.1.5.2.</a:t>
            </a:r>
          </a:p>
        </p:txBody>
      </p:sp>
      <p:sp>
        <p:nvSpPr>
          <p:cNvPr id="6" name="Slide Number Placeholder 5"/>
          <p:cNvSpPr>
            <a:spLocks noGrp="1"/>
          </p:cNvSpPr>
          <p:nvPr>
            <p:ph type="sldNum" sz="quarter" idx="12"/>
          </p:nvPr>
        </p:nvSpPr>
        <p:spPr>
          <a:xfrm>
            <a:off x="8625622" y="6459785"/>
            <a:ext cx="1087438" cy="365125"/>
          </a:xfrm>
        </p:spPr>
        <p:txBody>
          <a:bodyPr/>
          <a:lstStyle/>
          <a:p>
            <a:fld id="{76F34D8A-136C-4FA7-8325-F06DF2D5CB3D}" type="slidenum">
              <a:rPr lang="en-US" smtClean="0"/>
              <a:t>‹#›</a:t>
            </a:fld>
            <a:endParaRPr lang="en-US" dirty="0"/>
          </a:p>
        </p:txBody>
      </p:sp>
      <p:pic>
        <p:nvPicPr>
          <p:cNvPr id="11" name="Εικόνα 10">
            <a:extLst>
              <a:ext uri="{FF2B5EF4-FFF2-40B4-BE49-F238E27FC236}">
                <a16:creationId xmlns="" xmlns:a16="http://schemas.microsoft.com/office/drawing/2014/main" id="{062D54C6-0708-49C1-8E90-66C8A0701C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3495" y="44109"/>
            <a:ext cx="2744404" cy="1519257"/>
          </a:xfrm>
          <a:prstGeom prst="rect">
            <a:avLst/>
          </a:prstGeom>
        </p:spPr>
      </p:pic>
      <p:pic>
        <p:nvPicPr>
          <p:cNvPr id="16" name="Εικόνα 15">
            <a:extLst>
              <a:ext uri="{FF2B5EF4-FFF2-40B4-BE49-F238E27FC236}">
                <a16:creationId xmlns="" xmlns:a16="http://schemas.microsoft.com/office/drawing/2014/main" id="{5F8247B2-F9B4-41A4-92EC-65CB221390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0225" y="0"/>
            <a:ext cx="3204535" cy="1563366"/>
          </a:xfrm>
          <a:prstGeom prst="rect">
            <a:avLst/>
          </a:prstGeom>
        </p:spPr>
      </p:pic>
      <p:grpSp>
        <p:nvGrpSpPr>
          <p:cNvPr id="24" name="Ομάδα 23">
            <a:extLst>
              <a:ext uri="{FF2B5EF4-FFF2-40B4-BE49-F238E27FC236}">
                <a16:creationId xmlns="" xmlns:a16="http://schemas.microsoft.com/office/drawing/2014/main" id="{B1077E51-D833-444F-8F9A-ECFCB822172D}"/>
              </a:ext>
            </a:extLst>
          </p:cNvPr>
          <p:cNvGrpSpPr/>
          <p:nvPr userDrawn="1"/>
        </p:nvGrpSpPr>
        <p:grpSpPr>
          <a:xfrm>
            <a:off x="293904" y="2240280"/>
            <a:ext cx="7009754" cy="3572554"/>
            <a:chOff x="293904" y="2240280"/>
            <a:chExt cx="7009754" cy="3572554"/>
          </a:xfrm>
        </p:grpSpPr>
        <p:cxnSp>
          <p:nvCxnSpPr>
            <p:cNvPr id="9" name="Straight Connector 8"/>
            <p:cNvCxnSpPr>
              <a:cxnSpLocks/>
            </p:cNvCxnSpPr>
            <p:nvPr/>
          </p:nvCxnSpPr>
          <p:spPr>
            <a:xfrm>
              <a:off x="457200" y="3924300"/>
              <a:ext cx="6675120" cy="0"/>
            </a:xfrm>
            <a:prstGeom prst="line">
              <a:avLst/>
            </a:prstGeom>
            <a:ln/>
          </p:spPr>
          <p:style>
            <a:lnRef idx="1">
              <a:schemeClr val="dk1"/>
            </a:lnRef>
            <a:fillRef idx="0">
              <a:schemeClr val="dk1"/>
            </a:fillRef>
            <a:effectRef idx="0">
              <a:schemeClr val="dk1"/>
            </a:effectRef>
            <a:fontRef idx="minor">
              <a:schemeClr val="tx1"/>
            </a:fontRef>
          </p:style>
        </p:cxnSp>
        <p:cxnSp>
          <p:nvCxnSpPr>
            <p:cNvPr id="18" name="Straight Connector 8">
              <a:extLst>
                <a:ext uri="{FF2B5EF4-FFF2-40B4-BE49-F238E27FC236}">
                  <a16:creationId xmlns="" xmlns:a16="http://schemas.microsoft.com/office/drawing/2014/main" id="{E89A774E-3AA7-48C0-A869-6155FBDA0D30}"/>
                </a:ext>
              </a:extLst>
            </p:cNvPr>
            <p:cNvCxnSpPr>
              <a:cxnSpLocks/>
            </p:cNvCxnSpPr>
            <p:nvPr userDrawn="1"/>
          </p:nvCxnSpPr>
          <p:spPr>
            <a:xfrm>
              <a:off x="940958" y="2240280"/>
              <a:ext cx="0" cy="3572554"/>
            </a:xfrm>
            <a:prstGeom prst="line">
              <a:avLst/>
            </a:prstGeom>
            <a:ln/>
          </p:spPr>
          <p:style>
            <a:lnRef idx="1">
              <a:schemeClr val="dk1"/>
            </a:lnRef>
            <a:fillRef idx="0">
              <a:schemeClr val="dk1"/>
            </a:fillRef>
            <a:effectRef idx="0">
              <a:schemeClr val="dk1"/>
            </a:effectRef>
            <a:fontRef idx="minor">
              <a:schemeClr val="tx1"/>
            </a:fontRef>
          </p:style>
        </p:cxnSp>
        <p:cxnSp>
          <p:nvCxnSpPr>
            <p:cNvPr id="22" name="Straight Connector 8">
              <a:extLst>
                <a:ext uri="{FF2B5EF4-FFF2-40B4-BE49-F238E27FC236}">
                  <a16:creationId xmlns="" xmlns:a16="http://schemas.microsoft.com/office/drawing/2014/main" id="{31CD710B-C000-4BC0-95DE-E420B42FFB0D}"/>
                </a:ext>
              </a:extLst>
            </p:cNvPr>
            <p:cNvCxnSpPr>
              <a:cxnSpLocks/>
            </p:cNvCxnSpPr>
            <p:nvPr userDrawn="1"/>
          </p:nvCxnSpPr>
          <p:spPr>
            <a:xfrm>
              <a:off x="628538" y="385572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8">
              <a:extLst>
                <a:ext uri="{FF2B5EF4-FFF2-40B4-BE49-F238E27FC236}">
                  <a16:creationId xmlns="" xmlns:a16="http://schemas.microsoft.com/office/drawing/2014/main" id="{434D3471-EABD-48E5-9E38-05D6FB41BDEC}"/>
                </a:ext>
              </a:extLst>
            </p:cNvPr>
            <p:cNvCxnSpPr>
              <a:cxnSpLocks/>
            </p:cNvCxnSpPr>
            <p:nvPr userDrawn="1"/>
          </p:nvCxnSpPr>
          <p:spPr>
            <a:xfrm>
              <a:off x="293904" y="399288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8585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MAIN TITLE</a:t>
            </a:r>
          </a:p>
        </p:txBody>
      </p:sp>
      <p:sp>
        <p:nvSpPr>
          <p:cNvPr id="3" name="Vertical Text Placeholder 2"/>
          <p:cNvSpPr>
            <a:spLocks noGrp="1"/>
          </p:cNvSpPr>
          <p:nvPr>
            <p:ph type="body" orient="vert" idx="1" hasCustomPrompt="1"/>
          </p:nvPr>
        </p:nvSpPr>
        <p:spPr/>
        <p:txBody>
          <a:bodyPr vert="eaVert" lIns="45720" tIns="0" rIns="45720" bIns="0"/>
          <a:lstStyle>
            <a:lvl1pPr marL="91440" marR="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lvl1pPr>
            <a:lvl2pPr marL="38404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5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SAMPLE TEXT</a:t>
            </a:r>
            <a:endParaRPr kumimoji="0" lang="el-GR"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endParaRPr kumimoji="0" lang="el-GR"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749808" marR="0" lvl="3"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932688" marR="0" lvl="4"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4" name="Date Placeholder 3"/>
          <p:cNvSpPr>
            <a:spLocks noGrp="1"/>
          </p:cNvSpPr>
          <p:nvPr>
            <p:ph type="dt" sz="half" idx="10"/>
          </p:nvPr>
        </p:nvSpPr>
        <p:spPr/>
        <p:txBody>
          <a:bodyPr/>
          <a:lstStyle/>
          <a:p>
            <a:fld id="{CCDB0B1E-DEAE-4CBE-A42B-AFEABF2D80C4}" type="datetime1">
              <a:rPr lang="en-US" smtClean="0"/>
              <a:t>21/9/17</a:t>
            </a:fld>
            <a:endParaRPr lang="en-US"/>
          </a:p>
        </p:txBody>
      </p:sp>
      <p:sp>
        <p:nvSpPr>
          <p:cNvPr id="5" name="Footer Placeholder 4"/>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6" name="Slide Number Placeholder 5"/>
          <p:cNvSpPr>
            <a:spLocks noGrp="1"/>
          </p:cNvSpPr>
          <p:nvPr>
            <p:ph type="sldNum" sz="quarter" idx="12"/>
          </p:nvPr>
        </p:nvSpPr>
        <p:spPr/>
        <p:txBody>
          <a:bodyPr/>
          <a:lstStyle/>
          <a:p>
            <a:fld id="{76F34D8A-136C-4FA7-8325-F06DF2D5CB3D}" type="slidenum">
              <a:rPr lang="en-US" smtClean="0"/>
              <a:t>‹#›</a:t>
            </a:fld>
            <a:endParaRPr lang="en-US"/>
          </a:p>
        </p:txBody>
      </p:sp>
    </p:spTree>
    <p:extLst>
      <p:ext uri="{BB962C8B-B14F-4D97-AF65-F5344CB8AC3E}">
        <p14:creationId xmlns:p14="http://schemas.microsoft.com/office/powerpoint/2010/main" val="1900962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15" name="Ομάδα 14">
            <a:extLst>
              <a:ext uri="{FF2B5EF4-FFF2-40B4-BE49-F238E27FC236}">
                <a16:creationId xmlns="" xmlns:a16="http://schemas.microsoft.com/office/drawing/2014/main" id="{FD870FC2-11B3-4DF4-9B87-BCC709ECAFDF}"/>
              </a:ext>
            </a:extLst>
          </p:cNvPr>
          <p:cNvGrpSpPr/>
          <p:nvPr userDrawn="1"/>
        </p:nvGrpSpPr>
        <p:grpSpPr>
          <a:xfrm>
            <a:off x="-3178" y="6143330"/>
            <a:ext cx="12192003" cy="195824"/>
            <a:chOff x="-3178" y="6143330"/>
            <a:chExt cx="12192003" cy="195824"/>
          </a:xfrm>
        </p:grpSpPr>
        <p:sp>
          <p:nvSpPr>
            <p:cNvPr id="16" name="Rectangle 7">
              <a:extLst>
                <a:ext uri="{FF2B5EF4-FFF2-40B4-BE49-F238E27FC236}">
                  <a16:creationId xmlns="" xmlns:a16="http://schemas.microsoft.com/office/drawing/2014/main" id="{CBEE885E-684D-4248-8907-1D41BB4C61BE}"/>
                </a:ext>
              </a:extLst>
            </p:cNvPr>
            <p:cNvSpPr/>
            <p:nvPr userDrawn="1"/>
          </p:nvSpPr>
          <p:spPr>
            <a:xfrm>
              <a:off x="-3178" y="6277097"/>
              <a:ext cx="12192002" cy="62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17" name="Rectangle 7">
              <a:extLst>
                <a:ext uri="{FF2B5EF4-FFF2-40B4-BE49-F238E27FC236}">
                  <a16:creationId xmlns="" xmlns:a16="http://schemas.microsoft.com/office/drawing/2014/main" id="{9162F7E3-6168-4C4B-9D64-DE6DE3B81173}"/>
                </a:ext>
              </a:extLst>
            </p:cNvPr>
            <p:cNvSpPr/>
            <p:nvPr userDrawn="1"/>
          </p:nvSpPr>
          <p:spPr>
            <a:xfrm>
              <a:off x="0" y="6208424"/>
              <a:ext cx="12188825"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18" name="Rectangle 7">
              <a:extLst>
                <a:ext uri="{FF2B5EF4-FFF2-40B4-BE49-F238E27FC236}">
                  <a16:creationId xmlns="" xmlns:a16="http://schemas.microsoft.com/office/drawing/2014/main" id="{50612AD9-FD72-4987-B616-D1E606D8539F}"/>
                </a:ext>
              </a:extLst>
            </p:cNvPr>
            <p:cNvSpPr/>
            <p:nvPr/>
          </p:nvSpPr>
          <p:spPr>
            <a:xfrm>
              <a:off x="-3178" y="6143330"/>
              <a:ext cx="12192002" cy="62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hasCustomPrompt="1"/>
          </p:nvPr>
        </p:nvSpPr>
        <p:spPr>
          <a:xfrm>
            <a:off x="8724900" y="412302"/>
            <a:ext cx="2628900" cy="5759898"/>
          </a:xfrm>
        </p:spPr>
        <p:txBody>
          <a:bodyPr vert="eaVert"/>
          <a:lstStyle>
            <a:lvl1pPr>
              <a:defRPr/>
            </a:lvl1pPr>
          </a:lstStyle>
          <a:p>
            <a:r>
              <a:rPr lang="en-US" dirty="0"/>
              <a:t>MAIN TITLE</a:t>
            </a:r>
          </a:p>
        </p:txBody>
      </p:sp>
      <p:sp>
        <p:nvSpPr>
          <p:cNvPr id="3" name="Vertical Text Placeholder 2"/>
          <p:cNvSpPr>
            <a:spLocks noGrp="1"/>
          </p:cNvSpPr>
          <p:nvPr>
            <p:ph type="body" orient="vert" idx="1" hasCustomPrompt="1"/>
          </p:nvPr>
        </p:nvSpPr>
        <p:spPr>
          <a:xfrm>
            <a:off x="838200" y="412302"/>
            <a:ext cx="7734300" cy="5759898"/>
          </a:xfrm>
        </p:spPr>
        <p:txBody>
          <a:bodyPr vert="eaVert" lIns="45720" tIns="0" rIns="45720" bIns="0"/>
          <a:lstStyle>
            <a:lvl1pPr marL="91440" marR="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lvl1pPr>
            <a:lvl2pPr marL="38404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5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SAMPLE TEXT</a:t>
            </a:r>
            <a:endParaRPr kumimoji="0" lang="el-GR"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endParaRPr kumimoji="0" lang="el-GR"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749808" marR="0" lvl="3"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932688" marR="0" lvl="4"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4" name="Date Placeholder 3"/>
          <p:cNvSpPr>
            <a:spLocks noGrp="1"/>
          </p:cNvSpPr>
          <p:nvPr>
            <p:ph type="dt" sz="half" idx="10"/>
          </p:nvPr>
        </p:nvSpPr>
        <p:spPr/>
        <p:txBody>
          <a:bodyPr/>
          <a:lstStyle/>
          <a:p>
            <a:fld id="{49CF32DC-8BE5-4FBE-BEC8-3CF6B3B972B5}" type="datetime1">
              <a:rPr lang="en-US" smtClean="0"/>
              <a:t>21/9/17</a:t>
            </a:fld>
            <a:endParaRPr lang="en-US"/>
          </a:p>
        </p:txBody>
      </p:sp>
      <p:sp>
        <p:nvSpPr>
          <p:cNvPr id="5" name="Footer Placeholder 4"/>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6" name="Slide Number Placeholder 5"/>
          <p:cNvSpPr>
            <a:spLocks noGrp="1"/>
          </p:cNvSpPr>
          <p:nvPr>
            <p:ph type="sldNum" sz="quarter" idx="12"/>
          </p:nvPr>
        </p:nvSpPr>
        <p:spPr/>
        <p:txBody>
          <a:bodyPr/>
          <a:lstStyle/>
          <a:p>
            <a:fld id="{76F34D8A-136C-4FA7-8325-F06DF2D5CB3D}" type="slidenum">
              <a:rPr lang="en-US" smtClean="0"/>
              <a:t>‹#›</a:t>
            </a:fld>
            <a:endParaRPr lang="en-US"/>
          </a:p>
        </p:txBody>
      </p:sp>
      <p:pic>
        <p:nvPicPr>
          <p:cNvPr id="9" name="Εικόνα 8">
            <a:extLst>
              <a:ext uri="{FF2B5EF4-FFF2-40B4-BE49-F238E27FC236}">
                <a16:creationId xmlns="" xmlns:a16="http://schemas.microsoft.com/office/drawing/2014/main" id="{9B598329-5F70-4E95-B4F4-7A0EC8F7AC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192203" y="5858203"/>
            <a:ext cx="1287085" cy="712509"/>
          </a:xfrm>
          <a:prstGeom prst="rect">
            <a:avLst/>
          </a:prstGeom>
        </p:spPr>
      </p:pic>
      <p:pic>
        <p:nvPicPr>
          <p:cNvPr id="10" name="Εικόνα 9">
            <a:extLst>
              <a:ext uri="{FF2B5EF4-FFF2-40B4-BE49-F238E27FC236}">
                <a16:creationId xmlns="" xmlns:a16="http://schemas.microsoft.com/office/drawing/2014/main" id="{8FDD8FD8-32AF-478D-BC06-892FF8B462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71460" y="5764975"/>
            <a:ext cx="1471380" cy="714670"/>
          </a:xfrm>
          <a:prstGeom prst="rect">
            <a:avLst/>
          </a:prstGeom>
        </p:spPr>
      </p:pic>
    </p:spTree>
    <p:extLst>
      <p:ext uri="{BB962C8B-B14F-4D97-AF65-F5344CB8AC3E}">
        <p14:creationId xmlns:p14="http://schemas.microsoft.com/office/powerpoint/2010/main" val="278116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US" dirty="0"/>
              <a:t>SAMPLE TEXT</a:t>
            </a:r>
            <a:endParaRPr lang="el-GR" dirty="0"/>
          </a:p>
          <a:p>
            <a:pPr lvl="1"/>
            <a:r>
              <a:rPr lang="en-US" dirty="0"/>
              <a:t>Second level</a:t>
            </a:r>
            <a:endParaRPr lang="el-GR" dirty="0"/>
          </a:p>
          <a:p>
            <a:pPr lvl="2"/>
            <a:r>
              <a:rPr lang="en-US" dirty="0"/>
              <a:t>Third level</a:t>
            </a:r>
            <a:endParaRPr lang="el-GR" dirty="0"/>
          </a:p>
          <a:p>
            <a:pPr lvl="3"/>
            <a:r>
              <a:rPr lang="en-US" dirty="0"/>
              <a:t>Fourth level</a:t>
            </a:r>
            <a:endParaRPr lang="el-GR" dirty="0"/>
          </a:p>
          <a:p>
            <a:pPr lvl="4"/>
            <a:r>
              <a:rPr lang="en-US" dirty="0"/>
              <a:t>Fifth level</a:t>
            </a:r>
          </a:p>
        </p:txBody>
      </p:sp>
      <p:sp>
        <p:nvSpPr>
          <p:cNvPr id="4" name="Date Placeholder 3"/>
          <p:cNvSpPr>
            <a:spLocks noGrp="1"/>
          </p:cNvSpPr>
          <p:nvPr>
            <p:ph type="dt" sz="half" idx="10"/>
          </p:nvPr>
        </p:nvSpPr>
        <p:spPr/>
        <p:txBody>
          <a:bodyPr/>
          <a:lstStyle/>
          <a:p>
            <a:fld id="{CC8D2502-8E5B-49B2-82F3-C48C007C0B6A}" type="datetime1">
              <a:rPr lang="en-US" smtClean="0"/>
              <a:t>21/9/17</a:t>
            </a:fld>
            <a:endParaRPr lang="en-US"/>
          </a:p>
        </p:txBody>
      </p:sp>
      <p:sp>
        <p:nvSpPr>
          <p:cNvPr id="5" name="Footer Placeholder 4"/>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6" name="Slide Number Placeholder 5"/>
          <p:cNvSpPr>
            <a:spLocks noGrp="1"/>
          </p:cNvSpPr>
          <p:nvPr>
            <p:ph type="sldNum" sz="quarter" idx="12"/>
          </p:nvPr>
        </p:nvSpPr>
        <p:spPr/>
        <p:txBody>
          <a:bodyPr/>
          <a:lstStyle/>
          <a:p>
            <a:fld id="{76F34D8A-136C-4FA7-8325-F06DF2D5CB3D}" type="slidenum">
              <a:rPr lang="en-US" smtClean="0"/>
              <a:t>‹#›</a:t>
            </a:fld>
            <a:endParaRPr lang="en-US"/>
          </a:p>
        </p:txBody>
      </p:sp>
      <p:sp>
        <p:nvSpPr>
          <p:cNvPr id="12" name="Title 1">
            <a:extLst>
              <a:ext uri="{FF2B5EF4-FFF2-40B4-BE49-F238E27FC236}">
                <a16:creationId xmlns="" xmlns:a16="http://schemas.microsoft.com/office/drawing/2014/main" id="{4B26F7F1-73E5-42DF-AE6B-BC1B99F569ED}"/>
              </a:ext>
            </a:extLst>
          </p:cNvPr>
          <p:cNvSpPr>
            <a:spLocks noGrp="1"/>
          </p:cNvSpPr>
          <p:nvPr>
            <p:ph type="title" hasCustomPrompt="1"/>
          </p:nvPr>
        </p:nvSpPr>
        <p:spPr>
          <a:xfrm>
            <a:off x="1097280" y="286603"/>
            <a:ext cx="10058400" cy="1458114"/>
          </a:xfrm>
        </p:spPr>
        <p:txBody>
          <a:bodyPr/>
          <a:lstStyle>
            <a:lvl1pPr>
              <a:defRPr/>
            </a:lvl1pPr>
          </a:lstStyle>
          <a:p>
            <a:r>
              <a:rPr lang="en-US" dirty="0"/>
              <a:t>MAIN TITLE</a:t>
            </a:r>
          </a:p>
        </p:txBody>
      </p:sp>
    </p:spTree>
    <p:extLst>
      <p:ext uri="{BB962C8B-B14F-4D97-AF65-F5344CB8AC3E}">
        <p14:creationId xmlns:p14="http://schemas.microsoft.com/office/powerpoint/2010/main" val="3761036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Κεφαλίδα ενότητας">
    <p:bg>
      <p:bgPr>
        <a:solidFill>
          <a:schemeClr val="bg1"/>
        </a:solidFill>
        <a:effectLst/>
      </p:bgPr>
    </p:bg>
    <p:spTree>
      <p:nvGrpSpPr>
        <p:cNvPr id="1" name=""/>
        <p:cNvGrpSpPr/>
        <p:nvPr/>
      </p:nvGrpSpPr>
      <p:grpSpPr>
        <a:xfrm>
          <a:off x="0" y="0"/>
          <a:ext cx="0" cy="0"/>
          <a:chOff x="0" y="0"/>
          <a:chExt cx="0" cy="0"/>
        </a:xfrm>
      </p:grpSpPr>
      <p:grpSp>
        <p:nvGrpSpPr>
          <p:cNvPr id="23" name="Ομάδα 22">
            <a:extLst>
              <a:ext uri="{FF2B5EF4-FFF2-40B4-BE49-F238E27FC236}">
                <a16:creationId xmlns="" xmlns:a16="http://schemas.microsoft.com/office/drawing/2014/main" id="{069D80DF-F6E8-4466-A0DB-A58562AA3BB1}"/>
              </a:ext>
            </a:extLst>
          </p:cNvPr>
          <p:cNvGrpSpPr/>
          <p:nvPr userDrawn="1"/>
        </p:nvGrpSpPr>
        <p:grpSpPr>
          <a:xfrm>
            <a:off x="-3178" y="6143330"/>
            <a:ext cx="12192003" cy="195824"/>
            <a:chOff x="-3178" y="6143330"/>
            <a:chExt cx="12192003" cy="195824"/>
          </a:xfrm>
        </p:grpSpPr>
        <p:sp>
          <p:nvSpPr>
            <p:cNvPr id="24" name="Rectangle 7">
              <a:extLst>
                <a:ext uri="{FF2B5EF4-FFF2-40B4-BE49-F238E27FC236}">
                  <a16:creationId xmlns="" xmlns:a16="http://schemas.microsoft.com/office/drawing/2014/main" id="{427432C8-98A5-4440-BBC7-8B801B8BB227}"/>
                </a:ext>
              </a:extLst>
            </p:cNvPr>
            <p:cNvSpPr/>
            <p:nvPr userDrawn="1"/>
          </p:nvSpPr>
          <p:spPr>
            <a:xfrm>
              <a:off x="-3178" y="6277097"/>
              <a:ext cx="12192002" cy="62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5" name="Rectangle 7">
              <a:extLst>
                <a:ext uri="{FF2B5EF4-FFF2-40B4-BE49-F238E27FC236}">
                  <a16:creationId xmlns="" xmlns:a16="http://schemas.microsoft.com/office/drawing/2014/main" id="{544F0FEB-A138-4B4F-9B7B-ED758DC9EECD}"/>
                </a:ext>
              </a:extLst>
            </p:cNvPr>
            <p:cNvSpPr/>
            <p:nvPr userDrawn="1"/>
          </p:nvSpPr>
          <p:spPr>
            <a:xfrm>
              <a:off x="0" y="6208424"/>
              <a:ext cx="12188825"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6" name="Rectangle 7">
              <a:extLst>
                <a:ext uri="{FF2B5EF4-FFF2-40B4-BE49-F238E27FC236}">
                  <a16:creationId xmlns="" xmlns:a16="http://schemas.microsoft.com/office/drawing/2014/main" id="{8B915C64-4174-49D0-806B-ADC4A5591758}"/>
                </a:ext>
              </a:extLst>
            </p:cNvPr>
            <p:cNvSpPr/>
            <p:nvPr/>
          </p:nvSpPr>
          <p:spPr>
            <a:xfrm>
              <a:off x="-3178" y="6143330"/>
              <a:ext cx="12192002" cy="62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9F46B51E-3943-40B2-9BC6-F6706F17CFAB}" type="datetime1">
              <a:rPr lang="en-US" smtClean="0"/>
              <a:t>21/9/17</a:t>
            </a:fld>
            <a:endParaRPr lang="en-US"/>
          </a:p>
        </p:txBody>
      </p:sp>
      <p:sp>
        <p:nvSpPr>
          <p:cNvPr id="5" name="Footer Placeholder 4"/>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6" name="Slide Number Placeholder 5"/>
          <p:cNvSpPr>
            <a:spLocks noGrp="1"/>
          </p:cNvSpPr>
          <p:nvPr>
            <p:ph type="sldNum" sz="quarter" idx="12"/>
          </p:nvPr>
        </p:nvSpPr>
        <p:spPr/>
        <p:txBody>
          <a:bodyPr/>
          <a:lstStyle/>
          <a:p>
            <a:fld id="{76F34D8A-136C-4FA7-8325-F06DF2D5CB3D}" type="slidenum">
              <a:rPr lang="en-US" smtClean="0"/>
              <a:t>‹#›</a:t>
            </a:fld>
            <a:endParaRPr lang="en-US"/>
          </a:p>
        </p:txBody>
      </p:sp>
      <p:sp>
        <p:nvSpPr>
          <p:cNvPr id="13" name="Subtitle 2">
            <a:extLst>
              <a:ext uri="{FF2B5EF4-FFF2-40B4-BE49-F238E27FC236}">
                <a16:creationId xmlns="" xmlns:a16="http://schemas.microsoft.com/office/drawing/2014/main" id="{843C16FE-CE7E-4EEB-AC88-AFC2754AC2E7}"/>
              </a:ext>
            </a:extLst>
          </p:cNvPr>
          <p:cNvSpPr>
            <a:spLocks noGrp="1"/>
          </p:cNvSpPr>
          <p:nvPr>
            <p:ph type="subTitle" idx="1" hasCustomPrompt="1"/>
          </p:nvPr>
        </p:nvSpPr>
        <p:spPr>
          <a:xfrm>
            <a:off x="1100051" y="4107180"/>
            <a:ext cx="10058400" cy="1645919"/>
          </a:xfrm>
        </p:spPr>
        <p:txBody>
          <a:bodyPr lIns="91440" rIns="91440">
            <a:normAutofit/>
          </a:bodyPr>
          <a:lstStyle>
            <a:lvl1pPr marL="0" indent="0" algn="l">
              <a:buNone/>
              <a:defRPr sz="2400" b="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WPX - Task X.X: Task or deliverable title HERE</a:t>
            </a:r>
          </a:p>
          <a:p>
            <a:r>
              <a:rPr lang="en-US" dirty="0"/>
              <a:t>ORGANIZATION: </a:t>
            </a:r>
            <a:r>
              <a:rPr lang="en-US" dirty="0" err="1"/>
              <a:t>ORGANIZATion</a:t>
            </a:r>
            <a:r>
              <a:rPr lang="en-US" dirty="0"/>
              <a:t> name/acronym</a:t>
            </a:r>
            <a:br>
              <a:rPr lang="en-US" dirty="0"/>
            </a:br>
            <a:r>
              <a:rPr lang="en-US" dirty="0"/>
              <a:t>PRESENTER(S): presenters names</a:t>
            </a:r>
            <a:br>
              <a:rPr lang="en-US" dirty="0"/>
            </a:br>
            <a:r>
              <a:rPr lang="en-US" dirty="0"/>
              <a:t>MEETING: TYPE AND LOCATION OF THE MEETING</a:t>
            </a:r>
          </a:p>
        </p:txBody>
      </p:sp>
      <p:grpSp>
        <p:nvGrpSpPr>
          <p:cNvPr id="18" name="Ομάδα 17">
            <a:extLst>
              <a:ext uri="{FF2B5EF4-FFF2-40B4-BE49-F238E27FC236}">
                <a16:creationId xmlns="" xmlns:a16="http://schemas.microsoft.com/office/drawing/2014/main" id="{C308791F-8CFD-4C06-9B8A-9C7BE9A8F531}"/>
              </a:ext>
            </a:extLst>
          </p:cNvPr>
          <p:cNvGrpSpPr/>
          <p:nvPr userDrawn="1"/>
        </p:nvGrpSpPr>
        <p:grpSpPr>
          <a:xfrm>
            <a:off x="293904" y="2240280"/>
            <a:ext cx="7009754" cy="3572554"/>
            <a:chOff x="293904" y="2240280"/>
            <a:chExt cx="7009754" cy="3572554"/>
          </a:xfrm>
        </p:grpSpPr>
        <p:cxnSp>
          <p:nvCxnSpPr>
            <p:cNvPr id="14" name="Straight Connector 8">
              <a:extLst>
                <a:ext uri="{FF2B5EF4-FFF2-40B4-BE49-F238E27FC236}">
                  <a16:creationId xmlns="" xmlns:a16="http://schemas.microsoft.com/office/drawing/2014/main" id="{38039ED5-B2FD-4CD4-B618-9DF9BD751A02}"/>
                </a:ext>
              </a:extLst>
            </p:cNvPr>
            <p:cNvCxnSpPr>
              <a:cxnSpLocks/>
            </p:cNvCxnSpPr>
            <p:nvPr userDrawn="1"/>
          </p:nvCxnSpPr>
          <p:spPr>
            <a:xfrm>
              <a:off x="457200" y="3924300"/>
              <a:ext cx="6675120" cy="0"/>
            </a:xfrm>
            <a:prstGeom prst="line">
              <a:avLst/>
            </a:prstGeom>
            <a:ln/>
          </p:spPr>
          <p:style>
            <a:lnRef idx="1">
              <a:schemeClr val="dk1"/>
            </a:lnRef>
            <a:fillRef idx="0">
              <a:schemeClr val="dk1"/>
            </a:fillRef>
            <a:effectRef idx="0">
              <a:schemeClr val="dk1"/>
            </a:effectRef>
            <a:fontRef idx="minor">
              <a:schemeClr val="tx1"/>
            </a:fontRef>
          </p:style>
        </p:cxnSp>
        <p:cxnSp>
          <p:nvCxnSpPr>
            <p:cNvPr id="15" name="Straight Connector 8">
              <a:extLst>
                <a:ext uri="{FF2B5EF4-FFF2-40B4-BE49-F238E27FC236}">
                  <a16:creationId xmlns="" xmlns:a16="http://schemas.microsoft.com/office/drawing/2014/main" id="{32F2A100-2389-49EA-B7F2-7127B1CF72D7}"/>
                </a:ext>
              </a:extLst>
            </p:cNvPr>
            <p:cNvCxnSpPr>
              <a:cxnSpLocks/>
            </p:cNvCxnSpPr>
            <p:nvPr userDrawn="1"/>
          </p:nvCxnSpPr>
          <p:spPr>
            <a:xfrm>
              <a:off x="940958" y="2240280"/>
              <a:ext cx="0" cy="3572554"/>
            </a:xfrm>
            <a:prstGeom prst="line">
              <a:avLst/>
            </a:prstGeom>
            <a:ln/>
          </p:spPr>
          <p:style>
            <a:lnRef idx="1">
              <a:schemeClr val="dk1"/>
            </a:lnRef>
            <a:fillRef idx="0">
              <a:schemeClr val="dk1"/>
            </a:fillRef>
            <a:effectRef idx="0">
              <a:schemeClr val="dk1"/>
            </a:effectRef>
            <a:fontRef idx="minor">
              <a:schemeClr val="tx1"/>
            </a:fontRef>
          </p:style>
        </p:cxnSp>
        <p:cxnSp>
          <p:nvCxnSpPr>
            <p:cNvPr id="16" name="Straight Connector 8">
              <a:extLst>
                <a:ext uri="{FF2B5EF4-FFF2-40B4-BE49-F238E27FC236}">
                  <a16:creationId xmlns="" xmlns:a16="http://schemas.microsoft.com/office/drawing/2014/main" id="{992A9B7B-E089-42FA-BDFD-C0559D6E9510}"/>
                </a:ext>
              </a:extLst>
            </p:cNvPr>
            <p:cNvCxnSpPr>
              <a:cxnSpLocks/>
            </p:cNvCxnSpPr>
            <p:nvPr userDrawn="1"/>
          </p:nvCxnSpPr>
          <p:spPr>
            <a:xfrm>
              <a:off x="628538" y="385572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8">
              <a:extLst>
                <a:ext uri="{FF2B5EF4-FFF2-40B4-BE49-F238E27FC236}">
                  <a16:creationId xmlns="" xmlns:a16="http://schemas.microsoft.com/office/drawing/2014/main" id="{E3C49DDD-6924-496F-B888-F8C7C67966DF}"/>
                </a:ext>
              </a:extLst>
            </p:cNvPr>
            <p:cNvCxnSpPr>
              <a:cxnSpLocks/>
            </p:cNvCxnSpPr>
            <p:nvPr userDrawn="1"/>
          </p:nvCxnSpPr>
          <p:spPr>
            <a:xfrm>
              <a:off x="293904" y="399288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9" name="Title 1">
            <a:extLst>
              <a:ext uri="{FF2B5EF4-FFF2-40B4-BE49-F238E27FC236}">
                <a16:creationId xmlns="" xmlns:a16="http://schemas.microsoft.com/office/drawing/2014/main" id="{F4189554-F227-4AE4-A4C2-35E50B5F0173}"/>
              </a:ext>
            </a:extLst>
          </p:cNvPr>
          <p:cNvSpPr>
            <a:spLocks noGrp="1"/>
          </p:cNvSpPr>
          <p:nvPr>
            <p:ph type="ctrTitle" hasCustomPrompt="1"/>
          </p:nvPr>
        </p:nvSpPr>
        <p:spPr>
          <a:xfrm>
            <a:off x="1097280" y="758951"/>
            <a:ext cx="10058400" cy="2957997"/>
          </a:xfrm>
        </p:spPr>
        <p:txBody>
          <a:bodyPr anchor="b">
            <a:normAutofit/>
          </a:bodyPr>
          <a:lstStyle>
            <a:lvl1pPr algn="ctr">
              <a:lnSpc>
                <a:spcPct val="85000"/>
              </a:lnSpc>
              <a:defRPr sz="8000" spc="-50" baseline="0">
                <a:solidFill>
                  <a:schemeClr val="tx1">
                    <a:lumMod val="85000"/>
                    <a:lumOff val="15000"/>
                  </a:schemeClr>
                </a:solidFill>
              </a:defRPr>
            </a:lvl1pPr>
          </a:lstStyle>
          <a:p>
            <a:r>
              <a:rPr lang="en-US" dirty="0"/>
              <a:t>PROJECT TITLE</a:t>
            </a:r>
          </a:p>
        </p:txBody>
      </p:sp>
      <p:pic>
        <p:nvPicPr>
          <p:cNvPr id="20" name="Εικόνα 19">
            <a:extLst>
              <a:ext uri="{FF2B5EF4-FFF2-40B4-BE49-F238E27FC236}">
                <a16:creationId xmlns="" xmlns:a16="http://schemas.microsoft.com/office/drawing/2014/main" id="{A7E04129-7575-40CB-A3B4-B0CD0E1E49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3495" y="44109"/>
            <a:ext cx="2744404" cy="1519257"/>
          </a:xfrm>
          <a:prstGeom prst="rect">
            <a:avLst/>
          </a:prstGeom>
        </p:spPr>
      </p:pic>
      <p:pic>
        <p:nvPicPr>
          <p:cNvPr id="21" name="Εικόνα 20">
            <a:extLst>
              <a:ext uri="{FF2B5EF4-FFF2-40B4-BE49-F238E27FC236}">
                <a16:creationId xmlns="" xmlns:a16="http://schemas.microsoft.com/office/drawing/2014/main" id="{74F1EF0D-2962-47A7-A744-2B2972DA3C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0225" y="0"/>
            <a:ext cx="3204535" cy="1563366"/>
          </a:xfrm>
          <a:prstGeom prst="rect">
            <a:avLst/>
          </a:prstGeom>
        </p:spPr>
      </p:pic>
    </p:spTree>
    <p:extLst>
      <p:ext uri="{BB962C8B-B14F-4D97-AF65-F5344CB8AC3E}">
        <p14:creationId xmlns:p14="http://schemas.microsoft.com/office/powerpoint/2010/main" val="6908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97280" y="286603"/>
            <a:ext cx="10058400" cy="1450757"/>
          </a:xfrm>
        </p:spPr>
        <p:txBody>
          <a:bodyPr/>
          <a:lstStyle>
            <a:lvl1pPr>
              <a:defRPr/>
            </a:lvl1pPr>
          </a:lstStyle>
          <a:p>
            <a:r>
              <a:rPr lang="en-US" dirty="0"/>
              <a:t>MAIN TITLE</a:t>
            </a:r>
          </a:p>
        </p:txBody>
      </p:sp>
      <p:sp>
        <p:nvSpPr>
          <p:cNvPr id="3" name="Content Placeholder 2"/>
          <p:cNvSpPr>
            <a:spLocks noGrp="1"/>
          </p:cNvSpPr>
          <p:nvPr>
            <p:ph sz="half" idx="1" hasCustomPrompt="1"/>
          </p:nvPr>
        </p:nvSpPr>
        <p:spPr>
          <a:xfrm>
            <a:off x="1097278" y="1845734"/>
            <a:ext cx="4937760" cy="4023360"/>
          </a:xfrm>
        </p:spPr>
        <p:txBody>
          <a:bodyPr/>
          <a:lstStyle>
            <a:lvl1pPr marL="91440" marR="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lvl1pPr>
            <a:lvl2pPr marL="38404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5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SAMPLE TEXT</a:t>
            </a:r>
            <a:endParaRPr kumimoji="0" lang="el-GR"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endParaRPr kumimoji="0" lang="el-GR"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749808" marR="0" lvl="3"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932688" marR="0" lvl="4"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4" name="Content Placeholder 3"/>
          <p:cNvSpPr>
            <a:spLocks noGrp="1"/>
          </p:cNvSpPr>
          <p:nvPr>
            <p:ph sz="half" idx="2" hasCustomPrompt="1"/>
          </p:nvPr>
        </p:nvSpPr>
        <p:spPr>
          <a:xfrm>
            <a:off x="6217920" y="1845735"/>
            <a:ext cx="4937760" cy="4023360"/>
          </a:xfrm>
        </p:spPr>
        <p:txBody>
          <a:bodyPr/>
          <a:lstStyle>
            <a:lvl1pPr marL="91440" marR="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lvl1pPr>
            <a:lvl2pPr marL="38404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5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SAMPLE TEXT</a:t>
            </a:r>
            <a:endParaRPr kumimoji="0" lang="el-GR"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endParaRPr kumimoji="0" lang="el-GR"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749808" marR="0" lvl="3"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932688" marR="0" lvl="4"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5" name="Date Placeholder 4"/>
          <p:cNvSpPr>
            <a:spLocks noGrp="1"/>
          </p:cNvSpPr>
          <p:nvPr>
            <p:ph type="dt" sz="half" idx="10"/>
          </p:nvPr>
        </p:nvSpPr>
        <p:spPr/>
        <p:txBody>
          <a:bodyPr/>
          <a:lstStyle/>
          <a:p>
            <a:fld id="{312FB9F1-94BF-45D3-AE33-6ABCB2F20E7B}" type="datetime1">
              <a:rPr lang="en-US" smtClean="0"/>
              <a:t>21/9/17</a:t>
            </a:fld>
            <a:endParaRPr lang="en-US"/>
          </a:p>
        </p:txBody>
      </p:sp>
      <p:sp>
        <p:nvSpPr>
          <p:cNvPr id="6" name="Footer Placeholder 5"/>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7" name="Slide Number Placeholder 6"/>
          <p:cNvSpPr>
            <a:spLocks noGrp="1"/>
          </p:cNvSpPr>
          <p:nvPr>
            <p:ph type="sldNum" sz="quarter" idx="12"/>
          </p:nvPr>
        </p:nvSpPr>
        <p:spPr/>
        <p:txBody>
          <a:bodyPr/>
          <a:lstStyle/>
          <a:p>
            <a:fld id="{76F34D8A-136C-4FA7-8325-F06DF2D5CB3D}" type="slidenum">
              <a:rPr lang="en-US" smtClean="0"/>
              <a:t>‹#›</a:t>
            </a:fld>
            <a:endParaRPr lang="en-US"/>
          </a:p>
        </p:txBody>
      </p:sp>
    </p:spTree>
    <p:extLst>
      <p:ext uri="{BB962C8B-B14F-4D97-AF65-F5344CB8AC3E}">
        <p14:creationId xmlns:p14="http://schemas.microsoft.com/office/powerpoint/2010/main" val="72741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097280" y="286603"/>
            <a:ext cx="10058400" cy="1450757"/>
          </a:xfrm>
        </p:spPr>
        <p:txBody>
          <a:bodyPr/>
          <a:lstStyle>
            <a:lvl1pPr>
              <a:defRPr/>
            </a:lvl1pPr>
          </a:lstStyle>
          <a:p>
            <a:r>
              <a:rPr lang="en-US" dirty="0"/>
              <a:t>MAIN TITLE</a:t>
            </a:r>
          </a:p>
        </p:txBody>
      </p:sp>
      <p:sp>
        <p:nvSpPr>
          <p:cNvPr id="4" name="Content Placeholder 3"/>
          <p:cNvSpPr>
            <a:spLocks noGrp="1"/>
          </p:cNvSpPr>
          <p:nvPr>
            <p:ph sz="half" idx="2" hasCustomPrompt="1"/>
          </p:nvPr>
        </p:nvSpPr>
        <p:spPr>
          <a:xfrm>
            <a:off x="1097280" y="1880955"/>
            <a:ext cx="4937760" cy="4079579"/>
          </a:xfrm>
        </p:spPr>
        <p:txBody>
          <a:bodyPr/>
          <a:lstStyle>
            <a:lvl1pPr marL="91440" marR="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lvl1pPr>
            <a:lvl2pPr marL="38404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5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SAMPLE TEXT</a:t>
            </a:r>
            <a:endParaRPr kumimoji="0" lang="el-GR"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endParaRPr kumimoji="0" lang="el-GR"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749808" marR="0" lvl="3"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932688" marR="0" lvl="4"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6" name="Content Placeholder 5"/>
          <p:cNvSpPr>
            <a:spLocks noGrp="1"/>
          </p:cNvSpPr>
          <p:nvPr>
            <p:ph sz="quarter" idx="4" hasCustomPrompt="1"/>
          </p:nvPr>
        </p:nvSpPr>
        <p:spPr>
          <a:xfrm>
            <a:off x="6217920" y="1880955"/>
            <a:ext cx="4937760" cy="4079579"/>
          </a:xfrm>
        </p:spPr>
        <p:txBody>
          <a:bodyPr/>
          <a:lstStyle>
            <a:lvl1pPr marL="91440" marR="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lvl1pPr>
            <a:lvl2pPr marL="38404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5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SAMPLE TEXT</a:t>
            </a:r>
            <a:endParaRPr kumimoji="0" lang="el-GR"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endParaRPr kumimoji="0" lang="el-GR"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749808" marR="0" lvl="3"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932688" marR="0" lvl="4"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7" name="Date Placeholder 6"/>
          <p:cNvSpPr>
            <a:spLocks noGrp="1"/>
          </p:cNvSpPr>
          <p:nvPr>
            <p:ph type="dt" sz="half" idx="10"/>
          </p:nvPr>
        </p:nvSpPr>
        <p:spPr/>
        <p:txBody>
          <a:bodyPr/>
          <a:lstStyle/>
          <a:p>
            <a:fld id="{26C3DC05-FFF6-4D9D-9DB5-7D1A9A8DDC4A}" type="datetime1">
              <a:rPr lang="en-US" smtClean="0"/>
              <a:t>21/9/17</a:t>
            </a:fld>
            <a:endParaRPr lang="en-US"/>
          </a:p>
        </p:txBody>
      </p:sp>
      <p:sp>
        <p:nvSpPr>
          <p:cNvPr id="8" name="Footer Placeholder 7"/>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9" name="Slide Number Placeholder 8"/>
          <p:cNvSpPr>
            <a:spLocks noGrp="1"/>
          </p:cNvSpPr>
          <p:nvPr>
            <p:ph type="sldNum" sz="quarter" idx="12"/>
          </p:nvPr>
        </p:nvSpPr>
        <p:spPr/>
        <p:txBody>
          <a:bodyPr/>
          <a:lstStyle/>
          <a:p>
            <a:fld id="{76F34D8A-136C-4FA7-8325-F06DF2D5CB3D}" type="slidenum">
              <a:rPr lang="en-US" smtClean="0"/>
              <a:t>‹#›</a:t>
            </a:fld>
            <a:endParaRPr lang="en-US"/>
          </a:p>
        </p:txBody>
      </p:sp>
    </p:spTree>
    <p:extLst>
      <p:ext uri="{BB962C8B-B14F-4D97-AF65-F5344CB8AC3E}">
        <p14:creationId xmlns:p14="http://schemas.microsoft.com/office/powerpoint/2010/main" val="3359786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MAIN TITLE</a:t>
            </a:r>
          </a:p>
        </p:txBody>
      </p:sp>
      <p:sp>
        <p:nvSpPr>
          <p:cNvPr id="3" name="Date Placeholder 2"/>
          <p:cNvSpPr>
            <a:spLocks noGrp="1"/>
          </p:cNvSpPr>
          <p:nvPr>
            <p:ph type="dt" sz="half" idx="10"/>
          </p:nvPr>
        </p:nvSpPr>
        <p:spPr/>
        <p:txBody>
          <a:bodyPr/>
          <a:lstStyle/>
          <a:p>
            <a:fld id="{A66F430A-72C9-4ED3-B5E4-3D55C9729DA8}" type="datetime1">
              <a:rPr lang="en-US" smtClean="0"/>
              <a:t>21/9/17</a:t>
            </a:fld>
            <a:endParaRPr lang="en-US"/>
          </a:p>
        </p:txBody>
      </p:sp>
      <p:sp>
        <p:nvSpPr>
          <p:cNvPr id="4" name="Footer Placeholder 3"/>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5" name="Slide Number Placeholder 4"/>
          <p:cNvSpPr>
            <a:spLocks noGrp="1"/>
          </p:cNvSpPr>
          <p:nvPr>
            <p:ph type="sldNum" sz="quarter" idx="12"/>
          </p:nvPr>
        </p:nvSpPr>
        <p:spPr/>
        <p:txBody>
          <a:bodyPr/>
          <a:lstStyle/>
          <a:p>
            <a:fld id="{76F34D8A-136C-4FA7-8325-F06DF2D5CB3D}" type="slidenum">
              <a:rPr lang="en-US" smtClean="0"/>
              <a:t>‹#›</a:t>
            </a:fld>
            <a:endParaRPr lang="en-US"/>
          </a:p>
        </p:txBody>
      </p:sp>
    </p:spTree>
    <p:extLst>
      <p:ext uri="{BB962C8B-B14F-4D97-AF65-F5344CB8AC3E}">
        <p14:creationId xmlns:p14="http://schemas.microsoft.com/office/powerpoint/2010/main" val="182209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grpSp>
        <p:nvGrpSpPr>
          <p:cNvPr id="20" name="Ομάδα 19">
            <a:extLst>
              <a:ext uri="{FF2B5EF4-FFF2-40B4-BE49-F238E27FC236}">
                <a16:creationId xmlns="" xmlns:a16="http://schemas.microsoft.com/office/drawing/2014/main" id="{ED13393A-3B8E-4E83-A54D-67A6AB5C327F}"/>
              </a:ext>
            </a:extLst>
          </p:cNvPr>
          <p:cNvGrpSpPr/>
          <p:nvPr userDrawn="1"/>
        </p:nvGrpSpPr>
        <p:grpSpPr>
          <a:xfrm>
            <a:off x="-3178" y="6143330"/>
            <a:ext cx="12192003" cy="195824"/>
            <a:chOff x="-3178" y="6143330"/>
            <a:chExt cx="12192003" cy="195824"/>
          </a:xfrm>
        </p:grpSpPr>
        <p:sp>
          <p:nvSpPr>
            <p:cNvPr id="21" name="Rectangle 7">
              <a:extLst>
                <a:ext uri="{FF2B5EF4-FFF2-40B4-BE49-F238E27FC236}">
                  <a16:creationId xmlns="" xmlns:a16="http://schemas.microsoft.com/office/drawing/2014/main" id="{72DF3118-DD4C-4C18-AB1C-321317570C4B}"/>
                </a:ext>
              </a:extLst>
            </p:cNvPr>
            <p:cNvSpPr/>
            <p:nvPr userDrawn="1"/>
          </p:nvSpPr>
          <p:spPr>
            <a:xfrm>
              <a:off x="-3178" y="6277097"/>
              <a:ext cx="12192002" cy="62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2" name="Rectangle 7">
              <a:extLst>
                <a:ext uri="{FF2B5EF4-FFF2-40B4-BE49-F238E27FC236}">
                  <a16:creationId xmlns="" xmlns:a16="http://schemas.microsoft.com/office/drawing/2014/main" id="{C0794814-5833-41BF-9F74-799E3A0E654D}"/>
                </a:ext>
              </a:extLst>
            </p:cNvPr>
            <p:cNvSpPr/>
            <p:nvPr userDrawn="1"/>
          </p:nvSpPr>
          <p:spPr>
            <a:xfrm>
              <a:off x="0" y="6208424"/>
              <a:ext cx="12188825"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3" name="Rectangle 7">
              <a:extLst>
                <a:ext uri="{FF2B5EF4-FFF2-40B4-BE49-F238E27FC236}">
                  <a16:creationId xmlns="" xmlns:a16="http://schemas.microsoft.com/office/drawing/2014/main" id="{1F45ACC8-3F9E-44A6-92D0-97CA78DCAD3C}"/>
                </a:ext>
              </a:extLst>
            </p:cNvPr>
            <p:cNvSpPr/>
            <p:nvPr/>
          </p:nvSpPr>
          <p:spPr>
            <a:xfrm>
              <a:off x="-3178" y="6143330"/>
              <a:ext cx="12192002" cy="62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C6629B-A2E2-43B0-BC7C-2B77883FD396}" type="datetime1">
              <a:rPr lang="en-US" smtClean="0"/>
              <a:t>21/9/17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sv-SE" dirty="0"/>
              <a:t>PLUG-N-HARVEST</a:t>
            </a:r>
            <a:br>
              <a:rPr lang="sv-SE" dirty="0"/>
            </a:br>
            <a:r>
              <a:rPr lang="sv-SE" dirty="0"/>
              <a:t>ID: 768735 - H2020-EU.2.1.5.2.</a:t>
            </a:r>
          </a:p>
        </p:txBody>
      </p:sp>
      <p:sp>
        <p:nvSpPr>
          <p:cNvPr id="9" name="Slide Number Placeholder 8"/>
          <p:cNvSpPr>
            <a:spLocks noGrp="1"/>
          </p:cNvSpPr>
          <p:nvPr>
            <p:ph type="sldNum" sz="quarter" idx="12"/>
          </p:nvPr>
        </p:nvSpPr>
        <p:spPr/>
        <p:txBody>
          <a:bodyPr/>
          <a:lstStyle/>
          <a:p>
            <a:fld id="{76F34D8A-136C-4FA7-8325-F06DF2D5CB3D}" type="slidenum">
              <a:rPr lang="en-US" smtClean="0"/>
              <a:t>‹#›</a:t>
            </a:fld>
            <a:endParaRPr lang="en-US"/>
          </a:p>
        </p:txBody>
      </p:sp>
      <p:pic>
        <p:nvPicPr>
          <p:cNvPr id="10" name="Εικόνα 9">
            <a:extLst>
              <a:ext uri="{FF2B5EF4-FFF2-40B4-BE49-F238E27FC236}">
                <a16:creationId xmlns="" xmlns:a16="http://schemas.microsoft.com/office/drawing/2014/main" id="{90A252D2-8345-4587-9DE7-54B25A62F7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8606" y="6143330"/>
            <a:ext cx="1287085" cy="712509"/>
          </a:xfrm>
          <a:prstGeom prst="rect">
            <a:avLst/>
          </a:prstGeom>
        </p:spPr>
      </p:pic>
      <p:pic>
        <p:nvPicPr>
          <p:cNvPr id="11" name="Εικόνα 10">
            <a:extLst>
              <a:ext uri="{FF2B5EF4-FFF2-40B4-BE49-F238E27FC236}">
                <a16:creationId xmlns="" xmlns:a16="http://schemas.microsoft.com/office/drawing/2014/main" id="{BF4007CC-0A3C-45D3-A319-BFED4047FF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200" y="6143330"/>
            <a:ext cx="1471380" cy="714670"/>
          </a:xfrm>
          <a:prstGeom prst="rect">
            <a:avLst/>
          </a:prstGeom>
        </p:spPr>
      </p:pic>
    </p:spTree>
    <p:extLst>
      <p:ext uri="{BB962C8B-B14F-4D97-AF65-F5344CB8AC3E}">
        <p14:creationId xmlns:p14="http://schemas.microsoft.com/office/powerpoint/2010/main" val="131437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16" name="Ομάδα 15">
            <a:extLst>
              <a:ext uri="{FF2B5EF4-FFF2-40B4-BE49-F238E27FC236}">
                <a16:creationId xmlns="" xmlns:a16="http://schemas.microsoft.com/office/drawing/2014/main" id="{95CE0C30-200E-4BD3-80AE-32026B9C212D}"/>
              </a:ext>
            </a:extLst>
          </p:cNvPr>
          <p:cNvGrpSpPr/>
          <p:nvPr userDrawn="1"/>
        </p:nvGrpSpPr>
        <p:grpSpPr>
          <a:xfrm rot="16200000">
            <a:off x="840903" y="3331089"/>
            <a:ext cx="6858001" cy="195823"/>
            <a:chOff x="-3178" y="6143330"/>
            <a:chExt cx="12192003" cy="195824"/>
          </a:xfrm>
        </p:grpSpPr>
        <p:sp>
          <p:nvSpPr>
            <p:cNvPr id="17" name="Rectangle 7">
              <a:extLst>
                <a:ext uri="{FF2B5EF4-FFF2-40B4-BE49-F238E27FC236}">
                  <a16:creationId xmlns="" xmlns:a16="http://schemas.microsoft.com/office/drawing/2014/main" id="{8F91DE8D-CA07-44C2-952D-194CF8F38EBD}"/>
                </a:ext>
              </a:extLst>
            </p:cNvPr>
            <p:cNvSpPr/>
            <p:nvPr userDrawn="1"/>
          </p:nvSpPr>
          <p:spPr>
            <a:xfrm>
              <a:off x="-3178" y="6277097"/>
              <a:ext cx="12192002" cy="62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18" name="Rectangle 7">
              <a:extLst>
                <a:ext uri="{FF2B5EF4-FFF2-40B4-BE49-F238E27FC236}">
                  <a16:creationId xmlns="" xmlns:a16="http://schemas.microsoft.com/office/drawing/2014/main" id="{994E377F-CAF6-4D65-B2E5-5F1EFAE68766}"/>
                </a:ext>
              </a:extLst>
            </p:cNvPr>
            <p:cNvSpPr/>
            <p:nvPr userDrawn="1"/>
          </p:nvSpPr>
          <p:spPr>
            <a:xfrm>
              <a:off x="0" y="6208424"/>
              <a:ext cx="12188825"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19" name="Rectangle 7">
              <a:extLst>
                <a:ext uri="{FF2B5EF4-FFF2-40B4-BE49-F238E27FC236}">
                  <a16:creationId xmlns="" xmlns:a16="http://schemas.microsoft.com/office/drawing/2014/main" id="{B51F2D64-D464-4B5B-A4E5-23A46FA709EC}"/>
                </a:ext>
              </a:extLst>
            </p:cNvPr>
            <p:cNvSpPr/>
            <p:nvPr/>
          </p:nvSpPr>
          <p:spPr>
            <a:xfrm>
              <a:off x="-3178" y="6143330"/>
              <a:ext cx="12192002" cy="62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3200400" cy="2286000"/>
          </a:xfrm>
        </p:spPr>
        <p:txBody>
          <a:bodyPr anchor="b">
            <a:normAutofit/>
          </a:bodyPr>
          <a:lstStyle>
            <a:lvl1pPr>
              <a:defRPr sz="5400" b="0">
                <a:solidFill>
                  <a:srgbClr val="FFFFFF"/>
                </a:solidFill>
              </a:defRPr>
            </a:lvl1pPr>
          </a:lstStyle>
          <a:p>
            <a:r>
              <a:rPr kumimoji="0" lang="en-US" sz="4800" b="0" i="0" u="none" strike="noStrike" kern="1200" cap="none" spc="-50" normalizeH="0" baseline="0" noProof="0" dirty="0">
                <a:ln>
                  <a:noFill/>
                </a:ln>
                <a:solidFill>
                  <a:prstClr val="black">
                    <a:lumMod val="75000"/>
                    <a:lumOff val="25000"/>
                  </a:prstClr>
                </a:solidFill>
                <a:effectLst/>
                <a:uLnTx/>
                <a:uFillTx/>
                <a:latin typeface="+mj-lt"/>
                <a:ea typeface="+mj-ea"/>
                <a:cs typeface="+mj-cs"/>
              </a:rPr>
              <a:t>Plug-N-Harvest</a:t>
            </a:r>
            <a:endParaRPr lang="en-US" dirty="0"/>
          </a:p>
        </p:txBody>
      </p:sp>
      <p:sp>
        <p:nvSpPr>
          <p:cNvPr id="3" name="Content Placeholder 2"/>
          <p:cNvSpPr>
            <a:spLocks noGrp="1"/>
          </p:cNvSpPr>
          <p:nvPr>
            <p:ph idx="1" hasCustomPrompt="1"/>
          </p:nvPr>
        </p:nvSpPr>
        <p:spPr>
          <a:xfrm>
            <a:off x="4800600" y="731520"/>
            <a:ext cx="6492240" cy="5257800"/>
          </a:xfrm>
        </p:spPr>
        <p:txBody>
          <a:bodyPr/>
          <a:lstStyle>
            <a:lvl1pPr marL="91440" marR="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lvl1pPr>
            <a:lvl2pPr marL="38404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5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SAMPLE TEXT</a:t>
            </a:r>
            <a:endParaRPr kumimoji="0" lang="el-GR"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endParaRPr kumimoji="0" lang="el-GR"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749808" marR="0" lvl="3"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932688" marR="0" lvl="4"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4" name="Text Placeholder 3"/>
          <p:cNvSpPr>
            <a:spLocks noGrp="1"/>
          </p:cNvSpPr>
          <p:nvPr>
            <p:ph type="body" sz="half" idx="2" hasCustomPrompt="1"/>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WPX - Task X.X: Task or deliverable title HERE</a:t>
            </a:r>
          </a:p>
          <a:p>
            <a:pPr lvl="0"/>
            <a:r>
              <a:rPr lang="en-US" dirty="0"/>
              <a:t>ORGANIZATION: </a:t>
            </a:r>
            <a:r>
              <a:rPr lang="en-US" dirty="0" err="1"/>
              <a:t>ORGANIZATion</a:t>
            </a:r>
            <a:r>
              <a:rPr lang="en-US" dirty="0"/>
              <a:t> name/acronym</a:t>
            </a:r>
            <a:br>
              <a:rPr lang="en-US" dirty="0"/>
            </a:br>
            <a:r>
              <a:rPr lang="en-US" dirty="0"/>
              <a:t>PRESENTER(S): presenters names</a:t>
            </a:r>
            <a:br>
              <a:rPr lang="en-US" dirty="0"/>
            </a:br>
            <a:r>
              <a:rPr lang="en-US" dirty="0"/>
              <a:t>MEETING: TYPE AND LOCATION OF THE MEETING</a:t>
            </a:r>
          </a:p>
          <a:p>
            <a:pPr lvl="0"/>
            <a:endParaRPr lang="en-US" noProof="0" dirty="0"/>
          </a:p>
        </p:txBody>
      </p:sp>
      <p:sp>
        <p:nvSpPr>
          <p:cNvPr id="5" name="Date Placeholder 4"/>
          <p:cNvSpPr>
            <a:spLocks noGrp="1"/>
          </p:cNvSpPr>
          <p:nvPr>
            <p:ph type="dt" sz="half" idx="10"/>
          </p:nvPr>
        </p:nvSpPr>
        <p:spPr>
          <a:xfrm>
            <a:off x="2287342" y="6450190"/>
            <a:ext cx="1370258" cy="365125"/>
          </a:xfrm>
        </p:spPr>
        <p:txBody>
          <a:bodyPr/>
          <a:lstStyle>
            <a:lvl1pPr algn="l">
              <a:defRPr/>
            </a:lvl1pPr>
          </a:lstStyle>
          <a:p>
            <a:fld id="{1DC22D29-6C03-4FCB-92CF-E05A67975532}" type="datetime1">
              <a:rPr lang="en-US" smtClean="0"/>
              <a:t>21/9/17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sv-SE" dirty="0"/>
              <a:t>PLUG-N-HARVEST</a:t>
            </a:r>
            <a:br>
              <a:rPr lang="sv-SE" dirty="0"/>
            </a:br>
            <a:r>
              <a:rPr lang="sv-SE" dirty="0"/>
              <a:t>ID: 768735 - H2020-EU.2.1.5.2.</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6F34D8A-136C-4FA7-8325-F06DF2D5CB3D}" type="slidenum">
              <a:rPr lang="en-US" smtClean="0"/>
              <a:t>‹#›</a:t>
            </a:fld>
            <a:endParaRPr lang="en-US"/>
          </a:p>
        </p:txBody>
      </p:sp>
      <p:pic>
        <p:nvPicPr>
          <p:cNvPr id="10" name="Εικόνα 9">
            <a:extLst>
              <a:ext uri="{FF2B5EF4-FFF2-40B4-BE49-F238E27FC236}">
                <a16:creationId xmlns="" xmlns:a16="http://schemas.microsoft.com/office/drawing/2014/main" id="{64541A1A-A7AF-4A32-809D-2EB7BE8A92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8606" y="6143330"/>
            <a:ext cx="1287085" cy="712509"/>
          </a:xfrm>
          <a:prstGeom prst="rect">
            <a:avLst/>
          </a:prstGeom>
        </p:spPr>
      </p:pic>
      <p:pic>
        <p:nvPicPr>
          <p:cNvPr id="11" name="Εικόνα 10">
            <a:extLst>
              <a:ext uri="{FF2B5EF4-FFF2-40B4-BE49-F238E27FC236}">
                <a16:creationId xmlns="" xmlns:a16="http://schemas.microsoft.com/office/drawing/2014/main" id="{5AF5219E-BFAC-406C-8E60-DF1A0BBF18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200" y="6143330"/>
            <a:ext cx="1471380" cy="714670"/>
          </a:xfrm>
          <a:prstGeom prst="rect">
            <a:avLst/>
          </a:prstGeom>
        </p:spPr>
      </p:pic>
    </p:spTree>
    <p:extLst>
      <p:ext uri="{BB962C8B-B14F-4D97-AF65-F5344CB8AC3E}">
        <p14:creationId xmlns:p14="http://schemas.microsoft.com/office/powerpoint/2010/main" val="2511608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l-GR"/>
              <a:t>Στυλ κύριου τίτλου</a:t>
            </a:r>
            <a:endParaRPr lang="en-US" dirty="0"/>
          </a:p>
        </p:txBody>
      </p:sp>
      <p:sp>
        <p:nvSpPr>
          <p:cNvPr id="3" name="Picture Placeholder 2"/>
          <p:cNvSpPr>
            <a:spLocks noGrp="1" noChangeAspect="1"/>
          </p:cNvSpPr>
          <p:nvPr>
            <p:ph type="pic" idx="1" hasCustomPrompt="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D58D4731-F406-4A17-A852-A57626BC2303}" type="datetime1">
              <a:rPr lang="en-US" smtClean="0"/>
              <a:t>21/9/17</a:t>
            </a:fld>
            <a:endParaRPr lang="en-US"/>
          </a:p>
        </p:txBody>
      </p:sp>
      <p:sp>
        <p:nvSpPr>
          <p:cNvPr id="6" name="Footer Placeholder 5"/>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7" name="Slide Number Placeholder 6"/>
          <p:cNvSpPr>
            <a:spLocks noGrp="1"/>
          </p:cNvSpPr>
          <p:nvPr>
            <p:ph type="sldNum" sz="quarter" idx="12"/>
          </p:nvPr>
        </p:nvSpPr>
        <p:spPr/>
        <p:txBody>
          <a:bodyPr/>
          <a:lstStyle/>
          <a:p>
            <a:fld id="{76F34D8A-136C-4FA7-8325-F06DF2D5CB3D}" type="slidenum">
              <a:rPr lang="en-US" smtClean="0"/>
              <a:t>‹#›</a:t>
            </a:fld>
            <a:endParaRPr lang="en-US"/>
          </a:p>
        </p:txBody>
      </p:sp>
      <p:pic>
        <p:nvPicPr>
          <p:cNvPr id="10" name="Εικόνα 9">
            <a:extLst>
              <a:ext uri="{FF2B5EF4-FFF2-40B4-BE49-F238E27FC236}">
                <a16:creationId xmlns="" xmlns:a16="http://schemas.microsoft.com/office/drawing/2014/main" id="{480863AB-ECD2-4D34-B064-F35AA77F4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8606" y="6143330"/>
            <a:ext cx="1287085" cy="712509"/>
          </a:xfrm>
          <a:prstGeom prst="rect">
            <a:avLst/>
          </a:prstGeom>
        </p:spPr>
      </p:pic>
      <p:pic>
        <p:nvPicPr>
          <p:cNvPr id="11" name="Εικόνα 10">
            <a:extLst>
              <a:ext uri="{FF2B5EF4-FFF2-40B4-BE49-F238E27FC236}">
                <a16:creationId xmlns="" xmlns:a16="http://schemas.microsoft.com/office/drawing/2014/main" id="{4A5B6D5D-4620-418C-871D-AC7359B87F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200" y="6143330"/>
            <a:ext cx="1471380" cy="714670"/>
          </a:xfrm>
          <a:prstGeom prst="rect">
            <a:avLst/>
          </a:prstGeom>
        </p:spPr>
      </p:pic>
    </p:spTree>
    <p:extLst>
      <p:ext uri="{BB962C8B-B14F-4D97-AF65-F5344CB8AC3E}">
        <p14:creationId xmlns:p14="http://schemas.microsoft.com/office/powerpoint/2010/main" val="33291682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 name="Ομάδα 25">
            <a:extLst>
              <a:ext uri="{FF2B5EF4-FFF2-40B4-BE49-F238E27FC236}">
                <a16:creationId xmlns="" xmlns:a16="http://schemas.microsoft.com/office/drawing/2014/main" id="{F9EEC5D0-EB90-4682-B035-E25CDB64BCD0}"/>
              </a:ext>
            </a:extLst>
          </p:cNvPr>
          <p:cNvGrpSpPr/>
          <p:nvPr userDrawn="1"/>
        </p:nvGrpSpPr>
        <p:grpSpPr>
          <a:xfrm>
            <a:off x="-3178" y="6143330"/>
            <a:ext cx="12192003" cy="195824"/>
            <a:chOff x="-3178" y="6143330"/>
            <a:chExt cx="12192003" cy="195824"/>
          </a:xfrm>
        </p:grpSpPr>
        <p:sp>
          <p:nvSpPr>
            <p:cNvPr id="27" name="Rectangle 7">
              <a:extLst>
                <a:ext uri="{FF2B5EF4-FFF2-40B4-BE49-F238E27FC236}">
                  <a16:creationId xmlns="" xmlns:a16="http://schemas.microsoft.com/office/drawing/2014/main" id="{8DE7556A-AA3B-4ED2-92AC-D167BFFBFA1D}"/>
                </a:ext>
              </a:extLst>
            </p:cNvPr>
            <p:cNvSpPr/>
            <p:nvPr userDrawn="1"/>
          </p:nvSpPr>
          <p:spPr>
            <a:xfrm>
              <a:off x="-3178" y="6277097"/>
              <a:ext cx="12192002" cy="62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8" name="Rectangle 7">
              <a:extLst>
                <a:ext uri="{FF2B5EF4-FFF2-40B4-BE49-F238E27FC236}">
                  <a16:creationId xmlns="" xmlns:a16="http://schemas.microsoft.com/office/drawing/2014/main" id="{65ADA764-0488-49B9-B596-23756CFA3286}"/>
                </a:ext>
              </a:extLst>
            </p:cNvPr>
            <p:cNvSpPr/>
            <p:nvPr userDrawn="1"/>
          </p:nvSpPr>
          <p:spPr>
            <a:xfrm>
              <a:off x="0" y="6208424"/>
              <a:ext cx="12188825"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9" name="Rectangle 7">
              <a:extLst>
                <a:ext uri="{FF2B5EF4-FFF2-40B4-BE49-F238E27FC236}">
                  <a16:creationId xmlns="" xmlns:a16="http://schemas.microsoft.com/office/drawing/2014/main" id="{79F76D77-D388-40FA-9546-FC0D56BCD5E0}"/>
                </a:ext>
              </a:extLst>
            </p:cNvPr>
            <p:cNvSpPr/>
            <p:nvPr/>
          </p:nvSpPr>
          <p:spPr>
            <a:xfrm>
              <a:off x="-3178" y="6143330"/>
              <a:ext cx="12192002" cy="62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MAIN TITLE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SAMPLE TEXT</a:t>
            </a:r>
            <a:endParaRPr lang="el-GR" dirty="0"/>
          </a:p>
          <a:p>
            <a:pPr lvl="1"/>
            <a:r>
              <a:rPr lang="en-US" dirty="0"/>
              <a:t>Second level</a:t>
            </a:r>
            <a:endParaRPr lang="el-GR" dirty="0"/>
          </a:p>
          <a:p>
            <a:pPr lvl="2"/>
            <a:r>
              <a:rPr lang="en-US" dirty="0"/>
              <a:t>Third level</a:t>
            </a:r>
            <a:endParaRPr lang="el-GR" dirty="0"/>
          </a:p>
          <a:p>
            <a:pPr lvl="3"/>
            <a:r>
              <a:rPr lang="en-US" dirty="0"/>
              <a:t>Fourth level</a:t>
            </a:r>
            <a:endParaRPr lang="el-GR" dirty="0"/>
          </a:p>
          <a:p>
            <a:pPr lvl="4"/>
            <a:r>
              <a:rPr lang="en-US" dirty="0"/>
              <a:t>Fifth level</a:t>
            </a:r>
          </a:p>
        </p:txBody>
      </p:sp>
      <p:sp>
        <p:nvSpPr>
          <p:cNvPr id="4" name="Date Placeholder 3"/>
          <p:cNvSpPr>
            <a:spLocks noGrp="1"/>
          </p:cNvSpPr>
          <p:nvPr>
            <p:ph type="dt" sz="half" idx="2"/>
          </p:nvPr>
        </p:nvSpPr>
        <p:spPr>
          <a:xfrm>
            <a:off x="2076375" y="6459785"/>
            <a:ext cx="1493175" cy="365125"/>
          </a:xfrm>
          <a:prstGeom prst="rect">
            <a:avLst/>
          </a:prstGeom>
        </p:spPr>
        <p:txBody>
          <a:bodyPr vert="horz" lIns="91440" tIns="45720" rIns="91440" bIns="45720" rtlCol="0" anchor="ctr"/>
          <a:lstStyle>
            <a:lvl1pPr algn="l">
              <a:defRPr sz="1400" b="1">
                <a:solidFill>
                  <a:srgbClr val="FFFFFF"/>
                </a:solidFill>
              </a:defRPr>
            </a:lvl1pPr>
          </a:lstStyle>
          <a:p>
            <a:fld id="{7FC9F940-3752-4988-A080-ACBD9960BA4B}" type="datetime1">
              <a:rPr lang="en-US" smtClean="0"/>
              <a:pPr/>
              <a:t>21/9/17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400" b="1" cap="all" baseline="0">
                <a:solidFill>
                  <a:srgbClr val="FFFFFF"/>
                </a:solidFill>
              </a:defRPr>
            </a:lvl1pPr>
          </a:lstStyle>
          <a:p>
            <a:r>
              <a:rPr lang="en-US" dirty="0"/>
              <a:t>PLUG-N-HARVEST</a:t>
            </a:r>
            <a:br>
              <a:rPr lang="en-US" dirty="0"/>
            </a:br>
            <a:r>
              <a:rPr lang="en-US" dirty="0"/>
              <a:t>ID: 768735 - H2020-EU.2.1.5.2.</a:t>
            </a:r>
          </a:p>
        </p:txBody>
      </p:sp>
      <p:sp>
        <p:nvSpPr>
          <p:cNvPr id="6" name="Slide Number Placeholder 5"/>
          <p:cNvSpPr>
            <a:spLocks noGrp="1"/>
          </p:cNvSpPr>
          <p:nvPr>
            <p:ph type="sldNum" sz="quarter" idx="4"/>
          </p:nvPr>
        </p:nvSpPr>
        <p:spPr>
          <a:xfrm>
            <a:off x="8625624" y="6459785"/>
            <a:ext cx="1312025" cy="365125"/>
          </a:xfrm>
          <a:prstGeom prst="rect">
            <a:avLst/>
          </a:prstGeom>
        </p:spPr>
        <p:txBody>
          <a:bodyPr vert="horz" lIns="91440" tIns="45720" rIns="91440" bIns="45720" rtlCol="0" anchor="ctr"/>
          <a:lstStyle>
            <a:lvl1pPr algn="r">
              <a:defRPr sz="1400" b="1">
                <a:solidFill>
                  <a:srgbClr val="FFFFFF"/>
                </a:solidFill>
              </a:defRPr>
            </a:lvl1pPr>
          </a:lstStyle>
          <a:p>
            <a:fld id="{76F34D8A-136C-4FA7-8325-F06DF2D5CB3D}" type="slidenum">
              <a:rPr lang="en-US" smtClean="0"/>
              <a:pPr/>
              <a:t>‹#›</a:t>
            </a:fld>
            <a:endParaRPr lang="en-US" dirty="0"/>
          </a:p>
        </p:txBody>
      </p:sp>
      <p:pic>
        <p:nvPicPr>
          <p:cNvPr id="11" name="Εικόνα 10">
            <a:extLst>
              <a:ext uri="{FF2B5EF4-FFF2-40B4-BE49-F238E27FC236}">
                <a16:creationId xmlns="" xmlns:a16="http://schemas.microsoft.com/office/drawing/2014/main" id="{5BA6E2B9-6CAE-4B21-A9FA-8087BC61DA6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88606" y="6143330"/>
            <a:ext cx="1287085" cy="712509"/>
          </a:xfrm>
          <a:prstGeom prst="rect">
            <a:avLst/>
          </a:prstGeom>
        </p:spPr>
      </p:pic>
      <p:pic>
        <p:nvPicPr>
          <p:cNvPr id="12" name="Εικόνα 11">
            <a:extLst>
              <a:ext uri="{FF2B5EF4-FFF2-40B4-BE49-F238E27FC236}">
                <a16:creationId xmlns="" xmlns:a16="http://schemas.microsoft.com/office/drawing/2014/main" id="{469C1299-8EB2-40BF-84CD-4C27832C5ED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1200" y="6143330"/>
            <a:ext cx="1471380" cy="714670"/>
          </a:xfrm>
          <a:prstGeom prst="rect">
            <a:avLst/>
          </a:prstGeom>
        </p:spPr>
      </p:pic>
      <p:grpSp>
        <p:nvGrpSpPr>
          <p:cNvPr id="30" name="Ομάδα 29">
            <a:extLst>
              <a:ext uri="{FF2B5EF4-FFF2-40B4-BE49-F238E27FC236}">
                <a16:creationId xmlns="" xmlns:a16="http://schemas.microsoft.com/office/drawing/2014/main" id="{F0085E31-E4FC-4984-96C4-2425E589CC45}"/>
              </a:ext>
            </a:extLst>
          </p:cNvPr>
          <p:cNvGrpSpPr/>
          <p:nvPr userDrawn="1"/>
        </p:nvGrpSpPr>
        <p:grpSpPr>
          <a:xfrm>
            <a:off x="452654" y="59457"/>
            <a:ext cx="7009754" cy="3572554"/>
            <a:chOff x="293904" y="2240280"/>
            <a:chExt cx="7009754" cy="3572554"/>
          </a:xfrm>
        </p:grpSpPr>
        <p:cxnSp>
          <p:nvCxnSpPr>
            <p:cNvPr id="31" name="Straight Connector 8">
              <a:extLst>
                <a:ext uri="{FF2B5EF4-FFF2-40B4-BE49-F238E27FC236}">
                  <a16:creationId xmlns="" xmlns:a16="http://schemas.microsoft.com/office/drawing/2014/main" id="{89FE1EE2-C458-49C3-804C-DFFA402467FF}"/>
                </a:ext>
              </a:extLst>
            </p:cNvPr>
            <p:cNvCxnSpPr>
              <a:cxnSpLocks/>
            </p:cNvCxnSpPr>
            <p:nvPr/>
          </p:nvCxnSpPr>
          <p:spPr>
            <a:xfrm>
              <a:off x="457200" y="3924300"/>
              <a:ext cx="6675120" cy="0"/>
            </a:xfrm>
            <a:prstGeom prst="line">
              <a:avLst/>
            </a:prstGeom>
            <a:ln/>
          </p:spPr>
          <p:style>
            <a:lnRef idx="1">
              <a:schemeClr val="dk1"/>
            </a:lnRef>
            <a:fillRef idx="0">
              <a:schemeClr val="dk1"/>
            </a:fillRef>
            <a:effectRef idx="0">
              <a:schemeClr val="dk1"/>
            </a:effectRef>
            <a:fontRef idx="minor">
              <a:schemeClr val="tx1"/>
            </a:fontRef>
          </p:style>
        </p:cxnSp>
        <p:cxnSp>
          <p:nvCxnSpPr>
            <p:cNvPr id="32" name="Straight Connector 8">
              <a:extLst>
                <a:ext uri="{FF2B5EF4-FFF2-40B4-BE49-F238E27FC236}">
                  <a16:creationId xmlns="" xmlns:a16="http://schemas.microsoft.com/office/drawing/2014/main" id="{F8B83012-3BFE-4E1A-BF4E-6C3E30D5AF66}"/>
                </a:ext>
              </a:extLst>
            </p:cNvPr>
            <p:cNvCxnSpPr>
              <a:cxnSpLocks/>
            </p:cNvCxnSpPr>
            <p:nvPr userDrawn="1"/>
          </p:nvCxnSpPr>
          <p:spPr>
            <a:xfrm>
              <a:off x="940958" y="2240280"/>
              <a:ext cx="0" cy="3572554"/>
            </a:xfrm>
            <a:prstGeom prst="line">
              <a:avLst/>
            </a:prstGeom>
            <a:ln/>
          </p:spPr>
          <p:style>
            <a:lnRef idx="1">
              <a:schemeClr val="dk1"/>
            </a:lnRef>
            <a:fillRef idx="0">
              <a:schemeClr val="dk1"/>
            </a:fillRef>
            <a:effectRef idx="0">
              <a:schemeClr val="dk1"/>
            </a:effectRef>
            <a:fontRef idx="minor">
              <a:schemeClr val="tx1"/>
            </a:fontRef>
          </p:style>
        </p:cxnSp>
        <p:cxnSp>
          <p:nvCxnSpPr>
            <p:cNvPr id="33" name="Straight Connector 8">
              <a:extLst>
                <a:ext uri="{FF2B5EF4-FFF2-40B4-BE49-F238E27FC236}">
                  <a16:creationId xmlns="" xmlns:a16="http://schemas.microsoft.com/office/drawing/2014/main" id="{23BCB931-7A15-404C-8A6F-DAB743C6B7A5}"/>
                </a:ext>
              </a:extLst>
            </p:cNvPr>
            <p:cNvCxnSpPr>
              <a:cxnSpLocks/>
            </p:cNvCxnSpPr>
            <p:nvPr userDrawn="1"/>
          </p:nvCxnSpPr>
          <p:spPr>
            <a:xfrm>
              <a:off x="628538" y="385572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8">
              <a:extLst>
                <a:ext uri="{FF2B5EF4-FFF2-40B4-BE49-F238E27FC236}">
                  <a16:creationId xmlns="" xmlns:a16="http://schemas.microsoft.com/office/drawing/2014/main" id="{DBEECB60-E8C1-4EEE-BB52-2FD68B2AA7AC}"/>
                </a:ext>
              </a:extLst>
            </p:cNvPr>
            <p:cNvCxnSpPr>
              <a:cxnSpLocks/>
            </p:cNvCxnSpPr>
            <p:nvPr userDrawn="1"/>
          </p:nvCxnSpPr>
          <p:spPr>
            <a:xfrm>
              <a:off x="293904" y="399288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87223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ordi.pascual@aiguasol.coop" TargetMode="External"/><Relationship Id="rId3" Type="http://schemas.openxmlformats.org/officeDocument/2006/relationships/hyperlink" Target="http://ec.europa.eu/environment/eussd/buildings.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uh4@cardiff.ac.u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uh4@cardiff.ac.u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n.nikolopoulos@certh.g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iguasol.coop/solutions/" TargetMode="Externa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microsoft.com/office/2007/relationships/media" Target="file:///C:\NIKOS\TEI\&#931;&#917;&#924;&#921;&#925;&#913;&#929;&#921;&#927;%20&#932;&#917;&#921;\Presentation%20Seminario%20TEI\Presentation%20Seminario%20TEI\0deg.avi" TargetMode="External"/><Relationship Id="rId4" Type="http://schemas.openxmlformats.org/officeDocument/2006/relationships/video" Target="file:///C:\NIKOS\TEI\&#931;&#917;&#924;&#921;&#925;&#913;&#929;&#921;&#927;%20&#932;&#917;&#921;\Presentation%20Seminario%20TEI\Presentation%20Seminario%20TEI\0deg.avi" TargetMode="External"/><Relationship Id="rId5" Type="http://schemas.openxmlformats.org/officeDocument/2006/relationships/slideLayout" Target="../slideLayouts/slideLayout2.xml"/><Relationship Id="rId6" Type="http://schemas.openxmlformats.org/officeDocument/2006/relationships/notesSlide" Target="../notesSlides/notesSlide4.xml"/><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emf"/><Relationship Id="rId1" Type="http://schemas.microsoft.com/office/2007/relationships/media" Target="file:///C:\NIKOS\TEI\&#931;&#917;&#924;&#921;&#925;&#913;&#929;&#921;&#927;%20&#932;&#917;&#921;\Presentation%20Seminario%20TEI\Presentation%20Seminario%20TEI\0deg%20Alternative.avi" TargetMode="External"/><Relationship Id="rId2" Type="http://schemas.openxmlformats.org/officeDocument/2006/relationships/video" Target="file:///C:\NIKOS\TEI\&#931;&#917;&#924;&#921;&#925;&#913;&#929;&#921;&#927;%20&#932;&#917;&#921;\Presentation%20Seminario%20TEI\Presentation%20Seminario%20TEI\0deg%20Alternative.av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hyperlink" Target="http://pitagorasproject.eu" TargetMode="External"/><Relationship Id="rId13" Type="http://schemas.openxmlformats.org/officeDocument/2006/relationships/image" Target="../media/image10.png"/><Relationship Id="rId14" Type="http://schemas.openxmlformats.org/officeDocument/2006/relationships/hyperlink" Target="http://www.exsergy.com" TargetMode="External"/><Relationship Id="rId1" Type="http://schemas.openxmlformats.org/officeDocument/2006/relationships/slideLayout" Target="../slideLayouts/slideLayout2.xml"/><Relationship Id="rId2" Type="http://schemas.openxmlformats.org/officeDocument/2006/relationships/hyperlink" Target="https://aiguasol.coop/solutions/r-d" TargetMode="External"/><Relationship Id="rId3" Type="http://schemas.openxmlformats.org/officeDocument/2006/relationships/image" Target="../media/image5.png"/><Relationship Id="rId4" Type="http://schemas.openxmlformats.org/officeDocument/2006/relationships/hyperlink" Target="http://www.integridy.eu" TargetMode="External"/><Relationship Id="rId5" Type="http://schemas.openxmlformats.org/officeDocument/2006/relationships/image" Target="../media/image6.png"/><Relationship Id="rId6" Type="http://schemas.openxmlformats.org/officeDocument/2006/relationships/hyperlink" Target="http://4rineu.eu" TargetMode="External"/><Relationship Id="rId7" Type="http://schemas.openxmlformats.org/officeDocument/2006/relationships/image" Target="../media/image7.png"/><Relationship Id="rId8" Type="http://schemas.openxmlformats.org/officeDocument/2006/relationships/hyperlink" Target="http://www.grow-smarter.eu/home/" TargetMode="External"/><Relationship Id="rId9" Type="http://schemas.openxmlformats.org/officeDocument/2006/relationships/image" Target="../media/image8.png"/><Relationship Id="rId10" Type="http://schemas.openxmlformats.org/officeDocument/2006/relationships/hyperlink" Target="http://www.indus3es.e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2DBCD7F-7D20-4196-9BC8-1812FB8B2427}"/>
              </a:ext>
            </a:extLst>
          </p:cNvPr>
          <p:cNvSpPr>
            <a:spLocks noGrp="1"/>
          </p:cNvSpPr>
          <p:nvPr>
            <p:ph type="ctrTitle"/>
          </p:nvPr>
        </p:nvSpPr>
        <p:spPr/>
        <p:txBody>
          <a:bodyPr/>
          <a:lstStyle/>
          <a:p>
            <a:r>
              <a:rPr lang="en-US" dirty="0"/>
              <a:t>Plug-N-Harvest</a:t>
            </a:r>
          </a:p>
        </p:txBody>
      </p:sp>
      <p:sp>
        <p:nvSpPr>
          <p:cNvPr id="3" name="Υπότιτλος 2">
            <a:extLst>
              <a:ext uri="{FF2B5EF4-FFF2-40B4-BE49-F238E27FC236}">
                <a16:creationId xmlns="" xmlns:a16="http://schemas.microsoft.com/office/drawing/2014/main" id="{A48DEC19-20EE-4472-A437-E401CB2019D2}"/>
              </a:ext>
            </a:extLst>
          </p:cNvPr>
          <p:cNvSpPr>
            <a:spLocks noGrp="1"/>
          </p:cNvSpPr>
          <p:nvPr>
            <p:ph type="subTitle" idx="1"/>
          </p:nvPr>
        </p:nvSpPr>
        <p:spPr>
          <a:xfrm>
            <a:off x="931334" y="4107180"/>
            <a:ext cx="11057466" cy="2022687"/>
          </a:xfrm>
        </p:spPr>
        <p:txBody>
          <a:bodyPr>
            <a:normAutofit/>
          </a:bodyPr>
          <a:lstStyle/>
          <a:p>
            <a:pPr>
              <a:spcBef>
                <a:spcPts val="600"/>
              </a:spcBef>
              <a:spcAft>
                <a:spcPts val="800"/>
              </a:spcAft>
            </a:pPr>
            <a:r>
              <a:rPr lang="en-US" dirty="0"/>
              <a:t>WP1 – END-USER AND BUSINESS REQUIREMENTS</a:t>
            </a:r>
          </a:p>
          <a:p>
            <a:pPr>
              <a:lnSpc>
                <a:spcPct val="110000"/>
              </a:lnSpc>
              <a:spcBef>
                <a:spcPts val="600"/>
              </a:spcBef>
              <a:spcAft>
                <a:spcPts val="800"/>
              </a:spcAft>
            </a:pPr>
            <a:r>
              <a:rPr lang="en-US" dirty="0"/>
              <a:t>ORGANIZATION: AIGUASOL</a:t>
            </a:r>
            <a:br>
              <a:rPr lang="en-US" dirty="0"/>
            </a:br>
            <a:r>
              <a:rPr lang="en-US" dirty="0"/>
              <a:t>PRESENTER(S): A. GONZÁLEZ, O. GAVALDÀ, J. PASCUAL</a:t>
            </a:r>
          </a:p>
          <a:p>
            <a:pPr>
              <a:spcBef>
                <a:spcPts val="600"/>
              </a:spcBef>
              <a:spcAft>
                <a:spcPts val="800"/>
              </a:spcAft>
            </a:pPr>
            <a:r>
              <a:rPr lang="en-US" dirty="0"/>
              <a:t>MEETING: Kickoff Meeting, Aachen, 21-22 September 2017</a:t>
            </a:r>
          </a:p>
        </p:txBody>
      </p:sp>
      <p:sp>
        <p:nvSpPr>
          <p:cNvPr id="5" name="Θέση υποσέλιδου 4">
            <a:extLst>
              <a:ext uri="{FF2B5EF4-FFF2-40B4-BE49-F238E27FC236}">
                <a16:creationId xmlns="" xmlns:a16="http://schemas.microsoft.com/office/drawing/2014/main" id="{D5FF99D1-84A9-4976-8182-294B238D6EE2}"/>
              </a:ext>
            </a:extLst>
          </p:cNvPr>
          <p:cNvSpPr>
            <a:spLocks noGrp="1"/>
          </p:cNvSpPr>
          <p:nvPr>
            <p:ph type="ftr" sz="quarter" idx="11"/>
          </p:nvPr>
        </p:nvSpPr>
        <p:spPr/>
        <p:txBody>
          <a:bodyPr/>
          <a:lstStyle/>
          <a:p>
            <a:r>
              <a:rPr lang="en-US"/>
              <a:t>PLUG-N-HARVEST</a:t>
            </a:r>
            <a:br>
              <a:rPr lang="en-US"/>
            </a:br>
            <a:r>
              <a:rPr lang="en-US"/>
              <a:t>ID: 768735 - H2020-EU.2.1.5.2.</a:t>
            </a:r>
            <a:endParaRPr lang="en-US" dirty="0"/>
          </a:p>
        </p:txBody>
      </p:sp>
      <p:sp>
        <p:nvSpPr>
          <p:cNvPr id="6" name="Θέση αριθμού διαφάνειας 5">
            <a:extLst>
              <a:ext uri="{FF2B5EF4-FFF2-40B4-BE49-F238E27FC236}">
                <a16:creationId xmlns="" xmlns:a16="http://schemas.microsoft.com/office/drawing/2014/main" id="{787BD775-B4D9-4270-A9E3-0DC387B92D30}"/>
              </a:ext>
            </a:extLst>
          </p:cNvPr>
          <p:cNvSpPr>
            <a:spLocks noGrp="1"/>
          </p:cNvSpPr>
          <p:nvPr>
            <p:ph type="sldNum" sz="quarter" idx="12"/>
          </p:nvPr>
        </p:nvSpPr>
        <p:spPr/>
        <p:txBody>
          <a:bodyPr/>
          <a:lstStyle/>
          <a:p>
            <a:fld id="{76F34D8A-136C-4FA7-8325-F06DF2D5CB3D}" type="slidenum">
              <a:rPr lang="en-US" smtClean="0"/>
              <a:t>1</a:t>
            </a:fld>
            <a:endParaRPr lang="en-US" dirty="0"/>
          </a:p>
        </p:txBody>
      </p:sp>
      <p:sp>
        <p:nvSpPr>
          <p:cNvPr id="7" name="Θέση ημερομηνίας 6">
            <a:extLst>
              <a:ext uri="{FF2B5EF4-FFF2-40B4-BE49-F238E27FC236}">
                <a16:creationId xmlns="" xmlns:a16="http://schemas.microsoft.com/office/drawing/2014/main" id="{4D7DA1C9-26DB-449F-ADE0-21AB89CB6723}"/>
              </a:ext>
            </a:extLst>
          </p:cNvPr>
          <p:cNvSpPr>
            <a:spLocks noGrp="1"/>
          </p:cNvSpPr>
          <p:nvPr>
            <p:ph type="dt" sz="half" idx="10"/>
          </p:nvPr>
        </p:nvSpPr>
        <p:spPr/>
        <p:txBody>
          <a:bodyPr/>
          <a:lstStyle/>
          <a:p>
            <a:fld id="{9044F413-7363-4B3F-8E37-84E697FEFBCB}" type="datetime4">
              <a:rPr lang="en-US" smtClean="0"/>
              <a:t>September 21, 2017</a:t>
            </a:fld>
            <a:endParaRPr lang="en-US" dirty="0"/>
          </a:p>
        </p:txBody>
      </p:sp>
    </p:spTree>
    <p:extLst>
      <p:ext uri="{BB962C8B-B14F-4D97-AF65-F5344CB8AC3E}">
        <p14:creationId xmlns:p14="http://schemas.microsoft.com/office/powerpoint/2010/main" val="2235422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a:t>PLUG-N-HARVEST</a:t>
            </a:r>
            <a:br>
              <a:rPr lang="sv-SE"/>
            </a:br>
            <a:r>
              <a:rPr lang="sv-SE"/>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10</a:t>
            </a:fld>
            <a:endParaRPr lang="en-US"/>
          </a:p>
        </p:txBody>
      </p:sp>
      <p:sp>
        <p:nvSpPr>
          <p:cNvPr id="5" name="Title 4"/>
          <p:cNvSpPr>
            <a:spLocks noGrp="1"/>
          </p:cNvSpPr>
          <p:nvPr>
            <p:ph type="title"/>
          </p:nvPr>
        </p:nvSpPr>
        <p:spPr/>
        <p:txBody>
          <a:bodyPr>
            <a:normAutofit/>
          </a:bodyPr>
          <a:lstStyle/>
          <a:p>
            <a:r>
              <a:rPr lang="en-US" dirty="0"/>
              <a:t>Tasks &amp; subtasks in WP1 overview of connection to wider project </a:t>
            </a:r>
          </a:p>
        </p:txBody>
      </p:sp>
      <p:grpSp>
        <p:nvGrpSpPr>
          <p:cNvPr id="19" name="Group 18"/>
          <p:cNvGrpSpPr/>
          <p:nvPr/>
        </p:nvGrpSpPr>
        <p:grpSpPr>
          <a:xfrm>
            <a:off x="237073" y="5012269"/>
            <a:ext cx="7975593" cy="822749"/>
            <a:chOff x="813199" y="2769813"/>
            <a:chExt cx="4785378" cy="1202536"/>
          </a:xfrm>
        </p:grpSpPr>
        <p:sp>
          <p:nvSpPr>
            <p:cNvPr id="7" name="Rectangle 6"/>
            <p:cNvSpPr/>
            <p:nvPr/>
          </p:nvSpPr>
          <p:spPr>
            <a:xfrm>
              <a:off x="813199" y="2769813"/>
              <a:ext cx="4785378" cy="1202536"/>
            </a:xfrm>
            <a:prstGeom prst="rect">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800"/>
                </a:spcAft>
              </a:pPr>
              <a:r>
                <a:rPr lang="en-AU" sz="1700" b="1" dirty="0">
                  <a:solidFill>
                    <a:schemeClr val="tx1"/>
                  </a:solidFill>
                </a:rPr>
                <a:t>T1.4 </a:t>
              </a:r>
              <a:r>
                <a:rPr lang="en-AU" sz="1700" b="1" dirty="0" err="1">
                  <a:solidFill>
                    <a:schemeClr val="tx1"/>
                  </a:solidFill>
                </a:rPr>
                <a:t>PnH</a:t>
              </a:r>
              <a:r>
                <a:rPr lang="en-AU" sz="1700" b="1" dirty="0">
                  <a:solidFill>
                    <a:schemeClr val="tx1"/>
                  </a:solidFill>
                </a:rPr>
                <a:t> Architectural Design, Functional &amp; Technical Specifications</a:t>
              </a:r>
            </a:p>
          </p:txBody>
        </p:sp>
        <p:sp>
          <p:nvSpPr>
            <p:cNvPr id="8" name="TextBox 7"/>
            <p:cNvSpPr txBox="1"/>
            <p:nvPr/>
          </p:nvSpPr>
          <p:spPr>
            <a:xfrm>
              <a:off x="877641" y="3326829"/>
              <a:ext cx="4649816" cy="472340"/>
            </a:xfrm>
            <a:prstGeom prst="rect">
              <a:avLst/>
            </a:prstGeom>
            <a:solidFill>
              <a:schemeClr val="bg1"/>
            </a:solidFill>
          </p:spPr>
          <p:txBody>
            <a:bodyPr wrap="square" rtlCol="0">
              <a:spAutoFit/>
            </a:bodyPr>
            <a:lstStyle/>
            <a:p>
              <a:r>
                <a:rPr lang="en-GB" sz="1500" dirty="0"/>
                <a:t>Identification of requirements and results and Evaluation of the impact on the future development</a:t>
              </a:r>
            </a:p>
          </p:txBody>
        </p:sp>
      </p:grpSp>
      <p:grpSp>
        <p:nvGrpSpPr>
          <p:cNvPr id="18" name="Group 17"/>
          <p:cNvGrpSpPr/>
          <p:nvPr/>
        </p:nvGrpSpPr>
        <p:grpSpPr>
          <a:xfrm>
            <a:off x="6231468" y="1877673"/>
            <a:ext cx="5808133" cy="1424327"/>
            <a:chOff x="6387885" y="1945406"/>
            <a:chExt cx="5030598" cy="1424327"/>
          </a:xfrm>
        </p:grpSpPr>
        <p:sp>
          <p:nvSpPr>
            <p:cNvPr id="9" name="Rectangle 8"/>
            <p:cNvSpPr/>
            <p:nvPr/>
          </p:nvSpPr>
          <p:spPr>
            <a:xfrm>
              <a:off x="6387885" y="1945406"/>
              <a:ext cx="5030598" cy="1424327"/>
            </a:xfrm>
            <a:prstGeom prst="rect">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800"/>
                </a:spcAft>
              </a:pPr>
              <a:r>
                <a:rPr lang="en-AU" sz="1700" b="1" dirty="0">
                  <a:solidFill>
                    <a:schemeClr val="tx1"/>
                  </a:solidFill>
                </a:rPr>
                <a:t>T1.2 Use Cases, Test Scenarios and Evaluation Plans</a:t>
              </a:r>
            </a:p>
            <a:p>
              <a:pPr>
                <a:spcAft>
                  <a:spcPts val="800"/>
                </a:spcAft>
              </a:pPr>
              <a:r>
                <a:rPr lang="en-AU" sz="1600" dirty="0">
                  <a:solidFill>
                    <a:schemeClr val="tx1"/>
                  </a:solidFill>
                </a:rPr>
                <a:t>	</a:t>
              </a:r>
            </a:p>
            <a:p>
              <a:pPr>
                <a:spcAft>
                  <a:spcPts val="800"/>
                </a:spcAft>
              </a:pPr>
              <a:endParaRPr lang="en-AU" sz="1300" dirty="0">
                <a:solidFill>
                  <a:schemeClr val="tx1"/>
                </a:solidFill>
              </a:endParaRPr>
            </a:p>
            <a:p>
              <a:endParaRPr lang="en-AU" sz="1300" dirty="0">
                <a:solidFill>
                  <a:schemeClr val="tx1"/>
                </a:solidFill>
              </a:endParaRPr>
            </a:p>
          </p:txBody>
        </p:sp>
        <p:sp>
          <p:nvSpPr>
            <p:cNvPr id="10" name="TextBox 9"/>
            <p:cNvSpPr txBox="1"/>
            <p:nvPr/>
          </p:nvSpPr>
          <p:spPr>
            <a:xfrm>
              <a:off x="6543766" y="2403423"/>
              <a:ext cx="4713385" cy="784830"/>
            </a:xfrm>
            <a:prstGeom prst="rect">
              <a:avLst/>
            </a:prstGeom>
            <a:solidFill>
              <a:schemeClr val="bg1"/>
            </a:solidFill>
          </p:spPr>
          <p:txBody>
            <a:bodyPr wrap="square" rtlCol="0">
              <a:spAutoFit/>
            </a:bodyPr>
            <a:lstStyle/>
            <a:p>
              <a:r>
                <a:rPr lang="en-GB" sz="1500" dirty="0"/>
                <a:t>Development of an extensive Survey of the Use Cases focusing on the thorough analysis of each Use Case site with respect to specific products and production lines as well as potential modifications.</a:t>
              </a:r>
            </a:p>
          </p:txBody>
        </p:sp>
      </p:grpSp>
      <p:sp>
        <p:nvSpPr>
          <p:cNvPr id="12" name="TextBox 11"/>
          <p:cNvSpPr txBox="1"/>
          <p:nvPr/>
        </p:nvSpPr>
        <p:spPr>
          <a:xfrm>
            <a:off x="2495916" y="3114677"/>
            <a:ext cx="2719551" cy="338554"/>
          </a:xfrm>
          <a:prstGeom prst="rect">
            <a:avLst/>
          </a:prstGeom>
          <a:solidFill>
            <a:schemeClr val="bg1"/>
          </a:solidFill>
        </p:spPr>
        <p:txBody>
          <a:bodyPr wrap="square" rtlCol="0">
            <a:spAutoFit/>
          </a:bodyPr>
          <a:lstStyle/>
          <a:p>
            <a:r>
              <a:rPr lang="en-GB" sz="1600" b="1" dirty="0"/>
              <a:t>WPs Lessons Learned</a:t>
            </a:r>
          </a:p>
        </p:txBody>
      </p:sp>
      <p:sp>
        <p:nvSpPr>
          <p:cNvPr id="16" name="TextBox 15"/>
          <p:cNvSpPr txBox="1"/>
          <p:nvPr/>
        </p:nvSpPr>
        <p:spPr>
          <a:xfrm>
            <a:off x="8612957" y="3813917"/>
            <a:ext cx="2664646" cy="338554"/>
          </a:xfrm>
          <a:prstGeom prst="rect">
            <a:avLst/>
          </a:prstGeom>
          <a:solidFill>
            <a:schemeClr val="bg1"/>
          </a:solidFill>
        </p:spPr>
        <p:txBody>
          <a:bodyPr wrap="square" rtlCol="0">
            <a:spAutoFit/>
          </a:bodyPr>
          <a:lstStyle/>
          <a:p>
            <a:pPr algn="ctr"/>
            <a:r>
              <a:rPr lang="en-GB" sz="1600" b="1" dirty="0"/>
              <a:t>WP2, WP3 and WP4</a:t>
            </a:r>
          </a:p>
        </p:txBody>
      </p:sp>
      <p:sp>
        <p:nvSpPr>
          <p:cNvPr id="17" name="Down Arrow 16"/>
          <p:cNvSpPr/>
          <p:nvPr/>
        </p:nvSpPr>
        <p:spPr>
          <a:xfrm rot="16200000">
            <a:off x="5308861" y="2155208"/>
            <a:ext cx="875770" cy="622281"/>
          </a:xfrm>
          <a:prstGeom prst="downArrow">
            <a:avLst/>
          </a:prstGeom>
          <a:solidFill>
            <a:srgbClr val="BFE2A8"/>
          </a:solidFill>
          <a:ln>
            <a:solidFill>
              <a:srgbClr val="4A7C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1117589" y="3659342"/>
            <a:ext cx="6366944" cy="1081992"/>
            <a:chOff x="1320784" y="3828675"/>
            <a:chExt cx="6366944" cy="1081992"/>
          </a:xfrm>
        </p:grpSpPr>
        <p:sp>
          <p:nvSpPr>
            <p:cNvPr id="21" name="Rectangle 20"/>
            <p:cNvSpPr/>
            <p:nvPr/>
          </p:nvSpPr>
          <p:spPr>
            <a:xfrm>
              <a:off x="1320784" y="3828675"/>
              <a:ext cx="6366944" cy="1081992"/>
            </a:xfrm>
            <a:prstGeom prst="rect">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800"/>
                </a:spcAft>
              </a:pPr>
              <a:r>
                <a:rPr lang="en-AU" sz="1700" b="1" dirty="0">
                  <a:solidFill>
                    <a:schemeClr val="tx1"/>
                  </a:solidFill>
                </a:rPr>
                <a:t>T1.3 Analysis of Building Types and Construction Requirements</a:t>
              </a:r>
            </a:p>
          </p:txBody>
        </p:sp>
        <p:sp>
          <p:nvSpPr>
            <p:cNvPr id="22" name="TextBox 21"/>
            <p:cNvSpPr txBox="1"/>
            <p:nvPr/>
          </p:nvSpPr>
          <p:spPr>
            <a:xfrm>
              <a:off x="1439312" y="4228133"/>
              <a:ext cx="6112950" cy="553998"/>
            </a:xfrm>
            <a:prstGeom prst="rect">
              <a:avLst/>
            </a:prstGeom>
            <a:solidFill>
              <a:schemeClr val="bg1"/>
            </a:solidFill>
          </p:spPr>
          <p:txBody>
            <a:bodyPr wrap="square" rtlCol="0">
              <a:spAutoFit/>
            </a:bodyPr>
            <a:lstStyle/>
            <a:p>
              <a:r>
                <a:rPr lang="en-GB" sz="1500" dirty="0"/>
                <a:t>Analysis of the exiting condition of buildings in the selected pilot sites across Europe and establishment of the baseline performance of these buildings</a:t>
              </a:r>
            </a:p>
          </p:txBody>
        </p:sp>
      </p:grpSp>
      <p:sp>
        <p:nvSpPr>
          <p:cNvPr id="23" name="Down Arrow 22"/>
          <p:cNvSpPr/>
          <p:nvPr/>
        </p:nvSpPr>
        <p:spPr>
          <a:xfrm rot="16200000">
            <a:off x="7300876" y="3677138"/>
            <a:ext cx="957009" cy="392450"/>
          </a:xfrm>
          <a:prstGeom prst="downArrow">
            <a:avLst/>
          </a:prstGeom>
          <a:solidFill>
            <a:srgbClr val="BFE2A8"/>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4" name="Group 23"/>
          <p:cNvGrpSpPr/>
          <p:nvPr/>
        </p:nvGrpSpPr>
        <p:grpSpPr>
          <a:xfrm>
            <a:off x="524933" y="1957014"/>
            <a:ext cx="4690533" cy="1202536"/>
            <a:chOff x="813199" y="2769813"/>
            <a:chExt cx="4690533" cy="1202536"/>
          </a:xfrm>
        </p:grpSpPr>
        <p:sp>
          <p:nvSpPr>
            <p:cNvPr id="25" name="Rectangle 24"/>
            <p:cNvSpPr/>
            <p:nvPr/>
          </p:nvSpPr>
          <p:spPr>
            <a:xfrm>
              <a:off x="813199" y="2769813"/>
              <a:ext cx="4690533" cy="1202536"/>
            </a:xfrm>
            <a:prstGeom prst="rect">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AU" sz="1700" b="1" dirty="0">
                  <a:solidFill>
                    <a:schemeClr val="tx1"/>
                  </a:solidFill>
                </a:rPr>
                <a:t>T1.1 End-User and Business Requirements</a:t>
              </a:r>
            </a:p>
            <a:p>
              <a:pPr>
                <a:spcAft>
                  <a:spcPts val="800"/>
                </a:spcAft>
              </a:pPr>
              <a:r>
                <a:rPr lang="en-AU" sz="1600" dirty="0">
                  <a:solidFill>
                    <a:schemeClr val="tx1"/>
                  </a:solidFill>
                </a:rPr>
                <a:t>	</a:t>
              </a:r>
            </a:p>
            <a:p>
              <a:pPr>
                <a:spcAft>
                  <a:spcPts val="800"/>
                </a:spcAft>
              </a:pPr>
              <a:endParaRPr lang="en-AU" sz="1300" dirty="0">
                <a:solidFill>
                  <a:schemeClr val="tx1"/>
                </a:solidFill>
              </a:endParaRPr>
            </a:p>
            <a:p>
              <a:endParaRPr lang="en-AU" sz="1300" dirty="0">
                <a:solidFill>
                  <a:schemeClr val="tx1"/>
                </a:solidFill>
              </a:endParaRPr>
            </a:p>
          </p:txBody>
        </p:sp>
        <p:sp>
          <p:nvSpPr>
            <p:cNvPr id="26" name="TextBox 25"/>
            <p:cNvSpPr txBox="1"/>
            <p:nvPr/>
          </p:nvSpPr>
          <p:spPr>
            <a:xfrm>
              <a:off x="969081" y="3227830"/>
              <a:ext cx="4314518" cy="553998"/>
            </a:xfrm>
            <a:prstGeom prst="rect">
              <a:avLst/>
            </a:prstGeom>
            <a:solidFill>
              <a:schemeClr val="bg1"/>
            </a:solidFill>
          </p:spPr>
          <p:txBody>
            <a:bodyPr wrap="square" rtlCol="0">
              <a:spAutoFit/>
            </a:bodyPr>
            <a:lstStyle/>
            <a:p>
              <a:r>
                <a:rPr lang="en-GB" sz="1500" dirty="0"/>
                <a:t>Identification of requirements and results and Evaluation of the impact on the future development</a:t>
              </a:r>
            </a:p>
          </p:txBody>
        </p:sp>
      </p:grpSp>
      <p:sp>
        <p:nvSpPr>
          <p:cNvPr id="11" name="Down Arrow 10"/>
          <p:cNvSpPr/>
          <p:nvPr/>
        </p:nvSpPr>
        <p:spPr>
          <a:xfrm>
            <a:off x="9363949" y="3327108"/>
            <a:ext cx="1110174" cy="405637"/>
          </a:xfrm>
          <a:prstGeom prst="downArrow">
            <a:avLst/>
          </a:prstGeom>
          <a:solidFill>
            <a:srgbClr val="BFE2A8"/>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Down Arrow 26"/>
          <p:cNvSpPr/>
          <p:nvPr/>
        </p:nvSpPr>
        <p:spPr>
          <a:xfrm>
            <a:off x="321733" y="3352800"/>
            <a:ext cx="630500" cy="1304289"/>
          </a:xfrm>
          <a:prstGeom prst="downArrow">
            <a:avLst/>
          </a:prstGeom>
          <a:solidFill>
            <a:srgbClr val="BFE2A8"/>
          </a:solidFill>
          <a:ln>
            <a:solidFill>
              <a:srgbClr val="4A7C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Down Arrow 27"/>
          <p:cNvSpPr/>
          <p:nvPr/>
        </p:nvSpPr>
        <p:spPr>
          <a:xfrm rot="13581328">
            <a:off x="7554871" y="4473006"/>
            <a:ext cx="957009" cy="392450"/>
          </a:xfrm>
          <a:prstGeom prst="downArrow">
            <a:avLst/>
          </a:prstGeom>
          <a:solidFill>
            <a:srgbClr val="BFE2A8"/>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9" name="Group 28"/>
          <p:cNvGrpSpPr/>
          <p:nvPr/>
        </p:nvGrpSpPr>
        <p:grpSpPr>
          <a:xfrm>
            <a:off x="8382003" y="4632483"/>
            <a:ext cx="3793067" cy="1531252"/>
            <a:chOff x="813201" y="2769814"/>
            <a:chExt cx="4944074" cy="768892"/>
          </a:xfrm>
        </p:grpSpPr>
        <p:sp>
          <p:nvSpPr>
            <p:cNvPr id="30" name="Rectangle 29"/>
            <p:cNvSpPr/>
            <p:nvPr/>
          </p:nvSpPr>
          <p:spPr>
            <a:xfrm>
              <a:off x="813201" y="2769814"/>
              <a:ext cx="4944074" cy="768892"/>
            </a:xfrm>
            <a:prstGeom prst="rect">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800"/>
                </a:spcAft>
              </a:pPr>
              <a:r>
                <a:rPr lang="en-AU" sz="1700" b="1" dirty="0">
                  <a:solidFill>
                    <a:schemeClr val="tx1"/>
                  </a:solidFill>
                </a:rPr>
                <a:t>T1.5 Active-façade CFD simulation and optimization guidelines</a:t>
              </a:r>
            </a:p>
          </p:txBody>
        </p:sp>
        <p:sp>
          <p:nvSpPr>
            <p:cNvPr id="31" name="TextBox 30"/>
            <p:cNvSpPr txBox="1"/>
            <p:nvPr/>
          </p:nvSpPr>
          <p:spPr>
            <a:xfrm>
              <a:off x="947009" y="3091786"/>
              <a:ext cx="4591553" cy="394089"/>
            </a:xfrm>
            <a:prstGeom prst="rect">
              <a:avLst/>
            </a:prstGeom>
            <a:solidFill>
              <a:schemeClr val="bg1"/>
            </a:solidFill>
          </p:spPr>
          <p:txBody>
            <a:bodyPr wrap="square" rtlCol="0">
              <a:spAutoFit/>
            </a:bodyPr>
            <a:lstStyle/>
            <a:p>
              <a:r>
                <a:rPr lang="en-GB" sz="1500" dirty="0"/>
                <a:t>CFD tool will able to derive guidelines about the façade design parameters and optimize the behaviour.</a:t>
              </a:r>
            </a:p>
          </p:txBody>
        </p:sp>
      </p:grpSp>
      <p:grpSp>
        <p:nvGrpSpPr>
          <p:cNvPr id="13" name="Group 12"/>
          <p:cNvGrpSpPr/>
          <p:nvPr/>
        </p:nvGrpSpPr>
        <p:grpSpPr>
          <a:xfrm>
            <a:off x="1862666" y="2988818"/>
            <a:ext cx="620819" cy="507363"/>
            <a:chOff x="2940421" y="3973088"/>
            <a:chExt cx="620819" cy="543380"/>
          </a:xfrm>
          <a:solidFill>
            <a:srgbClr val="BFE2A8"/>
          </a:solidFill>
        </p:grpSpPr>
        <p:sp>
          <p:nvSpPr>
            <p:cNvPr id="14" name="Curved Up Arrow 13"/>
            <p:cNvSpPr/>
            <p:nvPr/>
          </p:nvSpPr>
          <p:spPr>
            <a:xfrm rot="5400000">
              <a:off x="2821879" y="4137620"/>
              <a:ext cx="497390" cy="260305"/>
            </a:xfrm>
            <a:prstGeom prst="curvedUpArrow">
              <a:avLst/>
            </a:prstGeom>
            <a:grpFill/>
            <a:ln>
              <a:solidFill>
                <a:srgbClr val="4A7C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Curved Up Arrow 14"/>
            <p:cNvSpPr/>
            <p:nvPr/>
          </p:nvSpPr>
          <p:spPr>
            <a:xfrm rot="16200000">
              <a:off x="3182393" y="4091630"/>
              <a:ext cx="497390" cy="260305"/>
            </a:xfrm>
            <a:prstGeom prst="curvedUpArrow">
              <a:avLst/>
            </a:prstGeom>
            <a:grpFill/>
            <a:ln>
              <a:solidFill>
                <a:srgbClr val="4A7C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32" name="Down Arrow 31"/>
          <p:cNvSpPr/>
          <p:nvPr/>
        </p:nvSpPr>
        <p:spPr>
          <a:xfrm rot="10800000">
            <a:off x="9347018" y="4173774"/>
            <a:ext cx="1110174" cy="405637"/>
          </a:xfrm>
          <a:prstGeom prst="downArrow">
            <a:avLst/>
          </a:prstGeom>
          <a:solidFill>
            <a:srgbClr val="BFE2A8"/>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11017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642532"/>
            <a:ext cx="12192000" cy="4571999"/>
          </a:xfrm>
          <a:solidFill>
            <a:schemeClr val="bg1"/>
          </a:solidFill>
        </p:spPr>
        <p:txBody>
          <a:bodyPr>
            <a:normAutofit fontScale="92500" lnSpcReduction="20000"/>
          </a:bodyPr>
          <a:lstStyle/>
          <a:p>
            <a:r>
              <a:rPr lang="en-US" b="1" dirty="0"/>
              <a:t>Task Leader: </a:t>
            </a:r>
            <a:r>
              <a:rPr lang="en-US" dirty="0"/>
              <a:t>AIGUASOL (SP 8PM) </a:t>
            </a:r>
          </a:p>
          <a:p>
            <a:r>
              <a:rPr lang="en-US" b="1" dirty="0"/>
              <a:t>Contact person: </a:t>
            </a:r>
            <a:r>
              <a:rPr lang="en-US" dirty="0"/>
              <a:t>Jordi Pascual E-mail </a:t>
            </a:r>
            <a:r>
              <a:rPr lang="en-US" dirty="0">
                <a:hlinkClick r:id="rId2"/>
              </a:rPr>
              <a:t>jordi.pascual@aiguasol.coop</a:t>
            </a:r>
            <a:r>
              <a:rPr lang="en-US" dirty="0"/>
              <a:t> </a:t>
            </a:r>
          </a:p>
          <a:p>
            <a:r>
              <a:rPr lang="en-US" b="1" dirty="0"/>
              <a:t>Involved partners: </a:t>
            </a:r>
            <a:r>
              <a:rPr lang="en-US" dirty="0"/>
              <a:t>CERTH (2PM), CU (2PM), ALUMIL (2PM), ODINS (4PM), ETRA (4PM), ET (2PM), EIG (4PM), AHC (2PM), RWM (2PM), CCC (2PM)</a:t>
            </a:r>
          </a:p>
          <a:p>
            <a:r>
              <a:rPr lang="en-US" b="1" dirty="0"/>
              <a:t>Deliverable: </a:t>
            </a:r>
            <a:r>
              <a:rPr lang="en-US" dirty="0"/>
              <a:t>D1.1 - End-Users and Business Requirements Report. M12-M30</a:t>
            </a:r>
          </a:p>
          <a:p>
            <a:r>
              <a:rPr lang="en-US" b="1" dirty="0"/>
              <a:t>Objective: </a:t>
            </a:r>
            <a:r>
              <a:rPr lang="en-US" dirty="0"/>
              <a:t>To define the User &amp; Business requirements of the proposed framework that facilitates the different stakeholder´s needs involved in optimizing the business and production processes. </a:t>
            </a:r>
          </a:p>
          <a:p>
            <a:r>
              <a:rPr lang="en-US" b="1" dirty="0"/>
              <a:t>Methodology: </a:t>
            </a:r>
            <a:r>
              <a:rPr lang="en-US" dirty="0"/>
              <a:t>Use a two-fold analysis;</a:t>
            </a:r>
          </a:p>
          <a:p>
            <a:pPr marL="541338" indent="-185738">
              <a:lnSpc>
                <a:spcPct val="60000"/>
              </a:lnSpc>
              <a:buFont typeface="Wingdings" charset="2"/>
              <a:buChar char="ü"/>
            </a:pPr>
            <a:r>
              <a:rPr lang="en-US" dirty="0"/>
              <a:t>capture the industrial requirements needed to define the different components of the </a:t>
            </a:r>
            <a:r>
              <a:rPr lang="en-US" dirty="0" err="1"/>
              <a:t>PnH</a:t>
            </a:r>
            <a:r>
              <a:rPr lang="en-US" dirty="0"/>
              <a:t> framework</a:t>
            </a:r>
          </a:p>
          <a:p>
            <a:pPr marL="541338" indent="-185738">
              <a:lnSpc>
                <a:spcPct val="60000"/>
              </a:lnSpc>
              <a:buFont typeface="Wingdings" charset="2"/>
              <a:buChar char="ü"/>
            </a:pPr>
            <a:r>
              <a:rPr lang="en-US" dirty="0"/>
              <a:t>provide a technical efficient solution that addresses stakeholders’ tangible and intangible needs.</a:t>
            </a:r>
          </a:p>
          <a:p>
            <a:r>
              <a:rPr lang="en-US" sz="2100" dirty="0"/>
              <a:t>The requirements will be measurable (KPIs definition) and will be improved in a loop process with WP2, WP3 and WP4.</a:t>
            </a:r>
          </a:p>
          <a:p>
            <a:r>
              <a:rPr lang="en-US" sz="2100" b="1" dirty="0"/>
              <a:t>Starting point: </a:t>
            </a:r>
            <a:r>
              <a:rPr lang="en-US" sz="2100" dirty="0"/>
              <a:t>Definition of a first draft KPIs list, sorted by topics and derived from existing methodologies, to be contrasted and commented by the involved partners, and shared with third parties. Consider to analyze and test the new EU tool/methodology Level (</a:t>
            </a:r>
            <a:r>
              <a:rPr lang="en-US" sz="2100" dirty="0">
                <a:hlinkClick r:id="rId3"/>
              </a:rPr>
              <a:t>http://ec.europa.eu/environment/eussd/buildings.htm</a:t>
            </a:r>
            <a:r>
              <a:rPr lang="en-US" sz="2100" dirty="0"/>
              <a:t>). </a:t>
            </a:r>
          </a:p>
        </p:txBody>
      </p:sp>
      <p:sp>
        <p:nvSpPr>
          <p:cNvPr id="3" name="Footer Placeholder 2"/>
          <p:cNvSpPr>
            <a:spLocks noGrp="1"/>
          </p:cNvSpPr>
          <p:nvPr>
            <p:ph type="ftr" sz="quarter" idx="11"/>
          </p:nvPr>
        </p:nvSpPr>
        <p:spPr/>
        <p:txBody>
          <a:bodyPr/>
          <a:lstStyle/>
          <a:p>
            <a:r>
              <a:rPr lang="sv-SE"/>
              <a:t>PLUG-N-HARVEST</a:t>
            </a:r>
            <a:br>
              <a:rPr lang="sv-SE"/>
            </a:br>
            <a:r>
              <a:rPr lang="sv-SE"/>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11</a:t>
            </a:fld>
            <a:endParaRPr lang="en-US"/>
          </a:p>
        </p:txBody>
      </p:sp>
      <p:sp>
        <p:nvSpPr>
          <p:cNvPr id="5" name="Title 4"/>
          <p:cNvSpPr>
            <a:spLocks noGrp="1"/>
          </p:cNvSpPr>
          <p:nvPr>
            <p:ph type="title"/>
          </p:nvPr>
        </p:nvSpPr>
        <p:spPr/>
        <p:txBody>
          <a:bodyPr>
            <a:normAutofit/>
          </a:bodyPr>
          <a:lstStyle/>
          <a:p>
            <a:r>
              <a:rPr lang="en-US" dirty="0"/>
              <a:t>T1.1 End-User and Business Requirements</a:t>
            </a:r>
          </a:p>
        </p:txBody>
      </p:sp>
    </p:spTree>
    <p:extLst>
      <p:ext uri="{BB962C8B-B14F-4D97-AF65-F5344CB8AC3E}">
        <p14:creationId xmlns:p14="http://schemas.microsoft.com/office/powerpoint/2010/main" val="1684985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a:t>PLUG-N-HARVEST</a:t>
            </a:r>
            <a:br>
              <a:rPr lang="sv-SE"/>
            </a:br>
            <a:r>
              <a:rPr lang="sv-SE"/>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12</a:t>
            </a:fld>
            <a:endParaRPr lang="en-US"/>
          </a:p>
        </p:txBody>
      </p:sp>
      <p:sp>
        <p:nvSpPr>
          <p:cNvPr id="5" name="Title 4"/>
          <p:cNvSpPr>
            <a:spLocks noGrp="1"/>
          </p:cNvSpPr>
          <p:nvPr>
            <p:ph type="title"/>
          </p:nvPr>
        </p:nvSpPr>
        <p:spPr/>
        <p:txBody>
          <a:bodyPr/>
          <a:lstStyle/>
          <a:p>
            <a:r>
              <a:rPr lang="en-US" dirty="0"/>
              <a:t>T1.1 - Links to other tasks</a:t>
            </a:r>
          </a:p>
        </p:txBody>
      </p:sp>
      <p:graphicFrame>
        <p:nvGraphicFramePr>
          <p:cNvPr id="6" name="Table 5"/>
          <p:cNvGraphicFramePr>
            <a:graphicFrameLocks noGrp="1"/>
          </p:cNvGraphicFramePr>
          <p:nvPr>
            <p:extLst>
              <p:ext uri="{D42A27DB-BD31-4B8C-83A1-F6EECF244321}">
                <p14:modId xmlns:p14="http://schemas.microsoft.com/office/powerpoint/2010/main" val="2744207772"/>
              </p:ext>
            </p:extLst>
          </p:nvPr>
        </p:nvGraphicFramePr>
        <p:xfrm>
          <a:off x="0" y="1742700"/>
          <a:ext cx="12073466" cy="4194277"/>
        </p:xfrm>
        <a:graphic>
          <a:graphicData uri="http://schemas.openxmlformats.org/drawingml/2006/table">
            <a:tbl>
              <a:tblPr firstRow="1" bandRow="1">
                <a:tableStyleId>{6E25E649-3F16-4E02-A733-19D2CDBF48F0}</a:tableStyleId>
              </a:tblPr>
              <a:tblGrid>
                <a:gridCol w="1527256">
                  <a:extLst>
                    <a:ext uri="{9D8B030D-6E8A-4147-A177-3AD203B41FA5}">
                      <a16:colId xmlns="" xmlns:a16="http://schemas.microsoft.com/office/drawing/2014/main" val="20000"/>
                    </a:ext>
                  </a:extLst>
                </a:gridCol>
                <a:gridCol w="1448825">
                  <a:extLst>
                    <a:ext uri="{9D8B030D-6E8A-4147-A177-3AD203B41FA5}">
                      <a16:colId xmlns="" xmlns:a16="http://schemas.microsoft.com/office/drawing/2014/main" val="20001"/>
                    </a:ext>
                  </a:extLst>
                </a:gridCol>
                <a:gridCol w="1532748">
                  <a:extLst>
                    <a:ext uri="{9D8B030D-6E8A-4147-A177-3AD203B41FA5}">
                      <a16:colId xmlns="" xmlns:a16="http://schemas.microsoft.com/office/drawing/2014/main" val="20002"/>
                    </a:ext>
                  </a:extLst>
                </a:gridCol>
                <a:gridCol w="7564637">
                  <a:extLst>
                    <a:ext uri="{9D8B030D-6E8A-4147-A177-3AD203B41FA5}">
                      <a16:colId xmlns="" xmlns:a16="http://schemas.microsoft.com/office/drawing/2014/main" val="20003"/>
                    </a:ext>
                  </a:extLst>
                </a:gridCol>
              </a:tblGrid>
              <a:tr h="509433">
                <a:tc>
                  <a:txBody>
                    <a:bodyPr/>
                    <a:lstStyle/>
                    <a:p>
                      <a:pPr algn="l"/>
                      <a:r>
                        <a:rPr lang="en-US" sz="1600" baseline="0" dirty="0"/>
                        <a:t>From Task</a:t>
                      </a:r>
                    </a:p>
                  </a:txBody>
                  <a:tcPr anchor="ctr"/>
                </a:tc>
                <a:tc>
                  <a:txBody>
                    <a:bodyPr/>
                    <a:lstStyle/>
                    <a:p>
                      <a:pPr algn="l"/>
                      <a:r>
                        <a:rPr lang="en-US" sz="1600" baseline="0" dirty="0"/>
                        <a:t>Nature</a:t>
                      </a:r>
                    </a:p>
                  </a:txBody>
                  <a:tcPr anchor="ctr"/>
                </a:tc>
                <a:tc>
                  <a:txBody>
                    <a:bodyPr/>
                    <a:lstStyle/>
                    <a:p>
                      <a:pPr algn="l"/>
                      <a:r>
                        <a:rPr lang="en-US" sz="1600" baseline="0" dirty="0"/>
                        <a:t>To WP/Task</a:t>
                      </a:r>
                    </a:p>
                  </a:txBody>
                  <a:tcPr anchor="ctr"/>
                </a:tc>
                <a:tc>
                  <a:txBody>
                    <a:bodyPr/>
                    <a:lstStyle/>
                    <a:p>
                      <a:pPr algn="l"/>
                      <a:r>
                        <a:rPr lang="en-US" sz="1600" baseline="0" dirty="0"/>
                        <a:t>Description</a:t>
                      </a:r>
                    </a:p>
                  </a:txBody>
                  <a:tcPr anchor="ctr"/>
                </a:tc>
                <a:extLst>
                  <a:ext uri="{0D108BD9-81ED-4DB2-BD59-A6C34878D82A}">
                    <a16:rowId xmlns="" xmlns:a16="http://schemas.microsoft.com/office/drawing/2014/main" val="10000"/>
                  </a:ext>
                </a:extLst>
              </a:tr>
              <a:tr h="389467">
                <a:tc>
                  <a:txBody>
                    <a:bodyPr/>
                    <a:lstStyle/>
                    <a:p>
                      <a:pPr algn="l"/>
                      <a:r>
                        <a:rPr lang="en-US" sz="1600" dirty="0"/>
                        <a:t>T1.1</a:t>
                      </a:r>
                    </a:p>
                  </a:txBody>
                  <a:tcPr anchor="ctr"/>
                </a:tc>
                <a:tc>
                  <a:txBody>
                    <a:bodyPr/>
                    <a:lstStyle/>
                    <a:p>
                      <a:pPr algn="l"/>
                      <a:r>
                        <a:rPr lang="en-US" sz="1600" dirty="0"/>
                        <a:t>Input / Output</a:t>
                      </a:r>
                    </a:p>
                  </a:txBody>
                  <a:tcPr anchor="ctr"/>
                </a:tc>
                <a:tc>
                  <a:txBody>
                    <a:bodyPr/>
                    <a:lstStyle/>
                    <a:p>
                      <a:pPr algn="l"/>
                      <a:r>
                        <a:rPr lang="en-US" sz="1600" dirty="0"/>
                        <a:t>WP1 – T1.2</a:t>
                      </a:r>
                    </a:p>
                  </a:txBody>
                  <a:tcPr anchor="ctr"/>
                </a:tc>
                <a:tc>
                  <a:txBody>
                    <a:bodyPr/>
                    <a:lstStyle/>
                    <a:p>
                      <a:pPr algn="l"/>
                      <a:r>
                        <a:rPr lang="en-US" sz="1600" dirty="0"/>
                        <a:t>KPIs</a:t>
                      </a:r>
                      <a:r>
                        <a:rPr lang="en-US" sz="1600" baseline="0" dirty="0"/>
                        <a:t> definition to the required survey and for the definition of the Evaluation plan.</a:t>
                      </a:r>
                      <a:endParaRPr lang="en-US" sz="1600" dirty="0"/>
                    </a:p>
                  </a:txBody>
                  <a:tcPr anchor="ctr"/>
                </a:tc>
                <a:extLst>
                  <a:ext uri="{0D108BD9-81ED-4DB2-BD59-A6C34878D82A}">
                    <a16:rowId xmlns="" xmlns:a16="http://schemas.microsoft.com/office/drawing/2014/main" val="10001"/>
                  </a:ext>
                </a:extLst>
              </a:tr>
              <a:tr h="611793">
                <a:tc>
                  <a:txBody>
                    <a:bodyPr/>
                    <a:lstStyle/>
                    <a:p>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Input / Output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WP1 – T1.3</a:t>
                      </a:r>
                    </a:p>
                  </a:txBody>
                  <a:tcPr anchor="ctr"/>
                </a:tc>
                <a:tc>
                  <a:txBody>
                    <a:bodyPr/>
                    <a:lstStyle/>
                    <a:p>
                      <a:pPr algn="l"/>
                      <a:r>
                        <a:rPr lang="en-US" sz="1600" dirty="0"/>
                        <a:t>End-users requirements to be considered as a part of the hypothesis implemented in the definition of the baseline and the savings potential.</a:t>
                      </a:r>
                    </a:p>
                  </a:txBody>
                  <a:tcPr anchor="ctr"/>
                </a:tc>
                <a:extLst>
                  <a:ext uri="{0D108BD9-81ED-4DB2-BD59-A6C34878D82A}">
                    <a16:rowId xmlns="" xmlns:a16="http://schemas.microsoft.com/office/drawing/2014/main" val="10002"/>
                  </a:ext>
                </a:extLst>
              </a:tr>
              <a:tr h="611793">
                <a:tc>
                  <a:txBody>
                    <a:bodyPr/>
                    <a:lstStyle/>
                    <a:p>
                      <a:pPr algn="l"/>
                      <a:endParaRPr lang="en-US" sz="1600" dirty="0"/>
                    </a:p>
                  </a:txBody>
                  <a:tcPr anchor="ctr"/>
                </a:tc>
                <a:tc>
                  <a:txBody>
                    <a:bodyPr/>
                    <a:lstStyle/>
                    <a:p>
                      <a:pPr algn="l"/>
                      <a:r>
                        <a:rPr lang="en-US" sz="1600" dirty="0"/>
                        <a:t>Input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WP1 – T1.4</a:t>
                      </a:r>
                    </a:p>
                  </a:txBody>
                  <a:tcPr anchor="ctr"/>
                </a:tc>
                <a:tc>
                  <a:txBody>
                    <a:bodyPr/>
                    <a:lstStyle/>
                    <a:p>
                      <a:pPr algn="l"/>
                      <a:r>
                        <a:rPr lang="en-US" sz="1600" dirty="0"/>
                        <a:t>Feedbacks related to the exiting projects and relevant references, as well</a:t>
                      </a:r>
                      <a:r>
                        <a:rPr lang="en-US" sz="1600" baseline="0" dirty="0"/>
                        <a:t> as focused KPIs</a:t>
                      </a:r>
                      <a:r>
                        <a:rPr lang="en-US" sz="1600" dirty="0"/>
                        <a:t> required for the architecture definition.</a:t>
                      </a:r>
                    </a:p>
                  </a:txBody>
                  <a:tcPr anchor="ctr"/>
                </a:tc>
                <a:extLst>
                  <a:ext uri="{0D108BD9-81ED-4DB2-BD59-A6C34878D82A}">
                    <a16:rowId xmlns="" xmlns:a16="http://schemas.microsoft.com/office/drawing/2014/main" val="10003"/>
                  </a:ext>
                </a:extLst>
              </a:tr>
              <a:tr h="611793">
                <a:tc>
                  <a:txBody>
                    <a:bodyPr/>
                    <a:lstStyle/>
                    <a:p>
                      <a:pPr algn="l"/>
                      <a:endParaRPr lang="en-US" sz="1600" dirty="0"/>
                    </a:p>
                  </a:txBody>
                  <a:tcPr anchor="ctr"/>
                </a:tc>
                <a:tc>
                  <a:txBody>
                    <a:bodyPr/>
                    <a:lstStyle/>
                    <a:p>
                      <a:pPr algn="l"/>
                      <a:r>
                        <a:rPr lang="en-US" sz="1600" dirty="0"/>
                        <a:t>Output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WP2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Refinement of the energy assessment KPIs as an output of the parametric analysis (T2.2) and of the energetic</a:t>
                      </a:r>
                      <a:r>
                        <a:rPr lang="en-US" sz="1600" baseline="0" dirty="0"/>
                        <a:t> and economic</a:t>
                      </a:r>
                      <a:r>
                        <a:rPr lang="en-US" sz="1600" dirty="0"/>
                        <a:t> assessment KPIs and materials KPIs as an output of the Prototype Verification Tests</a:t>
                      </a:r>
                      <a:r>
                        <a:rPr lang="en-US" sz="1600" baseline="0" dirty="0"/>
                        <a:t> (T2.4).</a:t>
                      </a:r>
                      <a:endParaRPr lang="en-US" sz="1600" dirty="0"/>
                    </a:p>
                  </a:txBody>
                  <a:tcPr anchor="ctr"/>
                </a:tc>
                <a:extLst>
                  <a:ext uri="{0D108BD9-81ED-4DB2-BD59-A6C34878D82A}">
                    <a16:rowId xmlns="" xmlns:a16="http://schemas.microsoft.com/office/drawing/2014/main" val="10004"/>
                  </a:ext>
                </a:extLst>
              </a:tr>
              <a:tr h="341054">
                <a:tc>
                  <a:txBody>
                    <a:bodyPr/>
                    <a:lstStyle/>
                    <a:p>
                      <a:pPr algn="l"/>
                      <a:endParaRPr lang="en-US" sz="1600" dirty="0"/>
                    </a:p>
                  </a:txBody>
                  <a:tcPr anchor="ctr"/>
                </a:tc>
                <a:tc>
                  <a:txBody>
                    <a:bodyPr/>
                    <a:lstStyle/>
                    <a:p>
                      <a:pPr algn="l"/>
                      <a:r>
                        <a:rPr lang="en-US" sz="1600" dirty="0"/>
                        <a:t>Output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WP3</a:t>
                      </a:r>
                    </a:p>
                  </a:txBody>
                  <a:tcPr anchor="ctr"/>
                </a:tc>
                <a:tc>
                  <a:txBody>
                    <a:bodyPr/>
                    <a:lstStyle/>
                    <a:p>
                      <a:pPr algn="l"/>
                      <a:r>
                        <a:rPr lang="en-US" sz="1600" dirty="0"/>
                        <a:t>Validation of the main KPIs related to the optimized</a:t>
                      </a:r>
                      <a:r>
                        <a:rPr lang="en-US" sz="1600" baseline="0" dirty="0"/>
                        <a:t> management (T3.1, T3.2).</a:t>
                      </a:r>
                      <a:endParaRPr lang="en-US" sz="1600" dirty="0"/>
                    </a:p>
                  </a:txBody>
                  <a:tcPr anchor="ctr"/>
                </a:tc>
                <a:extLst>
                  <a:ext uri="{0D108BD9-81ED-4DB2-BD59-A6C34878D82A}">
                    <a16:rowId xmlns="" xmlns:a16="http://schemas.microsoft.com/office/drawing/2014/main" val="10005"/>
                  </a:ext>
                </a:extLst>
              </a:tr>
              <a:tr h="372533">
                <a:tc>
                  <a:txBody>
                    <a:bodyPr/>
                    <a:lstStyle/>
                    <a:p>
                      <a:pPr algn="l"/>
                      <a:endParaRPr lang="en-US" sz="1600" dirty="0"/>
                    </a:p>
                  </a:txBody>
                  <a:tcPr anchor="ctr"/>
                </a:tc>
                <a:tc>
                  <a:txBody>
                    <a:bodyPr/>
                    <a:lstStyle/>
                    <a:p>
                      <a:pPr algn="l"/>
                      <a:r>
                        <a:rPr lang="en-US" sz="1600" dirty="0"/>
                        <a:t>Output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WP4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Validation of the main KPIs from the demo validation process </a:t>
                      </a:r>
                      <a:r>
                        <a:rPr lang="en-US" sz="1600" baseline="0" dirty="0"/>
                        <a:t>(T4.6).</a:t>
                      </a:r>
                      <a:endParaRPr lang="en-US" sz="1600" dirty="0"/>
                    </a:p>
                  </a:txBody>
                  <a:tcPr anchor="ctr"/>
                </a:tc>
                <a:extLst>
                  <a:ext uri="{0D108BD9-81ED-4DB2-BD59-A6C34878D82A}">
                    <a16:rowId xmlns="" xmlns:a16="http://schemas.microsoft.com/office/drawing/2014/main" val="10006"/>
                  </a:ext>
                </a:extLst>
              </a:tr>
              <a:tr h="535244">
                <a:tc>
                  <a:txBody>
                    <a:bodyPr/>
                    <a:lstStyle/>
                    <a:p>
                      <a:pPr algn="l"/>
                      <a:endParaRPr lang="en-US" sz="1600" dirty="0"/>
                    </a:p>
                  </a:txBody>
                  <a:tcPr anchor="ctr"/>
                </a:tc>
                <a:tc>
                  <a:txBody>
                    <a:bodyPr/>
                    <a:lstStyle/>
                    <a:p>
                      <a:pPr algn="l"/>
                      <a:r>
                        <a:rPr lang="en-US" sz="1600" dirty="0"/>
                        <a:t>Output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WP5</a:t>
                      </a:r>
                    </a:p>
                  </a:txBody>
                  <a:tcPr anchor="ctr"/>
                </a:tc>
                <a:tc>
                  <a:txBody>
                    <a:bodyPr/>
                    <a:lstStyle/>
                    <a:p>
                      <a:pPr algn="l"/>
                      <a:r>
                        <a:rPr lang="en-US" sz="1600" dirty="0"/>
                        <a:t>Validation of the main KPIs related to the business</a:t>
                      </a:r>
                      <a:r>
                        <a:rPr lang="en-US" sz="1600" baseline="0" dirty="0"/>
                        <a:t> models (T5.2, T5.3, T5.5)</a:t>
                      </a:r>
                      <a:endParaRPr lang="en-US" sz="1600" dirty="0"/>
                    </a:p>
                  </a:txBody>
                  <a:tcPr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4108838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642532"/>
            <a:ext cx="12192000" cy="4571999"/>
          </a:xfrm>
          <a:solidFill>
            <a:schemeClr val="bg1"/>
          </a:solidFill>
        </p:spPr>
        <p:txBody>
          <a:bodyPr>
            <a:normAutofit/>
          </a:bodyPr>
          <a:lstStyle/>
          <a:p>
            <a:r>
              <a:rPr lang="en-US" b="1" dirty="0"/>
              <a:t>Task Leader: </a:t>
            </a:r>
            <a:r>
              <a:rPr lang="en-US" dirty="0"/>
              <a:t>CU (UK 6PM) </a:t>
            </a:r>
          </a:p>
          <a:p>
            <a:r>
              <a:rPr lang="en-US" b="1" dirty="0"/>
              <a:t>Contact person: </a:t>
            </a:r>
            <a:r>
              <a:rPr lang="en-US" dirty="0"/>
              <a:t>Dr. Hu Du, E-mail </a:t>
            </a:r>
            <a:r>
              <a:rPr lang="en-US" dirty="0">
                <a:hlinkClick r:id="rId2"/>
              </a:rPr>
              <a:t>duh4@cardiff.ac.uk</a:t>
            </a:r>
            <a:endParaRPr lang="en-US" dirty="0"/>
          </a:p>
          <a:p>
            <a:r>
              <a:rPr lang="en-US" b="1" dirty="0"/>
              <a:t>Involved partners: </a:t>
            </a:r>
            <a:r>
              <a:rPr lang="en-US" dirty="0"/>
              <a:t>CERTH (2PM), RTWH (2PM),AIGUASOL (5PM), ODINS (5PM), SIEMENS (5PM), ETRA (5PM), ET (2PM), EIG (2PM), AHC (2PM), RWM (2PM), CCC (2PM)</a:t>
            </a:r>
          </a:p>
          <a:p>
            <a:r>
              <a:rPr lang="en-US" b="1" dirty="0"/>
              <a:t>Deliverable: </a:t>
            </a:r>
            <a:r>
              <a:rPr lang="en-US" dirty="0"/>
              <a:t>D1.2.1 - Use Case Site Survey and Audit Report. M12-M30 / D1.2.2 - Evaluation Plan. M12-M30 </a:t>
            </a:r>
          </a:p>
          <a:p>
            <a:r>
              <a:rPr lang="en-US" b="1" dirty="0"/>
              <a:t>Objective: </a:t>
            </a:r>
            <a:r>
              <a:rPr lang="en-GB" dirty="0"/>
              <a:t>to understand the functions of proposed products and match the needs of general users with specific products and production lines.</a:t>
            </a:r>
            <a:endParaRPr lang="en-US" dirty="0">
              <a:solidFill>
                <a:srgbClr val="FF0000"/>
              </a:solidFill>
            </a:endParaRPr>
          </a:p>
          <a:p>
            <a:r>
              <a:rPr lang="en-US" b="1" dirty="0"/>
              <a:t>Methodology: </a:t>
            </a:r>
            <a:r>
              <a:rPr lang="en-GB" dirty="0"/>
              <a:t>dedicated meetings and workshops with all partners to assessing the features and its potential application in wider context</a:t>
            </a:r>
          </a:p>
          <a:p>
            <a:r>
              <a:rPr lang="en-US" sz="2100" b="1" dirty="0"/>
              <a:t>Starting point: </a:t>
            </a:r>
            <a:r>
              <a:rPr lang="en-GB" dirty="0"/>
              <a:t>Establish a common understanding of proposed products among users, business partners and technology providers, therefore develop a feasible evaluation plan and test scenarios.</a:t>
            </a:r>
            <a:endParaRPr lang="en-US" dirty="0"/>
          </a:p>
        </p:txBody>
      </p:sp>
      <p:sp>
        <p:nvSpPr>
          <p:cNvPr id="3" name="Footer Placeholder 2"/>
          <p:cNvSpPr>
            <a:spLocks noGrp="1"/>
          </p:cNvSpPr>
          <p:nvPr>
            <p:ph type="ftr" sz="quarter" idx="11"/>
          </p:nvPr>
        </p:nvSpPr>
        <p:spPr/>
        <p:txBody>
          <a:bodyPr/>
          <a:lstStyle/>
          <a:p>
            <a:r>
              <a:rPr lang="sv-SE"/>
              <a:t>PLUG-N-HARVEST</a:t>
            </a:r>
            <a:br>
              <a:rPr lang="sv-SE"/>
            </a:br>
            <a:r>
              <a:rPr lang="sv-SE"/>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13</a:t>
            </a:fld>
            <a:endParaRPr lang="en-US"/>
          </a:p>
        </p:txBody>
      </p:sp>
      <p:sp>
        <p:nvSpPr>
          <p:cNvPr id="5" name="Title 4"/>
          <p:cNvSpPr>
            <a:spLocks noGrp="1"/>
          </p:cNvSpPr>
          <p:nvPr>
            <p:ph type="title"/>
          </p:nvPr>
        </p:nvSpPr>
        <p:spPr/>
        <p:txBody>
          <a:bodyPr>
            <a:normAutofit/>
          </a:bodyPr>
          <a:lstStyle/>
          <a:p>
            <a:r>
              <a:rPr lang="en-US" dirty="0"/>
              <a:t>T1.2 Use Cases, Test Scenarios and Evaluation Plans</a:t>
            </a:r>
          </a:p>
        </p:txBody>
      </p:sp>
    </p:spTree>
    <p:extLst>
      <p:ext uri="{BB962C8B-B14F-4D97-AF65-F5344CB8AC3E}">
        <p14:creationId xmlns:p14="http://schemas.microsoft.com/office/powerpoint/2010/main" val="2690040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a:t>PLUG-N-HARVEST</a:t>
            </a:r>
            <a:br>
              <a:rPr lang="sv-SE"/>
            </a:br>
            <a:r>
              <a:rPr lang="sv-SE"/>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14</a:t>
            </a:fld>
            <a:endParaRPr lang="en-US"/>
          </a:p>
        </p:txBody>
      </p:sp>
      <p:sp>
        <p:nvSpPr>
          <p:cNvPr id="5" name="Title 4"/>
          <p:cNvSpPr>
            <a:spLocks noGrp="1"/>
          </p:cNvSpPr>
          <p:nvPr>
            <p:ph type="title"/>
          </p:nvPr>
        </p:nvSpPr>
        <p:spPr/>
        <p:txBody>
          <a:bodyPr/>
          <a:lstStyle/>
          <a:p>
            <a:r>
              <a:rPr lang="en-US" dirty="0"/>
              <a:t>T1.2 - Links to other tasks</a:t>
            </a:r>
          </a:p>
        </p:txBody>
      </p:sp>
      <p:graphicFrame>
        <p:nvGraphicFramePr>
          <p:cNvPr id="6" name="Table 5"/>
          <p:cNvGraphicFramePr>
            <a:graphicFrameLocks noGrp="1"/>
          </p:cNvGraphicFramePr>
          <p:nvPr>
            <p:extLst/>
          </p:nvPr>
        </p:nvGraphicFramePr>
        <p:xfrm>
          <a:off x="0" y="1742700"/>
          <a:ext cx="12073466" cy="3983110"/>
        </p:xfrm>
        <a:graphic>
          <a:graphicData uri="http://schemas.openxmlformats.org/drawingml/2006/table">
            <a:tbl>
              <a:tblPr firstRow="1" bandRow="1">
                <a:tableStyleId>{6E25E649-3F16-4E02-A733-19D2CDBF48F0}</a:tableStyleId>
              </a:tblPr>
              <a:tblGrid>
                <a:gridCol w="1527256">
                  <a:extLst>
                    <a:ext uri="{9D8B030D-6E8A-4147-A177-3AD203B41FA5}">
                      <a16:colId xmlns="" xmlns:a16="http://schemas.microsoft.com/office/drawing/2014/main" val="20000"/>
                    </a:ext>
                  </a:extLst>
                </a:gridCol>
                <a:gridCol w="1448825">
                  <a:extLst>
                    <a:ext uri="{9D8B030D-6E8A-4147-A177-3AD203B41FA5}">
                      <a16:colId xmlns="" xmlns:a16="http://schemas.microsoft.com/office/drawing/2014/main" val="20001"/>
                    </a:ext>
                  </a:extLst>
                </a:gridCol>
                <a:gridCol w="1532748">
                  <a:extLst>
                    <a:ext uri="{9D8B030D-6E8A-4147-A177-3AD203B41FA5}">
                      <a16:colId xmlns="" xmlns:a16="http://schemas.microsoft.com/office/drawing/2014/main" val="20002"/>
                    </a:ext>
                  </a:extLst>
                </a:gridCol>
                <a:gridCol w="7564637">
                  <a:extLst>
                    <a:ext uri="{9D8B030D-6E8A-4147-A177-3AD203B41FA5}">
                      <a16:colId xmlns="" xmlns:a16="http://schemas.microsoft.com/office/drawing/2014/main" val="20003"/>
                    </a:ext>
                  </a:extLst>
                </a:gridCol>
              </a:tblGrid>
              <a:tr h="509433">
                <a:tc>
                  <a:txBody>
                    <a:bodyPr/>
                    <a:lstStyle/>
                    <a:p>
                      <a:pPr algn="l"/>
                      <a:r>
                        <a:rPr lang="en-US" sz="1600" baseline="0" dirty="0"/>
                        <a:t>From Task</a:t>
                      </a:r>
                    </a:p>
                  </a:txBody>
                  <a:tcPr anchor="ctr"/>
                </a:tc>
                <a:tc>
                  <a:txBody>
                    <a:bodyPr/>
                    <a:lstStyle/>
                    <a:p>
                      <a:pPr algn="l"/>
                      <a:r>
                        <a:rPr lang="en-US" sz="1600" baseline="0" dirty="0"/>
                        <a:t>Nature</a:t>
                      </a:r>
                    </a:p>
                  </a:txBody>
                  <a:tcPr anchor="ctr"/>
                </a:tc>
                <a:tc>
                  <a:txBody>
                    <a:bodyPr/>
                    <a:lstStyle/>
                    <a:p>
                      <a:pPr algn="l"/>
                      <a:r>
                        <a:rPr lang="en-US" sz="1600" baseline="0" dirty="0"/>
                        <a:t>To WP/Task</a:t>
                      </a:r>
                    </a:p>
                  </a:txBody>
                  <a:tcPr anchor="ctr"/>
                </a:tc>
                <a:tc>
                  <a:txBody>
                    <a:bodyPr/>
                    <a:lstStyle/>
                    <a:p>
                      <a:pPr algn="l"/>
                      <a:r>
                        <a:rPr lang="en-US" sz="1600" baseline="0" dirty="0"/>
                        <a:t>Description</a:t>
                      </a:r>
                    </a:p>
                  </a:txBody>
                  <a:tcPr anchor="ctr"/>
                </a:tc>
                <a:extLst>
                  <a:ext uri="{0D108BD9-81ED-4DB2-BD59-A6C34878D82A}">
                    <a16:rowId xmlns="" xmlns:a16="http://schemas.microsoft.com/office/drawing/2014/main" val="10000"/>
                  </a:ext>
                </a:extLst>
              </a:tr>
              <a:tr h="389467">
                <a:tc>
                  <a:txBody>
                    <a:bodyPr/>
                    <a:lstStyle/>
                    <a:p>
                      <a:pPr algn="l"/>
                      <a:r>
                        <a:rPr lang="en-US" sz="1600" dirty="0"/>
                        <a:t>T1.2</a:t>
                      </a:r>
                    </a:p>
                  </a:txBody>
                  <a:tcPr anchor="ctr"/>
                </a:tc>
                <a:tc>
                  <a:txBody>
                    <a:bodyPr/>
                    <a:lstStyle/>
                    <a:p>
                      <a:pPr algn="l"/>
                      <a:r>
                        <a:rPr lang="en-US" sz="1600" dirty="0"/>
                        <a:t>Input</a:t>
                      </a:r>
                    </a:p>
                  </a:txBody>
                  <a:tcPr anchor="ctr"/>
                </a:tc>
                <a:tc>
                  <a:txBody>
                    <a:bodyPr/>
                    <a:lstStyle/>
                    <a:p>
                      <a:pPr algn="l"/>
                      <a:r>
                        <a:rPr lang="en-US" sz="1600" dirty="0"/>
                        <a:t>WP1 – T1.1</a:t>
                      </a:r>
                    </a:p>
                  </a:txBody>
                  <a:tcPr anchor="ctr"/>
                </a:tc>
                <a:tc>
                  <a:txBody>
                    <a:bodyPr/>
                    <a:lstStyle/>
                    <a:p>
                      <a:pPr algn="l"/>
                      <a:r>
                        <a:rPr lang="en-US" sz="1600" dirty="0"/>
                        <a:t>KPIs</a:t>
                      </a:r>
                      <a:r>
                        <a:rPr lang="en-US" sz="1600" baseline="0" dirty="0"/>
                        <a:t> are required for developing survey and evaluation plan.</a:t>
                      </a:r>
                      <a:endParaRPr lang="en-US" sz="1600" dirty="0"/>
                    </a:p>
                  </a:txBody>
                  <a:tcPr anchor="ctr"/>
                </a:tc>
                <a:extLst>
                  <a:ext uri="{0D108BD9-81ED-4DB2-BD59-A6C34878D82A}">
                    <a16:rowId xmlns="" xmlns:a16="http://schemas.microsoft.com/office/drawing/2014/main" val="10001"/>
                  </a:ext>
                </a:extLst>
              </a:tr>
              <a:tr h="611793">
                <a:tc>
                  <a:txBody>
                    <a:bodyPr/>
                    <a:lstStyle/>
                    <a:p>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Output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WP1 – T1.3</a:t>
                      </a:r>
                    </a:p>
                  </a:txBody>
                  <a:tcPr anchor="ctr"/>
                </a:tc>
                <a:tc>
                  <a:txBody>
                    <a:bodyPr/>
                    <a:lstStyle/>
                    <a:p>
                      <a:pPr algn="l"/>
                      <a:r>
                        <a:rPr lang="en-US" sz="1600" baseline="0" dirty="0"/>
                        <a:t>Evaluation plan is needed for conducting </a:t>
                      </a:r>
                      <a:r>
                        <a:rPr lang="en-US" sz="1600" dirty="0"/>
                        <a:t>building performance evaluation </a:t>
                      </a:r>
                    </a:p>
                  </a:txBody>
                  <a:tcPr anchor="ctr"/>
                </a:tc>
                <a:extLst>
                  <a:ext uri="{0D108BD9-81ED-4DB2-BD59-A6C34878D82A}">
                    <a16:rowId xmlns="" xmlns:a16="http://schemas.microsoft.com/office/drawing/2014/main" val="10002"/>
                  </a:ext>
                </a:extLst>
              </a:tr>
              <a:tr h="611793">
                <a:tc>
                  <a:txBody>
                    <a:bodyPr/>
                    <a:lstStyle/>
                    <a:p>
                      <a:pPr algn="l"/>
                      <a:endParaRPr lang="en-US" sz="1600" dirty="0"/>
                    </a:p>
                  </a:txBody>
                  <a:tcPr anchor="ctr"/>
                </a:tc>
                <a:tc>
                  <a:txBody>
                    <a:bodyPr/>
                    <a:lstStyle/>
                    <a:p>
                      <a:pPr algn="l"/>
                      <a:r>
                        <a:rPr lang="en-US" sz="1600" dirty="0"/>
                        <a:t>Output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WP4</a:t>
                      </a:r>
                    </a:p>
                  </a:txBody>
                  <a:tcPr anchor="ctr"/>
                </a:tc>
                <a:tc>
                  <a:txBody>
                    <a:bodyPr/>
                    <a:lstStyle/>
                    <a:p>
                      <a:pPr algn="l"/>
                      <a:r>
                        <a:rPr lang="en-US" sz="1600" baseline="0" dirty="0"/>
                        <a:t>Evaluation plan is needed for specifying monitoring devices</a:t>
                      </a:r>
                      <a:endParaRPr lang="en-US" sz="1600" dirty="0"/>
                    </a:p>
                  </a:txBody>
                  <a:tcPr anchor="ctr"/>
                </a:tc>
                <a:extLst>
                  <a:ext uri="{0D108BD9-81ED-4DB2-BD59-A6C34878D82A}">
                    <a16:rowId xmlns="" xmlns:a16="http://schemas.microsoft.com/office/drawing/2014/main" val="10003"/>
                  </a:ext>
                </a:extLst>
              </a:tr>
              <a:tr h="611793">
                <a:tc>
                  <a:txBody>
                    <a:bodyPr/>
                    <a:lstStyle/>
                    <a:p>
                      <a:pPr algn="l"/>
                      <a:endParaRPr lang="en-US" sz="1600" dirty="0"/>
                    </a:p>
                  </a:txBody>
                  <a:tcPr anchor="ctr"/>
                </a:tc>
                <a:tc>
                  <a:txBody>
                    <a:bodyPr/>
                    <a:lstStyle/>
                    <a:p>
                      <a:pPr algn="l"/>
                      <a:r>
                        <a:rPr lang="en-US" sz="1600" dirty="0"/>
                        <a:t>Input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WP4</a:t>
                      </a:r>
                    </a:p>
                  </a:txBody>
                  <a:tcPr anchor="ctr"/>
                </a:tc>
                <a:tc>
                  <a:txBody>
                    <a:bodyPr/>
                    <a:lstStyle/>
                    <a:p>
                      <a:pPr algn="l"/>
                      <a:r>
                        <a:rPr lang="en-US" sz="1600" baseline="0" dirty="0"/>
                        <a:t>Parameters for Life Cycle Costing are needed for define evaluation plan</a:t>
                      </a:r>
                      <a:endParaRPr lang="en-US" sz="1600" dirty="0"/>
                    </a:p>
                  </a:txBody>
                  <a:tcPr anchor="ctr"/>
                </a:tc>
                <a:extLst>
                  <a:ext uri="{0D108BD9-81ED-4DB2-BD59-A6C34878D82A}">
                    <a16:rowId xmlns="" xmlns:a16="http://schemas.microsoft.com/office/drawing/2014/main" val="10004"/>
                  </a:ext>
                </a:extLst>
              </a:tr>
              <a:tr h="341054">
                <a:tc>
                  <a:txBody>
                    <a:bodyPr/>
                    <a:lstStyle/>
                    <a:p>
                      <a:pPr algn="l"/>
                      <a:endParaRPr lang="en-US" sz="1600" dirty="0"/>
                    </a:p>
                  </a:txBody>
                  <a:tcPr anchor="ctr"/>
                </a:tc>
                <a:tc>
                  <a:txBody>
                    <a:bodyPr/>
                    <a:lstStyle/>
                    <a:p>
                      <a:pPr algn="l"/>
                      <a:r>
                        <a:rPr lang="en-US" sz="1600" dirty="0"/>
                        <a:t>Input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WP4</a:t>
                      </a:r>
                      <a:r>
                        <a:rPr lang="en-US" sz="1600" kern="1200" baseline="0" dirty="0">
                          <a:solidFill>
                            <a:schemeClr val="dk1"/>
                          </a:solidFill>
                          <a:latin typeface="+mn-lt"/>
                          <a:ea typeface="+mn-ea"/>
                          <a:cs typeface="+mn-cs"/>
                        </a:rPr>
                        <a:t> </a:t>
                      </a:r>
                      <a:r>
                        <a:rPr lang="en-US" sz="1600" dirty="0"/>
                        <a:t>– T4.6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t>Evaluation plan will guide the performance evaluation in T4.6</a:t>
                      </a:r>
                      <a:endParaRPr lang="en-US" sz="1600" dirty="0"/>
                    </a:p>
                  </a:txBody>
                  <a:tcPr anchor="ctr"/>
                </a:tc>
                <a:extLst>
                  <a:ext uri="{0D108BD9-81ED-4DB2-BD59-A6C34878D82A}">
                    <a16:rowId xmlns="" xmlns:a16="http://schemas.microsoft.com/office/drawing/2014/main" val="10005"/>
                  </a:ext>
                </a:extLst>
              </a:tr>
              <a:tr h="372533">
                <a:tc>
                  <a:txBody>
                    <a:bodyPr/>
                    <a:lstStyle/>
                    <a:p>
                      <a:pPr algn="l"/>
                      <a:endParaRPr lang="en-US" sz="1600" dirty="0"/>
                    </a:p>
                  </a:txBody>
                  <a:tcPr anchor="ctr"/>
                </a:tc>
                <a:tc>
                  <a:txBody>
                    <a:bodyPr/>
                    <a:lstStyle/>
                    <a:p>
                      <a:pPr algn="l"/>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nchor="ctr"/>
                </a:tc>
                <a:extLst>
                  <a:ext uri="{0D108BD9-81ED-4DB2-BD59-A6C34878D82A}">
                    <a16:rowId xmlns="" xmlns:a16="http://schemas.microsoft.com/office/drawing/2014/main" val="10006"/>
                  </a:ext>
                </a:extLst>
              </a:tr>
              <a:tr h="535244">
                <a:tc>
                  <a:txBody>
                    <a:bodyPr/>
                    <a:lstStyle/>
                    <a:p>
                      <a:pPr algn="l"/>
                      <a:endParaRPr lang="en-US" sz="1600" dirty="0"/>
                    </a:p>
                  </a:txBody>
                  <a:tcPr anchor="ctr"/>
                </a:tc>
                <a:tc>
                  <a:txBody>
                    <a:bodyPr/>
                    <a:lstStyle/>
                    <a:p>
                      <a:pPr algn="l"/>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latin typeface="+mn-lt"/>
                        <a:ea typeface="+mn-ea"/>
                        <a:cs typeface="+mn-cs"/>
                      </a:endParaRPr>
                    </a:p>
                  </a:txBody>
                  <a:tcPr anchor="ctr"/>
                </a:tc>
                <a:tc>
                  <a:txBody>
                    <a:bodyPr/>
                    <a:lstStyle/>
                    <a:p>
                      <a:pPr algn="l"/>
                      <a:endParaRPr lang="en-US" sz="1600" dirty="0"/>
                    </a:p>
                  </a:txBody>
                  <a:tcPr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535149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642532"/>
            <a:ext cx="12192000" cy="4571999"/>
          </a:xfrm>
          <a:solidFill>
            <a:schemeClr val="bg1"/>
          </a:solidFill>
        </p:spPr>
        <p:txBody>
          <a:bodyPr>
            <a:normAutofit/>
          </a:bodyPr>
          <a:lstStyle/>
          <a:p>
            <a:r>
              <a:rPr lang="en-US" b="1" dirty="0"/>
              <a:t>Task Leader: </a:t>
            </a:r>
            <a:r>
              <a:rPr lang="en-US" dirty="0"/>
              <a:t>CU (UK 6PM) </a:t>
            </a:r>
          </a:p>
          <a:p>
            <a:r>
              <a:rPr lang="en-US" b="1" dirty="0"/>
              <a:t>Contact person: </a:t>
            </a:r>
            <a:r>
              <a:rPr lang="en-US" dirty="0"/>
              <a:t>Dr. Hu Du, E-mail </a:t>
            </a:r>
            <a:r>
              <a:rPr lang="en-US" dirty="0">
                <a:hlinkClick r:id="rId2"/>
              </a:rPr>
              <a:t>duh4@cardiff.ac.uk</a:t>
            </a:r>
            <a:endParaRPr lang="en-US" b="1" dirty="0"/>
          </a:p>
          <a:p>
            <a:r>
              <a:rPr lang="en-US" b="1" dirty="0"/>
              <a:t>Involved partners: </a:t>
            </a:r>
            <a:r>
              <a:rPr lang="en-US" dirty="0"/>
              <a:t>RTWH (6PM), ALUMIL (2PM), AIGUASOL (6PM), ODINS (4PM), ET (4PM), AHC (2PM), RWM (2PM), CCC (2PM)</a:t>
            </a:r>
          </a:p>
          <a:p>
            <a:r>
              <a:rPr lang="en-US" b="1" dirty="0"/>
              <a:t>Deliverable: </a:t>
            </a:r>
            <a:r>
              <a:rPr lang="en-US" dirty="0"/>
              <a:t>D1.3 - Systems engineering requirements definition. M12-M30 </a:t>
            </a:r>
          </a:p>
          <a:p>
            <a:r>
              <a:rPr lang="en-US" b="1" dirty="0"/>
              <a:t>Objective: </a:t>
            </a:r>
            <a:r>
              <a:rPr lang="en-US" dirty="0"/>
              <a:t>To </a:t>
            </a:r>
            <a:r>
              <a:rPr lang="en-GB" dirty="0"/>
              <a:t>understand exiting condition of buildings in the selected pilot sites across Europe and establish baseline performance data of these buildings and potential savings. </a:t>
            </a:r>
          </a:p>
          <a:p>
            <a:r>
              <a:rPr lang="en-US" b="1" dirty="0"/>
              <a:t>Methodology: </a:t>
            </a:r>
            <a:r>
              <a:rPr lang="en-US" dirty="0"/>
              <a:t>Eight elements Building performance Evaluation method (three steps: forensic walkthrough, energy survey, user </a:t>
            </a:r>
            <a:r>
              <a:rPr lang="en-GB" dirty="0"/>
              <a:t>surveys and interviews</a:t>
            </a:r>
            <a:r>
              <a:rPr lang="en-US" dirty="0"/>
              <a:t>)</a:t>
            </a:r>
          </a:p>
          <a:p>
            <a:r>
              <a:rPr lang="en-US" sz="2100" b="1" dirty="0"/>
              <a:t>Starting point</a:t>
            </a:r>
            <a:r>
              <a:rPr lang="en-US" b="1" dirty="0"/>
              <a:t>:</a:t>
            </a:r>
            <a:r>
              <a:rPr lang="en-US" dirty="0"/>
              <a:t> Identity pilot sites and demonstration buildings; collect following information of buildings: drawings, size, usage, age, material, construction type, thermal property, condition of existing facade, historical monitoring data and existing monitoring sensors.</a:t>
            </a:r>
          </a:p>
        </p:txBody>
      </p:sp>
      <p:sp>
        <p:nvSpPr>
          <p:cNvPr id="3" name="Footer Placeholder 2"/>
          <p:cNvSpPr>
            <a:spLocks noGrp="1"/>
          </p:cNvSpPr>
          <p:nvPr>
            <p:ph type="ftr" sz="quarter" idx="11"/>
          </p:nvPr>
        </p:nvSpPr>
        <p:spPr/>
        <p:txBody>
          <a:bodyPr/>
          <a:lstStyle/>
          <a:p>
            <a:r>
              <a:rPr lang="sv-SE"/>
              <a:t>PLUG-N-HARVEST</a:t>
            </a:r>
            <a:br>
              <a:rPr lang="sv-SE"/>
            </a:br>
            <a:r>
              <a:rPr lang="sv-SE"/>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15</a:t>
            </a:fld>
            <a:endParaRPr lang="en-US"/>
          </a:p>
        </p:txBody>
      </p:sp>
      <p:sp>
        <p:nvSpPr>
          <p:cNvPr id="5" name="Title 4"/>
          <p:cNvSpPr>
            <a:spLocks noGrp="1"/>
          </p:cNvSpPr>
          <p:nvPr>
            <p:ph type="title"/>
          </p:nvPr>
        </p:nvSpPr>
        <p:spPr/>
        <p:txBody>
          <a:bodyPr>
            <a:normAutofit/>
          </a:bodyPr>
          <a:lstStyle/>
          <a:p>
            <a:r>
              <a:rPr lang="en-US" dirty="0"/>
              <a:t>T1.3 Analysis of Building Types and Construction Requirements</a:t>
            </a:r>
          </a:p>
        </p:txBody>
      </p:sp>
    </p:spTree>
    <p:extLst>
      <p:ext uri="{BB962C8B-B14F-4D97-AF65-F5344CB8AC3E}">
        <p14:creationId xmlns:p14="http://schemas.microsoft.com/office/powerpoint/2010/main" val="390163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a:t>PLUG-N-HARVEST</a:t>
            </a:r>
            <a:br>
              <a:rPr lang="sv-SE"/>
            </a:br>
            <a:r>
              <a:rPr lang="sv-SE"/>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16</a:t>
            </a:fld>
            <a:endParaRPr lang="en-US"/>
          </a:p>
        </p:txBody>
      </p:sp>
      <p:sp>
        <p:nvSpPr>
          <p:cNvPr id="5" name="Title 4"/>
          <p:cNvSpPr>
            <a:spLocks noGrp="1"/>
          </p:cNvSpPr>
          <p:nvPr>
            <p:ph type="title"/>
          </p:nvPr>
        </p:nvSpPr>
        <p:spPr/>
        <p:txBody>
          <a:bodyPr/>
          <a:lstStyle/>
          <a:p>
            <a:r>
              <a:rPr lang="en-US" dirty="0"/>
              <a:t>T1.3 - Links to other tasks</a:t>
            </a:r>
          </a:p>
        </p:txBody>
      </p:sp>
      <p:graphicFrame>
        <p:nvGraphicFramePr>
          <p:cNvPr id="6" name="Table 5"/>
          <p:cNvGraphicFramePr>
            <a:graphicFrameLocks noGrp="1"/>
          </p:cNvGraphicFramePr>
          <p:nvPr>
            <p:extLst/>
          </p:nvPr>
        </p:nvGraphicFramePr>
        <p:xfrm>
          <a:off x="0" y="1742700"/>
          <a:ext cx="12073466" cy="3983110"/>
        </p:xfrm>
        <a:graphic>
          <a:graphicData uri="http://schemas.openxmlformats.org/drawingml/2006/table">
            <a:tbl>
              <a:tblPr firstRow="1" bandRow="1">
                <a:tableStyleId>{6E25E649-3F16-4E02-A733-19D2CDBF48F0}</a:tableStyleId>
              </a:tblPr>
              <a:tblGrid>
                <a:gridCol w="1527256">
                  <a:extLst>
                    <a:ext uri="{9D8B030D-6E8A-4147-A177-3AD203B41FA5}">
                      <a16:colId xmlns="" xmlns:a16="http://schemas.microsoft.com/office/drawing/2014/main" val="20000"/>
                    </a:ext>
                  </a:extLst>
                </a:gridCol>
                <a:gridCol w="1448825">
                  <a:extLst>
                    <a:ext uri="{9D8B030D-6E8A-4147-A177-3AD203B41FA5}">
                      <a16:colId xmlns="" xmlns:a16="http://schemas.microsoft.com/office/drawing/2014/main" val="20001"/>
                    </a:ext>
                  </a:extLst>
                </a:gridCol>
                <a:gridCol w="1532748">
                  <a:extLst>
                    <a:ext uri="{9D8B030D-6E8A-4147-A177-3AD203B41FA5}">
                      <a16:colId xmlns="" xmlns:a16="http://schemas.microsoft.com/office/drawing/2014/main" val="20002"/>
                    </a:ext>
                  </a:extLst>
                </a:gridCol>
                <a:gridCol w="7564637">
                  <a:extLst>
                    <a:ext uri="{9D8B030D-6E8A-4147-A177-3AD203B41FA5}">
                      <a16:colId xmlns="" xmlns:a16="http://schemas.microsoft.com/office/drawing/2014/main" val="20003"/>
                    </a:ext>
                  </a:extLst>
                </a:gridCol>
              </a:tblGrid>
              <a:tr h="509433">
                <a:tc>
                  <a:txBody>
                    <a:bodyPr/>
                    <a:lstStyle/>
                    <a:p>
                      <a:pPr algn="l"/>
                      <a:r>
                        <a:rPr lang="en-US" sz="1600" baseline="0" dirty="0"/>
                        <a:t>From Task</a:t>
                      </a:r>
                    </a:p>
                  </a:txBody>
                  <a:tcPr anchor="ctr"/>
                </a:tc>
                <a:tc>
                  <a:txBody>
                    <a:bodyPr/>
                    <a:lstStyle/>
                    <a:p>
                      <a:pPr algn="l"/>
                      <a:r>
                        <a:rPr lang="en-US" sz="1600" baseline="0" dirty="0"/>
                        <a:t>Nature</a:t>
                      </a:r>
                    </a:p>
                  </a:txBody>
                  <a:tcPr anchor="ctr"/>
                </a:tc>
                <a:tc>
                  <a:txBody>
                    <a:bodyPr/>
                    <a:lstStyle/>
                    <a:p>
                      <a:pPr algn="l"/>
                      <a:r>
                        <a:rPr lang="en-US" sz="1600" baseline="0" dirty="0"/>
                        <a:t>To WP/Task</a:t>
                      </a:r>
                    </a:p>
                  </a:txBody>
                  <a:tcPr anchor="ctr"/>
                </a:tc>
                <a:tc>
                  <a:txBody>
                    <a:bodyPr/>
                    <a:lstStyle/>
                    <a:p>
                      <a:pPr algn="l"/>
                      <a:r>
                        <a:rPr lang="en-US" sz="1600" baseline="0" dirty="0"/>
                        <a:t>Description</a:t>
                      </a:r>
                    </a:p>
                  </a:txBody>
                  <a:tcPr anchor="ctr"/>
                </a:tc>
                <a:extLst>
                  <a:ext uri="{0D108BD9-81ED-4DB2-BD59-A6C34878D82A}">
                    <a16:rowId xmlns="" xmlns:a16="http://schemas.microsoft.com/office/drawing/2014/main" val="10000"/>
                  </a:ext>
                </a:extLst>
              </a:tr>
              <a:tr h="389467">
                <a:tc>
                  <a:txBody>
                    <a:bodyPr/>
                    <a:lstStyle/>
                    <a:p>
                      <a:pPr algn="l"/>
                      <a:r>
                        <a:rPr lang="en-US" sz="1600" dirty="0"/>
                        <a:t>T1.3</a:t>
                      </a:r>
                    </a:p>
                  </a:txBody>
                  <a:tcPr anchor="ctr"/>
                </a:tc>
                <a:tc>
                  <a:txBody>
                    <a:bodyPr/>
                    <a:lstStyle/>
                    <a:p>
                      <a:pPr algn="l"/>
                      <a:r>
                        <a:rPr lang="en-US" sz="1600" dirty="0"/>
                        <a:t>Input</a:t>
                      </a:r>
                    </a:p>
                  </a:txBody>
                  <a:tcPr anchor="ctr"/>
                </a:tc>
                <a:tc>
                  <a:txBody>
                    <a:bodyPr/>
                    <a:lstStyle/>
                    <a:p>
                      <a:pPr algn="l"/>
                      <a:r>
                        <a:rPr lang="en-US" sz="1600" dirty="0"/>
                        <a:t>WP1 – T1.1</a:t>
                      </a:r>
                    </a:p>
                  </a:txBody>
                  <a:tcPr anchor="ctr"/>
                </a:tc>
                <a:tc>
                  <a:txBody>
                    <a:bodyPr/>
                    <a:lstStyle/>
                    <a:p>
                      <a:pPr algn="l"/>
                      <a:r>
                        <a:rPr lang="en-US" sz="1600" dirty="0"/>
                        <a:t>KPIs</a:t>
                      </a:r>
                      <a:r>
                        <a:rPr lang="en-US" sz="1600" baseline="0" dirty="0"/>
                        <a:t> are required for developing survey and evaluation plan.</a:t>
                      </a:r>
                      <a:endParaRPr lang="en-US" sz="1600" dirty="0"/>
                    </a:p>
                  </a:txBody>
                  <a:tcPr anchor="ctr"/>
                </a:tc>
                <a:extLst>
                  <a:ext uri="{0D108BD9-81ED-4DB2-BD59-A6C34878D82A}">
                    <a16:rowId xmlns="" xmlns:a16="http://schemas.microsoft.com/office/drawing/2014/main" val="10001"/>
                  </a:ext>
                </a:extLst>
              </a:tr>
              <a:tr h="611793">
                <a:tc>
                  <a:txBody>
                    <a:bodyPr/>
                    <a:lstStyle/>
                    <a:p>
                      <a:endParaRPr lang="en-US" sz="1600" dirty="0"/>
                    </a:p>
                  </a:txBody>
                  <a:tcPr anchor="ctr"/>
                </a:tc>
                <a:tc>
                  <a:txBody>
                    <a:bodyPr/>
                    <a:lstStyle/>
                    <a:p>
                      <a:pPr algn="l"/>
                      <a:r>
                        <a:rPr lang="en-US" sz="1600" dirty="0"/>
                        <a:t>Input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WP1 – T1.2</a:t>
                      </a:r>
                    </a:p>
                  </a:txBody>
                  <a:tcPr anchor="ctr"/>
                </a:tc>
                <a:tc>
                  <a:txBody>
                    <a:bodyPr/>
                    <a:lstStyle/>
                    <a:p>
                      <a:pPr algn="l"/>
                      <a:r>
                        <a:rPr lang="en-US" sz="1600" baseline="0" dirty="0"/>
                        <a:t>Evaluation plan is needed for conducting </a:t>
                      </a:r>
                      <a:r>
                        <a:rPr lang="en-US" sz="1600" dirty="0"/>
                        <a:t>building performance evaluation </a:t>
                      </a:r>
                    </a:p>
                  </a:txBody>
                  <a:tcPr anchor="ctr"/>
                </a:tc>
                <a:extLst>
                  <a:ext uri="{0D108BD9-81ED-4DB2-BD59-A6C34878D82A}">
                    <a16:rowId xmlns="" xmlns:a16="http://schemas.microsoft.com/office/drawing/2014/main" val="10002"/>
                  </a:ext>
                </a:extLst>
              </a:tr>
              <a:tr h="611793">
                <a:tc>
                  <a:txBody>
                    <a:bodyPr/>
                    <a:lstStyle/>
                    <a:p>
                      <a:pPr algn="l"/>
                      <a:endParaRPr lang="en-US" sz="1600" dirty="0"/>
                    </a:p>
                  </a:txBody>
                  <a:tcPr anchor="ctr"/>
                </a:tc>
                <a:tc>
                  <a:txBody>
                    <a:bodyPr/>
                    <a:lstStyle/>
                    <a:p>
                      <a:pPr algn="l"/>
                      <a:r>
                        <a:rPr lang="en-US" sz="1600" dirty="0"/>
                        <a:t>Output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WP1 – T1.4</a:t>
                      </a:r>
                    </a:p>
                  </a:txBody>
                  <a:tcPr anchor="ctr"/>
                </a:tc>
                <a:tc>
                  <a:txBody>
                    <a:bodyPr/>
                    <a:lstStyle/>
                    <a:p>
                      <a:pPr algn="l"/>
                      <a:r>
                        <a:rPr lang="en-US" sz="1600" dirty="0"/>
                        <a:t>Site data will be fed</a:t>
                      </a:r>
                      <a:r>
                        <a:rPr lang="en-US" sz="1600" baseline="0" dirty="0"/>
                        <a:t> into d</a:t>
                      </a:r>
                      <a:r>
                        <a:rPr lang="en-US" sz="1600" dirty="0"/>
                        <a:t>esign specification</a:t>
                      </a:r>
                    </a:p>
                  </a:txBody>
                  <a:tcPr anchor="ctr"/>
                </a:tc>
                <a:extLst>
                  <a:ext uri="{0D108BD9-81ED-4DB2-BD59-A6C34878D82A}">
                    <a16:rowId xmlns="" xmlns:a16="http://schemas.microsoft.com/office/drawing/2014/main" val="10003"/>
                  </a:ext>
                </a:extLst>
              </a:tr>
              <a:tr h="611793">
                <a:tc>
                  <a:txBody>
                    <a:bodyPr/>
                    <a:lstStyle/>
                    <a:p>
                      <a:pPr algn="l"/>
                      <a:endParaRPr lang="en-US" sz="1600" dirty="0"/>
                    </a:p>
                  </a:txBody>
                  <a:tcPr anchor="ctr"/>
                </a:tc>
                <a:tc>
                  <a:txBody>
                    <a:bodyPr/>
                    <a:lstStyle/>
                    <a:p>
                      <a:pPr algn="l"/>
                      <a:r>
                        <a:rPr lang="en-US" sz="1600" dirty="0"/>
                        <a:t>Output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WP1 – T1.5</a:t>
                      </a:r>
                    </a:p>
                  </a:txBody>
                  <a:tcPr anchor="ctr"/>
                </a:tc>
                <a:tc>
                  <a:txBody>
                    <a:bodyPr/>
                    <a:lstStyle/>
                    <a:p>
                      <a:pPr algn="l"/>
                      <a:r>
                        <a:rPr lang="en-US" sz="1600" dirty="0"/>
                        <a:t>Site data will be fed</a:t>
                      </a:r>
                      <a:r>
                        <a:rPr lang="en-US" sz="1600" baseline="0" dirty="0"/>
                        <a:t> into CFD modelling</a:t>
                      </a:r>
                      <a:endParaRPr lang="en-US" sz="1600" dirty="0"/>
                    </a:p>
                  </a:txBody>
                  <a:tcPr anchor="ctr"/>
                </a:tc>
                <a:extLst>
                  <a:ext uri="{0D108BD9-81ED-4DB2-BD59-A6C34878D82A}">
                    <a16:rowId xmlns="" xmlns:a16="http://schemas.microsoft.com/office/drawing/2014/main" val="10004"/>
                  </a:ext>
                </a:extLst>
              </a:tr>
              <a:tr h="341054">
                <a:tc>
                  <a:txBody>
                    <a:bodyPr/>
                    <a:lstStyle/>
                    <a:p>
                      <a:pPr algn="l"/>
                      <a:endParaRPr lang="en-US" sz="1600" dirty="0"/>
                    </a:p>
                  </a:txBody>
                  <a:tcPr anchor="ctr"/>
                </a:tc>
                <a:tc>
                  <a:txBody>
                    <a:bodyPr/>
                    <a:lstStyle/>
                    <a:p>
                      <a:pPr algn="l"/>
                      <a:r>
                        <a:rPr lang="en-US" sz="1600" dirty="0"/>
                        <a:t>Output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WP1 – T2.2</a:t>
                      </a:r>
                    </a:p>
                  </a:txBody>
                  <a:tcPr anchor="ctr"/>
                </a:tc>
                <a:tc>
                  <a:txBody>
                    <a:bodyPr/>
                    <a:lstStyle/>
                    <a:p>
                      <a:pPr algn="l"/>
                      <a:r>
                        <a:rPr lang="en-US" sz="1600" dirty="0"/>
                        <a:t>Site data will be fed</a:t>
                      </a:r>
                      <a:r>
                        <a:rPr lang="en-US" sz="1600" baseline="0" dirty="0"/>
                        <a:t> into energy simulation</a:t>
                      </a:r>
                      <a:endParaRPr lang="en-US" sz="1600" dirty="0"/>
                    </a:p>
                  </a:txBody>
                  <a:tcPr anchor="ctr"/>
                </a:tc>
                <a:extLst>
                  <a:ext uri="{0D108BD9-81ED-4DB2-BD59-A6C34878D82A}">
                    <a16:rowId xmlns="" xmlns:a16="http://schemas.microsoft.com/office/drawing/2014/main" val="10005"/>
                  </a:ext>
                </a:extLst>
              </a:tr>
              <a:tr h="372533">
                <a:tc>
                  <a:txBody>
                    <a:bodyPr/>
                    <a:lstStyle/>
                    <a:p>
                      <a:pPr algn="l"/>
                      <a:endParaRPr lang="en-US" sz="1600" dirty="0"/>
                    </a:p>
                  </a:txBody>
                  <a:tcPr anchor="ctr"/>
                </a:tc>
                <a:tc>
                  <a:txBody>
                    <a:bodyPr/>
                    <a:lstStyle/>
                    <a:p>
                      <a:pPr algn="l"/>
                      <a:r>
                        <a:rPr lang="en-US" sz="1600" dirty="0"/>
                        <a:t>Output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WP4</a:t>
                      </a:r>
                      <a:r>
                        <a:rPr lang="en-US" sz="1600" kern="1200" baseline="0" dirty="0">
                          <a:solidFill>
                            <a:schemeClr val="dk1"/>
                          </a:solidFill>
                          <a:latin typeface="+mn-lt"/>
                          <a:ea typeface="+mn-ea"/>
                          <a:cs typeface="+mn-cs"/>
                        </a:rPr>
                        <a:t> </a:t>
                      </a:r>
                      <a:r>
                        <a:rPr lang="en-US" sz="1600" dirty="0"/>
                        <a:t>– T4.6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t>Baseline data support the benchmarking in </a:t>
                      </a:r>
                      <a:r>
                        <a:rPr lang="en-US" sz="1600" baseline="0"/>
                        <a:t>performance evaluation</a:t>
                      </a:r>
                      <a:endParaRPr lang="en-US" sz="1600" dirty="0"/>
                    </a:p>
                  </a:txBody>
                  <a:tcPr anchor="ctr"/>
                </a:tc>
                <a:extLst>
                  <a:ext uri="{0D108BD9-81ED-4DB2-BD59-A6C34878D82A}">
                    <a16:rowId xmlns="" xmlns:a16="http://schemas.microsoft.com/office/drawing/2014/main" val="10006"/>
                  </a:ext>
                </a:extLst>
              </a:tr>
              <a:tr h="535244">
                <a:tc>
                  <a:txBody>
                    <a:bodyPr/>
                    <a:lstStyle/>
                    <a:p>
                      <a:pPr algn="l"/>
                      <a:endParaRPr lang="en-US" sz="1600" dirty="0"/>
                    </a:p>
                  </a:txBody>
                  <a:tcPr anchor="ctr"/>
                </a:tc>
                <a:tc>
                  <a:txBody>
                    <a:bodyPr/>
                    <a:lstStyle/>
                    <a:p>
                      <a:pPr algn="l"/>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latin typeface="+mn-lt"/>
                        <a:ea typeface="+mn-ea"/>
                        <a:cs typeface="+mn-cs"/>
                      </a:endParaRPr>
                    </a:p>
                  </a:txBody>
                  <a:tcPr anchor="ctr"/>
                </a:tc>
                <a:tc>
                  <a:txBody>
                    <a:bodyPr/>
                    <a:lstStyle/>
                    <a:p>
                      <a:pPr algn="l"/>
                      <a:endParaRPr lang="en-US" sz="1600" dirty="0"/>
                    </a:p>
                  </a:txBody>
                  <a:tcPr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831313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642532"/>
            <a:ext cx="12192000" cy="4571999"/>
          </a:xfrm>
          <a:solidFill>
            <a:schemeClr val="bg1"/>
          </a:solidFill>
        </p:spPr>
        <p:txBody>
          <a:bodyPr>
            <a:normAutofit fontScale="85000" lnSpcReduction="20000"/>
          </a:bodyPr>
          <a:lstStyle/>
          <a:p>
            <a:r>
              <a:rPr lang="en-US" b="1" dirty="0"/>
              <a:t>Task Leader: </a:t>
            </a:r>
            <a:r>
              <a:rPr lang="en-US" dirty="0"/>
              <a:t>RWTH (G 6PM) </a:t>
            </a:r>
          </a:p>
          <a:p>
            <a:r>
              <a:rPr lang="en-US" b="1" dirty="0"/>
              <a:t>Contact person: </a:t>
            </a:r>
            <a:r>
              <a:rPr lang="en-US" dirty="0">
                <a:solidFill>
                  <a:schemeClr val="tx1"/>
                </a:solidFill>
              </a:rPr>
              <a:t>Verena Dannapfel [vdannapfel@eonerc.rwth-aachen.de] Tanja Osterhage [tosterhage@eonerc.rwth-aachen.de]</a:t>
            </a:r>
          </a:p>
          <a:p>
            <a:r>
              <a:rPr lang="en-US" b="1" dirty="0"/>
              <a:t>Involved partners: </a:t>
            </a:r>
            <a:r>
              <a:rPr lang="en-US" dirty="0"/>
              <a:t>CERTH (4PM), CU (2PM), ALUMIL (2PM), AIGUASOL (5PM), ODINS (4PM), SIEMENS (4PM), ETRA (4PM), ET (2PM), EIG (2PM), CCC (2PM)</a:t>
            </a:r>
          </a:p>
          <a:p>
            <a:r>
              <a:rPr lang="en-US" b="1" dirty="0"/>
              <a:t>Deliverable: </a:t>
            </a:r>
            <a:r>
              <a:rPr lang="en-US" dirty="0"/>
              <a:t>D1.5 - Detailed Architectural Design, Functional &amp; Technical Specification. M15-M33</a:t>
            </a:r>
          </a:p>
          <a:p>
            <a:r>
              <a:rPr lang="en-US" b="1" dirty="0"/>
              <a:t>Objective: </a:t>
            </a:r>
            <a:r>
              <a:rPr lang="en-US" dirty="0"/>
              <a:t>To ensure consistency with other European projects and activities of stakeholders, a detailed analysis will be performed initially on the relevant research projects in the topics addressed by the PLUG-N-HARVEST framework</a:t>
            </a:r>
          </a:p>
          <a:p>
            <a:r>
              <a:rPr lang="en-US" b="1" dirty="0"/>
              <a:t>Methodology: </a:t>
            </a:r>
            <a:r>
              <a:rPr lang="en-US" dirty="0"/>
              <a:t>	</a:t>
            </a:r>
          </a:p>
          <a:p>
            <a:pPr>
              <a:buFont typeface="Wingdings" panose="05000000000000000000" pitchFamily="2" charset="2"/>
              <a:buChar char="ü"/>
              <a:tabLst>
                <a:tab pos="265113" algn="l"/>
              </a:tabLst>
            </a:pPr>
            <a:r>
              <a:rPr lang="en-US" dirty="0"/>
              <a:t> 	General overview of the system design, summarizing the technical and functional design</a:t>
            </a:r>
          </a:p>
          <a:p>
            <a:pPr>
              <a:buFont typeface="Wingdings" panose="05000000000000000000" pitchFamily="2" charset="2"/>
              <a:buChar char="ü"/>
              <a:tabLst>
                <a:tab pos="265113" algn="l"/>
              </a:tabLst>
            </a:pPr>
            <a:r>
              <a:rPr lang="en-US" dirty="0"/>
              <a:t> 	Conceptual architecture design: an overview of the system architecture describing the different components of PLUGN-HARVEST 	framework the different sub-systems, the interfaces between them, etc.</a:t>
            </a:r>
          </a:p>
          <a:p>
            <a:pPr>
              <a:buFont typeface="Wingdings" panose="05000000000000000000" pitchFamily="2" charset="2"/>
              <a:buChar char="ü"/>
              <a:tabLst>
                <a:tab pos="265113" algn="l"/>
              </a:tabLst>
            </a:pPr>
            <a:r>
              <a:rPr lang="en-US" dirty="0"/>
              <a:t> 	Components Functional and Technical specifications: a) to provide a high-level b) to describe in detail the constraints of the system  	elements in terms of hardware and/or software resources, </a:t>
            </a:r>
            <a:r>
              <a:rPr lang="de-DE" dirty="0" err="1"/>
              <a:t>compatibility</a:t>
            </a:r>
            <a:r>
              <a:rPr lang="de-DE" dirty="0"/>
              <a:t> </a:t>
            </a:r>
            <a:r>
              <a:rPr lang="de-DE" dirty="0" err="1"/>
              <a:t>with</a:t>
            </a:r>
            <a:r>
              <a:rPr lang="de-DE" dirty="0"/>
              <a:t> </a:t>
            </a:r>
            <a:r>
              <a:rPr lang="de-DE" dirty="0" err="1"/>
              <a:t>standards</a:t>
            </a:r>
            <a:r>
              <a:rPr lang="de-DE" dirty="0"/>
              <a:t>, etc. </a:t>
            </a:r>
          </a:p>
          <a:p>
            <a:r>
              <a:rPr lang="en-US" sz="2100" b="1" dirty="0"/>
              <a:t>Starting point: </a:t>
            </a:r>
            <a:r>
              <a:rPr lang="en-US" sz="2100" dirty="0"/>
              <a:t>Definition of a first draft KPIs list, time/milestone and task planning, literature and project research, to be contrasted and commented by the involved partners</a:t>
            </a:r>
            <a:endParaRPr lang="en-US" sz="2100" dirty="0">
              <a:solidFill>
                <a:srgbClr val="FF0000"/>
              </a:solidFill>
            </a:endParaRPr>
          </a:p>
        </p:txBody>
      </p:sp>
      <p:sp>
        <p:nvSpPr>
          <p:cNvPr id="3" name="Footer Placeholder 2"/>
          <p:cNvSpPr>
            <a:spLocks noGrp="1"/>
          </p:cNvSpPr>
          <p:nvPr>
            <p:ph type="ftr" sz="quarter" idx="11"/>
          </p:nvPr>
        </p:nvSpPr>
        <p:spPr/>
        <p:txBody>
          <a:bodyPr/>
          <a:lstStyle/>
          <a:p>
            <a:r>
              <a:rPr lang="sv-SE"/>
              <a:t>PLUG-N-HARVEST</a:t>
            </a:r>
            <a:br>
              <a:rPr lang="sv-SE"/>
            </a:br>
            <a:r>
              <a:rPr lang="sv-SE"/>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17</a:t>
            </a:fld>
            <a:endParaRPr lang="en-US"/>
          </a:p>
        </p:txBody>
      </p:sp>
      <p:sp>
        <p:nvSpPr>
          <p:cNvPr id="5" name="Title 4"/>
          <p:cNvSpPr>
            <a:spLocks noGrp="1"/>
          </p:cNvSpPr>
          <p:nvPr>
            <p:ph type="title"/>
          </p:nvPr>
        </p:nvSpPr>
        <p:spPr/>
        <p:txBody>
          <a:bodyPr>
            <a:normAutofit/>
          </a:bodyPr>
          <a:lstStyle/>
          <a:p>
            <a:r>
              <a:rPr lang="en-US" dirty="0"/>
              <a:t>T1.4 </a:t>
            </a:r>
            <a:r>
              <a:rPr lang="en-US" dirty="0" err="1"/>
              <a:t>PnH</a:t>
            </a:r>
            <a:r>
              <a:rPr lang="en-US" dirty="0"/>
              <a:t> Architectural Design, Functional &amp; Technical Specifications</a:t>
            </a:r>
          </a:p>
        </p:txBody>
      </p:sp>
    </p:spTree>
    <p:extLst>
      <p:ext uri="{BB962C8B-B14F-4D97-AF65-F5344CB8AC3E}">
        <p14:creationId xmlns:p14="http://schemas.microsoft.com/office/powerpoint/2010/main" val="3704326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a:t>PLUG-N-HARVEST</a:t>
            </a:r>
            <a:br>
              <a:rPr lang="sv-SE"/>
            </a:br>
            <a:r>
              <a:rPr lang="sv-SE"/>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18</a:t>
            </a:fld>
            <a:endParaRPr lang="en-US"/>
          </a:p>
        </p:txBody>
      </p:sp>
      <p:sp>
        <p:nvSpPr>
          <p:cNvPr id="5" name="Title 4"/>
          <p:cNvSpPr>
            <a:spLocks noGrp="1"/>
          </p:cNvSpPr>
          <p:nvPr>
            <p:ph type="title"/>
          </p:nvPr>
        </p:nvSpPr>
        <p:spPr/>
        <p:txBody>
          <a:bodyPr/>
          <a:lstStyle/>
          <a:p>
            <a:r>
              <a:rPr lang="en-US" dirty="0"/>
              <a:t>T1.4 - Links to other tasks</a:t>
            </a:r>
          </a:p>
        </p:txBody>
      </p:sp>
      <p:graphicFrame>
        <p:nvGraphicFramePr>
          <p:cNvPr id="6" name="Table 5"/>
          <p:cNvGraphicFramePr>
            <a:graphicFrameLocks noGrp="1"/>
          </p:cNvGraphicFramePr>
          <p:nvPr>
            <p:extLst/>
          </p:nvPr>
        </p:nvGraphicFramePr>
        <p:xfrm>
          <a:off x="0" y="1742700"/>
          <a:ext cx="12073466" cy="4172763"/>
        </p:xfrm>
        <a:graphic>
          <a:graphicData uri="http://schemas.openxmlformats.org/drawingml/2006/table">
            <a:tbl>
              <a:tblPr firstRow="1" bandRow="1">
                <a:tableStyleId>{6E25E649-3F16-4E02-A733-19D2CDBF48F0}</a:tableStyleId>
              </a:tblPr>
              <a:tblGrid>
                <a:gridCol w="1527256">
                  <a:extLst>
                    <a:ext uri="{9D8B030D-6E8A-4147-A177-3AD203B41FA5}">
                      <a16:colId xmlns="" xmlns:a16="http://schemas.microsoft.com/office/drawing/2014/main" val="20000"/>
                    </a:ext>
                  </a:extLst>
                </a:gridCol>
                <a:gridCol w="1448825">
                  <a:extLst>
                    <a:ext uri="{9D8B030D-6E8A-4147-A177-3AD203B41FA5}">
                      <a16:colId xmlns="" xmlns:a16="http://schemas.microsoft.com/office/drawing/2014/main" val="20001"/>
                    </a:ext>
                  </a:extLst>
                </a:gridCol>
                <a:gridCol w="1532748">
                  <a:extLst>
                    <a:ext uri="{9D8B030D-6E8A-4147-A177-3AD203B41FA5}">
                      <a16:colId xmlns="" xmlns:a16="http://schemas.microsoft.com/office/drawing/2014/main" val="20002"/>
                    </a:ext>
                  </a:extLst>
                </a:gridCol>
                <a:gridCol w="7564637">
                  <a:extLst>
                    <a:ext uri="{9D8B030D-6E8A-4147-A177-3AD203B41FA5}">
                      <a16:colId xmlns="" xmlns:a16="http://schemas.microsoft.com/office/drawing/2014/main" val="20003"/>
                    </a:ext>
                  </a:extLst>
                </a:gridCol>
              </a:tblGrid>
              <a:tr h="509433">
                <a:tc>
                  <a:txBody>
                    <a:bodyPr/>
                    <a:lstStyle/>
                    <a:p>
                      <a:pPr algn="l"/>
                      <a:r>
                        <a:rPr lang="en-US" sz="1600" baseline="0" dirty="0"/>
                        <a:t>From Task</a:t>
                      </a:r>
                    </a:p>
                  </a:txBody>
                  <a:tcPr anchor="ctr"/>
                </a:tc>
                <a:tc>
                  <a:txBody>
                    <a:bodyPr/>
                    <a:lstStyle/>
                    <a:p>
                      <a:pPr algn="l"/>
                      <a:r>
                        <a:rPr lang="en-US" sz="1600" baseline="0" dirty="0"/>
                        <a:t>Nature</a:t>
                      </a:r>
                    </a:p>
                  </a:txBody>
                  <a:tcPr anchor="ctr"/>
                </a:tc>
                <a:tc>
                  <a:txBody>
                    <a:bodyPr/>
                    <a:lstStyle/>
                    <a:p>
                      <a:pPr algn="l"/>
                      <a:r>
                        <a:rPr lang="en-US" sz="1600" baseline="0" dirty="0"/>
                        <a:t>To WP/Task</a:t>
                      </a:r>
                    </a:p>
                  </a:txBody>
                  <a:tcPr anchor="ctr"/>
                </a:tc>
                <a:tc>
                  <a:txBody>
                    <a:bodyPr/>
                    <a:lstStyle/>
                    <a:p>
                      <a:pPr algn="l"/>
                      <a:r>
                        <a:rPr lang="en-US" sz="1600" baseline="0" dirty="0"/>
                        <a:t>Description</a:t>
                      </a:r>
                    </a:p>
                  </a:txBody>
                  <a:tcPr anchor="ctr"/>
                </a:tc>
                <a:extLst>
                  <a:ext uri="{0D108BD9-81ED-4DB2-BD59-A6C34878D82A}">
                    <a16:rowId xmlns="" xmlns:a16="http://schemas.microsoft.com/office/drawing/2014/main" val="10000"/>
                  </a:ext>
                </a:extLst>
              </a:tr>
              <a:tr h="389467">
                <a:tc>
                  <a:txBody>
                    <a:bodyPr/>
                    <a:lstStyle/>
                    <a:p>
                      <a:pPr algn="l"/>
                      <a:r>
                        <a:rPr lang="en-US" sz="1600" dirty="0"/>
                        <a:t>T1.4</a:t>
                      </a:r>
                    </a:p>
                  </a:txBody>
                  <a:tcPr anchor="ctr"/>
                </a:tc>
                <a:tc>
                  <a:txBody>
                    <a:bodyPr/>
                    <a:lstStyle/>
                    <a:p>
                      <a:pPr algn="l"/>
                      <a:r>
                        <a:rPr lang="en-US" sz="1600" dirty="0"/>
                        <a:t>Input from</a:t>
                      </a:r>
                    </a:p>
                  </a:txBody>
                  <a:tcPr anchor="ctr"/>
                </a:tc>
                <a:tc>
                  <a:txBody>
                    <a:bodyPr/>
                    <a:lstStyle/>
                    <a:p>
                      <a:pPr algn="l"/>
                      <a:r>
                        <a:rPr lang="en-US" sz="1600" dirty="0"/>
                        <a:t>WP1 – T1.1</a:t>
                      </a:r>
                    </a:p>
                  </a:txBody>
                  <a:tcPr anchor="ctr"/>
                </a:tc>
                <a:tc>
                  <a:txBody>
                    <a:bodyPr/>
                    <a:lstStyle/>
                    <a:p>
                      <a:pPr algn="l"/>
                      <a:r>
                        <a:rPr lang="en-US" sz="1600" dirty="0"/>
                        <a:t>Requirements will mostly focus on the overall architecture of the framework and on deriving specifications regarding core system components and functionalities</a:t>
                      </a:r>
                    </a:p>
                  </a:txBody>
                  <a:tcPr anchor="ctr"/>
                </a:tc>
                <a:extLst>
                  <a:ext uri="{0D108BD9-81ED-4DB2-BD59-A6C34878D82A}">
                    <a16:rowId xmlns="" xmlns:a16="http://schemas.microsoft.com/office/drawing/2014/main" val="10001"/>
                  </a:ext>
                </a:extLst>
              </a:tr>
              <a:tr h="611793">
                <a:tc>
                  <a:txBody>
                    <a:bodyPr/>
                    <a:lstStyle/>
                    <a:p>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Input</a:t>
                      </a:r>
                      <a:r>
                        <a:rPr lang="en-US" sz="1600" baseline="0" dirty="0"/>
                        <a:t> from</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WP1 – T1.2</a:t>
                      </a:r>
                    </a:p>
                  </a:txBody>
                  <a:tcPr anchor="ctr"/>
                </a:tc>
                <a:tc>
                  <a:txBody>
                    <a:bodyPr/>
                    <a:lstStyle/>
                    <a:p>
                      <a:pPr algn="l"/>
                      <a:r>
                        <a:rPr lang="en-US" sz="1600" dirty="0"/>
                        <a:t>Use Case site with respect to specific products and production lines as well as potential process modifications</a:t>
                      </a:r>
                    </a:p>
                  </a:txBody>
                  <a:tcPr anchor="ctr"/>
                </a:tc>
                <a:extLst>
                  <a:ext uri="{0D108BD9-81ED-4DB2-BD59-A6C34878D82A}">
                    <a16:rowId xmlns="" xmlns:a16="http://schemas.microsoft.com/office/drawing/2014/main" val="10002"/>
                  </a:ext>
                </a:extLst>
              </a:tr>
              <a:tr h="611793">
                <a:tc>
                  <a:txBody>
                    <a:bodyPr/>
                    <a:lstStyle/>
                    <a:p>
                      <a:pPr algn="l"/>
                      <a:endParaRPr lang="en-US" sz="1600" dirty="0"/>
                    </a:p>
                  </a:txBody>
                  <a:tcPr anchor="ctr"/>
                </a:tc>
                <a:tc>
                  <a:txBody>
                    <a:bodyPr/>
                    <a:lstStyle/>
                    <a:p>
                      <a:pPr algn="l"/>
                      <a:r>
                        <a:rPr lang="en-US" sz="1600" dirty="0"/>
                        <a:t>Input from</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WP1 – T1.3</a:t>
                      </a:r>
                    </a:p>
                  </a:txBody>
                  <a:tcPr anchor="ctr"/>
                </a:tc>
                <a:tc>
                  <a:txBody>
                    <a:bodyPr/>
                    <a:lstStyle/>
                    <a:p>
                      <a:pPr algn="l"/>
                      <a:r>
                        <a:rPr lang="en-US" sz="1600" dirty="0"/>
                        <a:t>Results in various requirements for the new ADBE System regarding its structural and building </a:t>
                      </a:r>
                      <a:r>
                        <a:rPr lang="en-US" sz="1600"/>
                        <a:t>energy behavior </a:t>
                      </a:r>
                      <a:r>
                        <a:rPr lang="en-US" sz="1600" dirty="0"/>
                        <a:t>depending on the different climatic and architectural regions</a:t>
                      </a:r>
                    </a:p>
                  </a:txBody>
                  <a:tcPr anchor="ctr"/>
                </a:tc>
                <a:extLst>
                  <a:ext uri="{0D108BD9-81ED-4DB2-BD59-A6C34878D82A}">
                    <a16:rowId xmlns="" xmlns:a16="http://schemas.microsoft.com/office/drawing/2014/main" val="10003"/>
                  </a:ext>
                </a:extLst>
              </a:tr>
              <a:tr h="611793">
                <a:tc>
                  <a:txBody>
                    <a:bodyPr/>
                    <a:lstStyle/>
                    <a:p>
                      <a:pPr algn="l"/>
                      <a:endParaRPr lang="en-US" sz="1600" dirty="0"/>
                    </a:p>
                  </a:txBody>
                  <a:tcPr anchor="ctr"/>
                </a:tc>
                <a:tc>
                  <a:txBody>
                    <a:bodyPr/>
                    <a:lstStyle/>
                    <a:p>
                      <a:pPr algn="l"/>
                      <a:r>
                        <a:rPr lang="en-US" sz="1600" dirty="0"/>
                        <a:t>Output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WP2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Basis input for the PLUG-N-HARVEST ADBE System</a:t>
                      </a:r>
                    </a:p>
                  </a:txBody>
                  <a:tcPr anchor="ctr"/>
                </a:tc>
                <a:extLst>
                  <a:ext uri="{0D108BD9-81ED-4DB2-BD59-A6C34878D82A}">
                    <a16:rowId xmlns="" xmlns:a16="http://schemas.microsoft.com/office/drawing/2014/main" val="10004"/>
                  </a:ext>
                </a:extLst>
              </a:tr>
              <a:tr h="341054">
                <a:tc>
                  <a:txBody>
                    <a:bodyPr/>
                    <a:lstStyle/>
                    <a:p>
                      <a:pPr algn="l"/>
                      <a:endParaRPr lang="en-US" sz="1600" dirty="0"/>
                    </a:p>
                  </a:txBody>
                  <a:tcPr anchor="ctr"/>
                </a:tc>
                <a:tc>
                  <a:txBody>
                    <a:bodyPr/>
                    <a:lstStyle/>
                    <a:p>
                      <a:pPr algn="l"/>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latin typeface="+mn-lt"/>
                        <a:ea typeface="+mn-ea"/>
                        <a:cs typeface="+mn-cs"/>
                      </a:endParaRPr>
                    </a:p>
                  </a:txBody>
                  <a:tcPr anchor="ctr"/>
                </a:tc>
                <a:tc>
                  <a:txBody>
                    <a:bodyPr/>
                    <a:lstStyle/>
                    <a:p>
                      <a:pPr algn="l"/>
                      <a:endParaRPr lang="en-US" sz="1600" dirty="0"/>
                    </a:p>
                  </a:txBody>
                  <a:tcPr anchor="ctr"/>
                </a:tc>
                <a:extLst>
                  <a:ext uri="{0D108BD9-81ED-4DB2-BD59-A6C34878D82A}">
                    <a16:rowId xmlns="" xmlns:a16="http://schemas.microsoft.com/office/drawing/2014/main" val="10005"/>
                  </a:ext>
                </a:extLst>
              </a:tr>
              <a:tr h="372533">
                <a:tc>
                  <a:txBody>
                    <a:bodyPr/>
                    <a:lstStyle/>
                    <a:p>
                      <a:pPr algn="l"/>
                      <a:endParaRPr lang="en-US" sz="1600" dirty="0"/>
                    </a:p>
                  </a:txBody>
                  <a:tcPr anchor="ctr"/>
                </a:tc>
                <a:tc>
                  <a:txBody>
                    <a:bodyPr/>
                    <a:lstStyle/>
                    <a:p>
                      <a:pPr algn="l"/>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nchor="ctr"/>
                </a:tc>
                <a:extLst>
                  <a:ext uri="{0D108BD9-81ED-4DB2-BD59-A6C34878D82A}">
                    <a16:rowId xmlns="" xmlns:a16="http://schemas.microsoft.com/office/drawing/2014/main" val="10006"/>
                  </a:ext>
                </a:extLst>
              </a:tr>
              <a:tr h="535244">
                <a:tc>
                  <a:txBody>
                    <a:bodyPr/>
                    <a:lstStyle/>
                    <a:p>
                      <a:pPr algn="l"/>
                      <a:endParaRPr lang="en-US" sz="1600" dirty="0"/>
                    </a:p>
                  </a:txBody>
                  <a:tcPr anchor="ctr"/>
                </a:tc>
                <a:tc>
                  <a:txBody>
                    <a:bodyPr/>
                    <a:lstStyle/>
                    <a:p>
                      <a:pPr algn="l"/>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latin typeface="+mn-lt"/>
                        <a:ea typeface="+mn-ea"/>
                        <a:cs typeface="+mn-cs"/>
                      </a:endParaRPr>
                    </a:p>
                  </a:txBody>
                  <a:tcPr anchor="ctr"/>
                </a:tc>
                <a:tc>
                  <a:txBody>
                    <a:bodyPr/>
                    <a:lstStyle/>
                    <a:p>
                      <a:pPr algn="l"/>
                      <a:endParaRPr lang="en-US" sz="1600" dirty="0"/>
                    </a:p>
                  </a:txBody>
                  <a:tcPr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27827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642532"/>
            <a:ext cx="12192000" cy="4571999"/>
          </a:xfrm>
          <a:solidFill>
            <a:schemeClr val="bg1"/>
          </a:solidFill>
        </p:spPr>
        <p:txBody>
          <a:bodyPr>
            <a:normAutofit fontScale="92500" lnSpcReduction="20000"/>
          </a:bodyPr>
          <a:lstStyle/>
          <a:p>
            <a:r>
              <a:rPr lang="en-US" b="1" dirty="0"/>
              <a:t>Task Leader: </a:t>
            </a:r>
            <a:r>
              <a:rPr lang="en-US" dirty="0"/>
              <a:t>CERTH (GR 8PM) </a:t>
            </a:r>
          </a:p>
          <a:p>
            <a:r>
              <a:rPr lang="en-US" b="1" dirty="0"/>
              <a:t>Contact person: </a:t>
            </a:r>
            <a:r>
              <a:rPr lang="en-US" dirty="0">
                <a:solidFill>
                  <a:schemeClr val="tx1"/>
                </a:solidFill>
              </a:rPr>
              <a:t>Nikolaos, Nikolopoulos E-mail: </a:t>
            </a:r>
            <a:r>
              <a:rPr lang="en-US" dirty="0">
                <a:solidFill>
                  <a:schemeClr val="tx1"/>
                </a:solidFill>
                <a:hlinkClick r:id="rId3"/>
              </a:rPr>
              <a:t>n.nikolopoulos@certh.gr</a:t>
            </a:r>
            <a:endParaRPr lang="en-US" dirty="0">
              <a:solidFill>
                <a:schemeClr val="tx1"/>
              </a:solidFill>
            </a:endParaRPr>
          </a:p>
          <a:p>
            <a:r>
              <a:rPr lang="en-US" b="1" dirty="0"/>
              <a:t>Involved partners: </a:t>
            </a:r>
            <a:r>
              <a:rPr lang="en-US" dirty="0"/>
              <a:t>RWTH (2PM), CU (2PM), AIGUASOL (1PM)</a:t>
            </a:r>
          </a:p>
          <a:p>
            <a:r>
              <a:rPr lang="en-US" b="1" dirty="0"/>
              <a:t>Deliverable: </a:t>
            </a:r>
            <a:r>
              <a:rPr lang="en-US" dirty="0"/>
              <a:t>D1.5 - Active-façade CFD simulation and optimization guidelines. M15-M33  </a:t>
            </a:r>
          </a:p>
          <a:p>
            <a:r>
              <a:rPr lang="en-US" b="1" dirty="0"/>
              <a:t>Objective: </a:t>
            </a:r>
            <a:r>
              <a:rPr lang="en-US" dirty="0"/>
              <a:t>To develop and build a CFD platform for the prediction of a) achievable naturally driven ventilation rates (m3/h of high T), b) thermal gains considering as well c) PV add-on electricity production (W) achievable by the active facade.</a:t>
            </a:r>
          </a:p>
          <a:p>
            <a:pPr algn="just"/>
            <a:r>
              <a:rPr lang="en-US" b="1" dirty="0"/>
              <a:t>Methodology: </a:t>
            </a:r>
            <a:r>
              <a:rPr lang="en-US" dirty="0"/>
              <a:t>The CFD tool will model in a comprehensive way the underlying</a:t>
            </a:r>
            <a:r>
              <a:rPr lang="en-US" dirty="0">
                <a:solidFill>
                  <a:srgbClr val="FF0000"/>
                </a:solidFill>
              </a:rPr>
              <a:t> </a:t>
            </a:r>
            <a:r>
              <a:rPr lang="en-US" dirty="0">
                <a:solidFill>
                  <a:srgbClr val="00B050"/>
                </a:solidFill>
              </a:rPr>
              <a:t>radiative and convective heat transfer mechanisms</a:t>
            </a:r>
            <a:r>
              <a:rPr lang="en-US" dirty="0"/>
              <a:t>, to calculate the dependence of achievable  </a:t>
            </a:r>
            <a:r>
              <a:rPr lang="en-US" dirty="0">
                <a:solidFill>
                  <a:srgbClr val="FF0000"/>
                </a:solidFill>
              </a:rPr>
              <a:t>convective  and radiative heat transfer coefficients</a:t>
            </a:r>
            <a:r>
              <a:rPr lang="en-US" dirty="0"/>
              <a:t>, on a) slat tilt angles, b) solar irradiation profiles (dependent on atmospheric external conditions) and c) façade basic design parameters (e.g. shape, dimensions, materials used).</a:t>
            </a:r>
          </a:p>
          <a:p>
            <a:pPr lvl="1" algn="just">
              <a:buFont typeface="Wingdings" panose="05000000000000000000" pitchFamily="2" charset="2"/>
              <a:buChar char="Ø"/>
            </a:pPr>
            <a:r>
              <a:rPr lang="en-US" b="1" dirty="0"/>
              <a:t>Added value</a:t>
            </a:r>
            <a:r>
              <a:rPr lang="en-US" dirty="0"/>
              <a:t>: To </a:t>
            </a:r>
            <a:r>
              <a:rPr lang="en-US" dirty="0">
                <a:solidFill>
                  <a:srgbClr val="00B050"/>
                </a:solidFill>
              </a:rPr>
              <a:t>derive guidelines about </a:t>
            </a:r>
            <a:r>
              <a:rPr lang="en-US" dirty="0"/>
              <a:t>the façade design parameters, allowing it to operate more </a:t>
            </a:r>
            <a:r>
              <a:rPr lang="en-US" dirty="0">
                <a:solidFill>
                  <a:srgbClr val="00B050"/>
                </a:solidFill>
              </a:rPr>
              <a:t>efficiently and maximize its energy/electricity gains</a:t>
            </a:r>
            <a:r>
              <a:rPr lang="en-US" dirty="0"/>
              <a:t>. On a second level and after the definition of the optimum façade design aspects, before being demonstrated in the demos sites, a CFD run will be made to quantify the local aeration rates it can achieve for a typical building shaped envelope. </a:t>
            </a:r>
          </a:p>
          <a:p>
            <a:r>
              <a:rPr lang="en-US" sz="2100" b="1" dirty="0"/>
              <a:t>Starting point: </a:t>
            </a:r>
            <a:r>
              <a:rPr lang="en-US" sz="2100" dirty="0"/>
              <a:t>Drawings and physical properties of active façade main components (e.g. shape, dimensions, materials, air channels configuration) and key properties solar irradiation properties (absorption, refractive index) of the a) internal and external glazing and b) blind.</a:t>
            </a:r>
          </a:p>
          <a:p>
            <a:endParaRPr lang="en-US" sz="2100" dirty="0">
              <a:solidFill>
                <a:srgbClr val="FF0000"/>
              </a:solidFill>
            </a:endParaRPr>
          </a:p>
        </p:txBody>
      </p:sp>
      <p:sp>
        <p:nvSpPr>
          <p:cNvPr id="3" name="Footer Placeholder 2"/>
          <p:cNvSpPr>
            <a:spLocks noGrp="1"/>
          </p:cNvSpPr>
          <p:nvPr>
            <p:ph type="ftr" sz="quarter" idx="11"/>
          </p:nvPr>
        </p:nvSpPr>
        <p:spPr/>
        <p:txBody>
          <a:bodyPr/>
          <a:lstStyle/>
          <a:p>
            <a:r>
              <a:rPr lang="sv-SE"/>
              <a:t>PLUG-N-HARVEST</a:t>
            </a:r>
            <a:br>
              <a:rPr lang="sv-SE"/>
            </a:br>
            <a:r>
              <a:rPr lang="sv-SE"/>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19</a:t>
            </a:fld>
            <a:endParaRPr lang="en-US"/>
          </a:p>
        </p:txBody>
      </p:sp>
      <p:sp>
        <p:nvSpPr>
          <p:cNvPr id="5" name="Title 4"/>
          <p:cNvSpPr>
            <a:spLocks noGrp="1"/>
          </p:cNvSpPr>
          <p:nvPr>
            <p:ph type="title"/>
          </p:nvPr>
        </p:nvSpPr>
        <p:spPr/>
        <p:txBody>
          <a:bodyPr>
            <a:normAutofit/>
          </a:bodyPr>
          <a:lstStyle/>
          <a:p>
            <a:r>
              <a:rPr lang="en-US" dirty="0"/>
              <a:t>T1.5 Active-façade CFD simulation and optimization guidelines</a:t>
            </a:r>
          </a:p>
        </p:txBody>
      </p:sp>
    </p:spTree>
    <p:extLst>
      <p:ext uri="{BB962C8B-B14F-4D97-AF65-F5344CB8AC3E}">
        <p14:creationId xmlns:p14="http://schemas.microsoft.com/office/powerpoint/2010/main" val="3926491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7280" y="1845735"/>
            <a:ext cx="10891520" cy="778932"/>
          </a:xfrm>
        </p:spPr>
        <p:txBody>
          <a:bodyPr>
            <a:normAutofit/>
          </a:bodyPr>
          <a:lstStyle/>
          <a:p>
            <a:r>
              <a:rPr lang="en-US" sz="2400" dirty="0" smtClean="0"/>
              <a:t>AIGUASOL offers </a:t>
            </a:r>
            <a:r>
              <a:rPr lang="en-US" sz="2400" dirty="0"/>
              <a:t>engineering and energy consulting </a:t>
            </a:r>
            <a:r>
              <a:rPr lang="en-US" sz="2400" dirty="0" smtClean="0"/>
              <a:t>services to reduce CO</a:t>
            </a:r>
            <a:r>
              <a:rPr lang="en-US" sz="2400" baseline="-25000" dirty="0" smtClean="0"/>
              <a:t>2</a:t>
            </a:r>
            <a:r>
              <a:rPr lang="en-US" sz="2400" dirty="0" smtClean="0"/>
              <a:t> emissions in several sectors, from urbanism </a:t>
            </a:r>
            <a:r>
              <a:rPr lang="en-US" sz="2400" dirty="0"/>
              <a:t>to industry; </a:t>
            </a:r>
            <a:r>
              <a:rPr lang="en-US" sz="2400" dirty="0">
                <a:hlinkClick r:id="rId2"/>
              </a:rPr>
              <a:t>https://aiguasol.coop/solutions</a:t>
            </a:r>
            <a:r>
              <a:rPr lang="en-US" sz="2400" dirty="0" smtClean="0">
                <a:hlinkClick r:id="rId2"/>
              </a:rPr>
              <a:t>/</a:t>
            </a:r>
            <a:r>
              <a:rPr lang="en-US" sz="2400" dirty="0" smtClean="0"/>
              <a:t> </a:t>
            </a:r>
            <a:endParaRPr lang="en-US" sz="2400" dirty="0"/>
          </a:p>
        </p:txBody>
      </p:sp>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2</a:t>
            </a:fld>
            <a:endParaRPr lang="en-US"/>
          </a:p>
        </p:txBody>
      </p:sp>
      <p:sp>
        <p:nvSpPr>
          <p:cNvPr id="5" name="Title 4"/>
          <p:cNvSpPr>
            <a:spLocks noGrp="1"/>
          </p:cNvSpPr>
          <p:nvPr>
            <p:ph type="title"/>
          </p:nvPr>
        </p:nvSpPr>
        <p:spPr/>
        <p:txBody>
          <a:bodyPr/>
          <a:lstStyle/>
          <a:p>
            <a:r>
              <a:rPr lang="en-US" dirty="0" smtClean="0"/>
              <a:t>AIGUASOL Company</a:t>
            </a:r>
            <a:endParaRPr lang="en-US" dirty="0"/>
          </a:p>
        </p:txBody>
      </p:sp>
      <p:pic>
        <p:nvPicPr>
          <p:cNvPr id="6" name="Picture 5"/>
          <p:cNvPicPr>
            <a:picLocks noChangeAspect="1"/>
          </p:cNvPicPr>
          <p:nvPr/>
        </p:nvPicPr>
        <p:blipFill rotWithShape="1">
          <a:blip r:embed="rId3"/>
          <a:srcRect l="69017" t="65627" r="2434" b="13289"/>
          <a:stretch/>
        </p:blipFill>
        <p:spPr>
          <a:xfrm>
            <a:off x="7518399" y="4995327"/>
            <a:ext cx="2249998" cy="899999"/>
          </a:xfrm>
          <a:prstGeom prst="rect">
            <a:avLst/>
          </a:prstGeom>
        </p:spPr>
      </p:pic>
      <p:pic>
        <p:nvPicPr>
          <p:cNvPr id="7" name="Picture 6"/>
          <p:cNvPicPr>
            <a:picLocks noChangeAspect="1"/>
          </p:cNvPicPr>
          <p:nvPr/>
        </p:nvPicPr>
        <p:blipFill rotWithShape="1">
          <a:blip r:embed="rId3"/>
          <a:srcRect l="2416" t="24974" r="68649" b="56507"/>
          <a:stretch/>
        </p:blipFill>
        <p:spPr>
          <a:xfrm>
            <a:off x="2161420" y="2946392"/>
            <a:ext cx="2249995" cy="899999"/>
          </a:xfrm>
          <a:prstGeom prst="rect">
            <a:avLst/>
          </a:prstGeom>
        </p:spPr>
      </p:pic>
      <p:pic>
        <p:nvPicPr>
          <p:cNvPr id="8" name="Picture 7"/>
          <p:cNvPicPr>
            <a:picLocks noChangeAspect="1"/>
          </p:cNvPicPr>
          <p:nvPr/>
        </p:nvPicPr>
        <p:blipFill rotWithShape="1">
          <a:blip r:embed="rId3"/>
          <a:srcRect l="35220" t="25134" r="35305" b="56841"/>
          <a:stretch/>
        </p:blipFill>
        <p:spPr>
          <a:xfrm>
            <a:off x="4874680" y="2946391"/>
            <a:ext cx="2249998" cy="899999"/>
          </a:xfrm>
          <a:prstGeom prst="rect">
            <a:avLst/>
          </a:prstGeom>
        </p:spPr>
      </p:pic>
      <p:pic>
        <p:nvPicPr>
          <p:cNvPr id="9" name="Picture 8"/>
          <p:cNvPicPr>
            <a:picLocks noChangeAspect="1"/>
          </p:cNvPicPr>
          <p:nvPr/>
        </p:nvPicPr>
        <p:blipFill rotWithShape="1">
          <a:blip r:embed="rId3"/>
          <a:srcRect l="68399" t="24640" r="1662" b="58570"/>
          <a:stretch/>
        </p:blipFill>
        <p:spPr>
          <a:xfrm>
            <a:off x="7520209" y="2946392"/>
            <a:ext cx="2249998" cy="899999"/>
          </a:xfrm>
          <a:prstGeom prst="rect">
            <a:avLst/>
          </a:prstGeom>
        </p:spPr>
      </p:pic>
      <p:pic>
        <p:nvPicPr>
          <p:cNvPr id="10" name="Picture 9"/>
          <p:cNvPicPr>
            <a:picLocks noChangeAspect="1"/>
          </p:cNvPicPr>
          <p:nvPr/>
        </p:nvPicPr>
        <p:blipFill rotWithShape="1">
          <a:blip r:embed="rId3"/>
          <a:srcRect l="2623" t="42665" r="69599" b="39310"/>
          <a:stretch/>
        </p:blipFill>
        <p:spPr>
          <a:xfrm>
            <a:off x="2167466" y="3945462"/>
            <a:ext cx="2249998" cy="899999"/>
          </a:xfrm>
          <a:prstGeom prst="rect">
            <a:avLst/>
          </a:prstGeom>
        </p:spPr>
      </p:pic>
      <p:pic>
        <p:nvPicPr>
          <p:cNvPr id="11" name="Picture 10"/>
          <p:cNvPicPr>
            <a:picLocks noChangeAspect="1"/>
          </p:cNvPicPr>
          <p:nvPr/>
        </p:nvPicPr>
        <p:blipFill rotWithShape="1">
          <a:blip r:embed="rId3"/>
          <a:srcRect l="35375" t="43405" r="35613" b="37336"/>
          <a:stretch/>
        </p:blipFill>
        <p:spPr>
          <a:xfrm>
            <a:off x="4876801" y="3928526"/>
            <a:ext cx="2249998" cy="899999"/>
          </a:xfrm>
          <a:prstGeom prst="rect">
            <a:avLst/>
          </a:prstGeom>
        </p:spPr>
      </p:pic>
      <p:pic>
        <p:nvPicPr>
          <p:cNvPr id="12" name="Picture 11"/>
          <p:cNvPicPr>
            <a:picLocks noChangeAspect="1"/>
          </p:cNvPicPr>
          <p:nvPr/>
        </p:nvPicPr>
        <p:blipFill rotWithShape="1">
          <a:blip r:embed="rId3"/>
          <a:srcRect l="69136" t="42911" r="2932" b="39064"/>
          <a:stretch/>
        </p:blipFill>
        <p:spPr>
          <a:xfrm>
            <a:off x="7518397" y="3945459"/>
            <a:ext cx="2249998" cy="899999"/>
          </a:xfrm>
          <a:prstGeom prst="rect">
            <a:avLst/>
          </a:prstGeom>
        </p:spPr>
      </p:pic>
      <p:pic>
        <p:nvPicPr>
          <p:cNvPr id="13" name="Picture 12"/>
          <p:cNvPicPr>
            <a:picLocks noChangeAspect="1"/>
          </p:cNvPicPr>
          <p:nvPr/>
        </p:nvPicPr>
        <p:blipFill rotWithShape="1">
          <a:blip r:embed="rId3"/>
          <a:srcRect l="2195" t="64640" r="68638" b="17582"/>
          <a:stretch/>
        </p:blipFill>
        <p:spPr>
          <a:xfrm>
            <a:off x="2164783" y="4987589"/>
            <a:ext cx="2249998" cy="899999"/>
          </a:xfrm>
          <a:prstGeom prst="rect">
            <a:avLst/>
          </a:prstGeom>
        </p:spPr>
      </p:pic>
      <p:pic>
        <p:nvPicPr>
          <p:cNvPr id="14" name="Picture 13"/>
          <p:cNvPicPr>
            <a:picLocks noChangeAspect="1"/>
          </p:cNvPicPr>
          <p:nvPr/>
        </p:nvPicPr>
        <p:blipFill rotWithShape="1">
          <a:blip r:embed="rId3"/>
          <a:srcRect l="35529" t="65873" r="35459" b="14374"/>
          <a:stretch/>
        </p:blipFill>
        <p:spPr>
          <a:xfrm>
            <a:off x="4859866" y="4995324"/>
            <a:ext cx="2249998" cy="899999"/>
          </a:xfrm>
          <a:prstGeom prst="rect">
            <a:avLst/>
          </a:prstGeom>
        </p:spPr>
      </p:pic>
      <p:sp>
        <p:nvSpPr>
          <p:cNvPr id="16" name="Rectangle 15"/>
          <p:cNvSpPr/>
          <p:nvPr/>
        </p:nvSpPr>
        <p:spPr>
          <a:xfrm>
            <a:off x="7441394" y="4932876"/>
            <a:ext cx="2393622" cy="1074488"/>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457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 xmlns:a16="http://schemas.microsoft.com/office/drawing/2014/main" id="{489B4386-A5FB-4DF4-A183-59F869362924}"/>
              </a:ext>
            </a:extLst>
          </p:cNvPr>
          <p:cNvSpPr>
            <a:spLocks noGrp="1"/>
          </p:cNvSpPr>
          <p:nvPr>
            <p:ph idx="1"/>
          </p:nvPr>
        </p:nvSpPr>
        <p:spPr>
          <a:xfrm>
            <a:off x="1097280" y="1838739"/>
            <a:ext cx="10058400" cy="4206460"/>
          </a:xfrm>
        </p:spPr>
        <p:txBody>
          <a:bodyPr>
            <a:normAutofit lnSpcReduction="10000"/>
          </a:bodyPr>
          <a:lstStyle/>
          <a:p>
            <a:pPr algn="just">
              <a:lnSpc>
                <a:spcPct val="110000"/>
              </a:lnSpc>
            </a:pPr>
            <a:r>
              <a:rPr lang="en-US" b="1" dirty="0"/>
              <a:t>Input data: </a:t>
            </a:r>
            <a:r>
              <a:rPr lang="en-US" dirty="0"/>
              <a:t>Drawings and physical properties of active façade main components (e.g. shape, dimensions, materials, air channels configuration) and key properties solar irradiation properties (absorption, refractive index) of the a) internal and external glazing and b) blind.</a:t>
            </a:r>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buFont typeface="Wingdings" panose="05000000000000000000" pitchFamily="2" charset="2"/>
              <a:buChar char="Ø"/>
            </a:pPr>
            <a:r>
              <a:rPr lang="en-US" dirty="0"/>
              <a:t>The conceptual design should be provided by Aachen.</a:t>
            </a:r>
          </a:p>
          <a:p>
            <a:pPr algn="just">
              <a:buFont typeface="Wingdings" panose="05000000000000000000" pitchFamily="2" charset="2"/>
              <a:buChar char="Ø"/>
            </a:pPr>
            <a:r>
              <a:rPr lang="en-US" dirty="0"/>
              <a:t>Based on them a geometry of the key components will be made, alongside the definition of the control volume and its proper boundary conditions.</a:t>
            </a:r>
            <a:endParaRPr lang="en-US" b="1" dirty="0"/>
          </a:p>
          <a:p>
            <a:pPr algn="just"/>
            <a:endParaRPr lang="en-US" dirty="0"/>
          </a:p>
          <a:p>
            <a:pPr algn="just"/>
            <a:endParaRPr lang="en-US" dirty="0"/>
          </a:p>
          <a:p>
            <a:pPr algn="just"/>
            <a:endParaRPr lang="en-US" dirty="0"/>
          </a:p>
          <a:p>
            <a:pPr algn="just"/>
            <a:endParaRPr lang="en-US" dirty="0"/>
          </a:p>
          <a:p>
            <a:pPr algn="just"/>
            <a:endParaRPr lang="en-US" dirty="0"/>
          </a:p>
          <a:p>
            <a:pPr marL="0" indent="0" algn="just">
              <a:buNone/>
            </a:pPr>
            <a:endParaRPr lang="en-US" dirty="0"/>
          </a:p>
          <a:p>
            <a:pPr algn="just">
              <a:buFont typeface="Wingdings" panose="05000000000000000000" pitchFamily="2" charset="2"/>
              <a:buChar char="Ø"/>
            </a:pPr>
            <a:endParaRPr lang="en-US" dirty="0"/>
          </a:p>
        </p:txBody>
      </p:sp>
      <p:sp>
        <p:nvSpPr>
          <p:cNvPr id="3" name="Τίτλος 2">
            <a:extLst>
              <a:ext uri="{FF2B5EF4-FFF2-40B4-BE49-F238E27FC236}">
                <a16:creationId xmlns="" xmlns:a16="http://schemas.microsoft.com/office/drawing/2014/main" id="{58419C73-2AD9-4694-9259-5F457FD5798F}"/>
              </a:ext>
            </a:extLst>
          </p:cNvPr>
          <p:cNvSpPr>
            <a:spLocks noGrp="1"/>
          </p:cNvSpPr>
          <p:nvPr>
            <p:ph type="title"/>
          </p:nvPr>
        </p:nvSpPr>
        <p:spPr>
          <a:xfrm>
            <a:off x="1097280" y="268179"/>
            <a:ext cx="11094720" cy="1458114"/>
          </a:xfrm>
        </p:spPr>
        <p:txBody>
          <a:bodyPr>
            <a:normAutofit fontScale="90000"/>
          </a:bodyPr>
          <a:lstStyle/>
          <a:p>
            <a:r>
              <a:rPr lang="en-GB" sz="5300" dirty="0"/>
              <a:t>Task 1.5: Active-façade CFD simulation and optimization guidelines</a:t>
            </a:r>
            <a:endParaRPr lang="en-US" dirty="0"/>
          </a:p>
        </p:txBody>
      </p:sp>
      <p:sp>
        <p:nvSpPr>
          <p:cNvPr id="4" name="Θέση υποσέλιδου 3">
            <a:extLst>
              <a:ext uri="{FF2B5EF4-FFF2-40B4-BE49-F238E27FC236}">
                <a16:creationId xmlns="" xmlns:a16="http://schemas.microsoft.com/office/drawing/2014/main" id="{E35D27EB-D7A3-4583-BD0F-0E3552B22A9E}"/>
              </a:ext>
            </a:extLst>
          </p:cNvPr>
          <p:cNvSpPr>
            <a:spLocks noGrp="1"/>
          </p:cNvSpPr>
          <p:nvPr>
            <p:ph type="ftr" sz="quarter" idx="11"/>
          </p:nvPr>
        </p:nvSpPr>
        <p:spPr/>
        <p:txBody>
          <a:bodyPr/>
          <a:lstStyle/>
          <a:p>
            <a:r>
              <a:rPr lang="sv-SE"/>
              <a:t>PLUG-N-HARVEST</a:t>
            </a:r>
            <a:br>
              <a:rPr lang="sv-SE"/>
            </a:br>
            <a:r>
              <a:rPr lang="sv-SE"/>
              <a:t>ID: 768735 - H2020-EU.2.1.5.2.</a:t>
            </a:r>
            <a:endParaRPr lang="sv-SE" dirty="0"/>
          </a:p>
        </p:txBody>
      </p:sp>
      <p:sp>
        <p:nvSpPr>
          <p:cNvPr id="5" name="Θέση αριθμού διαφάνειας 4">
            <a:extLst>
              <a:ext uri="{FF2B5EF4-FFF2-40B4-BE49-F238E27FC236}">
                <a16:creationId xmlns="" xmlns:a16="http://schemas.microsoft.com/office/drawing/2014/main" id="{728318CD-8595-4721-A389-DC4DC62C7F4D}"/>
              </a:ext>
            </a:extLst>
          </p:cNvPr>
          <p:cNvSpPr>
            <a:spLocks noGrp="1"/>
          </p:cNvSpPr>
          <p:nvPr>
            <p:ph type="sldNum" sz="quarter" idx="12"/>
          </p:nvPr>
        </p:nvSpPr>
        <p:spPr/>
        <p:txBody>
          <a:bodyPr/>
          <a:lstStyle/>
          <a:p>
            <a:fld id="{76F34D8A-136C-4FA7-8325-F06DF2D5CB3D}" type="slidenum">
              <a:rPr lang="en-US" smtClean="0"/>
              <a:t>20</a:t>
            </a:fld>
            <a:endParaRPr lang="en-US"/>
          </a:p>
        </p:txBody>
      </p:sp>
      <p:pic>
        <p:nvPicPr>
          <p:cNvPr id="6" name="Grafik 3"/>
          <p:cNvPicPr/>
          <p:nvPr/>
        </p:nvPicPr>
        <p:blipFill rotWithShape="1">
          <a:blip r:embed="rId3" cstate="print">
            <a:extLst>
              <a:ext uri="{28A0092B-C50C-407E-A947-70E740481C1C}">
                <a14:useLocalDpi xmlns:a14="http://schemas.microsoft.com/office/drawing/2010/main" val="0"/>
              </a:ext>
            </a:extLst>
          </a:blip>
          <a:srcRect r="3842"/>
          <a:stretch/>
        </p:blipFill>
        <p:spPr bwMode="auto">
          <a:xfrm>
            <a:off x="1550504" y="2870021"/>
            <a:ext cx="3807999" cy="19603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8441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 xmlns:a16="http://schemas.microsoft.com/office/drawing/2014/main" id="{58419C73-2AD9-4694-9259-5F457FD5798F}"/>
              </a:ext>
            </a:extLst>
          </p:cNvPr>
          <p:cNvSpPr>
            <a:spLocks noGrp="1"/>
          </p:cNvSpPr>
          <p:nvPr>
            <p:ph type="title"/>
          </p:nvPr>
        </p:nvSpPr>
        <p:spPr/>
        <p:txBody>
          <a:bodyPr>
            <a:noAutofit/>
          </a:bodyPr>
          <a:lstStyle/>
          <a:p>
            <a:r>
              <a:rPr lang="en-GB" sz="4400" dirty="0"/>
              <a:t>Task 1.5: Active-façade CFD simulation and optimization guidelines</a:t>
            </a:r>
            <a:endParaRPr lang="en-US" sz="4000" dirty="0"/>
          </a:p>
        </p:txBody>
      </p:sp>
      <p:sp>
        <p:nvSpPr>
          <p:cNvPr id="4" name="Θέση υποσέλιδου 3">
            <a:extLst>
              <a:ext uri="{FF2B5EF4-FFF2-40B4-BE49-F238E27FC236}">
                <a16:creationId xmlns="" xmlns:a16="http://schemas.microsoft.com/office/drawing/2014/main" id="{E35D27EB-D7A3-4583-BD0F-0E3552B22A9E}"/>
              </a:ext>
            </a:extLst>
          </p:cNvPr>
          <p:cNvSpPr>
            <a:spLocks noGrp="1"/>
          </p:cNvSpPr>
          <p:nvPr>
            <p:ph type="ftr" sz="quarter" idx="11"/>
          </p:nvPr>
        </p:nvSpPr>
        <p:spPr/>
        <p:txBody>
          <a:bodyPr/>
          <a:lstStyle/>
          <a:p>
            <a:r>
              <a:rPr lang="sv-SE"/>
              <a:t>PLUG-N-HARVEST</a:t>
            </a:r>
            <a:br>
              <a:rPr lang="sv-SE"/>
            </a:br>
            <a:r>
              <a:rPr lang="sv-SE"/>
              <a:t>ID: 768735 - H2020-EU.2.1.5.2.</a:t>
            </a:r>
            <a:endParaRPr lang="sv-SE" dirty="0"/>
          </a:p>
        </p:txBody>
      </p:sp>
      <p:sp>
        <p:nvSpPr>
          <p:cNvPr id="5" name="Θέση αριθμού διαφάνειας 4">
            <a:extLst>
              <a:ext uri="{FF2B5EF4-FFF2-40B4-BE49-F238E27FC236}">
                <a16:creationId xmlns="" xmlns:a16="http://schemas.microsoft.com/office/drawing/2014/main" id="{728318CD-8595-4721-A389-DC4DC62C7F4D}"/>
              </a:ext>
            </a:extLst>
          </p:cNvPr>
          <p:cNvSpPr>
            <a:spLocks noGrp="1"/>
          </p:cNvSpPr>
          <p:nvPr>
            <p:ph type="sldNum" sz="quarter" idx="12"/>
          </p:nvPr>
        </p:nvSpPr>
        <p:spPr/>
        <p:txBody>
          <a:bodyPr/>
          <a:lstStyle/>
          <a:p>
            <a:fld id="{76F34D8A-136C-4FA7-8325-F06DF2D5CB3D}" type="slidenum">
              <a:rPr lang="en-US" smtClean="0"/>
              <a:t>21</a:t>
            </a:fld>
            <a:endParaRPr lang="en-US"/>
          </a:p>
        </p:txBody>
      </p:sp>
      <p:pic>
        <p:nvPicPr>
          <p:cNvPr id="8" name="0deg Alternative.avi">
            <a:hlinkClick r:id="" action="ppaction://media"/>
          </p:cNvPr>
          <p:cNvPicPr>
            <a:picLocks noGrp="1" noChangeAspect="1" noChangeArrowheads="1"/>
          </p:cNvPicPr>
          <p:nvPr>
            <p:ph sz="half" idx="1"/>
            <a:vide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9149165" y="3760527"/>
            <a:ext cx="2872084" cy="214178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0deg.avi">
            <a:hlinkClick r:id="" action="ppaction://media"/>
          </p:cNvPr>
          <p:cNvPicPr>
            <a:picLocks noChangeAspect="1" noChangeArrowheads="1"/>
          </p:cNvPicPr>
          <p:nvPr>
            <a:videoFile r:link="rId4"/>
            <p:extLst>
              <p:ext uri="{DAA4B4D4-6D71-4841-9C94-3DE7FCFB9230}">
                <p14:media xmlns:p14="http://schemas.microsoft.com/office/powerpoint/2010/main" r:link="rId3"/>
              </p:ext>
            </p:extLst>
          </p:nvPr>
        </p:nvPicPr>
        <p:blipFill>
          <a:blip r:embed="rId8">
            <a:extLst>
              <a:ext uri="{28A0092B-C50C-407E-A947-70E740481C1C}">
                <a14:useLocalDpi xmlns:a14="http://schemas.microsoft.com/office/drawing/2010/main" val="0"/>
              </a:ext>
            </a:extLst>
          </a:blip>
          <a:srcRect/>
          <a:stretch>
            <a:fillRect/>
          </a:stretch>
        </p:blipFill>
        <p:spPr bwMode="auto">
          <a:xfrm>
            <a:off x="5840156" y="3760527"/>
            <a:ext cx="2882189" cy="214931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t="13264" r="10144"/>
          <a:stretch>
            <a:fillRect/>
          </a:stretch>
        </p:blipFill>
        <p:spPr bwMode="auto">
          <a:xfrm>
            <a:off x="1652954" y="3807857"/>
            <a:ext cx="3174024" cy="21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484184" y="5902310"/>
            <a:ext cx="6595011" cy="307777"/>
          </a:xfrm>
          <a:prstGeom prst="rect">
            <a:avLst/>
          </a:prstGeom>
          <a:noFill/>
        </p:spPr>
        <p:txBody>
          <a:bodyPr wrap="none" rtlCol="0">
            <a:spAutoFit/>
          </a:bodyPr>
          <a:lstStyle/>
          <a:p>
            <a:r>
              <a:rPr lang="en-US" sz="1400" dirty="0"/>
              <a:t>Effect of building volume configuration on achievable aeration rates (ventilation aspects)</a:t>
            </a:r>
            <a:endParaRPr lang="el-GR" sz="1400" dirty="0"/>
          </a:p>
        </p:txBody>
      </p:sp>
      <p:sp>
        <p:nvSpPr>
          <p:cNvPr id="11" name="TextBox 10"/>
          <p:cNvSpPr txBox="1"/>
          <p:nvPr/>
        </p:nvSpPr>
        <p:spPr>
          <a:xfrm>
            <a:off x="1512277" y="5902311"/>
            <a:ext cx="4091223" cy="307777"/>
          </a:xfrm>
          <a:prstGeom prst="rect">
            <a:avLst/>
          </a:prstGeom>
          <a:noFill/>
        </p:spPr>
        <p:txBody>
          <a:bodyPr wrap="square" rtlCol="0">
            <a:spAutoFit/>
          </a:bodyPr>
          <a:lstStyle/>
          <a:p>
            <a:r>
              <a:rPr lang="en-US" sz="1400" dirty="0"/>
              <a:t>Simple case of Air streamlines around a building</a:t>
            </a:r>
            <a:endParaRPr lang="el-GR" sz="1400" dirty="0"/>
          </a:p>
        </p:txBody>
      </p:sp>
      <p:sp>
        <p:nvSpPr>
          <p:cNvPr id="12" name="Rectangle 11"/>
          <p:cNvSpPr/>
          <p:nvPr/>
        </p:nvSpPr>
        <p:spPr>
          <a:xfrm>
            <a:off x="1219199" y="1407892"/>
            <a:ext cx="10588869" cy="646331"/>
          </a:xfrm>
          <a:prstGeom prst="rect">
            <a:avLst/>
          </a:prstGeom>
        </p:spPr>
        <p:txBody>
          <a:bodyPr wrap="square">
            <a:spAutoFit/>
          </a:bodyPr>
          <a:lstStyle/>
          <a:p>
            <a:pPr algn="just">
              <a:buFont typeface="Wingdings" panose="05000000000000000000" pitchFamily="2" charset="2"/>
              <a:buChar char="Ø"/>
            </a:pPr>
            <a:endParaRPr lang="en-US" b="1" dirty="0"/>
          </a:p>
          <a:p>
            <a:pPr algn="just"/>
            <a:endParaRPr lang="en-US" dirty="0"/>
          </a:p>
        </p:txBody>
      </p:sp>
      <p:pic>
        <p:nvPicPr>
          <p:cNvPr id="13" name="Picture 12"/>
          <p:cNvPicPr>
            <a:picLocks noChangeAspect="1"/>
          </p:cNvPicPr>
          <p:nvPr/>
        </p:nvPicPr>
        <p:blipFill>
          <a:blip r:embed="rId10"/>
          <a:stretch>
            <a:fillRect/>
          </a:stretch>
        </p:blipFill>
        <p:spPr>
          <a:xfrm>
            <a:off x="3557888" y="2112229"/>
            <a:ext cx="5624146" cy="1404120"/>
          </a:xfrm>
          <a:prstGeom prst="rect">
            <a:avLst/>
          </a:prstGeom>
        </p:spPr>
      </p:pic>
      <p:sp>
        <p:nvSpPr>
          <p:cNvPr id="14" name="TextBox 13"/>
          <p:cNvSpPr txBox="1"/>
          <p:nvPr/>
        </p:nvSpPr>
        <p:spPr>
          <a:xfrm>
            <a:off x="1227991" y="1750648"/>
            <a:ext cx="9771186" cy="707886"/>
          </a:xfrm>
          <a:prstGeom prst="rect">
            <a:avLst/>
          </a:prstGeom>
          <a:noFill/>
        </p:spPr>
        <p:txBody>
          <a:bodyPr wrap="square" rtlCol="0">
            <a:spAutoFit/>
          </a:bodyPr>
          <a:lstStyle/>
          <a:p>
            <a:r>
              <a:rPr lang="en-US" sz="2000" dirty="0">
                <a:solidFill>
                  <a:srgbClr val="FF0000"/>
                </a:solidFill>
              </a:rPr>
              <a:t>From PV size simulations</a:t>
            </a:r>
            <a:r>
              <a:rPr lang="en-US" sz="2000" dirty="0">
                <a:solidFill>
                  <a:schemeClr val="tx1">
                    <a:lumMod val="75000"/>
                    <a:lumOff val="25000"/>
                  </a:schemeClr>
                </a:solidFill>
              </a:rPr>
              <a:t>: how we can beneficiate from an integrated PV (T) electricity + hot air ventilated system</a:t>
            </a:r>
            <a:endParaRPr lang="el-GR" sz="2000" dirty="0">
              <a:solidFill>
                <a:schemeClr val="tx1">
                  <a:lumMod val="75000"/>
                  <a:lumOff val="25000"/>
                </a:schemeClr>
              </a:solidFill>
            </a:endParaRPr>
          </a:p>
        </p:txBody>
      </p:sp>
      <p:sp>
        <p:nvSpPr>
          <p:cNvPr id="16" name="TextBox 15"/>
          <p:cNvSpPr txBox="1"/>
          <p:nvPr/>
        </p:nvSpPr>
        <p:spPr>
          <a:xfrm>
            <a:off x="1211994" y="3348809"/>
            <a:ext cx="9771186" cy="400110"/>
          </a:xfrm>
          <a:prstGeom prst="rect">
            <a:avLst/>
          </a:prstGeom>
          <a:noFill/>
        </p:spPr>
        <p:txBody>
          <a:bodyPr wrap="square" rtlCol="0">
            <a:spAutoFit/>
          </a:bodyPr>
          <a:lstStyle/>
          <a:p>
            <a:r>
              <a:rPr lang="en-US" sz="2000" dirty="0">
                <a:solidFill>
                  <a:srgbClr val="00B050"/>
                </a:solidFill>
              </a:rPr>
              <a:t>To buildings </a:t>
            </a:r>
            <a:r>
              <a:rPr lang="en-US" sz="2000" dirty="0">
                <a:solidFill>
                  <a:schemeClr val="tx1">
                    <a:lumMod val="75000"/>
                    <a:lumOff val="25000"/>
                  </a:schemeClr>
                </a:solidFill>
              </a:rPr>
              <a:t>size effect</a:t>
            </a:r>
            <a:endParaRPr lang="el-GR" sz="2000" dirty="0">
              <a:solidFill>
                <a:schemeClr val="tx1">
                  <a:lumMod val="75000"/>
                  <a:lumOff val="25000"/>
                </a:schemeClr>
              </a:solidFill>
            </a:endParaRPr>
          </a:p>
        </p:txBody>
      </p:sp>
    </p:spTree>
    <p:extLst>
      <p:ext uri="{BB962C8B-B14F-4D97-AF65-F5344CB8AC3E}">
        <p14:creationId xmlns:p14="http://schemas.microsoft.com/office/powerpoint/2010/main" val="483413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000" fill="hold"/>
                                        <p:tgtEl>
                                          <p:spTgt spid="8"/>
                                        </p:tgtEl>
                                      </p:cBhvr>
                                    </p:cmd>
                                  </p:childTnLst>
                                </p:cTn>
                              </p:par>
                              <p:par>
                                <p:cTn id="7" presetID="1" presetClass="mediacall" presetSubtype="0" fill="hold" nodeType="withEffect">
                                  <p:stCondLst>
                                    <p:cond delay="0"/>
                                  </p:stCondLst>
                                  <p:childTnLst>
                                    <p:cmd type="call" cmd="playFrom(0.0)">
                                      <p:cBhvr>
                                        <p:cTn id="8" dur="50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withEffect">
                                  <p:stCondLst>
                                    <p:cond delay="0"/>
                                  </p:stCondLst>
                                  <p:childTnLst>
                                    <p:cmd type="call" cmd="togglePause">
                                      <p:cBhvr>
                                        <p:cTn id="13" dur="1" fill="hold"/>
                                        <p:tgtEl>
                                          <p:spTgt spid="8"/>
                                        </p:tgtEl>
                                      </p:cBhvr>
                                    </p:cmd>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withEffect">
                                  <p:stCondLst>
                                    <p:cond delay="0"/>
                                  </p:stCondLst>
                                  <p:childTnLst>
                                    <p:cmd type="call" cmd="togglePause">
                                      <p:cBhvr>
                                        <p:cTn id="18" dur="1" fill="hold"/>
                                        <p:tgtEl>
                                          <p:spTgt spid="9"/>
                                        </p:tgtEl>
                                      </p:cBhvr>
                                    </p:cmd>
                                  </p:childTnLst>
                                </p:cTn>
                              </p:par>
                            </p:childTnLst>
                          </p:cTn>
                        </p:par>
                      </p:childTnLst>
                    </p:cTn>
                  </p:par>
                </p:childTnLst>
              </p:cTn>
              <p:nextCondLst>
                <p:cond evt="onClick" delay="0">
                  <p:tgtEl>
                    <p:spTgt spid="9"/>
                  </p:tgtEl>
                </p:cond>
              </p:nextCondLst>
            </p:seq>
            <p:video>
              <p:cMediaNode>
                <p:cTn id="19" fill="hold" display="0">
                  <p:stCondLst>
                    <p:cond delay="indefinite"/>
                  </p:stCondLst>
                  <p:endCondLst>
                    <p:cond evt="onNext" delay="0">
                      <p:tgtEl>
                        <p:sldTgt/>
                      </p:tgtEl>
                    </p:cond>
                    <p:cond evt="onPrev" delay="0">
                      <p:tgtEl>
                        <p:sldTgt/>
                      </p:tgtEl>
                    </p:cond>
                  </p:endCondLst>
                </p:cTn>
                <p:tgtEl>
                  <p:spTgt spid="8"/>
                </p:tgtEl>
              </p:cMediaNode>
            </p:video>
            <p:video>
              <p:cMediaNode>
                <p:cTn id="20"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a:t>PLUG-N-HARVEST</a:t>
            </a:r>
            <a:br>
              <a:rPr lang="sv-SE"/>
            </a:br>
            <a:r>
              <a:rPr lang="sv-SE"/>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22</a:t>
            </a:fld>
            <a:endParaRPr lang="en-US"/>
          </a:p>
        </p:txBody>
      </p:sp>
      <p:sp>
        <p:nvSpPr>
          <p:cNvPr id="5" name="Title 4"/>
          <p:cNvSpPr>
            <a:spLocks noGrp="1"/>
          </p:cNvSpPr>
          <p:nvPr>
            <p:ph type="title"/>
          </p:nvPr>
        </p:nvSpPr>
        <p:spPr/>
        <p:txBody>
          <a:bodyPr/>
          <a:lstStyle/>
          <a:p>
            <a:r>
              <a:rPr lang="en-US" dirty="0"/>
              <a:t>Deliverables quality reviews proposal</a:t>
            </a:r>
          </a:p>
        </p:txBody>
      </p:sp>
      <p:graphicFrame>
        <p:nvGraphicFramePr>
          <p:cNvPr id="6" name="Table 5"/>
          <p:cNvGraphicFramePr>
            <a:graphicFrameLocks noGrp="1"/>
          </p:cNvGraphicFramePr>
          <p:nvPr>
            <p:extLst>
              <p:ext uri="{D42A27DB-BD31-4B8C-83A1-F6EECF244321}">
                <p14:modId xmlns:p14="http://schemas.microsoft.com/office/powerpoint/2010/main" val="4096209376"/>
              </p:ext>
            </p:extLst>
          </p:nvPr>
        </p:nvGraphicFramePr>
        <p:xfrm>
          <a:off x="982744" y="1883829"/>
          <a:ext cx="10498055" cy="3892519"/>
        </p:xfrm>
        <a:graphic>
          <a:graphicData uri="http://schemas.openxmlformats.org/drawingml/2006/table">
            <a:tbl>
              <a:tblPr firstRow="1" bandRow="1">
                <a:tableStyleId>{6E25E649-3F16-4E02-A733-19D2CDBF48F0}</a:tableStyleId>
              </a:tblPr>
              <a:tblGrid>
                <a:gridCol w="4828975">
                  <a:extLst>
                    <a:ext uri="{9D8B030D-6E8A-4147-A177-3AD203B41FA5}">
                      <a16:colId xmlns="" xmlns:a16="http://schemas.microsoft.com/office/drawing/2014/main" val="20000"/>
                    </a:ext>
                  </a:extLst>
                </a:gridCol>
                <a:gridCol w="1550780">
                  <a:extLst>
                    <a:ext uri="{9D8B030D-6E8A-4147-A177-3AD203B41FA5}">
                      <a16:colId xmlns="" xmlns:a16="http://schemas.microsoft.com/office/drawing/2014/main" val="20001"/>
                    </a:ext>
                  </a:extLst>
                </a:gridCol>
                <a:gridCol w="2112463">
                  <a:extLst>
                    <a:ext uri="{9D8B030D-6E8A-4147-A177-3AD203B41FA5}">
                      <a16:colId xmlns="" xmlns:a16="http://schemas.microsoft.com/office/drawing/2014/main" val="20002"/>
                    </a:ext>
                  </a:extLst>
                </a:gridCol>
                <a:gridCol w="2005837">
                  <a:extLst>
                    <a:ext uri="{9D8B030D-6E8A-4147-A177-3AD203B41FA5}">
                      <a16:colId xmlns="" xmlns:a16="http://schemas.microsoft.com/office/drawing/2014/main" val="20003"/>
                    </a:ext>
                  </a:extLst>
                </a:gridCol>
              </a:tblGrid>
              <a:tr h="509433">
                <a:tc>
                  <a:txBody>
                    <a:bodyPr/>
                    <a:lstStyle/>
                    <a:p>
                      <a:pPr algn="l"/>
                      <a:r>
                        <a:rPr lang="en-US" sz="1600" baseline="0" dirty="0"/>
                        <a:t>Derivable</a:t>
                      </a:r>
                    </a:p>
                  </a:txBody>
                  <a:tcPr anchor="ctr"/>
                </a:tc>
                <a:tc>
                  <a:txBody>
                    <a:bodyPr/>
                    <a:lstStyle/>
                    <a:p>
                      <a:pPr algn="l"/>
                      <a:r>
                        <a:rPr lang="en-US" sz="1600" baseline="0" dirty="0"/>
                        <a:t>Main partner</a:t>
                      </a:r>
                    </a:p>
                  </a:txBody>
                  <a:tcPr anchor="ctr"/>
                </a:tc>
                <a:tc>
                  <a:txBody>
                    <a:bodyPr/>
                    <a:lstStyle/>
                    <a:p>
                      <a:pPr algn="l"/>
                      <a:r>
                        <a:rPr lang="en-US" sz="1600" baseline="0" dirty="0"/>
                        <a:t>Involved partners</a:t>
                      </a:r>
                    </a:p>
                  </a:txBody>
                  <a:tcPr anchor="ctr"/>
                </a:tc>
                <a:tc>
                  <a:txBody>
                    <a:bodyPr/>
                    <a:lstStyle/>
                    <a:p>
                      <a:pPr algn="l"/>
                      <a:r>
                        <a:rPr lang="en-US" sz="1600" baseline="0" dirty="0"/>
                        <a:t>Proposed reviewers</a:t>
                      </a:r>
                    </a:p>
                  </a:txBody>
                  <a:tcPr anchor="ctr"/>
                </a:tc>
                <a:extLst>
                  <a:ext uri="{0D108BD9-81ED-4DB2-BD59-A6C34878D82A}">
                    <a16:rowId xmlns="" xmlns:a16="http://schemas.microsoft.com/office/drawing/2014/main" val="10000"/>
                  </a:ext>
                </a:extLst>
              </a:tr>
              <a:tr h="389467">
                <a:tc>
                  <a:txBody>
                    <a:bodyPr/>
                    <a:lstStyle/>
                    <a:p>
                      <a:pPr algn="l"/>
                      <a:r>
                        <a:rPr lang="en-US" sz="1600" dirty="0"/>
                        <a:t>D1.1 - End-Users and Business Requirements Report</a:t>
                      </a:r>
                    </a:p>
                  </a:txBody>
                  <a:tcPr anchor="ctr"/>
                </a:tc>
                <a:tc>
                  <a:txBody>
                    <a:bodyPr/>
                    <a:lstStyle/>
                    <a:p>
                      <a:pPr algn="l"/>
                      <a:r>
                        <a:rPr lang="en-US" sz="1600" dirty="0"/>
                        <a:t>AIGUASOL</a:t>
                      </a:r>
                    </a:p>
                  </a:txBody>
                  <a:tcPr anchor="ctr"/>
                </a:tc>
                <a:tc>
                  <a:txBody>
                    <a:bodyPr/>
                    <a:lstStyle/>
                    <a:p>
                      <a:pPr algn="l"/>
                      <a:r>
                        <a:rPr lang="en-US" sz="1600" dirty="0"/>
                        <a:t>ALL except RWTH</a:t>
                      </a:r>
                    </a:p>
                  </a:txBody>
                  <a:tcPr anchor="ctr"/>
                </a:tc>
                <a:tc>
                  <a:txBody>
                    <a:bodyPr/>
                    <a:lstStyle/>
                    <a:p>
                      <a:pPr algn="l"/>
                      <a:r>
                        <a:rPr lang="en-US" sz="1600" dirty="0"/>
                        <a:t>RWTH</a:t>
                      </a:r>
                    </a:p>
                  </a:txBody>
                  <a:tcPr anchor="ctr"/>
                </a:tc>
                <a:extLst>
                  <a:ext uri="{0D108BD9-81ED-4DB2-BD59-A6C34878D82A}">
                    <a16:rowId xmlns="" xmlns:a16="http://schemas.microsoft.com/office/drawing/2014/main" val="10001"/>
                  </a:ext>
                </a:extLst>
              </a:tr>
              <a:tr h="611793">
                <a:tc>
                  <a:txBody>
                    <a:bodyPr/>
                    <a:lstStyle/>
                    <a:p>
                      <a:r>
                        <a:rPr lang="en-US" sz="1600" dirty="0"/>
                        <a:t>D1.2.1 - Use Case Site Survey and Audit Report.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CU</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ALL except ALUMIL</a:t>
                      </a:r>
                    </a:p>
                  </a:txBody>
                  <a:tcPr anchor="ctr"/>
                </a:tc>
                <a:tc>
                  <a:txBody>
                    <a:bodyPr/>
                    <a:lstStyle/>
                    <a:p>
                      <a:pPr algn="l"/>
                      <a:r>
                        <a:rPr lang="en-US" sz="1600" dirty="0"/>
                        <a:t>ALUMIL</a:t>
                      </a:r>
                    </a:p>
                  </a:txBody>
                  <a:tcPr anchor="ctr"/>
                </a:tc>
                <a:extLst>
                  <a:ext uri="{0D108BD9-81ED-4DB2-BD59-A6C34878D82A}">
                    <a16:rowId xmlns="" xmlns:a16="http://schemas.microsoft.com/office/drawing/2014/main" val="10002"/>
                  </a:ext>
                </a:extLst>
              </a:tr>
              <a:tr h="6117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D1.2.2 - Evaluation Plan</a:t>
                      </a:r>
                    </a:p>
                  </a:txBody>
                  <a:tcPr anchor="ctr"/>
                </a:tc>
                <a:tc>
                  <a:txBody>
                    <a:bodyPr/>
                    <a:lstStyle/>
                    <a:p>
                      <a:pPr algn="l"/>
                      <a:r>
                        <a:rPr lang="en-US" sz="1600" dirty="0"/>
                        <a:t>CU</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ALL except ALUMIL</a:t>
                      </a:r>
                    </a:p>
                  </a:txBody>
                  <a:tcPr anchor="ctr"/>
                </a:tc>
                <a:tc>
                  <a:txBody>
                    <a:bodyPr/>
                    <a:lstStyle/>
                    <a:p>
                      <a:pPr algn="l"/>
                      <a:r>
                        <a:rPr lang="en-US" sz="1600" dirty="0"/>
                        <a:t>ALUMIL</a:t>
                      </a:r>
                    </a:p>
                  </a:txBody>
                  <a:tcPr anchor="ctr"/>
                </a:tc>
                <a:extLst>
                  <a:ext uri="{0D108BD9-81ED-4DB2-BD59-A6C34878D82A}">
                    <a16:rowId xmlns="" xmlns:a16="http://schemas.microsoft.com/office/drawing/2014/main" val="10003"/>
                  </a:ext>
                </a:extLst>
              </a:tr>
              <a:tr h="611793">
                <a:tc>
                  <a:txBody>
                    <a:bodyPr/>
                    <a:lstStyle/>
                    <a:p>
                      <a:pPr algn="l"/>
                      <a:r>
                        <a:rPr lang="en-US" sz="1600" dirty="0"/>
                        <a:t>D1.3 - Systems engineering requirements definition</a:t>
                      </a:r>
                    </a:p>
                  </a:txBody>
                  <a:tcPr anchor="ctr"/>
                </a:tc>
                <a:tc>
                  <a:txBody>
                    <a:bodyPr/>
                    <a:lstStyle/>
                    <a:p>
                      <a:pPr algn="l"/>
                      <a:r>
                        <a:rPr lang="en-US" sz="1600" dirty="0"/>
                        <a:t>CU</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ALL except CERTH, SIEMENS and</a:t>
                      </a:r>
                      <a:r>
                        <a:rPr lang="en-US" sz="1600" baseline="0" dirty="0"/>
                        <a:t> ETRA</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CERTH, SIEMENS and</a:t>
                      </a:r>
                      <a:r>
                        <a:rPr lang="en-US" sz="1600" baseline="0" dirty="0"/>
                        <a:t> ETRA</a:t>
                      </a:r>
                      <a:endParaRPr lang="en-US" sz="1600" dirty="0"/>
                    </a:p>
                  </a:txBody>
                  <a:tcPr anchor="ctr"/>
                </a:tc>
                <a:extLst>
                  <a:ext uri="{0D108BD9-81ED-4DB2-BD59-A6C34878D82A}">
                    <a16:rowId xmlns="" xmlns:a16="http://schemas.microsoft.com/office/drawing/2014/main" val="10004"/>
                  </a:ext>
                </a:extLst>
              </a:tr>
              <a:tr h="341054">
                <a:tc>
                  <a:txBody>
                    <a:bodyPr/>
                    <a:lstStyle/>
                    <a:p>
                      <a:pPr algn="l"/>
                      <a:r>
                        <a:rPr lang="en-US" sz="1600" dirty="0"/>
                        <a:t>D1.4 - Detailed Architectural Design, Functional &amp; Technical Specification</a:t>
                      </a:r>
                    </a:p>
                  </a:txBody>
                  <a:tcPr anchor="ctr"/>
                </a:tc>
                <a:tc>
                  <a:txBody>
                    <a:bodyPr/>
                    <a:lstStyle/>
                    <a:p>
                      <a:pPr algn="l"/>
                      <a:r>
                        <a:rPr lang="en-US" sz="1600" dirty="0"/>
                        <a:t>RWTH</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ALL except AHC and</a:t>
                      </a:r>
                      <a:r>
                        <a:rPr lang="en-US" sz="1600" baseline="0" dirty="0"/>
                        <a:t> RMW</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AHC and</a:t>
                      </a:r>
                      <a:r>
                        <a:rPr lang="en-US" sz="1600" baseline="0" dirty="0"/>
                        <a:t> RMW</a:t>
                      </a:r>
                      <a:endParaRPr lang="en-US" sz="1600" dirty="0"/>
                    </a:p>
                  </a:txBody>
                  <a:tcPr anchor="ctr"/>
                </a:tc>
                <a:extLst>
                  <a:ext uri="{0D108BD9-81ED-4DB2-BD59-A6C34878D82A}">
                    <a16:rowId xmlns="" xmlns:a16="http://schemas.microsoft.com/office/drawing/2014/main" val="10005"/>
                  </a:ext>
                </a:extLst>
              </a:tr>
              <a:tr h="372533">
                <a:tc>
                  <a:txBody>
                    <a:bodyPr/>
                    <a:lstStyle/>
                    <a:p>
                      <a:pPr algn="l"/>
                      <a:r>
                        <a:rPr lang="en-US" sz="1600" dirty="0"/>
                        <a:t>D1.5 - Active-façade CFD simulation and optimization guidelines</a:t>
                      </a:r>
                    </a:p>
                  </a:txBody>
                  <a:tcPr anchor="ctr"/>
                </a:tc>
                <a:tc>
                  <a:txBody>
                    <a:bodyPr/>
                    <a:lstStyle/>
                    <a:p>
                      <a:pPr algn="l"/>
                      <a:r>
                        <a:rPr lang="en-US" sz="1600" dirty="0"/>
                        <a:t>CERTH</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RWTH, CU</a:t>
                      </a:r>
                      <a:r>
                        <a:rPr lang="en-US" sz="1600" kern="1200" baseline="0" dirty="0">
                          <a:solidFill>
                            <a:schemeClr val="dk1"/>
                          </a:solidFill>
                          <a:latin typeface="+mn-lt"/>
                          <a:ea typeface="+mn-ea"/>
                          <a:cs typeface="+mn-cs"/>
                        </a:rPr>
                        <a:t> and</a:t>
                      </a:r>
                      <a:r>
                        <a:rPr lang="en-US" sz="1600" kern="1200" dirty="0">
                          <a:solidFill>
                            <a:schemeClr val="dk1"/>
                          </a:solidFill>
                          <a:latin typeface="+mn-lt"/>
                          <a:ea typeface="+mn-ea"/>
                          <a:cs typeface="+mn-cs"/>
                        </a:rPr>
                        <a:t> AIGUASOL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ODINS</a:t>
                      </a:r>
                    </a:p>
                  </a:txBody>
                  <a:tcPr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118678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7280" y="1845735"/>
            <a:ext cx="10891520" cy="778932"/>
          </a:xfrm>
        </p:spPr>
        <p:txBody>
          <a:bodyPr>
            <a:noAutofit/>
          </a:bodyPr>
          <a:lstStyle/>
          <a:p>
            <a:r>
              <a:rPr lang="en-US" sz="2400" dirty="0"/>
              <a:t>Ever since AIGUASOL was founded, we have devoted a third of our resources to research </a:t>
            </a:r>
            <a:r>
              <a:rPr lang="en-US" sz="2400" dirty="0" smtClean="0"/>
              <a:t>activity (</a:t>
            </a:r>
            <a:r>
              <a:rPr lang="en-US" sz="2400" dirty="0">
                <a:hlinkClick r:id="rId2"/>
              </a:rPr>
              <a:t>https://aiguasol.coop/solutions/r-</a:t>
            </a:r>
            <a:r>
              <a:rPr lang="en-US" sz="2400" dirty="0" smtClean="0">
                <a:hlinkClick r:id="rId2"/>
              </a:rPr>
              <a:t>d</a:t>
            </a:r>
            <a:r>
              <a:rPr lang="en-US" sz="2400" dirty="0" smtClean="0"/>
              <a:t>). Currently on-going R+D projects</a:t>
            </a:r>
            <a:endParaRPr lang="en-US" sz="2400" dirty="0"/>
          </a:p>
        </p:txBody>
      </p:sp>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3</a:t>
            </a:fld>
            <a:endParaRPr lang="en-US"/>
          </a:p>
        </p:txBody>
      </p:sp>
      <p:sp>
        <p:nvSpPr>
          <p:cNvPr id="5" name="Title 4"/>
          <p:cNvSpPr>
            <a:spLocks noGrp="1"/>
          </p:cNvSpPr>
          <p:nvPr>
            <p:ph type="title"/>
          </p:nvPr>
        </p:nvSpPr>
        <p:spPr/>
        <p:txBody>
          <a:bodyPr/>
          <a:lstStyle/>
          <a:p>
            <a:r>
              <a:rPr lang="en-US" dirty="0" smtClean="0"/>
              <a:t>AIGUASOL R+D</a:t>
            </a:r>
            <a:endParaRPr lang="en-US" dirty="0"/>
          </a:p>
        </p:txBody>
      </p:sp>
      <p:pic>
        <p:nvPicPr>
          <p:cNvPr id="6" name="Picture 5"/>
          <p:cNvPicPr>
            <a:picLocks noChangeAspect="1"/>
          </p:cNvPicPr>
          <p:nvPr/>
        </p:nvPicPr>
        <p:blipFill>
          <a:blip r:embed="rId3">
            <a:alphaModFix/>
          </a:blip>
          <a:stretch>
            <a:fillRect/>
          </a:stretch>
        </p:blipFill>
        <p:spPr>
          <a:xfrm>
            <a:off x="146546" y="2771879"/>
            <a:ext cx="1754417" cy="923708"/>
          </a:xfrm>
          <a:prstGeom prst="rect">
            <a:avLst/>
          </a:prstGeom>
          <a:solidFill>
            <a:schemeClr val="bg1"/>
          </a:solidFill>
        </p:spPr>
      </p:pic>
      <p:sp>
        <p:nvSpPr>
          <p:cNvPr id="7" name="Rectangle 6"/>
          <p:cNvSpPr/>
          <p:nvPr/>
        </p:nvSpPr>
        <p:spPr>
          <a:xfrm>
            <a:off x="2022162" y="2788252"/>
            <a:ext cx="3986317" cy="1015663"/>
          </a:xfrm>
          <a:prstGeom prst="rect">
            <a:avLst/>
          </a:prstGeom>
        </p:spPr>
        <p:txBody>
          <a:bodyPr wrap="square">
            <a:spAutoFit/>
          </a:bodyPr>
          <a:lstStyle/>
          <a:p>
            <a:r>
              <a:rPr lang="en-US" sz="1000" dirty="0"/>
              <a:t>Integrated Smart GRID Cross-Functional Solutions for Optimized Synergetic Energy Distribution, Utilization Storage </a:t>
            </a:r>
            <a:r>
              <a:rPr lang="en-US" sz="1000" dirty="0" err="1" smtClean="0"/>
              <a:t>Technologie</a:t>
            </a:r>
            <a:endParaRPr lang="en-US" sz="1000" dirty="0" smtClean="0"/>
          </a:p>
          <a:p>
            <a:r>
              <a:rPr lang="en-US" sz="1000" dirty="0">
                <a:hlinkClick r:id="rId4"/>
              </a:rPr>
              <a:t>http://www.integridy.eu</a:t>
            </a:r>
            <a:r>
              <a:rPr lang="en-US" sz="1000" dirty="0"/>
              <a:t> </a:t>
            </a:r>
            <a:endParaRPr lang="en-US" sz="1000" dirty="0" smtClean="0"/>
          </a:p>
          <a:p>
            <a:r>
              <a:rPr lang="en-US" sz="1000" dirty="0"/>
              <a:t>AIGUASOL </a:t>
            </a:r>
            <a:r>
              <a:rPr lang="en-US" sz="1000" dirty="0" smtClean="0"/>
              <a:t>leads </a:t>
            </a:r>
            <a:r>
              <a:rPr lang="en-US" sz="1000" dirty="0"/>
              <a:t>of </a:t>
            </a:r>
            <a:r>
              <a:rPr lang="en-US" sz="1000" dirty="0" err="1"/>
              <a:t>inteGRIDy</a:t>
            </a:r>
            <a:r>
              <a:rPr lang="en-US" sz="1000" dirty="0"/>
              <a:t> </a:t>
            </a:r>
            <a:r>
              <a:rPr lang="en-US" sz="1000" dirty="0" err="1"/>
              <a:t>Modelling</a:t>
            </a:r>
            <a:r>
              <a:rPr lang="en-US" sz="1000" dirty="0"/>
              <a:t> Mechanisms for Topology Analysis, DR Flexibility and </a:t>
            </a:r>
            <a:r>
              <a:rPr lang="en-US" sz="1000" dirty="0" smtClean="0"/>
              <a:t>support </a:t>
            </a:r>
            <a:r>
              <a:rPr lang="en-US" sz="1000" dirty="0"/>
              <a:t>the </a:t>
            </a:r>
            <a:r>
              <a:rPr lang="en-US" sz="1000" dirty="0" smtClean="0"/>
              <a:t>demo </a:t>
            </a:r>
            <a:r>
              <a:rPr lang="en-US" sz="1000" dirty="0"/>
              <a:t>undertaking the roles of engineering and commissioning of the specific demo </a:t>
            </a:r>
            <a:r>
              <a:rPr lang="en-US" sz="1000" dirty="0" smtClean="0"/>
              <a:t>activity</a:t>
            </a:r>
          </a:p>
        </p:txBody>
      </p:sp>
      <p:pic>
        <p:nvPicPr>
          <p:cNvPr id="8" name="Picture 7"/>
          <p:cNvPicPr>
            <a:picLocks noChangeAspect="1"/>
          </p:cNvPicPr>
          <p:nvPr/>
        </p:nvPicPr>
        <p:blipFill>
          <a:blip r:embed="rId5"/>
          <a:stretch>
            <a:fillRect/>
          </a:stretch>
        </p:blipFill>
        <p:spPr>
          <a:xfrm>
            <a:off x="154011" y="4153765"/>
            <a:ext cx="1735245" cy="437227"/>
          </a:xfrm>
          <a:prstGeom prst="rect">
            <a:avLst/>
          </a:prstGeom>
        </p:spPr>
      </p:pic>
      <p:sp>
        <p:nvSpPr>
          <p:cNvPr id="9" name="Rectangle 8"/>
          <p:cNvSpPr/>
          <p:nvPr/>
        </p:nvSpPr>
        <p:spPr>
          <a:xfrm>
            <a:off x="2011730" y="3998860"/>
            <a:ext cx="3986317" cy="1015663"/>
          </a:xfrm>
          <a:prstGeom prst="rect">
            <a:avLst/>
          </a:prstGeom>
        </p:spPr>
        <p:txBody>
          <a:bodyPr wrap="square">
            <a:spAutoFit/>
          </a:bodyPr>
          <a:lstStyle/>
          <a:p>
            <a:r>
              <a:rPr lang="en-US" sz="1000" dirty="0" smtClean="0"/>
              <a:t>Robust </a:t>
            </a:r>
            <a:r>
              <a:rPr lang="en-US" sz="1000" dirty="0"/>
              <a:t>and Reliable technology concepts and business models for triggering deep Renovation of Residential buildings in EU</a:t>
            </a:r>
            <a:endParaRPr lang="en-US" sz="1000" dirty="0" smtClean="0"/>
          </a:p>
          <a:p>
            <a:r>
              <a:rPr lang="en-US" sz="1000" dirty="0">
                <a:hlinkClick r:id="rId6"/>
              </a:rPr>
              <a:t>http://</a:t>
            </a:r>
            <a:r>
              <a:rPr lang="en-US" sz="1000" dirty="0" smtClean="0">
                <a:hlinkClick r:id="rId6"/>
              </a:rPr>
              <a:t>4rineu.eu</a:t>
            </a:r>
            <a:r>
              <a:rPr lang="en-US" sz="1000" dirty="0" smtClean="0"/>
              <a:t> </a:t>
            </a:r>
          </a:p>
          <a:p>
            <a:r>
              <a:rPr lang="en-US" sz="1000" dirty="0" smtClean="0"/>
              <a:t>AIGUASOL co-develops the </a:t>
            </a:r>
            <a:r>
              <a:rPr lang="en-US" sz="1000" dirty="0" err="1" smtClean="0"/>
              <a:t>eralyReno</a:t>
            </a:r>
            <a:r>
              <a:rPr lang="en-US" sz="1000" dirty="0" smtClean="0"/>
              <a:t> tool, the intelligent energy auditing definition, the cost optimal tool, and the Plug and Play Energy Hub. AIGUASOL leads the Spanish demo</a:t>
            </a:r>
          </a:p>
        </p:txBody>
      </p:sp>
      <p:pic>
        <p:nvPicPr>
          <p:cNvPr id="10" name="Picture 9"/>
          <p:cNvPicPr>
            <a:picLocks noChangeAspect="1"/>
          </p:cNvPicPr>
          <p:nvPr/>
        </p:nvPicPr>
        <p:blipFill>
          <a:blip r:embed="rId7"/>
          <a:stretch>
            <a:fillRect/>
          </a:stretch>
        </p:blipFill>
        <p:spPr>
          <a:xfrm>
            <a:off x="160902" y="5303776"/>
            <a:ext cx="1744225" cy="410545"/>
          </a:xfrm>
          <a:prstGeom prst="rect">
            <a:avLst/>
          </a:prstGeom>
        </p:spPr>
      </p:pic>
      <p:sp>
        <p:nvSpPr>
          <p:cNvPr id="11" name="Rectangle 10"/>
          <p:cNvSpPr/>
          <p:nvPr/>
        </p:nvSpPr>
        <p:spPr>
          <a:xfrm>
            <a:off x="2017583" y="5209467"/>
            <a:ext cx="3986317" cy="707886"/>
          </a:xfrm>
          <a:prstGeom prst="rect">
            <a:avLst/>
          </a:prstGeom>
        </p:spPr>
        <p:txBody>
          <a:bodyPr wrap="square">
            <a:spAutoFit/>
          </a:bodyPr>
          <a:lstStyle/>
          <a:p>
            <a:r>
              <a:rPr lang="en-US" sz="1000" dirty="0"/>
              <a:t>GrowSmarter: transforming cities for a smart, sustainable Europe</a:t>
            </a:r>
          </a:p>
          <a:p>
            <a:r>
              <a:rPr lang="en-US" sz="1000" dirty="0">
                <a:hlinkClick r:id="rId8"/>
              </a:rPr>
              <a:t>http://www.grow-smarter.eu/home</a:t>
            </a:r>
            <a:r>
              <a:rPr lang="en-US" sz="1000" dirty="0" smtClean="0">
                <a:hlinkClick r:id="rId8"/>
              </a:rPr>
              <a:t>/</a:t>
            </a:r>
            <a:endParaRPr lang="en-US" sz="1000" dirty="0" smtClean="0"/>
          </a:p>
          <a:p>
            <a:r>
              <a:rPr lang="en-US" sz="1000" dirty="0" smtClean="0"/>
              <a:t>AIGUASOL acts as consultancy engineering in the several Barcelona demos and develops the new HEMS tool</a:t>
            </a:r>
          </a:p>
        </p:txBody>
      </p:sp>
      <p:pic>
        <p:nvPicPr>
          <p:cNvPr id="12" name="Picture 11"/>
          <p:cNvPicPr>
            <a:picLocks noChangeAspect="1"/>
          </p:cNvPicPr>
          <p:nvPr/>
        </p:nvPicPr>
        <p:blipFill>
          <a:blip r:embed="rId9"/>
          <a:stretch>
            <a:fillRect/>
          </a:stretch>
        </p:blipFill>
        <p:spPr>
          <a:xfrm>
            <a:off x="6138743" y="2811224"/>
            <a:ext cx="1498049" cy="901886"/>
          </a:xfrm>
          <a:prstGeom prst="rect">
            <a:avLst/>
          </a:prstGeom>
        </p:spPr>
      </p:pic>
      <p:sp>
        <p:nvSpPr>
          <p:cNvPr id="14" name="Rectangle 13"/>
          <p:cNvSpPr/>
          <p:nvPr/>
        </p:nvSpPr>
        <p:spPr>
          <a:xfrm>
            <a:off x="7879513" y="2800010"/>
            <a:ext cx="3986317" cy="861774"/>
          </a:xfrm>
          <a:prstGeom prst="rect">
            <a:avLst/>
          </a:prstGeom>
        </p:spPr>
        <p:txBody>
          <a:bodyPr wrap="square">
            <a:spAutoFit/>
          </a:bodyPr>
          <a:lstStyle/>
          <a:p>
            <a:r>
              <a:rPr lang="en-US" sz="1000" dirty="0"/>
              <a:t>New technologies for utilization of heat recovery in large </a:t>
            </a:r>
            <a:r>
              <a:rPr lang="en-US" sz="1000" dirty="0" smtClean="0"/>
              <a:t>industrial systems</a:t>
            </a:r>
          </a:p>
          <a:p>
            <a:r>
              <a:rPr lang="en-US" sz="1000" dirty="0">
                <a:hlinkClick r:id="rId10"/>
              </a:rPr>
              <a:t>http://</a:t>
            </a:r>
            <a:r>
              <a:rPr lang="en-US" sz="1000" dirty="0" smtClean="0">
                <a:hlinkClick r:id="rId10"/>
              </a:rPr>
              <a:t>www.indus3es.eu</a:t>
            </a:r>
            <a:endParaRPr lang="en-US" sz="1000" dirty="0" smtClean="0"/>
          </a:p>
          <a:p>
            <a:r>
              <a:rPr lang="en-US" sz="1000" dirty="0" smtClean="0"/>
              <a:t>AIGUASOL </a:t>
            </a:r>
            <a:r>
              <a:rPr lang="en-US" sz="1000" dirty="0"/>
              <a:t>contribution focuses on the development of the Indus3es system and the exploitation of the project results</a:t>
            </a:r>
            <a:endParaRPr lang="en-US" sz="1000" dirty="0" smtClean="0"/>
          </a:p>
        </p:txBody>
      </p:sp>
      <p:pic>
        <p:nvPicPr>
          <p:cNvPr id="15" name="Picture 14"/>
          <p:cNvPicPr>
            <a:picLocks noChangeAspect="1"/>
          </p:cNvPicPr>
          <p:nvPr/>
        </p:nvPicPr>
        <p:blipFill rotWithShape="1">
          <a:blip r:embed="rId11"/>
          <a:srcRect r="39453"/>
          <a:stretch/>
        </p:blipFill>
        <p:spPr>
          <a:xfrm>
            <a:off x="6096962" y="4232124"/>
            <a:ext cx="1621246" cy="425850"/>
          </a:xfrm>
          <a:prstGeom prst="rect">
            <a:avLst/>
          </a:prstGeom>
        </p:spPr>
      </p:pic>
      <p:sp>
        <p:nvSpPr>
          <p:cNvPr id="16" name="Rectangle 15"/>
          <p:cNvSpPr/>
          <p:nvPr/>
        </p:nvSpPr>
        <p:spPr>
          <a:xfrm>
            <a:off x="7885365" y="4010618"/>
            <a:ext cx="3986317" cy="861774"/>
          </a:xfrm>
          <a:prstGeom prst="rect">
            <a:avLst/>
          </a:prstGeom>
        </p:spPr>
        <p:txBody>
          <a:bodyPr wrap="square">
            <a:spAutoFit/>
          </a:bodyPr>
          <a:lstStyle/>
          <a:p>
            <a:r>
              <a:rPr lang="en-US" sz="1000" dirty="0" smtClean="0"/>
              <a:t>Sustainable </a:t>
            </a:r>
            <a:r>
              <a:rPr lang="en-US" sz="1000" dirty="0"/>
              <a:t>urban Planning with Innovative and low energy Thermal And power Generation </a:t>
            </a:r>
            <a:r>
              <a:rPr lang="en-US" sz="1000" dirty="0" err="1"/>
              <a:t>frOm</a:t>
            </a:r>
            <a:r>
              <a:rPr lang="en-US" sz="1000" dirty="0"/>
              <a:t> Residual And renewable </a:t>
            </a:r>
            <a:r>
              <a:rPr lang="en-US" sz="1000" dirty="0" smtClean="0"/>
              <a:t>Sources</a:t>
            </a:r>
          </a:p>
          <a:p>
            <a:r>
              <a:rPr lang="en-US" sz="1000" dirty="0" smtClean="0">
                <a:hlinkClick r:id="rId12"/>
              </a:rPr>
              <a:t>http</a:t>
            </a:r>
            <a:r>
              <a:rPr lang="en-US" sz="1000" dirty="0">
                <a:hlinkClick r:id="rId12"/>
              </a:rPr>
              <a:t>://</a:t>
            </a:r>
            <a:r>
              <a:rPr lang="en-US" sz="1000" dirty="0" smtClean="0">
                <a:hlinkClick r:id="rId12"/>
              </a:rPr>
              <a:t>pitagorasproject.eu</a:t>
            </a:r>
            <a:r>
              <a:rPr lang="en-US" sz="1000" dirty="0" smtClean="0"/>
              <a:t> </a:t>
            </a:r>
          </a:p>
          <a:p>
            <a:r>
              <a:rPr lang="en-US" sz="1000" dirty="0" smtClean="0"/>
              <a:t>AIGUASOL is in charge of the thermal storage and </a:t>
            </a:r>
            <a:r>
              <a:rPr lang="en-US" sz="1000" dirty="0" err="1" smtClean="0"/>
              <a:t>Rankine</a:t>
            </a:r>
            <a:r>
              <a:rPr lang="en-US" sz="1000" dirty="0" smtClean="0"/>
              <a:t> management on the final solutions, and the business models definition</a:t>
            </a:r>
          </a:p>
        </p:txBody>
      </p:sp>
      <p:pic>
        <p:nvPicPr>
          <p:cNvPr id="17" name="Picture 16"/>
          <p:cNvPicPr>
            <a:picLocks noChangeAspect="1"/>
          </p:cNvPicPr>
          <p:nvPr/>
        </p:nvPicPr>
        <p:blipFill>
          <a:blip r:embed="rId13"/>
          <a:stretch>
            <a:fillRect/>
          </a:stretch>
        </p:blipFill>
        <p:spPr>
          <a:xfrm>
            <a:off x="7343695" y="5035305"/>
            <a:ext cx="2523886" cy="751947"/>
          </a:xfrm>
          <a:prstGeom prst="rect">
            <a:avLst/>
          </a:prstGeom>
        </p:spPr>
      </p:pic>
      <p:sp>
        <p:nvSpPr>
          <p:cNvPr id="18" name="Rectangle 17"/>
          <p:cNvSpPr/>
          <p:nvPr/>
        </p:nvSpPr>
        <p:spPr>
          <a:xfrm>
            <a:off x="7370919" y="5784033"/>
            <a:ext cx="2432802" cy="369332"/>
          </a:xfrm>
          <a:prstGeom prst="rect">
            <a:avLst/>
          </a:prstGeom>
        </p:spPr>
        <p:txBody>
          <a:bodyPr wrap="none">
            <a:spAutoFit/>
          </a:bodyPr>
          <a:lstStyle/>
          <a:p>
            <a:r>
              <a:rPr lang="en-US" dirty="0">
                <a:hlinkClick r:id="rId14"/>
              </a:rPr>
              <a:t>http://</a:t>
            </a:r>
            <a:r>
              <a:rPr lang="en-US" dirty="0" smtClean="0">
                <a:hlinkClick r:id="rId14"/>
              </a:rPr>
              <a:t>www.exsergy.com</a:t>
            </a:r>
            <a:r>
              <a:rPr lang="en-US" dirty="0" smtClean="0"/>
              <a:t> </a:t>
            </a:r>
            <a:endParaRPr lang="en-US" dirty="0"/>
          </a:p>
        </p:txBody>
      </p:sp>
    </p:spTree>
    <p:extLst>
      <p:ext uri="{BB962C8B-B14F-4D97-AF65-F5344CB8AC3E}">
        <p14:creationId xmlns:p14="http://schemas.microsoft.com/office/powerpoint/2010/main" val="193018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4"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7280" y="2187613"/>
            <a:ext cx="10058400" cy="3620519"/>
          </a:xfrm>
        </p:spPr>
        <p:txBody>
          <a:bodyPr>
            <a:normAutofit/>
          </a:bodyPr>
          <a:lstStyle/>
          <a:p>
            <a:pPr>
              <a:buFont typeface="Wingdings" charset="2"/>
              <a:buChar char="ü"/>
            </a:pPr>
            <a:r>
              <a:rPr lang="en-US" sz="2800" b="1" dirty="0"/>
              <a:t>WP1 Work Plan</a:t>
            </a:r>
          </a:p>
          <a:p>
            <a:pPr marL="895350" lvl="1" indent="-358775">
              <a:buFont typeface="Wingdings" charset="2"/>
              <a:buChar char="q"/>
            </a:pPr>
            <a:r>
              <a:rPr lang="en-US" sz="2400" dirty="0"/>
              <a:t>Time line</a:t>
            </a:r>
          </a:p>
          <a:p>
            <a:pPr marL="895350" lvl="1" indent="-358775">
              <a:buFont typeface="Wingdings" charset="2"/>
              <a:buChar char="q"/>
            </a:pPr>
            <a:r>
              <a:rPr lang="en-US" sz="2400" dirty="0"/>
              <a:t>Objectives</a:t>
            </a:r>
          </a:p>
          <a:p>
            <a:pPr marL="895350" lvl="1" indent="-358775">
              <a:buFont typeface="Wingdings" charset="2"/>
              <a:buChar char="q"/>
            </a:pPr>
            <a:r>
              <a:rPr lang="en-US" sz="2400" dirty="0"/>
              <a:t>Involved partners</a:t>
            </a:r>
          </a:p>
          <a:p>
            <a:pPr>
              <a:buFont typeface="Wingdings" charset="2"/>
              <a:buChar char="ü"/>
            </a:pPr>
            <a:r>
              <a:rPr lang="en-US" sz="2800" b="1" dirty="0"/>
              <a:t>Tasks and their links to wider project</a:t>
            </a:r>
          </a:p>
          <a:p>
            <a:pPr marL="895350" lvl="1" indent="-358775">
              <a:buFont typeface="Wingdings" charset="2"/>
              <a:buChar char="q"/>
            </a:pPr>
            <a:r>
              <a:rPr lang="en-US" sz="2400" dirty="0"/>
              <a:t>Objectives partners and plan per task</a:t>
            </a:r>
          </a:p>
          <a:p>
            <a:pPr marL="895350" lvl="1" indent="-358775">
              <a:buFont typeface="Wingdings" charset="2"/>
              <a:buChar char="q"/>
            </a:pPr>
            <a:r>
              <a:rPr lang="en-US" sz="2400" dirty="0"/>
              <a:t>Links to wider project per task </a:t>
            </a:r>
          </a:p>
          <a:p>
            <a:pPr marL="895350" lvl="1" indent="-358775">
              <a:buFont typeface="Wingdings" charset="2"/>
              <a:buChar char="q"/>
            </a:pPr>
            <a:r>
              <a:rPr lang="en-US" sz="2400" dirty="0"/>
              <a:t>Deliverables quality reviews proposal</a:t>
            </a:r>
          </a:p>
        </p:txBody>
      </p:sp>
      <p:sp>
        <p:nvSpPr>
          <p:cNvPr id="3" name="Footer Placeholder 2"/>
          <p:cNvSpPr>
            <a:spLocks noGrp="1"/>
          </p:cNvSpPr>
          <p:nvPr>
            <p:ph type="ftr" sz="quarter" idx="11"/>
          </p:nvPr>
        </p:nvSpPr>
        <p:spPr/>
        <p:txBody>
          <a:bodyPr/>
          <a:lstStyle/>
          <a:p>
            <a:r>
              <a:rPr lang="sv-SE"/>
              <a:t>PLUG-N-HARVEST</a:t>
            </a:r>
            <a:br>
              <a:rPr lang="sv-SE"/>
            </a:br>
            <a:r>
              <a:rPr lang="sv-SE"/>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4</a:t>
            </a:fld>
            <a:endParaRPr lang="en-US"/>
          </a:p>
        </p:txBody>
      </p:sp>
      <p:sp>
        <p:nvSpPr>
          <p:cNvPr id="5" name="Title 4"/>
          <p:cNvSpPr>
            <a:spLocks noGrp="1"/>
          </p:cNvSpPr>
          <p:nvPr>
            <p:ph type="title"/>
          </p:nvPr>
        </p:nvSpPr>
        <p:spPr/>
        <p:txBody>
          <a:bodyPr/>
          <a:lstStyle/>
          <a:p>
            <a:r>
              <a:rPr lang="en-US" dirty="0"/>
              <a:t>Content</a:t>
            </a:r>
          </a:p>
        </p:txBody>
      </p:sp>
    </p:spTree>
    <p:extLst>
      <p:ext uri="{BB962C8B-B14F-4D97-AF65-F5344CB8AC3E}">
        <p14:creationId xmlns:p14="http://schemas.microsoft.com/office/powerpoint/2010/main" val="30885791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sv-SE"/>
              <a:t>PLUG-N-HARVEST</a:t>
            </a:r>
            <a:br>
              <a:rPr lang="sv-SE"/>
            </a:br>
            <a:r>
              <a:rPr lang="sv-SE"/>
              <a:t>ID: 768735 - H2020-EU.2.1.5.2.</a:t>
            </a:r>
            <a:endParaRPr lang="sv-SE" dirty="0"/>
          </a:p>
        </p:txBody>
      </p:sp>
      <p:sp>
        <p:nvSpPr>
          <p:cNvPr id="3" name="Slide Number Placeholder 2"/>
          <p:cNvSpPr>
            <a:spLocks noGrp="1"/>
          </p:cNvSpPr>
          <p:nvPr>
            <p:ph type="sldNum" sz="quarter" idx="12"/>
          </p:nvPr>
        </p:nvSpPr>
        <p:spPr/>
        <p:txBody>
          <a:bodyPr/>
          <a:lstStyle/>
          <a:p>
            <a:fld id="{76F34D8A-136C-4FA7-8325-F06DF2D5CB3D}" type="slidenum">
              <a:rPr lang="en-US" smtClean="0"/>
              <a:t>5</a:t>
            </a:fld>
            <a:endParaRPr lang="en-US"/>
          </a:p>
        </p:txBody>
      </p:sp>
      <p:sp>
        <p:nvSpPr>
          <p:cNvPr id="4" name="3 Título"/>
          <p:cNvSpPr txBox="1">
            <a:spLocks/>
          </p:cNvSpPr>
          <p:nvPr/>
        </p:nvSpPr>
        <p:spPr>
          <a:xfrm>
            <a:off x="0" y="2471742"/>
            <a:ext cx="12191999" cy="1288965"/>
          </a:xfrm>
          <a:prstGeom prst="snip1Rect">
            <a:avLst>
              <a:gd name="adj" fmla="val 0"/>
            </a:avLst>
          </a:prstGeom>
          <a:solidFill>
            <a:schemeClr val="accent2">
              <a:lumMod val="60000"/>
              <a:lumOff val="40000"/>
            </a:schemeClr>
          </a:soli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sz="3600" dirty="0"/>
              <a:t>Work Plan WP1 - Requirements Analysis and Engineering</a:t>
            </a:r>
          </a:p>
        </p:txBody>
      </p:sp>
    </p:spTree>
    <p:extLst>
      <p:ext uri="{BB962C8B-B14F-4D97-AF65-F5344CB8AC3E}">
        <p14:creationId xmlns:p14="http://schemas.microsoft.com/office/powerpoint/2010/main" val="3539860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6 Conector angular"/>
          <p:cNvCxnSpPr>
            <a:endCxn id="45" idx="0"/>
          </p:cNvCxnSpPr>
          <p:nvPr/>
        </p:nvCxnSpPr>
        <p:spPr>
          <a:xfrm rot="16200000" flipH="1">
            <a:off x="4230378" y="3336183"/>
            <a:ext cx="1674898" cy="158759"/>
          </a:xfrm>
          <a:prstGeom prst="bentConnector3">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6 Conector angular"/>
          <p:cNvCxnSpPr/>
          <p:nvPr/>
        </p:nvCxnSpPr>
        <p:spPr>
          <a:xfrm rot="16200000" flipH="1">
            <a:off x="3144646" y="3380212"/>
            <a:ext cx="1792181" cy="165424"/>
          </a:xfrm>
          <a:prstGeom prst="bentConnector3">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sv-SE"/>
              <a:t>PLUG-N-HARVEST</a:t>
            </a:r>
            <a:br>
              <a:rPr lang="sv-SE"/>
            </a:br>
            <a:r>
              <a:rPr lang="sv-SE"/>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6</a:t>
            </a:fld>
            <a:endParaRPr lang="en-US"/>
          </a:p>
        </p:txBody>
      </p:sp>
      <p:sp>
        <p:nvSpPr>
          <p:cNvPr id="5" name="Title 4"/>
          <p:cNvSpPr>
            <a:spLocks noGrp="1"/>
          </p:cNvSpPr>
          <p:nvPr>
            <p:ph type="title"/>
          </p:nvPr>
        </p:nvSpPr>
        <p:spPr/>
        <p:txBody>
          <a:bodyPr/>
          <a:lstStyle/>
          <a:p>
            <a:r>
              <a:rPr lang="en-US" dirty="0"/>
              <a:t>Timeline </a:t>
            </a:r>
          </a:p>
        </p:txBody>
      </p:sp>
      <p:cxnSp>
        <p:nvCxnSpPr>
          <p:cNvPr id="6" name="6 Conector angular"/>
          <p:cNvCxnSpPr/>
          <p:nvPr/>
        </p:nvCxnSpPr>
        <p:spPr>
          <a:xfrm rot="16200000" flipH="1">
            <a:off x="1623548" y="2909537"/>
            <a:ext cx="1366578" cy="685668"/>
          </a:xfrm>
          <a:prstGeom prst="bentConnector3">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7 Conector angular"/>
          <p:cNvCxnSpPr/>
          <p:nvPr/>
        </p:nvCxnSpPr>
        <p:spPr>
          <a:xfrm rot="16200000" flipH="1">
            <a:off x="445134" y="3095153"/>
            <a:ext cx="1342948" cy="338065"/>
          </a:xfrm>
          <a:prstGeom prst="bentConnector3">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8 Conector angular"/>
          <p:cNvCxnSpPr/>
          <p:nvPr/>
        </p:nvCxnSpPr>
        <p:spPr>
          <a:xfrm rot="5400000">
            <a:off x="9103228" y="2720815"/>
            <a:ext cx="1201761" cy="1008270"/>
          </a:xfrm>
          <a:prstGeom prst="bentConnector3">
            <a:avLst>
              <a:gd name="adj1" fmla="val 50000"/>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10 Conector angular"/>
          <p:cNvCxnSpPr/>
          <p:nvPr/>
        </p:nvCxnSpPr>
        <p:spPr>
          <a:xfrm rot="16200000" flipH="1">
            <a:off x="10783339" y="3096975"/>
            <a:ext cx="1292872" cy="295074"/>
          </a:xfrm>
          <a:prstGeom prst="bentConnector3">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0" name="11 Diagrama"/>
          <p:cNvGraphicFramePr/>
          <p:nvPr>
            <p:extLst>
              <p:ext uri="{D42A27DB-BD31-4B8C-83A1-F6EECF244321}">
                <p14:modId xmlns:p14="http://schemas.microsoft.com/office/powerpoint/2010/main" val="3638925507"/>
              </p:ext>
            </p:extLst>
          </p:nvPr>
        </p:nvGraphicFramePr>
        <p:xfrm>
          <a:off x="143339" y="2464957"/>
          <a:ext cx="11971037" cy="63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6 Anillo"/>
          <p:cNvSpPr/>
          <p:nvPr/>
        </p:nvSpPr>
        <p:spPr>
          <a:xfrm>
            <a:off x="3614719" y="4241732"/>
            <a:ext cx="1004127" cy="979716"/>
          </a:xfrm>
          <a:prstGeom prst="donut">
            <a:avLst>
              <a:gd name="adj" fmla="val 20000"/>
            </a:avLst>
          </a:pr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17 Elipse"/>
          <p:cNvSpPr/>
          <p:nvPr/>
        </p:nvSpPr>
        <p:spPr>
          <a:xfrm>
            <a:off x="1061295" y="3959413"/>
            <a:ext cx="446449" cy="435596"/>
          </a:xfrm>
          <a:prstGeom prst="ellipse">
            <a:avLst/>
          </a:prstGeom>
          <a:solidFill>
            <a:srgbClr val="37990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19 Elipse"/>
          <p:cNvSpPr/>
          <p:nvPr/>
        </p:nvSpPr>
        <p:spPr>
          <a:xfrm>
            <a:off x="2431447" y="3970871"/>
            <a:ext cx="446449" cy="435596"/>
          </a:xfrm>
          <a:prstGeom prst="ellipse">
            <a:avLst/>
          </a:prstGeom>
          <a:solidFill>
            <a:srgbClr val="37990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22 Rectángulo"/>
          <p:cNvSpPr/>
          <p:nvPr/>
        </p:nvSpPr>
        <p:spPr>
          <a:xfrm>
            <a:off x="0" y="4385010"/>
            <a:ext cx="1798684" cy="11499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1278" tIns="0" rIns="0" bIns="0" numCol="1" spcCol="1693" anchor="ctr" anchorCtr="0">
            <a:noAutofit/>
          </a:bodyPr>
          <a:lstStyle/>
          <a:p>
            <a:pPr algn="ctr" defTabSz="1422364">
              <a:lnSpc>
                <a:spcPct val="90000"/>
              </a:lnSpc>
              <a:spcBef>
                <a:spcPct val="0"/>
              </a:spcBef>
            </a:pPr>
            <a:r>
              <a:rPr lang="es-ES_tradnl" sz="2400" dirty="0"/>
              <a:t>T1.1, T1.2, T1.3 </a:t>
            </a:r>
          </a:p>
          <a:p>
            <a:pPr algn="ctr" defTabSz="1422364">
              <a:lnSpc>
                <a:spcPct val="90000"/>
              </a:lnSpc>
              <a:spcBef>
                <a:spcPct val="0"/>
              </a:spcBef>
            </a:pPr>
            <a:r>
              <a:rPr lang="en-GB" sz="2400" dirty="0"/>
              <a:t>Start</a:t>
            </a:r>
          </a:p>
        </p:txBody>
      </p:sp>
      <p:sp>
        <p:nvSpPr>
          <p:cNvPr id="16" name="24 Rectángulo"/>
          <p:cNvSpPr/>
          <p:nvPr/>
        </p:nvSpPr>
        <p:spPr>
          <a:xfrm>
            <a:off x="1705204" y="4164136"/>
            <a:ext cx="1798684" cy="12816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1278" tIns="0" rIns="0" bIns="0" numCol="1" spcCol="1693" anchor="ctr" anchorCtr="0">
            <a:noAutofit/>
          </a:bodyPr>
          <a:lstStyle/>
          <a:p>
            <a:pPr algn="ctr" defTabSz="1422364">
              <a:lnSpc>
                <a:spcPct val="90000"/>
              </a:lnSpc>
              <a:spcBef>
                <a:spcPct val="0"/>
              </a:spcBef>
              <a:spcAft>
                <a:spcPct val="35000"/>
              </a:spcAft>
            </a:pPr>
            <a:r>
              <a:rPr lang="en-GB" sz="2400" dirty="0"/>
              <a:t>T1.4, T1.5 Start</a:t>
            </a:r>
          </a:p>
        </p:txBody>
      </p:sp>
      <p:sp>
        <p:nvSpPr>
          <p:cNvPr id="17" name="25 Rectángulo"/>
          <p:cNvSpPr/>
          <p:nvPr/>
        </p:nvSpPr>
        <p:spPr>
          <a:xfrm>
            <a:off x="7232750" y="3679307"/>
            <a:ext cx="1446162" cy="9221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1278" tIns="0" rIns="0" bIns="0" numCol="1" spcCol="1693" anchor="ctr" anchorCtr="0">
            <a:noAutofit/>
          </a:bodyPr>
          <a:lstStyle/>
          <a:p>
            <a:pPr algn="ctr" defTabSz="1422364">
              <a:lnSpc>
                <a:spcPct val="90000"/>
              </a:lnSpc>
              <a:spcBef>
                <a:spcPct val="0"/>
              </a:spcBef>
            </a:pPr>
            <a:r>
              <a:rPr lang="es-ES_tradnl" sz="2000" b="1" dirty="0"/>
              <a:t>D1.1, D1.2, D1.3 </a:t>
            </a:r>
          </a:p>
          <a:p>
            <a:pPr algn="ctr" defTabSz="1422364">
              <a:lnSpc>
                <a:spcPct val="90000"/>
              </a:lnSpc>
              <a:spcBef>
                <a:spcPct val="0"/>
              </a:spcBef>
            </a:pPr>
            <a:r>
              <a:rPr lang="en-GB" sz="2000" b="1" dirty="0"/>
              <a:t>Final</a:t>
            </a:r>
          </a:p>
        </p:txBody>
      </p:sp>
      <p:sp>
        <p:nvSpPr>
          <p:cNvPr id="19" name="30 Anillo"/>
          <p:cNvSpPr/>
          <p:nvPr/>
        </p:nvSpPr>
        <p:spPr>
          <a:xfrm>
            <a:off x="8697115" y="3688613"/>
            <a:ext cx="1004127" cy="979716"/>
          </a:xfrm>
          <a:prstGeom prst="donut">
            <a:avLst>
              <a:gd name="adj" fmla="val 20000"/>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33 CuadroTexto"/>
          <p:cNvSpPr txBox="1"/>
          <p:nvPr/>
        </p:nvSpPr>
        <p:spPr>
          <a:xfrm>
            <a:off x="548390" y="1756356"/>
            <a:ext cx="877798" cy="692493"/>
          </a:xfrm>
          <a:prstGeom prst="rect">
            <a:avLst/>
          </a:prstGeom>
          <a:noFill/>
        </p:spPr>
        <p:txBody>
          <a:bodyPr wrap="none" lIns="121917" tIns="60958" rIns="121917" bIns="60958" rtlCol="0">
            <a:spAutoFit/>
          </a:bodyPr>
          <a:lstStyle/>
          <a:p>
            <a:r>
              <a:rPr lang="es-ES_tradnl" sz="3700" dirty="0">
                <a:solidFill>
                  <a:srgbClr val="379901"/>
                </a:solidFill>
                <a:latin typeface="Aharoni" panose="02010803020104030203" pitchFamily="2" charset="-79"/>
                <a:cs typeface="Aharoni" panose="02010803020104030203" pitchFamily="2" charset="-79"/>
              </a:rPr>
              <a:t>Q1</a:t>
            </a:r>
            <a:endParaRPr lang="es-ES" sz="3700" dirty="0">
              <a:solidFill>
                <a:srgbClr val="379901"/>
              </a:solidFill>
              <a:latin typeface="Aharoni" panose="02010803020104030203" pitchFamily="2" charset="-79"/>
              <a:cs typeface="Aharoni" panose="02010803020104030203" pitchFamily="2" charset="-79"/>
            </a:endParaRPr>
          </a:p>
        </p:txBody>
      </p:sp>
      <p:sp>
        <p:nvSpPr>
          <p:cNvPr id="28" name="21 Elipse"/>
          <p:cNvSpPr/>
          <p:nvPr/>
        </p:nvSpPr>
        <p:spPr>
          <a:xfrm>
            <a:off x="8982755" y="3962247"/>
            <a:ext cx="446449" cy="435596"/>
          </a:xfrm>
          <a:prstGeom prst="ellipse">
            <a:avLst/>
          </a:prstGeom>
          <a:solidFill>
            <a:srgbClr val="FF6600"/>
          </a:solidFill>
          <a:ln>
            <a:solidFill>
              <a:srgbClr val="FF66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33 CuadroTexto"/>
          <p:cNvSpPr txBox="1"/>
          <p:nvPr/>
        </p:nvSpPr>
        <p:spPr>
          <a:xfrm>
            <a:off x="1551091" y="1756356"/>
            <a:ext cx="879176" cy="692493"/>
          </a:xfrm>
          <a:prstGeom prst="rect">
            <a:avLst/>
          </a:prstGeom>
          <a:noFill/>
        </p:spPr>
        <p:txBody>
          <a:bodyPr wrap="none" lIns="121917" tIns="60958" rIns="121917" bIns="60958" rtlCol="0">
            <a:spAutoFit/>
          </a:bodyPr>
          <a:lstStyle/>
          <a:p>
            <a:r>
              <a:rPr lang="es-ES_tradnl" sz="3700" dirty="0">
                <a:solidFill>
                  <a:srgbClr val="379901"/>
                </a:solidFill>
                <a:latin typeface="Aharoni" panose="02010803020104030203" pitchFamily="2" charset="-79"/>
                <a:cs typeface="Aharoni" panose="02010803020104030203" pitchFamily="2" charset="-79"/>
              </a:rPr>
              <a:t>Q2</a:t>
            </a:r>
            <a:endParaRPr lang="es-ES" sz="3700" dirty="0">
              <a:solidFill>
                <a:srgbClr val="379901"/>
              </a:solidFill>
              <a:latin typeface="Aharoni" panose="02010803020104030203" pitchFamily="2" charset="-79"/>
              <a:cs typeface="Aharoni" panose="02010803020104030203" pitchFamily="2" charset="-79"/>
            </a:endParaRPr>
          </a:p>
        </p:txBody>
      </p:sp>
      <p:sp>
        <p:nvSpPr>
          <p:cNvPr id="31" name="33 CuadroTexto"/>
          <p:cNvSpPr txBox="1"/>
          <p:nvPr/>
        </p:nvSpPr>
        <p:spPr>
          <a:xfrm>
            <a:off x="2555170" y="1756356"/>
            <a:ext cx="879176" cy="692493"/>
          </a:xfrm>
          <a:prstGeom prst="rect">
            <a:avLst/>
          </a:prstGeom>
          <a:noFill/>
        </p:spPr>
        <p:txBody>
          <a:bodyPr wrap="none" lIns="121917" tIns="60958" rIns="121917" bIns="60958" rtlCol="0">
            <a:spAutoFit/>
          </a:bodyPr>
          <a:lstStyle/>
          <a:p>
            <a:r>
              <a:rPr lang="es-ES_tradnl" sz="3700" dirty="0">
                <a:solidFill>
                  <a:srgbClr val="379901"/>
                </a:solidFill>
                <a:latin typeface="Aharoni" panose="02010803020104030203" pitchFamily="2" charset="-79"/>
                <a:cs typeface="Aharoni" panose="02010803020104030203" pitchFamily="2" charset="-79"/>
              </a:rPr>
              <a:t>Q3</a:t>
            </a:r>
            <a:endParaRPr lang="es-ES" sz="3700" dirty="0">
              <a:solidFill>
                <a:srgbClr val="379901"/>
              </a:solidFill>
              <a:latin typeface="Aharoni" panose="02010803020104030203" pitchFamily="2" charset="-79"/>
              <a:cs typeface="Aharoni" panose="02010803020104030203" pitchFamily="2" charset="-79"/>
            </a:endParaRPr>
          </a:p>
        </p:txBody>
      </p:sp>
      <p:sp>
        <p:nvSpPr>
          <p:cNvPr id="32" name="33 CuadroTexto"/>
          <p:cNvSpPr txBox="1"/>
          <p:nvPr/>
        </p:nvSpPr>
        <p:spPr>
          <a:xfrm>
            <a:off x="3559249" y="1756356"/>
            <a:ext cx="879176" cy="692493"/>
          </a:xfrm>
          <a:prstGeom prst="rect">
            <a:avLst/>
          </a:prstGeom>
          <a:noFill/>
        </p:spPr>
        <p:txBody>
          <a:bodyPr wrap="none" lIns="121917" tIns="60958" rIns="121917" bIns="60958" rtlCol="0">
            <a:spAutoFit/>
          </a:bodyPr>
          <a:lstStyle/>
          <a:p>
            <a:r>
              <a:rPr lang="es-ES_tradnl" sz="3700" dirty="0">
                <a:solidFill>
                  <a:srgbClr val="379901"/>
                </a:solidFill>
                <a:latin typeface="Aharoni" panose="02010803020104030203" pitchFamily="2" charset="-79"/>
                <a:cs typeface="Aharoni" panose="02010803020104030203" pitchFamily="2" charset="-79"/>
              </a:rPr>
              <a:t>Q4</a:t>
            </a:r>
            <a:endParaRPr lang="es-ES" sz="3700" dirty="0">
              <a:solidFill>
                <a:srgbClr val="379901"/>
              </a:solidFill>
              <a:latin typeface="Aharoni" panose="02010803020104030203" pitchFamily="2" charset="-79"/>
              <a:cs typeface="Aharoni" panose="02010803020104030203" pitchFamily="2" charset="-79"/>
            </a:endParaRPr>
          </a:p>
        </p:txBody>
      </p:sp>
      <p:sp>
        <p:nvSpPr>
          <p:cNvPr id="33" name="33 CuadroTexto"/>
          <p:cNvSpPr txBox="1"/>
          <p:nvPr/>
        </p:nvSpPr>
        <p:spPr>
          <a:xfrm>
            <a:off x="4563328" y="1756356"/>
            <a:ext cx="879176" cy="692493"/>
          </a:xfrm>
          <a:prstGeom prst="rect">
            <a:avLst/>
          </a:prstGeom>
          <a:noFill/>
        </p:spPr>
        <p:txBody>
          <a:bodyPr wrap="none" lIns="121917" tIns="60958" rIns="121917" bIns="60958" rtlCol="0">
            <a:spAutoFit/>
          </a:bodyPr>
          <a:lstStyle/>
          <a:p>
            <a:r>
              <a:rPr lang="es-ES_tradnl" sz="3700" dirty="0">
                <a:solidFill>
                  <a:srgbClr val="379901"/>
                </a:solidFill>
                <a:latin typeface="Aharoni" panose="02010803020104030203" pitchFamily="2" charset="-79"/>
                <a:cs typeface="Aharoni" panose="02010803020104030203" pitchFamily="2" charset="-79"/>
              </a:rPr>
              <a:t>Q5</a:t>
            </a:r>
            <a:endParaRPr lang="es-ES" sz="3700" dirty="0">
              <a:solidFill>
                <a:srgbClr val="379901"/>
              </a:solidFill>
              <a:latin typeface="Aharoni" panose="02010803020104030203" pitchFamily="2" charset="-79"/>
              <a:cs typeface="Aharoni" panose="02010803020104030203" pitchFamily="2" charset="-79"/>
            </a:endParaRPr>
          </a:p>
        </p:txBody>
      </p:sp>
      <p:sp>
        <p:nvSpPr>
          <p:cNvPr id="34" name="33 CuadroTexto"/>
          <p:cNvSpPr txBox="1"/>
          <p:nvPr/>
        </p:nvSpPr>
        <p:spPr>
          <a:xfrm>
            <a:off x="5567407" y="1756356"/>
            <a:ext cx="879176" cy="692493"/>
          </a:xfrm>
          <a:prstGeom prst="rect">
            <a:avLst/>
          </a:prstGeom>
          <a:noFill/>
        </p:spPr>
        <p:txBody>
          <a:bodyPr wrap="none" lIns="121917" tIns="60958" rIns="121917" bIns="60958" rtlCol="0">
            <a:spAutoFit/>
          </a:bodyPr>
          <a:lstStyle/>
          <a:p>
            <a:r>
              <a:rPr lang="es-ES_tradnl" sz="3700" dirty="0">
                <a:solidFill>
                  <a:schemeClr val="bg1">
                    <a:lumMod val="75000"/>
                  </a:schemeClr>
                </a:solidFill>
                <a:latin typeface="Aharoni" panose="02010803020104030203" pitchFamily="2" charset="-79"/>
                <a:cs typeface="Aharoni" panose="02010803020104030203" pitchFamily="2" charset="-79"/>
              </a:rPr>
              <a:t>Q6</a:t>
            </a:r>
            <a:endParaRPr lang="es-ES" sz="3700" dirty="0">
              <a:solidFill>
                <a:schemeClr val="bg1">
                  <a:lumMod val="75000"/>
                </a:schemeClr>
              </a:solidFill>
              <a:latin typeface="Aharoni" panose="02010803020104030203" pitchFamily="2" charset="-79"/>
              <a:cs typeface="Aharoni" panose="02010803020104030203" pitchFamily="2" charset="-79"/>
            </a:endParaRPr>
          </a:p>
        </p:txBody>
      </p:sp>
      <p:sp>
        <p:nvSpPr>
          <p:cNvPr id="35" name="33 CuadroTexto"/>
          <p:cNvSpPr txBox="1"/>
          <p:nvPr/>
        </p:nvSpPr>
        <p:spPr>
          <a:xfrm>
            <a:off x="6571486" y="1756356"/>
            <a:ext cx="879176" cy="692493"/>
          </a:xfrm>
          <a:prstGeom prst="rect">
            <a:avLst/>
          </a:prstGeom>
          <a:noFill/>
        </p:spPr>
        <p:txBody>
          <a:bodyPr wrap="none" lIns="121917" tIns="60958" rIns="121917" bIns="60958" rtlCol="0">
            <a:spAutoFit/>
          </a:bodyPr>
          <a:lstStyle/>
          <a:p>
            <a:r>
              <a:rPr lang="es-ES_tradnl" sz="3700" dirty="0">
                <a:solidFill>
                  <a:schemeClr val="bg1">
                    <a:lumMod val="75000"/>
                  </a:schemeClr>
                </a:solidFill>
                <a:latin typeface="Aharoni" panose="02010803020104030203" pitchFamily="2" charset="-79"/>
                <a:cs typeface="Aharoni" panose="02010803020104030203" pitchFamily="2" charset="-79"/>
              </a:rPr>
              <a:t>Q7</a:t>
            </a:r>
            <a:endParaRPr lang="es-ES" sz="3700" dirty="0">
              <a:solidFill>
                <a:schemeClr val="bg1">
                  <a:lumMod val="75000"/>
                </a:schemeClr>
              </a:solidFill>
              <a:latin typeface="Aharoni" panose="02010803020104030203" pitchFamily="2" charset="-79"/>
              <a:cs typeface="Aharoni" panose="02010803020104030203" pitchFamily="2" charset="-79"/>
            </a:endParaRPr>
          </a:p>
        </p:txBody>
      </p:sp>
      <p:sp>
        <p:nvSpPr>
          <p:cNvPr id="36" name="33 CuadroTexto"/>
          <p:cNvSpPr txBox="1"/>
          <p:nvPr/>
        </p:nvSpPr>
        <p:spPr>
          <a:xfrm>
            <a:off x="7575565" y="1756356"/>
            <a:ext cx="879176" cy="692493"/>
          </a:xfrm>
          <a:prstGeom prst="rect">
            <a:avLst/>
          </a:prstGeom>
          <a:noFill/>
        </p:spPr>
        <p:txBody>
          <a:bodyPr wrap="none" lIns="121917" tIns="60958" rIns="121917" bIns="60958" rtlCol="0">
            <a:spAutoFit/>
          </a:bodyPr>
          <a:lstStyle/>
          <a:p>
            <a:r>
              <a:rPr lang="es-ES_tradnl" sz="3700" dirty="0">
                <a:solidFill>
                  <a:srgbClr val="379901"/>
                </a:solidFill>
                <a:latin typeface="Aharoni" panose="02010803020104030203" pitchFamily="2" charset="-79"/>
                <a:cs typeface="Aharoni" panose="02010803020104030203" pitchFamily="2" charset="-79"/>
              </a:rPr>
              <a:t>Q8</a:t>
            </a:r>
            <a:endParaRPr lang="es-ES" sz="3700" dirty="0">
              <a:solidFill>
                <a:srgbClr val="379901"/>
              </a:solidFill>
              <a:latin typeface="Aharoni" panose="02010803020104030203" pitchFamily="2" charset="-79"/>
              <a:cs typeface="Aharoni" panose="02010803020104030203" pitchFamily="2" charset="-79"/>
            </a:endParaRPr>
          </a:p>
        </p:txBody>
      </p:sp>
      <p:sp>
        <p:nvSpPr>
          <p:cNvPr id="37" name="33 CuadroTexto"/>
          <p:cNvSpPr txBox="1"/>
          <p:nvPr/>
        </p:nvSpPr>
        <p:spPr>
          <a:xfrm>
            <a:off x="8579644" y="1756356"/>
            <a:ext cx="879176" cy="692493"/>
          </a:xfrm>
          <a:prstGeom prst="rect">
            <a:avLst/>
          </a:prstGeom>
          <a:noFill/>
        </p:spPr>
        <p:txBody>
          <a:bodyPr wrap="none" lIns="121917" tIns="60958" rIns="121917" bIns="60958" rtlCol="0">
            <a:spAutoFit/>
          </a:bodyPr>
          <a:lstStyle/>
          <a:p>
            <a:r>
              <a:rPr lang="es-ES_tradnl" sz="3700" dirty="0">
                <a:solidFill>
                  <a:srgbClr val="379901"/>
                </a:solidFill>
                <a:latin typeface="Aharoni" panose="02010803020104030203" pitchFamily="2" charset="-79"/>
                <a:cs typeface="Aharoni" panose="02010803020104030203" pitchFamily="2" charset="-79"/>
              </a:rPr>
              <a:t>Q9</a:t>
            </a:r>
            <a:endParaRPr lang="es-ES" sz="3700" dirty="0">
              <a:solidFill>
                <a:srgbClr val="379901"/>
              </a:solidFill>
              <a:latin typeface="Aharoni" panose="02010803020104030203" pitchFamily="2" charset="-79"/>
              <a:cs typeface="Aharoni" panose="02010803020104030203" pitchFamily="2" charset="-79"/>
            </a:endParaRPr>
          </a:p>
        </p:txBody>
      </p:sp>
      <p:sp>
        <p:nvSpPr>
          <p:cNvPr id="38" name="33 CuadroTexto"/>
          <p:cNvSpPr txBox="1"/>
          <p:nvPr/>
        </p:nvSpPr>
        <p:spPr>
          <a:xfrm>
            <a:off x="9583723" y="1756356"/>
            <a:ext cx="1143064" cy="692493"/>
          </a:xfrm>
          <a:prstGeom prst="rect">
            <a:avLst/>
          </a:prstGeom>
          <a:noFill/>
        </p:spPr>
        <p:txBody>
          <a:bodyPr wrap="none" lIns="121917" tIns="60958" rIns="121917" bIns="60958" rtlCol="0">
            <a:spAutoFit/>
          </a:bodyPr>
          <a:lstStyle/>
          <a:p>
            <a:r>
              <a:rPr lang="es-ES_tradnl" sz="3700" dirty="0">
                <a:solidFill>
                  <a:srgbClr val="379901"/>
                </a:solidFill>
                <a:latin typeface="Aharoni" panose="02010803020104030203" pitchFamily="2" charset="-79"/>
                <a:cs typeface="Aharoni" panose="02010803020104030203" pitchFamily="2" charset="-79"/>
              </a:rPr>
              <a:t>Q10</a:t>
            </a:r>
            <a:endParaRPr lang="es-ES" sz="3700" dirty="0">
              <a:solidFill>
                <a:srgbClr val="379901"/>
              </a:solidFill>
              <a:latin typeface="Aharoni" panose="02010803020104030203" pitchFamily="2" charset="-79"/>
              <a:cs typeface="Aharoni" panose="02010803020104030203" pitchFamily="2" charset="-79"/>
            </a:endParaRPr>
          </a:p>
        </p:txBody>
      </p:sp>
      <p:sp>
        <p:nvSpPr>
          <p:cNvPr id="39" name="33 CuadroTexto"/>
          <p:cNvSpPr txBox="1"/>
          <p:nvPr/>
        </p:nvSpPr>
        <p:spPr>
          <a:xfrm>
            <a:off x="10851689" y="1756356"/>
            <a:ext cx="1107848" cy="692493"/>
          </a:xfrm>
          <a:prstGeom prst="rect">
            <a:avLst/>
          </a:prstGeom>
          <a:noFill/>
        </p:spPr>
        <p:txBody>
          <a:bodyPr wrap="none" lIns="121917" tIns="60958" rIns="121917" bIns="60958" rtlCol="0">
            <a:spAutoFit/>
          </a:bodyPr>
          <a:lstStyle/>
          <a:p>
            <a:r>
              <a:rPr lang="es-ES_tradnl" sz="3700" dirty="0">
                <a:solidFill>
                  <a:srgbClr val="379901"/>
                </a:solidFill>
                <a:latin typeface="Aharoni" panose="02010803020104030203" pitchFamily="2" charset="-79"/>
                <a:cs typeface="Aharoni" panose="02010803020104030203" pitchFamily="2" charset="-79"/>
              </a:rPr>
              <a:t>Q11</a:t>
            </a:r>
            <a:endParaRPr lang="es-ES" sz="3700" dirty="0">
              <a:solidFill>
                <a:srgbClr val="379901"/>
              </a:solidFill>
              <a:latin typeface="Aharoni" panose="02010803020104030203" pitchFamily="2" charset="-79"/>
              <a:cs typeface="Aharoni" panose="02010803020104030203" pitchFamily="2" charset="-79"/>
            </a:endParaRPr>
          </a:p>
        </p:txBody>
      </p:sp>
      <p:sp>
        <p:nvSpPr>
          <p:cNvPr id="40" name="22 Rectángulo"/>
          <p:cNvSpPr/>
          <p:nvPr/>
        </p:nvSpPr>
        <p:spPr>
          <a:xfrm>
            <a:off x="8259480" y="4607333"/>
            <a:ext cx="1798684" cy="11499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1278" tIns="0" rIns="0" bIns="0" numCol="1" spcCol="1693" anchor="ctr" anchorCtr="0">
            <a:noAutofit/>
          </a:bodyPr>
          <a:lstStyle/>
          <a:p>
            <a:pPr algn="ctr" defTabSz="1422364">
              <a:lnSpc>
                <a:spcPct val="90000"/>
              </a:lnSpc>
              <a:spcBef>
                <a:spcPct val="0"/>
              </a:spcBef>
            </a:pPr>
            <a:r>
              <a:rPr lang="es-ES_tradnl" sz="2400" dirty="0"/>
              <a:t>T1.1, T1.2, T1.3 </a:t>
            </a:r>
          </a:p>
          <a:p>
            <a:pPr algn="ctr" defTabSz="1422364">
              <a:lnSpc>
                <a:spcPct val="90000"/>
              </a:lnSpc>
              <a:spcBef>
                <a:spcPct val="0"/>
              </a:spcBef>
            </a:pPr>
            <a:r>
              <a:rPr lang="en-GB" sz="2400" dirty="0"/>
              <a:t>End</a:t>
            </a:r>
          </a:p>
        </p:txBody>
      </p:sp>
      <p:sp>
        <p:nvSpPr>
          <p:cNvPr id="41" name="21 Elipse"/>
          <p:cNvSpPr/>
          <p:nvPr/>
        </p:nvSpPr>
        <p:spPr>
          <a:xfrm>
            <a:off x="11377182" y="3973528"/>
            <a:ext cx="446449" cy="435596"/>
          </a:xfrm>
          <a:prstGeom prst="ellipse">
            <a:avLst/>
          </a:prstGeom>
          <a:solidFill>
            <a:srgbClr val="FF6600"/>
          </a:solidFill>
          <a:ln>
            <a:solidFill>
              <a:srgbClr val="FF66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24 Rectángulo"/>
          <p:cNvSpPr/>
          <p:nvPr/>
        </p:nvSpPr>
        <p:spPr>
          <a:xfrm>
            <a:off x="10535791" y="4509593"/>
            <a:ext cx="1656209" cy="11072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1278" tIns="0" rIns="0" bIns="0" numCol="1" spcCol="1693" anchor="ctr" anchorCtr="0">
            <a:noAutofit/>
          </a:bodyPr>
          <a:lstStyle/>
          <a:p>
            <a:pPr algn="ctr" defTabSz="1422364">
              <a:lnSpc>
                <a:spcPct val="90000"/>
              </a:lnSpc>
              <a:spcBef>
                <a:spcPct val="0"/>
              </a:spcBef>
              <a:spcAft>
                <a:spcPct val="35000"/>
              </a:spcAft>
            </a:pPr>
            <a:r>
              <a:rPr lang="en-GB" sz="2400" dirty="0"/>
              <a:t>T1.4, T1.5 End</a:t>
            </a:r>
          </a:p>
        </p:txBody>
      </p:sp>
      <p:sp>
        <p:nvSpPr>
          <p:cNvPr id="43" name="25 Rectángulo"/>
          <p:cNvSpPr/>
          <p:nvPr/>
        </p:nvSpPr>
        <p:spPr>
          <a:xfrm>
            <a:off x="3223749" y="5089548"/>
            <a:ext cx="1401406" cy="12250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1278" tIns="0" rIns="0" bIns="0" numCol="1" spcCol="1693" anchor="ctr" anchorCtr="0">
            <a:noAutofit/>
          </a:bodyPr>
          <a:lstStyle/>
          <a:p>
            <a:pPr algn="ctr" defTabSz="1422364">
              <a:lnSpc>
                <a:spcPct val="90000"/>
              </a:lnSpc>
              <a:spcBef>
                <a:spcPct val="0"/>
              </a:spcBef>
            </a:pPr>
            <a:r>
              <a:rPr lang="es-ES_tradnl" sz="2000" b="1" dirty="0"/>
              <a:t>D1.1, D1.2, D1.3 </a:t>
            </a:r>
          </a:p>
          <a:p>
            <a:pPr algn="ctr" defTabSz="1422364">
              <a:lnSpc>
                <a:spcPct val="90000"/>
              </a:lnSpc>
              <a:spcBef>
                <a:spcPct val="0"/>
              </a:spcBef>
            </a:pPr>
            <a:r>
              <a:rPr lang="en-GB" sz="2000" b="1" dirty="0"/>
              <a:t>First</a:t>
            </a:r>
          </a:p>
        </p:txBody>
      </p:sp>
      <p:sp>
        <p:nvSpPr>
          <p:cNvPr id="45" name="16 Anillo"/>
          <p:cNvSpPr/>
          <p:nvPr/>
        </p:nvSpPr>
        <p:spPr>
          <a:xfrm>
            <a:off x="4645143" y="4253012"/>
            <a:ext cx="1004127" cy="979716"/>
          </a:xfrm>
          <a:prstGeom prst="donut">
            <a:avLst>
              <a:gd name="adj" fmla="val 20000"/>
            </a:avLst>
          </a:pr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6" name="25 Rectángulo"/>
          <p:cNvSpPr/>
          <p:nvPr/>
        </p:nvSpPr>
        <p:spPr>
          <a:xfrm>
            <a:off x="4520683" y="4959710"/>
            <a:ext cx="1390111" cy="12250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1278" tIns="0" rIns="0" bIns="0" numCol="1" spcCol="1693" anchor="ctr" anchorCtr="0">
            <a:noAutofit/>
          </a:bodyPr>
          <a:lstStyle/>
          <a:p>
            <a:pPr algn="ctr" defTabSz="1422364">
              <a:lnSpc>
                <a:spcPct val="90000"/>
              </a:lnSpc>
              <a:spcBef>
                <a:spcPct val="0"/>
              </a:spcBef>
            </a:pPr>
            <a:r>
              <a:rPr lang="es-ES_tradnl" sz="2000" b="1" dirty="0"/>
              <a:t>D1.4, D1.5</a:t>
            </a:r>
          </a:p>
          <a:p>
            <a:pPr algn="ctr" defTabSz="1422364">
              <a:lnSpc>
                <a:spcPct val="90000"/>
              </a:lnSpc>
              <a:spcBef>
                <a:spcPct val="0"/>
              </a:spcBef>
            </a:pPr>
            <a:r>
              <a:rPr lang="en-GB" sz="2000" b="1" dirty="0"/>
              <a:t>First</a:t>
            </a:r>
          </a:p>
        </p:txBody>
      </p:sp>
      <p:sp>
        <p:nvSpPr>
          <p:cNvPr id="48" name="30 Anillo"/>
          <p:cNvSpPr/>
          <p:nvPr/>
        </p:nvSpPr>
        <p:spPr>
          <a:xfrm>
            <a:off x="11095042" y="3707772"/>
            <a:ext cx="1004127" cy="979716"/>
          </a:xfrm>
          <a:prstGeom prst="donut">
            <a:avLst>
              <a:gd name="adj" fmla="val 20000"/>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1" name="25 Rectángulo"/>
          <p:cNvSpPr/>
          <p:nvPr/>
        </p:nvSpPr>
        <p:spPr>
          <a:xfrm>
            <a:off x="9900153" y="3744427"/>
            <a:ext cx="1224593" cy="7788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1278" tIns="0" rIns="0" bIns="0" numCol="1" spcCol="1693" anchor="ctr" anchorCtr="0">
            <a:noAutofit/>
          </a:bodyPr>
          <a:lstStyle/>
          <a:p>
            <a:pPr algn="ctr" defTabSz="1422364">
              <a:lnSpc>
                <a:spcPct val="90000"/>
              </a:lnSpc>
              <a:spcBef>
                <a:spcPct val="0"/>
              </a:spcBef>
            </a:pPr>
            <a:r>
              <a:rPr lang="es-ES_tradnl" sz="2000" b="1" dirty="0"/>
              <a:t>D1.4, D1.5</a:t>
            </a:r>
          </a:p>
          <a:p>
            <a:pPr algn="ctr" defTabSz="1422364">
              <a:lnSpc>
                <a:spcPct val="90000"/>
              </a:lnSpc>
              <a:spcBef>
                <a:spcPct val="0"/>
              </a:spcBef>
            </a:pPr>
            <a:r>
              <a:rPr lang="en-GB" sz="2000" b="1" dirty="0"/>
              <a:t>Final</a:t>
            </a:r>
          </a:p>
        </p:txBody>
      </p:sp>
    </p:spTree>
    <p:extLst>
      <p:ext uri="{BB962C8B-B14F-4D97-AF65-F5344CB8AC3E}">
        <p14:creationId xmlns:p14="http://schemas.microsoft.com/office/powerpoint/2010/main" val="2057457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a:t>OBJECTIVES</a:t>
            </a:r>
            <a:endParaRPr lang="en-US" dirty="0"/>
          </a:p>
          <a:p>
            <a:pPr marL="357188" indent="-184150">
              <a:buFont typeface="Wingdings" charset="2"/>
              <a:buChar char="ü"/>
            </a:pPr>
            <a:r>
              <a:rPr lang="en-US" dirty="0"/>
              <a:t>Systematically </a:t>
            </a:r>
            <a:r>
              <a:rPr lang="en-US" b="1" dirty="0"/>
              <a:t>formalize all initial stakeholder requirements </a:t>
            </a:r>
            <a:r>
              <a:rPr lang="en-US" dirty="0"/>
              <a:t>(functional and non-functional) </a:t>
            </a:r>
          </a:p>
          <a:p>
            <a:pPr marL="357188" indent="-184150">
              <a:buFont typeface="Wingdings" charset="2"/>
              <a:buChar char="ü"/>
            </a:pPr>
            <a:r>
              <a:rPr lang="en-US" b="1" dirty="0"/>
              <a:t>Provide input for technical and non-technical work packages </a:t>
            </a:r>
            <a:r>
              <a:rPr lang="en-US" dirty="0"/>
              <a:t>and align with validation activities</a:t>
            </a:r>
          </a:p>
          <a:p>
            <a:pPr marL="357188" indent="-184150">
              <a:buFont typeface="Wingdings" charset="2"/>
              <a:buChar char="ü"/>
            </a:pPr>
            <a:r>
              <a:rPr lang="en-US" dirty="0"/>
              <a:t>Perform thorough pilot surveys on-site at early stages of the project (for both project’s use cases) to </a:t>
            </a:r>
            <a:r>
              <a:rPr lang="en-US" b="1" dirty="0"/>
              <a:t>identify special needs and existing infrastructures of pilot premises</a:t>
            </a:r>
            <a:r>
              <a:rPr lang="en-US" dirty="0"/>
              <a:t>.</a:t>
            </a:r>
          </a:p>
          <a:p>
            <a:pPr marL="357188" indent="-184150">
              <a:buFont typeface="Wingdings" charset="2"/>
              <a:buChar char="ü"/>
            </a:pPr>
            <a:r>
              <a:rPr lang="en-US" b="1" dirty="0"/>
              <a:t>Elicit the generic and specific User &amp; Business requirements and perform evolutionary requirements refinement </a:t>
            </a:r>
            <a:r>
              <a:rPr lang="en-US" dirty="0"/>
              <a:t>based on lessons learned and iterative elicitation of relevant stakeholders feedback</a:t>
            </a:r>
          </a:p>
          <a:p>
            <a:pPr marL="357188" indent="-184150">
              <a:buFont typeface="Wingdings" charset="2"/>
              <a:buChar char="ü"/>
            </a:pPr>
            <a:r>
              <a:rPr lang="en-US" b="1" dirty="0"/>
              <a:t>Prepare a pilot evaluation and system validation framework </a:t>
            </a:r>
            <a:r>
              <a:rPr lang="en-US" dirty="0"/>
              <a:t>towards assessing the fulfillment of the PLUG-N-HARVEST integration framework to its original objectives during the deployment phase in pilots</a:t>
            </a:r>
          </a:p>
        </p:txBody>
      </p:sp>
      <p:sp>
        <p:nvSpPr>
          <p:cNvPr id="3" name="Footer Placeholder 2"/>
          <p:cNvSpPr>
            <a:spLocks noGrp="1"/>
          </p:cNvSpPr>
          <p:nvPr>
            <p:ph type="ftr" sz="quarter" idx="11"/>
          </p:nvPr>
        </p:nvSpPr>
        <p:spPr/>
        <p:txBody>
          <a:bodyPr/>
          <a:lstStyle/>
          <a:p>
            <a:r>
              <a:rPr lang="sv-SE"/>
              <a:t>PLUG-N-HARVEST</a:t>
            </a:r>
            <a:br>
              <a:rPr lang="sv-SE"/>
            </a:br>
            <a:r>
              <a:rPr lang="sv-SE"/>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7</a:t>
            </a:fld>
            <a:endParaRPr lang="en-US"/>
          </a:p>
        </p:txBody>
      </p:sp>
      <p:sp>
        <p:nvSpPr>
          <p:cNvPr id="5" name="Title 4"/>
          <p:cNvSpPr>
            <a:spLocks noGrp="1"/>
          </p:cNvSpPr>
          <p:nvPr>
            <p:ph type="title"/>
          </p:nvPr>
        </p:nvSpPr>
        <p:spPr/>
        <p:txBody>
          <a:bodyPr/>
          <a:lstStyle/>
          <a:p>
            <a:r>
              <a:rPr lang="en-US" dirty="0"/>
              <a:t>WP1 Main Objectives</a:t>
            </a:r>
          </a:p>
        </p:txBody>
      </p:sp>
    </p:spTree>
    <p:extLst>
      <p:ext uri="{BB962C8B-B14F-4D97-AF65-F5344CB8AC3E}">
        <p14:creationId xmlns:p14="http://schemas.microsoft.com/office/powerpoint/2010/main" val="135733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a:t>PLUG-N-HARVEST</a:t>
            </a:r>
            <a:br>
              <a:rPr lang="sv-SE"/>
            </a:br>
            <a:r>
              <a:rPr lang="sv-SE"/>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8</a:t>
            </a:fld>
            <a:endParaRPr lang="en-US"/>
          </a:p>
        </p:txBody>
      </p:sp>
      <p:sp>
        <p:nvSpPr>
          <p:cNvPr id="5" name="Title 4"/>
          <p:cNvSpPr>
            <a:spLocks noGrp="1"/>
          </p:cNvSpPr>
          <p:nvPr>
            <p:ph type="title"/>
          </p:nvPr>
        </p:nvSpPr>
        <p:spPr/>
        <p:txBody>
          <a:bodyPr/>
          <a:lstStyle/>
          <a:p>
            <a:r>
              <a:rPr lang="en-US" dirty="0"/>
              <a:t>Involved partners</a:t>
            </a:r>
          </a:p>
        </p:txBody>
      </p:sp>
      <p:graphicFrame>
        <p:nvGraphicFramePr>
          <p:cNvPr id="6" name="Table 5"/>
          <p:cNvGraphicFramePr>
            <a:graphicFrameLocks noGrp="1"/>
          </p:cNvGraphicFramePr>
          <p:nvPr>
            <p:extLst>
              <p:ext uri="{D42A27DB-BD31-4B8C-83A1-F6EECF244321}">
                <p14:modId xmlns:p14="http://schemas.microsoft.com/office/powerpoint/2010/main" val="2857039989"/>
              </p:ext>
            </p:extLst>
          </p:nvPr>
        </p:nvGraphicFramePr>
        <p:xfrm>
          <a:off x="488495" y="1810433"/>
          <a:ext cx="11315271" cy="4257832"/>
        </p:xfrm>
        <a:graphic>
          <a:graphicData uri="http://schemas.openxmlformats.org/drawingml/2006/table">
            <a:tbl>
              <a:tblPr firstRow="1" bandRow="1">
                <a:tableStyleId>{6E25E649-3F16-4E02-A733-19D2CDBF48F0}</a:tableStyleId>
              </a:tblPr>
              <a:tblGrid>
                <a:gridCol w="5829804">
                  <a:extLst>
                    <a:ext uri="{9D8B030D-6E8A-4147-A177-3AD203B41FA5}">
                      <a16:colId xmlns="" xmlns:a16="http://schemas.microsoft.com/office/drawing/2014/main" val="20000"/>
                    </a:ext>
                  </a:extLst>
                </a:gridCol>
                <a:gridCol w="421959">
                  <a:extLst>
                    <a:ext uri="{9D8B030D-6E8A-4147-A177-3AD203B41FA5}">
                      <a16:colId xmlns="" xmlns:a16="http://schemas.microsoft.com/office/drawing/2014/main" val="20001"/>
                    </a:ext>
                  </a:extLst>
                </a:gridCol>
                <a:gridCol w="421959">
                  <a:extLst>
                    <a:ext uri="{9D8B030D-6E8A-4147-A177-3AD203B41FA5}">
                      <a16:colId xmlns="" xmlns:a16="http://schemas.microsoft.com/office/drawing/2014/main" val="20002"/>
                    </a:ext>
                  </a:extLst>
                </a:gridCol>
                <a:gridCol w="421959">
                  <a:extLst>
                    <a:ext uri="{9D8B030D-6E8A-4147-A177-3AD203B41FA5}">
                      <a16:colId xmlns="" xmlns:a16="http://schemas.microsoft.com/office/drawing/2014/main" val="20003"/>
                    </a:ext>
                  </a:extLst>
                </a:gridCol>
                <a:gridCol w="421959">
                  <a:extLst>
                    <a:ext uri="{9D8B030D-6E8A-4147-A177-3AD203B41FA5}">
                      <a16:colId xmlns="" xmlns:a16="http://schemas.microsoft.com/office/drawing/2014/main" val="20004"/>
                    </a:ext>
                  </a:extLst>
                </a:gridCol>
                <a:gridCol w="421959">
                  <a:extLst>
                    <a:ext uri="{9D8B030D-6E8A-4147-A177-3AD203B41FA5}">
                      <a16:colId xmlns="" xmlns:a16="http://schemas.microsoft.com/office/drawing/2014/main" val="20005"/>
                    </a:ext>
                  </a:extLst>
                </a:gridCol>
                <a:gridCol w="421959">
                  <a:extLst>
                    <a:ext uri="{9D8B030D-6E8A-4147-A177-3AD203B41FA5}">
                      <a16:colId xmlns="" xmlns:a16="http://schemas.microsoft.com/office/drawing/2014/main" val="20006"/>
                    </a:ext>
                  </a:extLst>
                </a:gridCol>
                <a:gridCol w="421959">
                  <a:extLst>
                    <a:ext uri="{9D8B030D-6E8A-4147-A177-3AD203B41FA5}">
                      <a16:colId xmlns="" xmlns:a16="http://schemas.microsoft.com/office/drawing/2014/main" val="20007"/>
                    </a:ext>
                  </a:extLst>
                </a:gridCol>
                <a:gridCol w="421959">
                  <a:extLst>
                    <a:ext uri="{9D8B030D-6E8A-4147-A177-3AD203B41FA5}">
                      <a16:colId xmlns="" xmlns:a16="http://schemas.microsoft.com/office/drawing/2014/main" val="20008"/>
                    </a:ext>
                  </a:extLst>
                </a:gridCol>
                <a:gridCol w="421959">
                  <a:extLst>
                    <a:ext uri="{9D8B030D-6E8A-4147-A177-3AD203B41FA5}">
                      <a16:colId xmlns="" xmlns:a16="http://schemas.microsoft.com/office/drawing/2014/main" val="20009"/>
                    </a:ext>
                  </a:extLst>
                </a:gridCol>
                <a:gridCol w="421959">
                  <a:extLst>
                    <a:ext uri="{9D8B030D-6E8A-4147-A177-3AD203B41FA5}">
                      <a16:colId xmlns="" xmlns:a16="http://schemas.microsoft.com/office/drawing/2014/main" val="20010"/>
                    </a:ext>
                  </a:extLst>
                </a:gridCol>
                <a:gridCol w="421959">
                  <a:extLst>
                    <a:ext uri="{9D8B030D-6E8A-4147-A177-3AD203B41FA5}">
                      <a16:colId xmlns="" xmlns:a16="http://schemas.microsoft.com/office/drawing/2014/main" val="20011"/>
                    </a:ext>
                  </a:extLst>
                </a:gridCol>
                <a:gridCol w="421959">
                  <a:extLst>
                    <a:ext uri="{9D8B030D-6E8A-4147-A177-3AD203B41FA5}">
                      <a16:colId xmlns="" xmlns:a16="http://schemas.microsoft.com/office/drawing/2014/main" val="20012"/>
                    </a:ext>
                  </a:extLst>
                </a:gridCol>
                <a:gridCol w="421959">
                  <a:extLst>
                    <a:ext uri="{9D8B030D-6E8A-4147-A177-3AD203B41FA5}">
                      <a16:colId xmlns="" xmlns:a16="http://schemas.microsoft.com/office/drawing/2014/main" val="20013"/>
                    </a:ext>
                  </a:extLst>
                </a:gridCol>
              </a:tblGrid>
              <a:tr h="1133632">
                <a:tc>
                  <a:txBody>
                    <a:bodyPr/>
                    <a:lstStyle/>
                    <a:p>
                      <a:pPr algn="ctr"/>
                      <a:endParaRPr lang="en-US" sz="1400" baseline="0" dirty="0"/>
                    </a:p>
                  </a:txBody>
                  <a:tcPr vert="vert270" anchor="ctr"/>
                </a:tc>
                <a:tc>
                  <a:txBody>
                    <a:bodyPr/>
                    <a:lstStyle/>
                    <a:p>
                      <a:pPr algn="ctr"/>
                      <a:r>
                        <a:rPr lang="en-US" sz="1400" baseline="0" dirty="0"/>
                        <a:t>CERTH</a:t>
                      </a:r>
                    </a:p>
                  </a:txBody>
                  <a:tcPr vert="vert270" anchor="ctr"/>
                </a:tc>
                <a:tc>
                  <a:txBody>
                    <a:bodyPr/>
                    <a:lstStyle/>
                    <a:p>
                      <a:pPr algn="ctr"/>
                      <a:r>
                        <a:rPr lang="en-US" sz="1400" baseline="0" dirty="0"/>
                        <a:t>RWTH</a:t>
                      </a:r>
                    </a:p>
                  </a:txBody>
                  <a:tcPr vert="vert270" anchor="ctr"/>
                </a:tc>
                <a:tc>
                  <a:txBody>
                    <a:bodyPr/>
                    <a:lstStyle/>
                    <a:p>
                      <a:pPr algn="ctr"/>
                      <a:r>
                        <a:rPr lang="en-US" sz="1400" baseline="0" dirty="0"/>
                        <a:t>CU</a:t>
                      </a:r>
                    </a:p>
                  </a:txBody>
                  <a:tcPr vert="vert270" anchor="ctr"/>
                </a:tc>
                <a:tc>
                  <a:txBody>
                    <a:bodyPr/>
                    <a:lstStyle/>
                    <a:p>
                      <a:pPr algn="ctr"/>
                      <a:r>
                        <a:rPr lang="en-US" sz="1400" baseline="0" dirty="0"/>
                        <a:t>ALUMIL</a:t>
                      </a:r>
                    </a:p>
                  </a:txBody>
                  <a:tcPr vert="vert270" anchor="ctr"/>
                </a:tc>
                <a:tc>
                  <a:txBody>
                    <a:bodyPr/>
                    <a:lstStyle/>
                    <a:p>
                      <a:pPr algn="ctr"/>
                      <a:r>
                        <a:rPr lang="en-US" sz="1400" baseline="0" dirty="0"/>
                        <a:t>AIGUASOL</a:t>
                      </a:r>
                    </a:p>
                  </a:txBody>
                  <a:tcPr vert="vert270" anchor="ctr"/>
                </a:tc>
                <a:tc>
                  <a:txBody>
                    <a:bodyPr/>
                    <a:lstStyle/>
                    <a:p>
                      <a:pPr algn="ctr"/>
                      <a:r>
                        <a:rPr lang="en-US" sz="1400" baseline="0" dirty="0"/>
                        <a:t>ODINS</a:t>
                      </a:r>
                    </a:p>
                  </a:txBody>
                  <a:tcPr vert="vert270" anchor="ctr"/>
                </a:tc>
                <a:tc>
                  <a:txBody>
                    <a:bodyPr/>
                    <a:lstStyle/>
                    <a:p>
                      <a:pPr algn="ctr"/>
                      <a:r>
                        <a:rPr lang="en-US" sz="1400" baseline="0" dirty="0"/>
                        <a:t>SIEMENS</a:t>
                      </a:r>
                    </a:p>
                  </a:txBody>
                  <a:tcPr vert="vert270" anchor="ctr"/>
                </a:tc>
                <a:tc>
                  <a:txBody>
                    <a:bodyPr/>
                    <a:lstStyle/>
                    <a:p>
                      <a:pPr algn="ctr"/>
                      <a:r>
                        <a:rPr lang="en-US" sz="1400" baseline="0" dirty="0"/>
                        <a:t>ETRA</a:t>
                      </a:r>
                    </a:p>
                  </a:txBody>
                  <a:tcPr vert="vert270" anchor="ctr"/>
                </a:tc>
                <a:tc>
                  <a:txBody>
                    <a:bodyPr/>
                    <a:lstStyle/>
                    <a:p>
                      <a:pPr algn="ctr"/>
                      <a:r>
                        <a:rPr lang="en-US" sz="1400" baseline="0" dirty="0"/>
                        <a:t>ET</a:t>
                      </a:r>
                    </a:p>
                  </a:txBody>
                  <a:tcPr vert="vert270" anchor="ctr"/>
                </a:tc>
                <a:tc>
                  <a:txBody>
                    <a:bodyPr/>
                    <a:lstStyle/>
                    <a:p>
                      <a:pPr algn="ctr"/>
                      <a:r>
                        <a:rPr lang="en-US" sz="1400" baseline="0" dirty="0"/>
                        <a:t>EIG</a:t>
                      </a:r>
                    </a:p>
                  </a:txBody>
                  <a:tcPr vert="vert270" anchor="ctr"/>
                </a:tc>
                <a:tc>
                  <a:txBody>
                    <a:bodyPr/>
                    <a:lstStyle/>
                    <a:p>
                      <a:pPr algn="ctr"/>
                      <a:r>
                        <a:rPr lang="en-US" sz="1400" baseline="0" dirty="0"/>
                        <a:t>AHC</a:t>
                      </a:r>
                    </a:p>
                  </a:txBody>
                  <a:tcPr vert="vert270" anchor="ctr"/>
                </a:tc>
                <a:tc>
                  <a:txBody>
                    <a:bodyPr/>
                    <a:lstStyle/>
                    <a:p>
                      <a:pPr algn="ctr"/>
                      <a:r>
                        <a:rPr lang="en-US" sz="1400" baseline="0" dirty="0"/>
                        <a:t>RMW</a:t>
                      </a:r>
                    </a:p>
                  </a:txBody>
                  <a:tcPr vert="vert270" anchor="ctr"/>
                </a:tc>
                <a:tc>
                  <a:txBody>
                    <a:bodyPr/>
                    <a:lstStyle/>
                    <a:p>
                      <a:pPr algn="ctr"/>
                      <a:r>
                        <a:rPr lang="en-US" sz="1400" baseline="0" dirty="0"/>
                        <a:t>CCC</a:t>
                      </a:r>
                    </a:p>
                  </a:txBody>
                  <a:tcPr vert="vert270" anchor="ctr"/>
                </a:tc>
                <a:extLst>
                  <a:ext uri="{0D108BD9-81ED-4DB2-BD59-A6C34878D82A}">
                    <a16:rowId xmlns="" xmlns:a16="http://schemas.microsoft.com/office/drawing/2014/main" val="10000"/>
                  </a:ext>
                </a:extLst>
              </a:tr>
              <a:tr h="570331">
                <a:tc>
                  <a:txBody>
                    <a:bodyPr/>
                    <a:lstStyle/>
                    <a:p>
                      <a:pPr algn="l"/>
                      <a:r>
                        <a:rPr lang="en-US" dirty="0"/>
                        <a:t>T1.1</a:t>
                      </a:r>
                    </a:p>
                    <a:p>
                      <a:pPr algn="l"/>
                      <a:r>
                        <a:rPr lang="en-US" sz="1700" dirty="0"/>
                        <a:t>End</a:t>
                      </a:r>
                      <a:r>
                        <a:rPr lang="en-US" sz="1700" baseline="0" dirty="0"/>
                        <a:t> user and business requirements</a:t>
                      </a:r>
                      <a:endParaRPr lang="en-US" sz="1700" dirty="0"/>
                    </a:p>
                  </a:txBody>
                  <a:tcPr anchor="ctr"/>
                </a:tc>
                <a:tc>
                  <a:txBody>
                    <a:bodyPr/>
                    <a:lstStyle/>
                    <a:p>
                      <a:pPr algn="ctr"/>
                      <a:r>
                        <a:rPr lang="en-US" dirty="0"/>
                        <a:t>2</a:t>
                      </a:r>
                    </a:p>
                  </a:txBody>
                  <a:tcPr anchor="ctr"/>
                </a:tc>
                <a:tc>
                  <a:txBody>
                    <a:bodyPr/>
                    <a:lstStyle/>
                    <a:p>
                      <a:pPr algn="ctr"/>
                      <a:endParaRPr lang="en-US" dirty="0"/>
                    </a:p>
                  </a:txBody>
                  <a:tcPr anchor="ctr"/>
                </a:tc>
                <a:tc>
                  <a:txBody>
                    <a:bodyPr/>
                    <a:lstStyle/>
                    <a:p>
                      <a:pPr algn="ctr"/>
                      <a:r>
                        <a:rPr lang="en-US" dirty="0"/>
                        <a:t>2</a:t>
                      </a:r>
                    </a:p>
                  </a:txBody>
                  <a:tcPr anchor="ctr"/>
                </a:tc>
                <a:tc>
                  <a:txBody>
                    <a:bodyPr/>
                    <a:lstStyle/>
                    <a:p>
                      <a:pPr algn="ctr"/>
                      <a:r>
                        <a:rPr lang="en-US" dirty="0"/>
                        <a:t>2</a:t>
                      </a:r>
                    </a:p>
                  </a:txBody>
                  <a:tcPr anchor="ctr"/>
                </a:tc>
                <a:tc>
                  <a:txBody>
                    <a:bodyPr/>
                    <a:lstStyle/>
                    <a:p>
                      <a:pPr algn="ctr"/>
                      <a:r>
                        <a:rPr lang="en-US" b="1" dirty="0">
                          <a:solidFill>
                            <a:srgbClr val="FF0000"/>
                          </a:solidFill>
                        </a:rPr>
                        <a:t>8</a:t>
                      </a:r>
                    </a:p>
                  </a:txBody>
                  <a:tcPr anchor="ctr"/>
                </a:tc>
                <a:tc>
                  <a:txBody>
                    <a:bodyPr/>
                    <a:lstStyle/>
                    <a:p>
                      <a:pPr algn="ctr"/>
                      <a:r>
                        <a:rPr lang="en-US" dirty="0"/>
                        <a:t>4</a:t>
                      </a:r>
                    </a:p>
                  </a:txBody>
                  <a:tcPr anchor="ctr"/>
                </a:tc>
                <a:tc>
                  <a:txBody>
                    <a:bodyPr/>
                    <a:lstStyle/>
                    <a:p>
                      <a:pPr algn="ctr"/>
                      <a:r>
                        <a:rPr lang="en-US" dirty="0"/>
                        <a:t>4</a:t>
                      </a:r>
                    </a:p>
                  </a:txBody>
                  <a:tcPr anchor="ctr"/>
                </a:tc>
                <a:tc>
                  <a:txBody>
                    <a:bodyPr/>
                    <a:lstStyle/>
                    <a:p>
                      <a:pPr algn="ctr"/>
                      <a:r>
                        <a:rPr lang="en-US" dirty="0"/>
                        <a:t>4</a:t>
                      </a:r>
                    </a:p>
                  </a:txBody>
                  <a:tcPr anchor="ctr"/>
                </a:tc>
                <a:tc>
                  <a:txBody>
                    <a:bodyPr/>
                    <a:lstStyle/>
                    <a:p>
                      <a:pPr algn="ctr"/>
                      <a:r>
                        <a:rPr lang="en-US" dirty="0"/>
                        <a:t>2</a:t>
                      </a:r>
                    </a:p>
                  </a:txBody>
                  <a:tcPr anchor="ctr"/>
                </a:tc>
                <a:tc>
                  <a:txBody>
                    <a:bodyPr/>
                    <a:lstStyle/>
                    <a:p>
                      <a:pPr algn="ctr"/>
                      <a:r>
                        <a:rPr lang="en-US" dirty="0"/>
                        <a:t>4</a:t>
                      </a:r>
                    </a:p>
                  </a:txBody>
                  <a:tcPr anchor="ctr"/>
                </a:tc>
                <a:tc>
                  <a:txBody>
                    <a:bodyPr/>
                    <a:lstStyle/>
                    <a:p>
                      <a:pPr algn="ctr"/>
                      <a:r>
                        <a:rPr lang="en-US" dirty="0"/>
                        <a:t>2</a:t>
                      </a:r>
                    </a:p>
                  </a:txBody>
                  <a:tcPr anchor="ctr"/>
                </a:tc>
                <a:tc>
                  <a:txBody>
                    <a:bodyPr/>
                    <a:lstStyle/>
                    <a:p>
                      <a:pPr algn="ctr"/>
                      <a:r>
                        <a:rPr lang="en-US" dirty="0"/>
                        <a:t>2</a:t>
                      </a:r>
                    </a:p>
                  </a:txBody>
                  <a:tcPr anchor="ctr"/>
                </a:tc>
                <a:tc>
                  <a:txBody>
                    <a:bodyPr/>
                    <a:lstStyle/>
                    <a:p>
                      <a:pPr algn="ctr"/>
                      <a:r>
                        <a:rPr lang="en-US" dirty="0"/>
                        <a:t>2</a:t>
                      </a:r>
                    </a:p>
                  </a:txBody>
                  <a:tcPr anchor="ctr"/>
                </a:tc>
                <a:extLst>
                  <a:ext uri="{0D108BD9-81ED-4DB2-BD59-A6C34878D82A}">
                    <a16:rowId xmlns="" xmlns:a16="http://schemas.microsoft.com/office/drawing/2014/main" val="10001"/>
                  </a:ext>
                </a:extLst>
              </a:tr>
              <a:tr h="570331">
                <a:tc>
                  <a:txBody>
                    <a:bodyPr/>
                    <a:lstStyle/>
                    <a:p>
                      <a:pPr algn="l"/>
                      <a:r>
                        <a:rPr lang="en-US" dirty="0"/>
                        <a:t>T1.2</a:t>
                      </a:r>
                    </a:p>
                    <a:p>
                      <a:pPr algn="l"/>
                      <a:r>
                        <a:rPr lang="en-US" sz="1700" dirty="0"/>
                        <a:t>Use Cases, Test Scenarios and Evaluation Plans</a:t>
                      </a:r>
                    </a:p>
                  </a:txBody>
                  <a:tcPr anchor="ctr"/>
                </a:tc>
                <a:tc>
                  <a:txBody>
                    <a:bodyPr/>
                    <a:lstStyle/>
                    <a:p>
                      <a:pPr algn="ctr"/>
                      <a:r>
                        <a:rPr lang="en-US" dirty="0"/>
                        <a:t>2</a:t>
                      </a:r>
                    </a:p>
                  </a:txBody>
                  <a:tcPr anchor="ctr"/>
                </a:tc>
                <a:tc>
                  <a:txBody>
                    <a:bodyPr/>
                    <a:lstStyle/>
                    <a:p>
                      <a:pPr algn="ctr"/>
                      <a:r>
                        <a:rPr lang="en-US" dirty="0"/>
                        <a:t>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6</a:t>
                      </a:r>
                    </a:p>
                  </a:txBody>
                  <a:tcPr anchor="ctr"/>
                </a:tc>
                <a:tc>
                  <a:txBody>
                    <a:bodyPr/>
                    <a:lstStyle/>
                    <a:p>
                      <a:pPr algn="ctr"/>
                      <a:endParaRPr lang="en-US" dirty="0"/>
                    </a:p>
                  </a:txBody>
                  <a:tcPr anchor="ctr"/>
                </a:tc>
                <a:tc>
                  <a:txBody>
                    <a:bodyPr/>
                    <a:lstStyle/>
                    <a:p>
                      <a:pPr algn="ctr"/>
                      <a:r>
                        <a:rPr lang="en-US" dirty="0"/>
                        <a:t>5</a:t>
                      </a:r>
                    </a:p>
                  </a:txBody>
                  <a:tcPr anchor="ctr"/>
                </a:tc>
                <a:tc>
                  <a:txBody>
                    <a:bodyPr/>
                    <a:lstStyle/>
                    <a:p>
                      <a:pPr algn="ctr"/>
                      <a:r>
                        <a:rPr lang="en-US" dirty="0"/>
                        <a:t>5</a:t>
                      </a:r>
                    </a:p>
                  </a:txBody>
                  <a:tcPr anchor="ctr"/>
                </a:tc>
                <a:tc>
                  <a:txBody>
                    <a:bodyPr/>
                    <a:lstStyle/>
                    <a:p>
                      <a:pPr algn="ctr"/>
                      <a:r>
                        <a:rPr lang="en-US" dirty="0"/>
                        <a:t>5</a:t>
                      </a:r>
                    </a:p>
                  </a:txBody>
                  <a:tcPr anchor="ctr"/>
                </a:tc>
                <a:tc>
                  <a:txBody>
                    <a:bodyPr/>
                    <a:lstStyle/>
                    <a:p>
                      <a:pPr algn="ctr"/>
                      <a:r>
                        <a:rPr lang="en-US" dirty="0"/>
                        <a:t>5</a:t>
                      </a:r>
                    </a:p>
                  </a:txBody>
                  <a:tcPr anchor="ctr"/>
                </a:tc>
                <a:tc>
                  <a:txBody>
                    <a:bodyPr/>
                    <a:lstStyle/>
                    <a:p>
                      <a:pPr algn="ctr"/>
                      <a:r>
                        <a:rPr lang="en-US" dirty="0"/>
                        <a:t>2</a:t>
                      </a:r>
                    </a:p>
                  </a:txBody>
                  <a:tcPr anchor="ctr"/>
                </a:tc>
                <a:tc>
                  <a:txBody>
                    <a:bodyPr/>
                    <a:lstStyle/>
                    <a:p>
                      <a:pPr algn="ctr"/>
                      <a:r>
                        <a:rPr lang="en-US" dirty="0"/>
                        <a:t>2</a:t>
                      </a:r>
                    </a:p>
                  </a:txBody>
                  <a:tcPr anchor="ctr"/>
                </a:tc>
                <a:tc>
                  <a:txBody>
                    <a:bodyPr/>
                    <a:lstStyle/>
                    <a:p>
                      <a:pPr algn="ctr"/>
                      <a:r>
                        <a:rPr lang="en-US" dirty="0"/>
                        <a:t>2</a:t>
                      </a:r>
                    </a:p>
                  </a:txBody>
                  <a:tcPr anchor="ctr"/>
                </a:tc>
                <a:tc>
                  <a:txBody>
                    <a:bodyPr/>
                    <a:lstStyle/>
                    <a:p>
                      <a:pPr algn="ctr"/>
                      <a:r>
                        <a:rPr lang="en-US" dirty="0"/>
                        <a:t>2</a:t>
                      </a:r>
                    </a:p>
                  </a:txBody>
                  <a:tcPr anchor="ctr"/>
                </a:tc>
                <a:tc>
                  <a:txBody>
                    <a:bodyPr/>
                    <a:lstStyle/>
                    <a:p>
                      <a:pPr algn="ctr"/>
                      <a:r>
                        <a:rPr lang="en-US" dirty="0"/>
                        <a:t>2</a:t>
                      </a:r>
                    </a:p>
                  </a:txBody>
                  <a:tcPr anchor="ctr"/>
                </a:tc>
                <a:extLst>
                  <a:ext uri="{0D108BD9-81ED-4DB2-BD59-A6C34878D82A}">
                    <a16:rowId xmlns="" xmlns:a16="http://schemas.microsoft.com/office/drawing/2014/main" val="10002"/>
                  </a:ext>
                </a:extLst>
              </a:tr>
              <a:tr h="570331">
                <a:tc>
                  <a:txBody>
                    <a:bodyPr/>
                    <a:lstStyle/>
                    <a:p>
                      <a:pPr algn="l"/>
                      <a:r>
                        <a:rPr lang="en-US" dirty="0"/>
                        <a:t>T1.3</a:t>
                      </a:r>
                    </a:p>
                    <a:p>
                      <a:pPr algn="l"/>
                      <a:r>
                        <a:rPr lang="en-US" sz="1700" dirty="0"/>
                        <a:t>Analysis of Building Types and Construction Requirements</a:t>
                      </a:r>
                    </a:p>
                  </a:txBody>
                  <a:tcPr anchor="ctr"/>
                </a:tc>
                <a:tc>
                  <a:txBody>
                    <a:bodyPr/>
                    <a:lstStyle/>
                    <a:p>
                      <a:pPr algn="ctr"/>
                      <a:endParaRPr lang="en-US" dirty="0"/>
                    </a:p>
                  </a:txBody>
                  <a:tcPr anchor="ctr"/>
                </a:tc>
                <a:tc>
                  <a:txBody>
                    <a:bodyPr/>
                    <a:lstStyle/>
                    <a:p>
                      <a:pPr algn="ctr"/>
                      <a:r>
                        <a:rPr lang="en-US" dirty="0"/>
                        <a:t>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6</a:t>
                      </a:r>
                    </a:p>
                  </a:txBody>
                  <a:tcPr anchor="ctr"/>
                </a:tc>
                <a:tc>
                  <a:txBody>
                    <a:bodyPr/>
                    <a:lstStyle/>
                    <a:p>
                      <a:pPr algn="ctr"/>
                      <a:r>
                        <a:rPr lang="en-US" dirty="0"/>
                        <a:t>2</a:t>
                      </a:r>
                    </a:p>
                  </a:txBody>
                  <a:tcPr anchor="ctr"/>
                </a:tc>
                <a:tc>
                  <a:txBody>
                    <a:bodyPr/>
                    <a:lstStyle/>
                    <a:p>
                      <a:pPr algn="ctr"/>
                      <a:r>
                        <a:rPr lang="en-US" dirty="0"/>
                        <a:t>6</a:t>
                      </a:r>
                    </a:p>
                  </a:txBody>
                  <a:tcPr anchor="ctr"/>
                </a:tc>
                <a:tc>
                  <a:txBody>
                    <a:bodyPr/>
                    <a:lstStyle/>
                    <a:p>
                      <a:pPr algn="ctr"/>
                      <a:r>
                        <a:rPr lang="en-US" dirty="0"/>
                        <a:t>4</a:t>
                      </a:r>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r>
                        <a:rPr lang="en-US" dirty="0"/>
                        <a:t>4</a:t>
                      </a:r>
                    </a:p>
                  </a:txBody>
                  <a:tcPr anchor="ctr"/>
                </a:tc>
                <a:tc>
                  <a:txBody>
                    <a:bodyPr/>
                    <a:lstStyle/>
                    <a:p>
                      <a:pPr algn="ctr"/>
                      <a:endParaRPr lang="en-US" dirty="0"/>
                    </a:p>
                  </a:txBody>
                  <a:tcPr anchor="ctr"/>
                </a:tc>
                <a:tc>
                  <a:txBody>
                    <a:bodyPr/>
                    <a:lstStyle/>
                    <a:p>
                      <a:pPr algn="ctr"/>
                      <a:r>
                        <a:rPr lang="en-US" dirty="0"/>
                        <a:t>2</a:t>
                      </a:r>
                    </a:p>
                  </a:txBody>
                  <a:tcPr anchor="ctr"/>
                </a:tc>
                <a:tc>
                  <a:txBody>
                    <a:bodyPr/>
                    <a:lstStyle/>
                    <a:p>
                      <a:pPr algn="ctr"/>
                      <a:r>
                        <a:rPr lang="en-US" dirty="0"/>
                        <a:t>2</a:t>
                      </a:r>
                    </a:p>
                  </a:txBody>
                  <a:tcPr anchor="ctr"/>
                </a:tc>
                <a:tc>
                  <a:txBody>
                    <a:bodyPr/>
                    <a:lstStyle/>
                    <a:p>
                      <a:pPr algn="ctr"/>
                      <a:r>
                        <a:rPr lang="en-US" dirty="0"/>
                        <a:t>2</a:t>
                      </a:r>
                    </a:p>
                  </a:txBody>
                  <a:tcPr anchor="ctr"/>
                </a:tc>
                <a:extLst>
                  <a:ext uri="{0D108BD9-81ED-4DB2-BD59-A6C34878D82A}">
                    <a16:rowId xmlns="" xmlns:a16="http://schemas.microsoft.com/office/drawing/2014/main" val="10003"/>
                  </a:ext>
                </a:extLst>
              </a:tr>
              <a:tr h="570331">
                <a:tc>
                  <a:txBody>
                    <a:bodyPr/>
                    <a:lstStyle/>
                    <a:p>
                      <a:pPr algn="l"/>
                      <a:r>
                        <a:rPr lang="en-US" dirty="0"/>
                        <a:t>T1.4</a:t>
                      </a:r>
                    </a:p>
                    <a:p>
                      <a:pPr algn="l"/>
                      <a:r>
                        <a:rPr lang="en-US" sz="1700" dirty="0" err="1"/>
                        <a:t>PnH</a:t>
                      </a:r>
                      <a:r>
                        <a:rPr lang="en-US" sz="1700" dirty="0"/>
                        <a:t> Architectural Design, Functional &amp; Technical Specifications</a:t>
                      </a:r>
                    </a:p>
                  </a:txBody>
                  <a:tcPr anchor="ctr"/>
                </a:tc>
                <a:tc>
                  <a:txBody>
                    <a:bodyPr/>
                    <a:lstStyle/>
                    <a:p>
                      <a:pPr algn="ctr"/>
                      <a:r>
                        <a:rPr lang="en-US" dirty="0"/>
                        <a:t>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6</a:t>
                      </a:r>
                    </a:p>
                  </a:txBody>
                  <a:tcPr anchor="ctr"/>
                </a:tc>
                <a:tc>
                  <a:txBody>
                    <a:bodyPr/>
                    <a:lstStyle/>
                    <a:p>
                      <a:pPr algn="ctr"/>
                      <a:r>
                        <a:rPr lang="en-US" dirty="0"/>
                        <a:t>2</a:t>
                      </a:r>
                    </a:p>
                  </a:txBody>
                  <a:tcPr anchor="ctr"/>
                </a:tc>
                <a:tc>
                  <a:txBody>
                    <a:bodyPr/>
                    <a:lstStyle/>
                    <a:p>
                      <a:pPr algn="ctr"/>
                      <a:r>
                        <a:rPr lang="en-US" dirty="0"/>
                        <a:t>2</a:t>
                      </a:r>
                    </a:p>
                  </a:txBody>
                  <a:tcPr anchor="ctr"/>
                </a:tc>
                <a:tc>
                  <a:txBody>
                    <a:bodyPr/>
                    <a:lstStyle/>
                    <a:p>
                      <a:pPr algn="ctr"/>
                      <a:r>
                        <a:rPr lang="en-US" dirty="0"/>
                        <a:t>5</a:t>
                      </a:r>
                    </a:p>
                  </a:txBody>
                  <a:tcPr anchor="ctr"/>
                </a:tc>
                <a:tc>
                  <a:txBody>
                    <a:bodyPr/>
                    <a:lstStyle/>
                    <a:p>
                      <a:pPr algn="ctr"/>
                      <a:r>
                        <a:rPr lang="en-US" dirty="0"/>
                        <a:t>4</a:t>
                      </a:r>
                    </a:p>
                  </a:txBody>
                  <a:tcPr anchor="ctr"/>
                </a:tc>
                <a:tc>
                  <a:txBody>
                    <a:bodyPr/>
                    <a:lstStyle/>
                    <a:p>
                      <a:pPr algn="ctr"/>
                      <a:r>
                        <a:rPr lang="en-US" dirty="0"/>
                        <a:t>4</a:t>
                      </a:r>
                    </a:p>
                  </a:txBody>
                  <a:tcPr anchor="ctr"/>
                </a:tc>
                <a:tc>
                  <a:txBody>
                    <a:bodyPr/>
                    <a:lstStyle/>
                    <a:p>
                      <a:pPr algn="ctr"/>
                      <a:r>
                        <a:rPr lang="en-US" dirty="0"/>
                        <a:t>4</a:t>
                      </a:r>
                    </a:p>
                  </a:txBody>
                  <a:tcPr anchor="ctr"/>
                </a:tc>
                <a:tc>
                  <a:txBody>
                    <a:bodyPr/>
                    <a:lstStyle/>
                    <a:p>
                      <a:pPr algn="ctr"/>
                      <a:r>
                        <a:rPr lang="en-US" dirty="0"/>
                        <a:t>2</a:t>
                      </a:r>
                    </a:p>
                  </a:txBody>
                  <a:tcPr anchor="ctr"/>
                </a:tc>
                <a:tc>
                  <a:txBody>
                    <a:bodyPr/>
                    <a:lstStyle/>
                    <a:p>
                      <a:pPr algn="ctr"/>
                      <a:r>
                        <a:rPr lang="en-US" dirty="0"/>
                        <a:t>2</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a:t>2</a:t>
                      </a:r>
                    </a:p>
                  </a:txBody>
                  <a:tcPr anchor="ctr"/>
                </a:tc>
                <a:extLst>
                  <a:ext uri="{0D108BD9-81ED-4DB2-BD59-A6C34878D82A}">
                    <a16:rowId xmlns="" xmlns:a16="http://schemas.microsoft.com/office/drawing/2014/main" val="10004"/>
                  </a:ext>
                </a:extLst>
              </a:tr>
              <a:tr h="570331">
                <a:tc>
                  <a:txBody>
                    <a:bodyPr/>
                    <a:lstStyle/>
                    <a:p>
                      <a:pPr algn="l"/>
                      <a:r>
                        <a:rPr lang="en-US" dirty="0"/>
                        <a:t>T1.5</a:t>
                      </a:r>
                    </a:p>
                    <a:p>
                      <a:pPr algn="l"/>
                      <a:r>
                        <a:rPr lang="en-US" sz="1700" dirty="0"/>
                        <a:t>Active-façade CFD simulation and optimization guidelines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8</a:t>
                      </a:r>
                    </a:p>
                  </a:txBody>
                  <a:tcPr anchor="ctr"/>
                </a:tc>
                <a:tc>
                  <a:txBody>
                    <a:bodyPr/>
                    <a:lstStyle/>
                    <a:p>
                      <a:pPr algn="ctr"/>
                      <a:r>
                        <a:rPr lang="en-US" dirty="0"/>
                        <a:t>2</a:t>
                      </a:r>
                    </a:p>
                  </a:txBody>
                  <a:tcPr anchor="ctr"/>
                </a:tc>
                <a:tc>
                  <a:txBody>
                    <a:bodyPr/>
                    <a:lstStyle/>
                    <a:p>
                      <a:pPr algn="ctr"/>
                      <a:r>
                        <a:rPr lang="en-US" dirty="0"/>
                        <a:t>2</a:t>
                      </a:r>
                    </a:p>
                  </a:txBody>
                  <a:tcPr anchor="ctr"/>
                </a:tc>
                <a:tc>
                  <a:txBody>
                    <a:bodyPr/>
                    <a:lstStyle/>
                    <a:p>
                      <a:pPr algn="ctr"/>
                      <a:endParaRPr lang="en-US" dirty="0"/>
                    </a:p>
                  </a:txBody>
                  <a:tcPr anchor="ctr"/>
                </a:tc>
                <a:tc>
                  <a:txBody>
                    <a:bodyPr/>
                    <a:lstStyle/>
                    <a:p>
                      <a:pPr algn="ctr"/>
                      <a:r>
                        <a:rPr lang="en-US" dirty="0"/>
                        <a:t>1</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55947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sv-SE"/>
              <a:t>PLUG-N-HARVEST</a:t>
            </a:r>
            <a:br>
              <a:rPr lang="sv-SE"/>
            </a:br>
            <a:r>
              <a:rPr lang="sv-SE"/>
              <a:t>ID: 768735 - H2020-EU.2.1.5.2.</a:t>
            </a:r>
            <a:endParaRPr lang="sv-SE" dirty="0"/>
          </a:p>
        </p:txBody>
      </p:sp>
      <p:sp>
        <p:nvSpPr>
          <p:cNvPr id="3" name="Slide Number Placeholder 2"/>
          <p:cNvSpPr>
            <a:spLocks noGrp="1"/>
          </p:cNvSpPr>
          <p:nvPr>
            <p:ph type="sldNum" sz="quarter" idx="12"/>
          </p:nvPr>
        </p:nvSpPr>
        <p:spPr/>
        <p:txBody>
          <a:bodyPr/>
          <a:lstStyle/>
          <a:p>
            <a:fld id="{76F34D8A-136C-4FA7-8325-F06DF2D5CB3D}" type="slidenum">
              <a:rPr lang="en-US" smtClean="0"/>
              <a:t>9</a:t>
            </a:fld>
            <a:endParaRPr lang="en-US"/>
          </a:p>
        </p:txBody>
      </p:sp>
      <p:sp>
        <p:nvSpPr>
          <p:cNvPr id="4" name="3 Título"/>
          <p:cNvSpPr txBox="1">
            <a:spLocks/>
          </p:cNvSpPr>
          <p:nvPr/>
        </p:nvSpPr>
        <p:spPr>
          <a:xfrm>
            <a:off x="0" y="2471742"/>
            <a:ext cx="12191999" cy="1288965"/>
          </a:xfrm>
          <a:prstGeom prst="snip1Rect">
            <a:avLst>
              <a:gd name="adj" fmla="val 0"/>
            </a:avLst>
          </a:prstGeom>
          <a:solidFill>
            <a:schemeClr val="accent2">
              <a:lumMod val="60000"/>
              <a:lumOff val="40000"/>
            </a:schemeClr>
          </a:soli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sz="3600" dirty="0"/>
              <a:t>WP1 Tasks &amp; their links to wider project</a:t>
            </a:r>
          </a:p>
        </p:txBody>
      </p:sp>
    </p:spTree>
    <p:extLst>
      <p:ext uri="{BB962C8B-B14F-4D97-AF65-F5344CB8AC3E}">
        <p14:creationId xmlns:p14="http://schemas.microsoft.com/office/powerpoint/2010/main" val="1456727811"/>
      </p:ext>
    </p:extLst>
  </p:cSld>
  <p:clrMapOvr>
    <a:masterClrMapping/>
  </p:clrMapOvr>
</p:sld>
</file>

<file path=ppt/theme/theme1.xml><?xml version="1.0" encoding="utf-8"?>
<a:theme xmlns:a="http://schemas.openxmlformats.org/drawingml/2006/main" name="PnH - Template">
  <a:themeElements>
    <a:clrScheme name="Ανασκόπηση">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529</TotalTime>
  <Words>2552</Words>
  <Application>Microsoft Macintosh PowerPoint</Application>
  <PresentationFormat>Custom</PresentationFormat>
  <Paragraphs>389</Paragraphs>
  <Slides>22</Slides>
  <Notes>4</Notes>
  <HiddenSlides>0</HiddenSlides>
  <MMClips>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PnH - Template</vt:lpstr>
      <vt:lpstr>Plug-N-Harvest</vt:lpstr>
      <vt:lpstr>AIGUASOL Company</vt:lpstr>
      <vt:lpstr>AIGUASOL R+D</vt:lpstr>
      <vt:lpstr>Content</vt:lpstr>
      <vt:lpstr>PowerPoint Presentation</vt:lpstr>
      <vt:lpstr>Timeline </vt:lpstr>
      <vt:lpstr>WP1 Main Objectives</vt:lpstr>
      <vt:lpstr>Involved partners</vt:lpstr>
      <vt:lpstr>PowerPoint Presentation</vt:lpstr>
      <vt:lpstr>Tasks &amp; subtasks in WP1 overview of connection to wider project </vt:lpstr>
      <vt:lpstr>T1.1 End-User and Business Requirements</vt:lpstr>
      <vt:lpstr>T1.1 - Links to other tasks</vt:lpstr>
      <vt:lpstr>T1.2 Use Cases, Test Scenarios and Evaluation Plans</vt:lpstr>
      <vt:lpstr>T1.2 - Links to other tasks</vt:lpstr>
      <vt:lpstr>T1.3 Analysis of Building Types and Construction Requirements</vt:lpstr>
      <vt:lpstr>T1.3 - Links to other tasks</vt:lpstr>
      <vt:lpstr>T1.4 PnH Architectural Design, Functional &amp; Technical Specifications</vt:lpstr>
      <vt:lpstr>T1.4 - Links to other tasks</vt:lpstr>
      <vt:lpstr>T1.5 Active-façade CFD simulation and optimization guidelines</vt:lpstr>
      <vt:lpstr>Task 1.5: Active-façade CFD simulation and optimization guidelines</vt:lpstr>
      <vt:lpstr>Task 1.5: Active-façade CFD simulation and optimization guidelines</vt:lpstr>
      <vt:lpstr>Deliverables quality reviews proposal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Ιάκωβος Μιχαηλίδης</dc:creator>
  <cp:lastModifiedBy>jordi pascual</cp:lastModifiedBy>
  <cp:revision>100</cp:revision>
  <dcterms:created xsi:type="dcterms:W3CDTF">2017-08-30T15:07:01Z</dcterms:created>
  <dcterms:modified xsi:type="dcterms:W3CDTF">2017-09-21T09:04:44Z</dcterms:modified>
</cp:coreProperties>
</file>