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76" r:id="rId5"/>
    <p:sldId id="277" r:id="rId6"/>
    <p:sldId id="262" r:id="rId7"/>
    <p:sldId id="263" r:id="rId8"/>
    <p:sldId id="274" r:id="rId9"/>
    <p:sldId id="268" r:id="rId10"/>
    <p:sldId id="267" r:id="rId11"/>
    <p:sldId id="270" r:id="rId12"/>
    <p:sldId id="272" r:id="rId13"/>
    <p:sldId id="273" r:id="rId14"/>
  </p:sldIdLst>
  <p:sldSz cx="12188825" cy="6858000"/>
  <p:notesSz cx="6858000" cy="12192000"/>
  <p:defaultTextStyle>
    <a:defPPr>
      <a:defRPr lang="en-US"/>
    </a:defPPr>
    <a:lvl1pPr marL="0" algn="l" defTabSz="457200">
      <a:defRPr sz="1800">
        <a:solidFill>
          <a:schemeClr val="tx1"/>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257" autoAdjust="0"/>
  </p:normalViewPr>
  <p:slideViewPr>
    <p:cSldViewPr>
      <p:cViewPr varScale="1">
        <p:scale>
          <a:sx n="85" d="100"/>
          <a:sy n="85" d="100"/>
        </p:scale>
        <p:origin x="-128" y="-240"/>
      </p:cViewPr>
      <p:guideLst>
        <p:guide orient="horz" pos="2160"/>
        <p:guide pos="287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vallsa\Google%20Drive\PROJECTES%20GERARD\PROJECTES\46%20-%20PLUG-N-HARVEST\Presentaci&#243;%20Thesalonica%20-%2020-01-2018\Meeting_Thesal&#243;nica\CONSUMS%20SANT%20QUIRZ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consums!$Q$37</c:f>
              <c:strCache>
                <c:ptCount val="1"/>
                <c:pt idx="0">
                  <c:v>Energy consumption in the differents appartments</c:v>
                </c:pt>
              </c:strCache>
            </c:strRef>
          </c:tx>
          <c:invertIfNegative val="0"/>
          <c:cat>
            <c:strRef>
              <c:f>(consums!$C$4,consums!$C$8,consums!$C$12,consums!$C$16,consums!$C$20,consums!$C$24,consums!$C$28)</c:f>
              <c:strCache>
                <c:ptCount val="7"/>
                <c:pt idx="0">
                  <c:v>1-1</c:v>
                </c:pt>
                <c:pt idx="1">
                  <c:v>2-4</c:v>
                </c:pt>
                <c:pt idx="2">
                  <c:v>3-1</c:v>
                </c:pt>
                <c:pt idx="3">
                  <c:v>1-2</c:v>
                </c:pt>
                <c:pt idx="4">
                  <c:v>2-2</c:v>
                </c:pt>
                <c:pt idx="5">
                  <c:v>3-4</c:v>
                </c:pt>
                <c:pt idx="6">
                  <c:v>0-3</c:v>
                </c:pt>
              </c:strCache>
            </c:strRef>
          </c:cat>
          <c:val>
            <c:numRef>
              <c:f>(consums!$Q$5,consums!$Q$9,consums!$Q$13,consums!$Q$17,consums!$Q$21,consums!$Q$25,consums!$Q$29)</c:f>
              <c:numCache>
                <c:formatCode>0.00\ "kWh/m2*year"</c:formatCode>
                <c:ptCount val="7"/>
                <c:pt idx="0">
                  <c:v>137.7406758448057</c:v>
                </c:pt>
                <c:pt idx="1">
                  <c:v>82.61548152295607</c:v>
                </c:pt>
                <c:pt idx="2">
                  <c:v>66.98454501351445</c:v>
                </c:pt>
                <c:pt idx="3">
                  <c:v>90.66983729662053</c:v>
                </c:pt>
                <c:pt idx="4">
                  <c:v>70.49099836333877</c:v>
                </c:pt>
                <c:pt idx="5">
                  <c:v>103.2050062578223</c:v>
                </c:pt>
                <c:pt idx="6">
                  <c:v>42.24339490296937</c:v>
                </c:pt>
              </c:numCache>
            </c:numRef>
          </c:val>
          <c:extLst xmlns:c16r2="http://schemas.microsoft.com/office/drawing/2015/06/chart">
            <c:ext xmlns:c16="http://schemas.microsoft.com/office/drawing/2014/chart" uri="{C3380CC4-5D6E-409C-BE32-E72D297353CC}">
              <c16:uniqueId val="{00000000-2B89-4284-885E-8FF510FD44A4}"/>
            </c:ext>
          </c:extLst>
        </c:ser>
        <c:dLbls>
          <c:showLegendKey val="0"/>
          <c:showVal val="0"/>
          <c:showCatName val="0"/>
          <c:showSerName val="0"/>
          <c:showPercent val="0"/>
          <c:showBubbleSize val="0"/>
        </c:dLbls>
        <c:gapWidth val="150"/>
        <c:axId val="2036989160"/>
        <c:axId val="2036538760"/>
      </c:barChart>
      <c:lineChart>
        <c:grouping val="standard"/>
        <c:varyColors val="0"/>
        <c:ser>
          <c:idx val="1"/>
          <c:order val="1"/>
          <c:tx>
            <c:strRef>
              <c:f>consums!$Q$36</c:f>
              <c:strCache>
                <c:ptCount val="1"/>
                <c:pt idx="0">
                  <c:v>Average energy consumption in Catalonia in residential sector</c:v>
                </c:pt>
              </c:strCache>
            </c:strRef>
          </c:tx>
          <c:marker>
            <c:symbol val="none"/>
          </c:marker>
          <c:val>
            <c:numRef>
              <c:f>(consums!$R$5,consums!$R$9,consums!$R$13,consums!$R$17,consums!$R$21,consums!$R$25,consums!$R$29)</c:f>
              <c:numCache>
                <c:formatCode>0.00\ "kWh/m2*year"</c:formatCode>
                <c:ptCount val="7"/>
                <c:pt idx="0">
                  <c:v>106.0</c:v>
                </c:pt>
                <c:pt idx="1">
                  <c:v>106.0</c:v>
                </c:pt>
                <c:pt idx="2">
                  <c:v>106.0</c:v>
                </c:pt>
                <c:pt idx="3">
                  <c:v>106.0</c:v>
                </c:pt>
                <c:pt idx="4">
                  <c:v>106.0</c:v>
                </c:pt>
                <c:pt idx="5">
                  <c:v>106.0</c:v>
                </c:pt>
                <c:pt idx="6">
                  <c:v>106.0</c:v>
                </c:pt>
              </c:numCache>
            </c:numRef>
          </c:val>
          <c:smooth val="0"/>
          <c:extLst xmlns:c16r2="http://schemas.microsoft.com/office/drawing/2015/06/chart">
            <c:ext xmlns:c16="http://schemas.microsoft.com/office/drawing/2014/chart" uri="{C3380CC4-5D6E-409C-BE32-E72D297353CC}">
              <c16:uniqueId val="{00000001-2B89-4284-885E-8FF510FD44A4}"/>
            </c:ext>
          </c:extLst>
        </c:ser>
        <c:dLbls>
          <c:showLegendKey val="0"/>
          <c:showVal val="0"/>
          <c:showCatName val="0"/>
          <c:showSerName val="0"/>
          <c:showPercent val="0"/>
          <c:showBubbleSize val="0"/>
        </c:dLbls>
        <c:marker val="1"/>
        <c:smooth val="0"/>
        <c:axId val="2036989160"/>
        <c:axId val="2036538760"/>
      </c:lineChart>
      <c:catAx>
        <c:axId val="2036989160"/>
        <c:scaling>
          <c:orientation val="minMax"/>
        </c:scaling>
        <c:delete val="0"/>
        <c:axPos val="b"/>
        <c:numFmt formatCode="General" sourceLinked="0"/>
        <c:majorTickMark val="out"/>
        <c:minorTickMark val="none"/>
        <c:tickLblPos val="nextTo"/>
        <c:crossAx val="2036538760"/>
        <c:crosses val="autoZero"/>
        <c:auto val="1"/>
        <c:lblAlgn val="ctr"/>
        <c:lblOffset val="100"/>
        <c:noMultiLvlLbl val="0"/>
      </c:catAx>
      <c:valAx>
        <c:axId val="2036538760"/>
        <c:scaling>
          <c:orientation val="minMax"/>
        </c:scaling>
        <c:delete val="0"/>
        <c:axPos val="l"/>
        <c:majorGridlines/>
        <c:numFmt formatCode="0.00\ &quot;kWh/m2*year&quot;" sourceLinked="1"/>
        <c:majorTickMark val="out"/>
        <c:minorTickMark val="none"/>
        <c:tickLblPos val="nextTo"/>
        <c:crossAx val="2036989160"/>
        <c:crosses val="autoZero"/>
        <c:crossBetween val="between"/>
      </c:valAx>
    </c:plotArea>
    <c:legend>
      <c:legendPos val="r"/>
      <c:layout>
        <c:manualLayout>
          <c:xMode val="edge"/>
          <c:yMode val="edge"/>
          <c:x val="0.649539543358526"/>
          <c:y val="0.515433306325326"/>
          <c:w val="0.340184182656589"/>
          <c:h val="0.181737740453371"/>
        </c:manualLayout>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Διαφάνεια τίτλου">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1096994" y="758952"/>
            <a:ext cx="10055781" cy="2957997"/>
          </a:xfrm>
        </p:spPr>
        <p:txBody>
          <a:bodyPr anchor="b">
            <a:normAutofit/>
          </a:bodyPr>
          <a:lstStyle>
            <a:lvl1pPr algn="ctr">
              <a:lnSpc>
                <a:spcPct val="85000"/>
              </a:lnSpc>
              <a:defRPr sz="8000" spc="-50">
                <a:solidFill>
                  <a:schemeClr val="tx1">
                    <a:lumMod val="85000"/>
                    <a:lumOff val="15000"/>
                  </a:schemeClr>
                </a:solidFill>
              </a:defRPr>
            </a:lvl1pPr>
          </a:lstStyle>
          <a:p>
            <a:pPr>
              <a:defRPr/>
            </a:pPr>
            <a:r>
              <a:rPr lang="en-US"/>
              <a:t>PROJECT TITLE</a:t>
            </a:r>
            <a:endParaRPr/>
          </a:p>
        </p:txBody>
      </p:sp>
      <p:sp>
        <p:nvSpPr>
          <p:cNvPr id="5" name="Subtitle 2"/>
          <p:cNvSpPr>
            <a:spLocks noGrp="1"/>
          </p:cNvSpPr>
          <p:nvPr>
            <p:ph type="subTitle" idx="1" hasCustomPrompt="1"/>
          </p:nvPr>
        </p:nvSpPr>
        <p:spPr bwMode="auto">
          <a:xfrm>
            <a:off x="1099764" y="4107181"/>
            <a:ext cx="10055781" cy="1645919"/>
          </a:xfrm>
        </p:spPr>
        <p:txBody>
          <a:bodyPr lIns="91440" rIns="91440">
            <a:normAutofit/>
          </a:bodyPr>
          <a:lstStyle>
            <a:lvl1pPr marL="0" indent="0" algn="l">
              <a:buNone/>
              <a:defRPr sz="2400" b="0" cap="all" spc="20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a:defRPr/>
            </a:pPr>
            <a:r>
              <a:rPr lang="en-US"/>
              <a:t>WPX - Task X.X: Task or deliverable title HERE</a:t>
            </a:r>
            <a:endParaRPr/>
          </a:p>
          <a:p>
            <a:pPr>
              <a:defRPr/>
            </a:pPr>
            <a:r>
              <a:rPr lang="en-US"/>
              <a:t>ORGANIZATION: ORGANIZATion name/acronym</a:t>
            </a:r>
            <a:br>
              <a:rPr lang="en-US"/>
            </a:br>
            <a:r>
              <a:rPr lang="en-US"/>
              <a:t>PRESENTER(S): presenters names</a:t>
            </a:r>
            <a:br>
              <a:rPr lang="en-US"/>
            </a:br>
            <a:r>
              <a:rPr lang="en-US"/>
              <a:t>MEETING: TYPE AND LOCATION OF THE MEETING</a:t>
            </a:r>
            <a:endParaRPr/>
          </a:p>
        </p:txBody>
      </p:sp>
      <p:sp>
        <p:nvSpPr>
          <p:cNvPr id="6" name="Date Placeholder 3"/>
          <p:cNvSpPr>
            <a:spLocks noGrp="1"/>
          </p:cNvSpPr>
          <p:nvPr>
            <p:ph type="dt" sz="half" idx="10"/>
          </p:nvPr>
        </p:nvSpPr>
        <p:spPr bwMode="auto">
          <a:xfrm>
            <a:off x="1858808" y="6459786"/>
            <a:ext cx="1709815" cy="365125"/>
          </a:xfrm>
        </p:spPr>
        <p:txBody>
          <a:bodyPr/>
          <a:lstStyle/>
          <a:p>
            <a:pPr>
              <a:defRPr/>
            </a:pPr>
            <a:fld id="{40F4E886-7301-4474-86BD-9B5B4C643F56}" type="datetime1">
              <a:t>11/02/18</a:t>
            </a:fld>
            <a:endParaRPr lang="en-US"/>
          </a:p>
        </p:txBody>
      </p:sp>
      <p:sp>
        <p:nvSpPr>
          <p:cNvPr id="7" name="Footer Placeholder 4"/>
          <p:cNvSpPr>
            <a:spLocks noGrp="1"/>
          </p:cNvSpPr>
          <p:nvPr>
            <p:ph type="ftr" sz="quarter" idx="11"/>
          </p:nvPr>
        </p:nvSpPr>
        <p:spPr bwMode="auto"/>
        <p:txBody>
          <a:bodyPr/>
          <a:lstStyle/>
          <a:p>
            <a:pPr>
              <a:defRPr/>
            </a:pPr>
            <a:r>
              <a:rPr lang="en-US"/>
              <a:t>PLUG-N-HARVEST</a:t>
            </a:r>
            <a:br>
              <a:rPr lang="en-US"/>
            </a:br>
            <a:r>
              <a:rPr lang="en-US"/>
              <a:t>ID: 768735 - H2020-EU.2.1.5.2.</a:t>
            </a:r>
            <a:endParaRPr/>
          </a:p>
        </p:txBody>
      </p:sp>
      <p:sp>
        <p:nvSpPr>
          <p:cNvPr id="8" name="Slide Number Placeholder 5"/>
          <p:cNvSpPr>
            <a:spLocks noGrp="1"/>
          </p:cNvSpPr>
          <p:nvPr>
            <p:ph type="sldNum" sz="quarter" idx="12"/>
          </p:nvPr>
        </p:nvSpPr>
        <p:spPr bwMode="auto">
          <a:xfrm>
            <a:off x="8623376" y="6459786"/>
            <a:ext cx="1087155" cy="365125"/>
          </a:xfrm>
        </p:spPr>
        <p:txBody>
          <a:bodyPr/>
          <a:lstStyle/>
          <a:p>
            <a:pPr>
              <a:defRPr/>
            </a:pPr>
            <a:fld id="{76F34D8A-136C-4FA7-8325-F06DF2D5CB3D}" type="slidenum">
              <a:t>‹Nr.›</a:t>
            </a:fld>
            <a:endParaRPr lang="en-US"/>
          </a:p>
        </p:txBody>
      </p:sp>
      <p:pic>
        <p:nvPicPr>
          <p:cNvPr id="9" name="Εικόνα 10"/>
          <p:cNvPicPr>
            <a:picLocks noChangeAspect="1"/>
          </p:cNvPicPr>
          <p:nvPr userDrawn="1"/>
        </p:nvPicPr>
        <p:blipFill>
          <a:blip r:embed="rId2"/>
          <a:stretch/>
        </p:blipFill>
        <p:spPr bwMode="auto">
          <a:xfrm>
            <a:off x="10608719" y="1"/>
            <a:ext cx="1580105" cy="1519257"/>
          </a:xfrm>
          <a:prstGeom prst="rect">
            <a:avLst/>
          </a:prstGeom>
        </p:spPr>
      </p:pic>
      <p:pic>
        <p:nvPicPr>
          <p:cNvPr id="10" name="Εικόνα 15"/>
          <p:cNvPicPr>
            <a:picLocks noChangeAspect="1"/>
          </p:cNvPicPr>
          <p:nvPr userDrawn="1"/>
        </p:nvPicPr>
        <p:blipFill>
          <a:blip r:embed="rId3"/>
          <a:stretch/>
        </p:blipFill>
        <p:spPr bwMode="auto">
          <a:xfrm>
            <a:off x="293827" y="187221"/>
            <a:ext cx="1440497" cy="960582"/>
          </a:xfrm>
          <a:prstGeom prst="rect">
            <a:avLst/>
          </a:prstGeom>
        </p:spPr>
      </p:pic>
      <p:grpSp>
        <p:nvGrpSpPr>
          <p:cNvPr id="11" name="Ομάδα 23"/>
          <p:cNvGrpSpPr/>
          <p:nvPr userDrawn="1"/>
        </p:nvGrpSpPr>
        <p:grpSpPr bwMode="auto">
          <a:xfrm>
            <a:off x="293827" y="2240280"/>
            <a:ext cx="7007929" cy="3572554"/>
            <a:chOff x="293904" y="2240280"/>
            <a:chExt cx="7009754" cy="3572554"/>
          </a:xfrm>
        </p:grpSpPr>
        <p:cxnSp>
          <p:nvCxnSpPr>
            <p:cNvPr id="12"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a:cxnSpLocks/>
            </p:cNvCxnSpPr>
            <p:nvPr userDrawn="1"/>
          </p:nvCxnSpPr>
          <p:spPr bwMode="auto">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Ομάδα 18"/>
          <p:cNvGrpSpPr/>
          <p:nvPr userDrawn="1"/>
        </p:nvGrpSpPr>
        <p:grpSpPr bwMode="auto">
          <a:xfrm>
            <a:off x="-2" y="5995713"/>
            <a:ext cx="12188828" cy="195824"/>
            <a:chOff x="-3" y="5947505"/>
            <a:chExt cx="12192003" cy="195824"/>
          </a:xfrm>
        </p:grpSpPr>
        <p:sp>
          <p:nvSpPr>
            <p:cNvPr id="17"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8"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9"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Tree>
  </p:cSld>
  <p:clrMapOvr>
    <a:masterClrMapping/>
  </p:clrMapOvr>
  <p:hf/>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Τίτλος και Κατακόρυφο κείμενο">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Vertical Text Placeholder 2"/>
          <p:cNvSpPr>
            <a:spLocks noGrp="1"/>
          </p:cNvSpPr>
          <p:nvPr>
            <p:ph type="body" orient="vert" idx="1" hasCustomPrompt="1"/>
          </p:nvPr>
        </p:nvSpPr>
        <p:spPr bwMode="auto"/>
        <p:txBody>
          <a:bodyPr vert="eaVert" lIns="45720" tIns="0" rIns="45720" bIns="0"/>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6" name="Date Placeholder 3"/>
          <p:cNvSpPr>
            <a:spLocks noGrp="1"/>
          </p:cNvSpPr>
          <p:nvPr>
            <p:ph type="dt" sz="half" idx="10"/>
          </p:nvPr>
        </p:nvSpPr>
        <p:spPr bwMode="auto"/>
        <p:txBody>
          <a:bodyPr/>
          <a:lstStyle/>
          <a:p>
            <a:pPr>
              <a:defRPr/>
            </a:pPr>
            <a:fld id="{CCDB0B1E-DEAE-4CBE-A42B-AFEABF2D80C4}" type="datetime1">
              <a:t>11/02/18</a:t>
            </a:fld>
            <a:endParaRPr lang="en-US"/>
          </a:p>
        </p:txBody>
      </p:sp>
      <p:sp>
        <p:nvSpPr>
          <p:cNvPr id="7" name="Footer Placeholder 4"/>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8" name="Slide Number Placeholder 5"/>
          <p:cNvSpPr>
            <a:spLocks noGrp="1"/>
          </p:cNvSpPr>
          <p:nvPr>
            <p:ph type="sldNum" sz="quarter" idx="12"/>
          </p:nvPr>
        </p:nvSpPr>
        <p:spPr bwMode="auto"/>
        <p:txBody>
          <a:bodyPr/>
          <a:lstStyle/>
          <a:p>
            <a:pPr>
              <a:defRPr/>
            </a:pPr>
            <a:fld id="{76F34D8A-136C-4FA7-8325-F06DF2D5CB3D}" type="slidenum">
              <a:t>‹Nr.›</a:t>
            </a:fld>
            <a:endParaRPr lang="en-US"/>
          </a:p>
        </p:txBody>
      </p:sp>
    </p:spTree>
  </p:cSld>
  <p:clrMapOvr>
    <a:masterClrMapping/>
  </p:clrMapOvr>
  <p:hf/>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userDrawn="1">
  <p:cSld name="Κατακόρυφος τίτλος και Κείμενο">
    <p:spTree>
      <p:nvGrpSpPr>
        <p:cNvPr id="1" name=""/>
        <p:cNvGrpSpPr/>
        <p:nvPr/>
      </p:nvGrpSpPr>
      <p:grpSpPr bwMode="auto">
        <a:xfrm>
          <a:off x="0" y="0"/>
          <a:ext cx="0" cy="0"/>
          <a:chOff x="0" y="0"/>
          <a:chExt cx="0" cy="0"/>
        </a:xfrm>
      </p:grpSpPr>
      <p:grpSp>
        <p:nvGrpSpPr>
          <p:cNvPr id="4" name="Ομάδα 18"/>
          <p:cNvGrpSpPr/>
          <p:nvPr userDrawn="1"/>
        </p:nvGrpSpPr>
        <p:grpSpPr bwMode="auto">
          <a:xfrm>
            <a:off x="-2" y="5947505"/>
            <a:ext cx="12188828" cy="195824"/>
            <a:chOff x="-3" y="5947505"/>
            <a:chExt cx="12192003" cy="195824"/>
          </a:xfrm>
        </p:grpSpPr>
        <p:sp>
          <p:nvSpPr>
            <p:cNvPr id="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8" name="Vertical Title 1"/>
          <p:cNvSpPr>
            <a:spLocks noGrp="1"/>
          </p:cNvSpPr>
          <p:nvPr>
            <p:ph type="title" orient="vert" hasCustomPrompt="1"/>
          </p:nvPr>
        </p:nvSpPr>
        <p:spPr bwMode="auto">
          <a:xfrm>
            <a:off x="8722628" y="412302"/>
            <a:ext cx="2628215" cy="5759898"/>
          </a:xfrm>
        </p:spPr>
        <p:txBody>
          <a:bodyPr vert="eaVert"/>
          <a:lstStyle>
            <a:lvl1pPr>
              <a:defRPr/>
            </a:lvl1pPr>
          </a:lstStyle>
          <a:p>
            <a:pPr>
              <a:defRPr/>
            </a:pPr>
            <a:r>
              <a:rPr lang="en-US"/>
              <a:t>MAIN TITLE</a:t>
            </a:r>
            <a:endParaRPr/>
          </a:p>
        </p:txBody>
      </p:sp>
      <p:sp>
        <p:nvSpPr>
          <p:cNvPr id="9" name="Vertical Text Placeholder 2"/>
          <p:cNvSpPr>
            <a:spLocks noGrp="1"/>
          </p:cNvSpPr>
          <p:nvPr>
            <p:ph type="body" orient="vert" idx="1" hasCustomPrompt="1"/>
          </p:nvPr>
        </p:nvSpPr>
        <p:spPr bwMode="auto">
          <a:xfrm>
            <a:off x="837982" y="412302"/>
            <a:ext cx="7732286" cy="5759898"/>
          </a:xfrm>
        </p:spPr>
        <p:txBody>
          <a:bodyPr vert="eaVert" lIns="45720" tIns="0" rIns="45720" bIns="0"/>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10" name="Date Placeholder 3"/>
          <p:cNvSpPr>
            <a:spLocks noGrp="1"/>
          </p:cNvSpPr>
          <p:nvPr>
            <p:ph type="dt" sz="half" idx="10"/>
          </p:nvPr>
        </p:nvSpPr>
        <p:spPr bwMode="auto"/>
        <p:txBody>
          <a:bodyPr/>
          <a:lstStyle/>
          <a:p>
            <a:pPr>
              <a:defRPr/>
            </a:pPr>
            <a:fld id="{49CF32DC-8BE5-4FBE-BEC8-3CF6B3B972B5}" type="datetime1">
              <a:t>11/02/18</a:t>
            </a:fld>
            <a:endParaRPr lang="en-US"/>
          </a:p>
        </p:txBody>
      </p:sp>
      <p:sp>
        <p:nvSpPr>
          <p:cNvPr id="11" name="Footer Placeholder 4"/>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2" name="Slide Number Placeholder 5"/>
          <p:cNvSpPr>
            <a:spLocks noGrp="1"/>
          </p:cNvSpPr>
          <p:nvPr>
            <p:ph type="sldNum" sz="quarter" idx="12"/>
          </p:nvPr>
        </p:nvSpPr>
        <p:spPr bwMode="auto"/>
        <p:txBody>
          <a:bodyPr/>
          <a:lstStyle/>
          <a:p>
            <a:pPr>
              <a:defRPr/>
            </a:pPr>
            <a:fld id="{76F34D8A-136C-4FA7-8325-F06DF2D5CB3D}" type="slidenum">
              <a:t>‹Nr.›</a:t>
            </a:fld>
            <a:endParaRPr lang="en-US"/>
          </a:p>
        </p:txBody>
      </p:sp>
      <p:pic>
        <p:nvPicPr>
          <p:cNvPr id="13" name="Εικόνα 9"/>
          <p:cNvPicPr>
            <a:picLocks noChangeAspect="1"/>
          </p:cNvPicPr>
          <p:nvPr userDrawn="1"/>
        </p:nvPicPr>
        <p:blipFill>
          <a:blip r:embed="rId2"/>
          <a:stretch/>
        </p:blipFill>
        <p:spPr bwMode="auto">
          <a:xfrm rot="5400000">
            <a:off x="-171867" y="5765068"/>
            <a:ext cx="1072004" cy="714484"/>
          </a:xfrm>
          <a:prstGeom prst="rect">
            <a:avLst/>
          </a:prstGeom>
        </p:spPr>
      </p:pic>
      <p:pic>
        <p:nvPicPr>
          <p:cNvPr id="14" name="Εικόνα 13"/>
          <p:cNvPicPr>
            <a:picLocks noChangeAspect="1"/>
          </p:cNvPicPr>
          <p:nvPr userDrawn="1"/>
        </p:nvPicPr>
        <p:blipFill>
          <a:blip r:embed="rId3"/>
          <a:stretch/>
        </p:blipFill>
        <p:spPr bwMode="auto">
          <a:xfrm rot="5400000">
            <a:off x="11058501" y="5766274"/>
            <a:ext cx="1133648" cy="1089424"/>
          </a:xfrm>
          <a:prstGeom prst="rect">
            <a:avLst/>
          </a:prstGeom>
        </p:spPr>
      </p:pic>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Τίτλος και περιεχόμενο">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a:defRPr/>
            </a:lvl1pPr>
            <a:lvl2pPr>
              <a:defRPr/>
            </a:lvl2pPr>
            <a:lvl3pPr>
              <a:defRPr/>
            </a:lvl3pPr>
            <a:lvl4pPr>
              <a:defRPr/>
            </a:lvl4pPr>
            <a:lvl5pPr>
              <a:defRPr/>
            </a:lvl5p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5" name="Title 1"/>
          <p:cNvSpPr>
            <a:spLocks noGrp="1"/>
          </p:cNvSpPr>
          <p:nvPr>
            <p:ph type="title" hasCustomPrompt="1"/>
          </p:nvPr>
        </p:nvSpPr>
        <p:spPr bwMode="auto">
          <a:xfrm>
            <a:off x="1096994" y="286603"/>
            <a:ext cx="10055781" cy="1458114"/>
          </a:xfrm>
        </p:spPr>
        <p:txBody>
          <a:bodyPr/>
          <a:lstStyle>
            <a:lvl1pPr>
              <a:defRPr/>
            </a:lvl1pPr>
          </a:lstStyle>
          <a:p>
            <a:pPr>
              <a:defRPr/>
            </a:pPr>
            <a:r>
              <a:rPr lang="en-US"/>
              <a:t>MAIN TITLE</a:t>
            </a:r>
            <a:endParaRPr/>
          </a:p>
        </p:txBody>
      </p:sp>
      <p:sp>
        <p:nvSpPr>
          <p:cNvPr id="6" name="Θέση ημερομηνίας 1"/>
          <p:cNvSpPr>
            <a:spLocks noGrp="1"/>
          </p:cNvSpPr>
          <p:nvPr>
            <p:ph type="dt" sz="half" idx="10"/>
          </p:nvPr>
        </p:nvSpPr>
        <p:spPr bwMode="auto"/>
        <p:txBody>
          <a:bodyPr/>
          <a:lstStyle/>
          <a:p>
            <a:pPr>
              <a:defRPr/>
            </a:pPr>
            <a:fld id="{7FC9F940-3752-4988-A080-ACBD9960BA4B}" type="datetime1">
              <a:t>11/02/18</a:t>
            </a:fld>
            <a:endParaRPr lang="en-US"/>
          </a:p>
        </p:txBody>
      </p:sp>
      <p:sp>
        <p:nvSpPr>
          <p:cNvPr id="7" name="Θέση υποσέλιδου 6"/>
          <p:cNvSpPr>
            <a:spLocks noGrp="1"/>
          </p:cNvSpPr>
          <p:nvPr>
            <p:ph type="ftr" sz="quarter" idx="11"/>
          </p:nvPr>
        </p:nvSpPr>
        <p:spPr bwMode="auto"/>
        <p:txBody>
          <a:bodyPr/>
          <a:lstStyle/>
          <a:p>
            <a:pPr>
              <a:defRPr/>
            </a:pPr>
            <a:r>
              <a:rPr lang="en-US"/>
              <a:t>PLUG-N-HARVEST</a:t>
            </a:r>
            <a:br>
              <a:rPr lang="en-US"/>
            </a:br>
            <a:r>
              <a:rPr lang="en-US"/>
              <a:t>ID: 768735 - H2020-EU.2.1.5.2.</a:t>
            </a:r>
          </a:p>
        </p:txBody>
      </p:sp>
      <p:sp>
        <p:nvSpPr>
          <p:cNvPr id="8" name="Θέση αριθμού διαφάνειας 7"/>
          <p:cNvSpPr>
            <a:spLocks noGrp="1"/>
          </p:cNvSpPr>
          <p:nvPr>
            <p:ph type="sldNum" sz="quarter" idx="12"/>
          </p:nvPr>
        </p:nvSpPr>
        <p:spPr bwMode="auto"/>
        <p:txBody>
          <a:bodyPr/>
          <a:lstStyle/>
          <a:p>
            <a:pPr>
              <a:defRPr/>
            </a:pPr>
            <a:fld id="{76F34D8A-136C-4FA7-8325-F06DF2D5CB3D}" type="slidenum">
              <a:t>‹Nr.›</a:t>
            </a:fld>
            <a:endParaRPr lang="en-US"/>
          </a:p>
        </p:txBody>
      </p:sp>
    </p:spTree>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Κεφαλίδα ενότητας">
    <p:bg>
      <p:bgPr>
        <a:solidFill>
          <a:schemeClr val="bg1"/>
        </a:solidFill>
        <a:effectLst/>
      </p:bgPr>
    </p:bg>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fld id="{9F46B51E-3943-40B2-9BC6-F6706F17CFAB}" type="datetime1">
              <a:t>11/02/18</a:t>
            </a:fld>
            <a:endParaRPr lang="en-US"/>
          </a:p>
        </p:txBody>
      </p:sp>
      <p:sp>
        <p:nvSpPr>
          <p:cNvPr id="5" name="Footer Placeholder 4"/>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6" name="Slide Number Placeholder 5"/>
          <p:cNvSpPr>
            <a:spLocks noGrp="1"/>
          </p:cNvSpPr>
          <p:nvPr>
            <p:ph type="sldNum" sz="quarter" idx="12"/>
          </p:nvPr>
        </p:nvSpPr>
        <p:spPr bwMode="auto"/>
        <p:txBody>
          <a:bodyPr/>
          <a:lstStyle/>
          <a:p>
            <a:pPr>
              <a:defRPr/>
            </a:pPr>
            <a:fld id="{76F34D8A-136C-4FA7-8325-F06DF2D5CB3D}" type="slidenum">
              <a:t>‹Nr.›</a:t>
            </a:fld>
            <a:endParaRPr lang="en-US"/>
          </a:p>
        </p:txBody>
      </p:sp>
      <p:sp>
        <p:nvSpPr>
          <p:cNvPr id="7" name="Subtitle 2"/>
          <p:cNvSpPr>
            <a:spLocks noGrp="1"/>
          </p:cNvSpPr>
          <p:nvPr>
            <p:ph type="subTitle" idx="1" hasCustomPrompt="1"/>
          </p:nvPr>
        </p:nvSpPr>
        <p:spPr bwMode="auto">
          <a:xfrm>
            <a:off x="1099764" y="4107181"/>
            <a:ext cx="10055781" cy="1645919"/>
          </a:xfrm>
        </p:spPr>
        <p:txBody>
          <a:bodyPr lIns="91440" rIns="91440">
            <a:normAutofit/>
          </a:bodyPr>
          <a:lstStyle>
            <a:lvl1pPr marL="0" indent="0" algn="l">
              <a:buNone/>
              <a:defRPr sz="2400" b="0" cap="all" spc="20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a:defRPr/>
            </a:pPr>
            <a:r>
              <a:rPr lang="en-US"/>
              <a:t>WPX - Task X.X: Task or deliverable title HERE</a:t>
            </a:r>
            <a:endParaRPr/>
          </a:p>
          <a:p>
            <a:pPr>
              <a:defRPr/>
            </a:pPr>
            <a:r>
              <a:rPr lang="en-US"/>
              <a:t>ORGANIZATION: ORGANIZATion name/acronym</a:t>
            </a:r>
            <a:br>
              <a:rPr lang="en-US"/>
            </a:br>
            <a:r>
              <a:rPr lang="en-US"/>
              <a:t>PRESENTER(S): presenters names</a:t>
            </a:r>
            <a:br>
              <a:rPr lang="en-US"/>
            </a:br>
            <a:r>
              <a:rPr lang="en-US"/>
              <a:t>MEETING: TYPE AND LOCATION OF THE MEETING</a:t>
            </a:r>
            <a:endParaRPr/>
          </a:p>
        </p:txBody>
      </p:sp>
      <p:grpSp>
        <p:nvGrpSpPr>
          <p:cNvPr id="8" name="Ομάδα 17"/>
          <p:cNvGrpSpPr/>
          <p:nvPr userDrawn="1"/>
        </p:nvGrpSpPr>
        <p:grpSpPr bwMode="auto">
          <a:xfrm>
            <a:off x="293827" y="2240280"/>
            <a:ext cx="7007929" cy="3572554"/>
            <a:chOff x="293904" y="2240280"/>
            <a:chExt cx="7009754" cy="3572554"/>
          </a:xfrm>
        </p:grpSpPr>
        <p:cxnSp>
          <p:nvCxnSpPr>
            <p:cNvPr id="9" name="Straight Connector 8"/>
            <p:cNvCxnSpPr>
              <a:cxnSpLocks/>
            </p:cNvCxnSpPr>
            <p:nvPr userDrawn="1"/>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8"/>
            <p:cNvCxnSpPr>
              <a:cxnSpLocks/>
            </p:cNvCxnSpPr>
            <p:nvPr userDrawn="1"/>
          </p:nvCxnSpPr>
          <p:spPr bwMode="auto">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3" name="Title 1"/>
          <p:cNvSpPr>
            <a:spLocks noGrp="1"/>
          </p:cNvSpPr>
          <p:nvPr>
            <p:ph type="ctrTitle" hasCustomPrompt="1"/>
          </p:nvPr>
        </p:nvSpPr>
        <p:spPr bwMode="auto">
          <a:xfrm>
            <a:off x="1096994" y="758952"/>
            <a:ext cx="10055781" cy="2957997"/>
          </a:xfrm>
        </p:spPr>
        <p:txBody>
          <a:bodyPr anchor="b">
            <a:normAutofit/>
          </a:bodyPr>
          <a:lstStyle>
            <a:lvl1pPr algn="ctr">
              <a:lnSpc>
                <a:spcPct val="85000"/>
              </a:lnSpc>
              <a:defRPr sz="8000" spc="-50">
                <a:solidFill>
                  <a:schemeClr val="tx1">
                    <a:lumMod val="85000"/>
                    <a:lumOff val="15000"/>
                  </a:schemeClr>
                </a:solidFill>
              </a:defRPr>
            </a:lvl1pPr>
          </a:lstStyle>
          <a:p>
            <a:pPr>
              <a:defRPr/>
            </a:pPr>
            <a:r>
              <a:rPr lang="en-US"/>
              <a:t>PROJECT TITLE</a:t>
            </a:r>
            <a:endParaRPr/>
          </a:p>
        </p:txBody>
      </p:sp>
      <p:grpSp>
        <p:nvGrpSpPr>
          <p:cNvPr id="14" name="Ομάδα 21"/>
          <p:cNvGrpSpPr/>
          <p:nvPr userDrawn="1"/>
        </p:nvGrpSpPr>
        <p:grpSpPr bwMode="auto">
          <a:xfrm>
            <a:off x="-2" y="5947505"/>
            <a:ext cx="12188828" cy="195824"/>
            <a:chOff x="-3" y="5947505"/>
            <a:chExt cx="12192003" cy="195824"/>
          </a:xfrm>
        </p:grpSpPr>
        <p:sp>
          <p:nvSpPr>
            <p:cNvPr id="1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8" name="Εικόνα 10"/>
          <p:cNvPicPr>
            <a:picLocks noChangeAspect="1"/>
          </p:cNvPicPr>
          <p:nvPr userDrawn="1"/>
        </p:nvPicPr>
        <p:blipFill>
          <a:blip r:embed="rId2"/>
          <a:stretch/>
        </p:blipFill>
        <p:spPr bwMode="auto">
          <a:xfrm>
            <a:off x="10608719" y="1"/>
            <a:ext cx="1580105" cy="1519257"/>
          </a:xfrm>
          <a:prstGeom prst="rect">
            <a:avLst/>
          </a:prstGeom>
        </p:spPr>
      </p:pic>
      <p:pic>
        <p:nvPicPr>
          <p:cNvPr id="19" name="Εικόνα 15"/>
          <p:cNvPicPr>
            <a:picLocks noChangeAspect="1"/>
          </p:cNvPicPr>
          <p:nvPr userDrawn="1"/>
        </p:nvPicPr>
        <p:blipFill>
          <a:blip r:embed="rId3"/>
          <a:stretch/>
        </p:blipFill>
        <p:spPr bwMode="auto">
          <a:xfrm>
            <a:off x="293827" y="187221"/>
            <a:ext cx="1440497" cy="960582"/>
          </a:xfrm>
          <a:prstGeom prst="rect">
            <a:avLst/>
          </a:prstGeom>
        </p:spPr>
      </p:pic>
    </p:spTree>
  </p:cSld>
  <p:clrMapOvr>
    <a:masterClrMapping/>
  </p:clrMapOvr>
  <p:hf/>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Δύο περιεχόμενα">
    <p:spTree>
      <p:nvGrpSpPr>
        <p:cNvPr id="1" name=""/>
        <p:cNvGrpSpPr/>
        <p:nvPr/>
      </p:nvGrpSpPr>
      <p:grpSpPr bwMode="auto">
        <a:xfrm>
          <a:off x="0" y="0"/>
          <a:ext cx="0" cy="0"/>
          <a:chOff x="0" y="0"/>
          <a:chExt cx="0" cy="0"/>
        </a:xfrm>
      </p:grpSpPr>
      <p:sp>
        <p:nvSpPr>
          <p:cNvPr id="4" name="Title 7"/>
          <p:cNvSpPr>
            <a:spLocks noGrp="1"/>
          </p:cNvSpPr>
          <p:nvPr>
            <p:ph type="title" hasCustomPrompt="1"/>
          </p:nvPr>
        </p:nvSpPr>
        <p:spPr bwMode="auto">
          <a:xfrm>
            <a:off x="1096994" y="286604"/>
            <a:ext cx="10055781" cy="1450757"/>
          </a:xfrm>
        </p:spPr>
        <p:txBody>
          <a:bodyPr/>
          <a:lstStyle>
            <a:lvl1pPr>
              <a:defRPr/>
            </a:lvl1pPr>
          </a:lstStyle>
          <a:p>
            <a:pPr>
              <a:defRPr/>
            </a:pPr>
            <a:r>
              <a:rPr lang="en-US"/>
              <a:t>MAIN TITLE</a:t>
            </a:r>
            <a:endParaRPr/>
          </a:p>
        </p:txBody>
      </p:sp>
      <p:sp>
        <p:nvSpPr>
          <p:cNvPr id="5" name="Content Placeholder 2"/>
          <p:cNvSpPr>
            <a:spLocks noGrp="1"/>
          </p:cNvSpPr>
          <p:nvPr>
            <p:ph sz="half" idx="1" hasCustomPrompt="1"/>
          </p:nvPr>
        </p:nvSpPr>
        <p:spPr bwMode="auto">
          <a:xfrm>
            <a:off x="1096992" y="1845734"/>
            <a:ext cx="4936474" cy="4023360"/>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6" name="Content Placeholder 3"/>
          <p:cNvSpPr>
            <a:spLocks noGrp="1"/>
          </p:cNvSpPr>
          <p:nvPr>
            <p:ph sz="half" idx="2" hasCustomPrompt="1"/>
          </p:nvPr>
        </p:nvSpPr>
        <p:spPr bwMode="auto">
          <a:xfrm>
            <a:off x="6216301" y="1845735"/>
            <a:ext cx="4936474" cy="4023360"/>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7" name="Date Placeholder 4"/>
          <p:cNvSpPr>
            <a:spLocks noGrp="1"/>
          </p:cNvSpPr>
          <p:nvPr>
            <p:ph type="dt" sz="half" idx="10"/>
          </p:nvPr>
        </p:nvSpPr>
        <p:spPr bwMode="auto"/>
        <p:txBody>
          <a:bodyPr/>
          <a:lstStyle/>
          <a:p>
            <a:pPr>
              <a:defRPr/>
            </a:pPr>
            <a:fld id="{312FB9F1-94BF-45D3-AE33-6ABCB2F20E7B}" type="datetime1">
              <a:t>11/02/18</a:t>
            </a:fld>
            <a:endParaRPr lang="en-US"/>
          </a:p>
        </p:txBody>
      </p:sp>
      <p:sp>
        <p:nvSpPr>
          <p:cNvPr id="8"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9" name="Slide Number Placeholder 6"/>
          <p:cNvSpPr>
            <a:spLocks noGrp="1"/>
          </p:cNvSpPr>
          <p:nvPr>
            <p:ph type="sldNum" sz="quarter" idx="12"/>
          </p:nvPr>
        </p:nvSpPr>
        <p:spPr bwMode="auto"/>
        <p:txBody>
          <a:bodyPr/>
          <a:lstStyle/>
          <a:p>
            <a:pPr>
              <a:defRPr/>
            </a:pPr>
            <a:fld id="{76F34D8A-136C-4FA7-8325-F06DF2D5CB3D}" type="slidenum">
              <a:t>‹Nr.›</a:t>
            </a:fld>
            <a:endParaRPr lang="en-US"/>
          </a:p>
        </p:txBody>
      </p:sp>
    </p:spTree>
  </p:cSld>
  <p:clrMapOvr>
    <a:masterClrMapping/>
  </p:clrMapOvr>
  <p:hf/>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Σύγκριση">
    <p:spTree>
      <p:nvGrpSpPr>
        <p:cNvPr id="1" name=""/>
        <p:cNvGrpSpPr/>
        <p:nvPr/>
      </p:nvGrpSpPr>
      <p:grpSpPr bwMode="auto">
        <a:xfrm>
          <a:off x="0" y="0"/>
          <a:ext cx="0" cy="0"/>
          <a:chOff x="0" y="0"/>
          <a:chExt cx="0" cy="0"/>
        </a:xfrm>
      </p:grpSpPr>
      <p:sp>
        <p:nvSpPr>
          <p:cNvPr id="4" name="Title 9"/>
          <p:cNvSpPr>
            <a:spLocks noGrp="1"/>
          </p:cNvSpPr>
          <p:nvPr>
            <p:ph type="title" hasCustomPrompt="1"/>
          </p:nvPr>
        </p:nvSpPr>
        <p:spPr bwMode="auto">
          <a:xfrm>
            <a:off x="1096994" y="286604"/>
            <a:ext cx="10055781" cy="1450757"/>
          </a:xfrm>
        </p:spPr>
        <p:txBody>
          <a:bodyPr/>
          <a:lstStyle>
            <a:lvl1pPr>
              <a:defRPr/>
            </a:lvl1pPr>
          </a:lstStyle>
          <a:p>
            <a:pPr>
              <a:defRPr/>
            </a:pPr>
            <a:r>
              <a:rPr lang="en-US"/>
              <a:t>MAIN TITLE</a:t>
            </a:r>
            <a:endParaRPr/>
          </a:p>
        </p:txBody>
      </p:sp>
      <p:sp>
        <p:nvSpPr>
          <p:cNvPr id="5" name="Content Placeholder 3"/>
          <p:cNvSpPr>
            <a:spLocks noGrp="1"/>
          </p:cNvSpPr>
          <p:nvPr>
            <p:ph sz="half" idx="2" hasCustomPrompt="1"/>
          </p:nvPr>
        </p:nvSpPr>
        <p:spPr bwMode="auto">
          <a:xfrm>
            <a:off x="1096994" y="1880956"/>
            <a:ext cx="4936474" cy="4079579"/>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6" name="Content Placeholder 5"/>
          <p:cNvSpPr>
            <a:spLocks noGrp="1"/>
          </p:cNvSpPr>
          <p:nvPr>
            <p:ph sz="quarter" idx="4" hasCustomPrompt="1"/>
          </p:nvPr>
        </p:nvSpPr>
        <p:spPr bwMode="auto">
          <a:xfrm>
            <a:off x="6216301" y="1880956"/>
            <a:ext cx="4936474" cy="4079579"/>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7" name="Date Placeholder 6"/>
          <p:cNvSpPr>
            <a:spLocks noGrp="1"/>
          </p:cNvSpPr>
          <p:nvPr>
            <p:ph type="dt" sz="half" idx="10"/>
          </p:nvPr>
        </p:nvSpPr>
        <p:spPr bwMode="auto"/>
        <p:txBody>
          <a:bodyPr/>
          <a:lstStyle/>
          <a:p>
            <a:pPr>
              <a:defRPr/>
            </a:pPr>
            <a:fld id="{26C3DC05-FFF6-4D9D-9DB5-7D1A9A8DDC4A}" type="datetime1">
              <a:t>11/02/18</a:t>
            </a:fld>
            <a:endParaRPr lang="en-US"/>
          </a:p>
        </p:txBody>
      </p:sp>
      <p:sp>
        <p:nvSpPr>
          <p:cNvPr id="8" name="Footer Placeholder 7"/>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9" name="Slide Number Placeholder 8"/>
          <p:cNvSpPr>
            <a:spLocks noGrp="1"/>
          </p:cNvSpPr>
          <p:nvPr>
            <p:ph type="sldNum" sz="quarter" idx="12"/>
          </p:nvPr>
        </p:nvSpPr>
        <p:spPr bwMode="auto"/>
        <p:txBody>
          <a:bodyPr/>
          <a:lstStyle/>
          <a:p>
            <a:pPr>
              <a:defRPr/>
            </a:pPr>
            <a:fld id="{76F34D8A-136C-4FA7-8325-F06DF2D5CB3D}" type="slidenum">
              <a:t>‹Nr.›</a:t>
            </a:fld>
            <a:endParaRPr lang="en-US"/>
          </a:p>
        </p:txBody>
      </p:sp>
    </p:spTree>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Μόνο τίτλος">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lvl1pPr>
              <a:defRPr/>
            </a:lvl1pPr>
          </a:lstStyle>
          <a:p>
            <a:pPr>
              <a:defRPr/>
            </a:pPr>
            <a:r>
              <a:rPr lang="en-US"/>
              <a:t>MAIN TITLE</a:t>
            </a:r>
            <a:endParaRPr/>
          </a:p>
        </p:txBody>
      </p:sp>
      <p:sp>
        <p:nvSpPr>
          <p:cNvPr id="5" name="Date Placeholder 2"/>
          <p:cNvSpPr>
            <a:spLocks noGrp="1"/>
          </p:cNvSpPr>
          <p:nvPr>
            <p:ph type="dt" sz="half" idx="10"/>
          </p:nvPr>
        </p:nvSpPr>
        <p:spPr bwMode="auto"/>
        <p:txBody>
          <a:bodyPr/>
          <a:lstStyle/>
          <a:p>
            <a:pPr>
              <a:defRPr/>
            </a:pPr>
            <a:fld id="{A66F430A-72C9-4ED3-B5E4-3D55C9729DA8}" type="datetime1">
              <a:t>11/02/18</a:t>
            </a:fld>
            <a:endParaRPr lang="en-US"/>
          </a:p>
        </p:txBody>
      </p:sp>
      <p:sp>
        <p:nvSpPr>
          <p:cNvPr id="6" name="Footer Placeholder 3"/>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7" name="Slide Number Placeholder 4"/>
          <p:cNvSpPr>
            <a:spLocks noGrp="1"/>
          </p:cNvSpPr>
          <p:nvPr>
            <p:ph type="sldNum" sz="quarter" idx="12"/>
          </p:nvPr>
        </p:nvSpPr>
        <p:spPr bwMode="auto"/>
        <p:txBody>
          <a:bodyPr/>
          <a:lstStyle/>
          <a:p>
            <a:pPr>
              <a:defRPr/>
            </a:pPr>
            <a:fld id="{76F34D8A-136C-4FA7-8325-F06DF2D5CB3D}" type="slidenum">
              <a:t>‹Nr.›</a:t>
            </a:fld>
            <a:endParaRPr lang="en-US"/>
          </a:p>
        </p:txBody>
      </p:sp>
    </p:spTree>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Κενό">
    <p:spTree>
      <p:nvGrpSpPr>
        <p:cNvPr id="1" name=""/>
        <p:cNvGrpSpPr/>
        <p:nvPr/>
      </p:nvGrpSpPr>
      <p:grpSpPr bwMode="auto">
        <a:xfrm>
          <a:off x="0" y="0"/>
          <a:ext cx="0" cy="0"/>
          <a:chOff x="0" y="0"/>
          <a:chExt cx="0" cy="0"/>
        </a:xfrm>
      </p:grpSpPr>
      <p:sp>
        <p:nvSpPr>
          <p:cNvPr id="4" name="Date Placeholder 6"/>
          <p:cNvSpPr>
            <a:spLocks noGrp="1"/>
          </p:cNvSpPr>
          <p:nvPr>
            <p:ph type="dt" sz="half" idx="10"/>
          </p:nvPr>
        </p:nvSpPr>
        <p:spPr bwMode="auto"/>
        <p:txBody>
          <a:bodyPr/>
          <a:lstStyle/>
          <a:p>
            <a:pPr>
              <a:defRPr/>
            </a:pPr>
            <a:fld id="{41C6629B-A2E2-43B0-BC7C-2B77883FD396}" type="datetime1">
              <a:t>11/02/18</a:t>
            </a:fld>
            <a:endParaRPr lang="en-US"/>
          </a:p>
        </p:txBody>
      </p:sp>
      <p:sp>
        <p:nvSpPr>
          <p:cNvPr id="5" name="Footer Placeholder 7"/>
          <p:cNvSpPr>
            <a:spLocks noGrp="1"/>
          </p:cNvSpPr>
          <p:nvPr>
            <p:ph type="ftr" sz="quarter" idx="11"/>
          </p:nvPr>
        </p:nvSpPr>
        <p:spPr bwMode="auto"/>
        <p:txBody>
          <a:bodyPr/>
          <a:lstStyle>
            <a:lvl1pPr>
              <a:defRPr>
                <a:solidFill>
                  <a:srgbClr val="FFFFFF"/>
                </a:solidFill>
              </a:defRPr>
            </a:lvl1pPr>
          </a:lstStyle>
          <a:p>
            <a:pPr>
              <a:defRPr/>
            </a:pPr>
            <a:r>
              <a:rPr lang="sv-SE"/>
              <a:t>PLUG-N-HARVEST</a:t>
            </a:r>
            <a:br>
              <a:rPr lang="sv-SE"/>
            </a:br>
            <a:r>
              <a:rPr lang="sv-SE"/>
              <a:t>ID: 768735 - H2020-EU.2.1.5.2.</a:t>
            </a:r>
            <a:endParaRPr/>
          </a:p>
        </p:txBody>
      </p:sp>
      <p:sp>
        <p:nvSpPr>
          <p:cNvPr id="6" name="Slide Number Placeholder 8"/>
          <p:cNvSpPr>
            <a:spLocks noGrp="1"/>
          </p:cNvSpPr>
          <p:nvPr>
            <p:ph type="sldNum" sz="quarter" idx="12"/>
          </p:nvPr>
        </p:nvSpPr>
        <p:spPr bwMode="auto"/>
        <p:txBody>
          <a:bodyPr/>
          <a:lstStyle/>
          <a:p>
            <a:pPr>
              <a:defRPr/>
            </a:pPr>
            <a:fld id="{76F34D8A-136C-4FA7-8325-F06DF2D5CB3D}" type="slidenum">
              <a:t>‹Nr.›</a:t>
            </a:fld>
            <a:endParaRPr lang="en-US"/>
          </a:p>
        </p:txBody>
      </p:sp>
      <p:pic>
        <p:nvPicPr>
          <p:cNvPr id="7" name="Εικόνα 10"/>
          <p:cNvPicPr>
            <a:picLocks noChangeAspect="1"/>
          </p:cNvPicPr>
          <p:nvPr userDrawn="1"/>
        </p:nvPicPr>
        <p:blipFill>
          <a:blip r:embed="rId2"/>
          <a:stretch/>
        </p:blipFill>
        <p:spPr bwMode="auto">
          <a:xfrm>
            <a:off x="320804" y="6143330"/>
            <a:ext cx="1071725" cy="714670"/>
          </a:xfrm>
          <a:prstGeom prst="rect">
            <a:avLst/>
          </a:prstGeom>
        </p:spPr>
      </p:pic>
      <p:grpSp>
        <p:nvGrpSpPr>
          <p:cNvPr id="8" name="Ομάδα 11"/>
          <p:cNvGrpSpPr/>
          <p:nvPr userDrawn="1"/>
        </p:nvGrpSpPr>
        <p:grpSpPr bwMode="auto">
          <a:xfrm>
            <a:off x="-2" y="5947505"/>
            <a:ext cx="12188828" cy="195824"/>
            <a:chOff x="-3" y="5947505"/>
            <a:chExt cx="12192003" cy="195824"/>
          </a:xfrm>
        </p:grpSpPr>
        <p:sp>
          <p:nvSpPr>
            <p:cNvPr id="9"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0"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1"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2" name="Εικόνα 9"/>
          <p:cNvPicPr>
            <a:picLocks noChangeAspect="1"/>
          </p:cNvPicPr>
          <p:nvPr userDrawn="1"/>
        </p:nvPicPr>
        <p:blipFill>
          <a:blip r:embed="rId3"/>
          <a:stretch/>
        </p:blipFill>
        <p:spPr bwMode="auto">
          <a:xfrm>
            <a:off x="11058648" y="5766132"/>
            <a:ext cx="1133353" cy="1089708"/>
          </a:xfrm>
          <a:prstGeom prst="rect">
            <a:avLst/>
          </a:prstGeom>
        </p:spPr>
      </p:pic>
    </p:spTree>
  </p:cSld>
  <p:clrMapOvr>
    <a:masterClrMapping/>
  </p:clrMapOvr>
  <p:hf/>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userDrawn="1">
  <p:cSld name="Περιεχόμενο με λεζάντα">
    <p:spTree>
      <p:nvGrpSpPr>
        <p:cNvPr id="1" name=""/>
        <p:cNvGrpSpPr/>
        <p:nvPr/>
      </p:nvGrpSpPr>
      <p:grpSpPr bwMode="auto">
        <a:xfrm>
          <a:off x="0" y="0"/>
          <a:ext cx="0" cy="0"/>
          <a:chOff x="0" y="0"/>
          <a:chExt cx="0" cy="0"/>
        </a:xfrm>
      </p:grpSpPr>
      <p:sp>
        <p:nvSpPr>
          <p:cNvPr id="4" name="Rectangle 7"/>
          <p:cNvSpPr/>
          <p:nvPr/>
        </p:nvSpPr>
        <p:spPr bwMode="auto">
          <a:xfrm>
            <a:off x="17" y="0"/>
            <a:ext cx="4049736" cy="6858000"/>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Title 1"/>
          <p:cNvSpPr>
            <a:spLocks noGrp="1"/>
          </p:cNvSpPr>
          <p:nvPr>
            <p:ph type="title" hasCustomPrompt="1"/>
          </p:nvPr>
        </p:nvSpPr>
        <p:spPr bwMode="auto">
          <a:xfrm>
            <a:off x="457081" y="594358"/>
            <a:ext cx="3199567" cy="2286000"/>
          </a:xfrm>
        </p:spPr>
        <p:txBody>
          <a:bodyPr anchor="b">
            <a:normAutofit/>
          </a:bodyPr>
          <a:lstStyle>
            <a:lvl1pPr>
              <a:defRPr sz="5400" b="0">
                <a:solidFill>
                  <a:srgbClr val="FFFFFF"/>
                </a:solidFill>
              </a:defRPr>
            </a:lvl1pPr>
          </a:lstStyle>
          <a:p>
            <a:pPr>
              <a:defRPr/>
            </a:pPr>
            <a:r>
              <a:rPr lang="en-US" sz="4800" b="0" i="0" u="none" strike="noStrike" cap="none" spc="-50">
                <a:ln>
                  <a:noFill/>
                </a:ln>
                <a:solidFill>
                  <a:prstClr val="black">
                    <a:lumMod val="75000"/>
                    <a:lumOff val="25000"/>
                  </a:prstClr>
                </a:solidFill>
                <a:latin typeface="+mj-lt"/>
                <a:ea typeface="+mj-ea"/>
              </a:rPr>
              <a:t>Plug-N-Harvest</a:t>
            </a:r>
            <a:endParaRPr lang="en-US"/>
          </a:p>
        </p:txBody>
      </p:sp>
      <p:sp>
        <p:nvSpPr>
          <p:cNvPr id="6" name="Content Placeholder 2"/>
          <p:cNvSpPr>
            <a:spLocks noGrp="1"/>
          </p:cNvSpPr>
          <p:nvPr>
            <p:ph idx="1" hasCustomPrompt="1"/>
          </p:nvPr>
        </p:nvSpPr>
        <p:spPr bwMode="auto">
          <a:xfrm>
            <a:off x="4799350" y="731520"/>
            <a:ext cx="6490549" cy="5257800"/>
          </a:xfrm>
        </p:spPr>
        <p:txBody>
          <a:bodyPr/>
          <a:lstStyle>
            <a:lvl1pPr marL="91440" marR="0" indent="-91440" algn="l" defTabSz="914400">
              <a:lnSpc>
                <a:spcPct val="90000"/>
              </a:lnSpc>
              <a:spcBef>
                <a:spcPts val="1200"/>
              </a:spcBef>
              <a:spcAft>
                <a:spcPts val="200"/>
              </a:spcAft>
              <a:buClr>
                <a:srgbClr val="99CB38"/>
              </a:buClr>
              <a:buSzPct val="100000"/>
              <a:buFont typeface="Calibri"/>
              <a:buChar char=" "/>
              <a:defRPr/>
            </a:lvl1pPr>
            <a:lvl2pPr marL="384048" marR="0" indent="-182880" algn="l" defTabSz="914400">
              <a:lnSpc>
                <a:spcPct val="90000"/>
              </a:lnSpc>
              <a:spcBef>
                <a:spcPts val="200"/>
              </a:spcBef>
              <a:spcAft>
                <a:spcPts val="400"/>
              </a:spcAft>
              <a:buClr>
                <a:srgbClr val="99CB38"/>
              </a:buClr>
              <a:buSzTx/>
              <a:buFont typeface="Calibri"/>
              <a:buChar char="◦"/>
              <a:defRPr/>
            </a:lvl2pPr>
            <a:lvl3pPr marL="566928" marR="0" indent="-182880" algn="l" defTabSz="914400">
              <a:lnSpc>
                <a:spcPct val="90000"/>
              </a:lnSpc>
              <a:spcBef>
                <a:spcPts val="200"/>
              </a:spcBef>
              <a:spcAft>
                <a:spcPts val="400"/>
              </a:spcAft>
              <a:buClr>
                <a:srgbClr val="99CB38"/>
              </a:buClr>
              <a:buSzTx/>
              <a:buFont typeface="Calibri"/>
              <a:buChar char="◦"/>
              <a:defRPr/>
            </a:lvl3pPr>
            <a:lvl4pPr marL="749808" marR="0" indent="-182880" algn="l" defTabSz="914400">
              <a:lnSpc>
                <a:spcPct val="90000"/>
              </a:lnSpc>
              <a:spcBef>
                <a:spcPts val="200"/>
              </a:spcBef>
              <a:spcAft>
                <a:spcPts val="400"/>
              </a:spcAft>
              <a:buClr>
                <a:srgbClr val="99CB38"/>
              </a:buClr>
              <a:buSzTx/>
              <a:buFont typeface="Calibri"/>
              <a:buChar char="◦"/>
              <a:defRPr/>
            </a:lvl4pPr>
            <a:lvl5pPr marL="932688" marR="0" indent="-182880" algn="l" defTabSz="914400">
              <a:lnSpc>
                <a:spcPct val="90000"/>
              </a:lnSpc>
              <a:spcBef>
                <a:spcPts val="200"/>
              </a:spcBef>
              <a:spcAft>
                <a:spcPts val="400"/>
              </a:spcAft>
              <a:buClr>
                <a:srgbClr val="99CB38"/>
              </a:buClr>
              <a:buSzTx/>
              <a:buFont typeface="Calibri"/>
              <a:buChar char="◦"/>
              <a:defRPr/>
            </a:lvl5pPr>
          </a:lstStyle>
          <a:p>
            <a:pPr marL="91440" marR="0" lvl="0" indent="-91440" algn="l" defTabSz="914400">
              <a:lnSpc>
                <a:spcPct val="90000"/>
              </a:lnSpc>
              <a:spcBef>
                <a:spcPts val="1200"/>
              </a:spcBef>
              <a:spcAft>
                <a:spcPts val="200"/>
              </a:spcAft>
              <a:buClr>
                <a:srgbClr val="99CB38"/>
              </a:buClr>
              <a:buSzPct val="100000"/>
              <a:buFont typeface="Calibri"/>
              <a:buChar char=" "/>
              <a:defRPr/>
            </a:pPr>
            <a:r>
              <a:rPr lang="en-US" sz="2000" b="0" i="0" u="none" strike="noStrike" cap="none" spc="0">
                <a:ln>
                  <a:noFill/>
                </a:ln>
                <a:solidFill>
                  <a:prstClr val="black">
                    <a:lumMod val="75000"/>
                    <a:lumOff val="25000"/>
                  </a:prstClr>
                </a:solidFill>
                <a:latin typeface="+mn-lt"/>
                <a:ea typeface="+mn-ea"/>
              </a:rPr>
              <a:t>SAMPLE TEXT</a:t>
            </a:r>
            <a:endParaRPr lang="el-GR" sz="2000" b="0" i="0" u="none" strike="noStrike" cap="none" spc="0">
              <a:ln>
                <a:noFill/>
              </a:ln>
              <a:solidFill>
                <a:prstClr val="black">
                  <a:lumMod val="75000"/>
                  <a:lumOff val="25000"/>
                </a:prstClr>
              </a:solidFill>
              <a:latin typeface="+mn-lt"/>
              <a:ea typeface="+mn-ea"/>
            </a:endParaRPr>
          </a:p>
          <a:p>
            <a:pPr marL="384048" marR="0" lvl="1" indent="-182880" algn="l" defTabSz="914400">
              <a:lnSpc>
                <a:spcPct val="90000"/>
              </a:lnSpc>
              <a:spcBef>
                <a:spcPts val="200"/>
              </a:spcBef>
              <a:spcAft>
                <a:spcPts val="400"/>
              </a:spcAft>
              <a:buClr>
                <a:srgbClr val="99CB38"/>
              </a:buClr>
              <a:buSzTx/>
              <a:buFont typeface="Calibri"/>
              <a:buChar char="◦"/>
              <a:defRPr/>
            </a:pPr>
            <a:r>
              <a:rPr lang="en-US" sz="1800" b="0" i="0" u="none" strike="noStrike" cap="none" spc="0">
                <a:ln>
                  <a:noFill/>
                </a:ln>
                <a:solidFill>
                  <a:prstClr val="black">
                    <a:lumMod val="75000"/>
                    <a:lumOff val="25000"/>
                  </a:prstClr>
                </a:solidFill>
                <a:latin typeface="+mn-lt"/>
                <a:ea typeface="+mn-ea"/>
              </a:rPr>
              <a:t>Second level</a:t>
            </a:r>
            <a:endParaRPr lang="el-GR" sz="1800" b="0" i="0" u="none" strike="noStrike" cap="none" spc="0">
              <a:ln>
                <a:noFill/>
              </a:ln>
              <a:solidFill>
                <a:prstClr val="black">
                  <a:lumMod val="75000"/>
                  <a:lumOff val="25000"/>
                </a:prstClr>
              </a:solidFill>
              <a:latin typeface="+mn-lt"/>
              <a:ea typeface="+mn-ea"/>
            </a:endParaRPr>
          </a:p>
          <a:p>
            <a:pPr marL="566928" marR="0" lvl="2"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Third level</a:t>
            </a:r>
            <a:endParaRPr lang="el-GR" sz="1400" b="0" i="0" u="none" strike="noStrike" cap="none" spc="0">
              <a:ln>
                <a:noFill/>
              </a:ln>
              <a:solidFill>
                <a:prstClr val="black">
                  <a:lumMod val="75000"/>
                  <a:lumOff val="25000"/>
                </a:prstClr>
              </a:solidFill>
              <a:latin typeface="+mn-lt"/>
              <a:ea typeface="+mn-ea"/>
            </a:endParaRPr>
          </a:p>
          <a:p>
            <a:pPr marL="749808" marR="0" lvl="3"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Fourth level</a:t>
            </a:r>
            <a:endParaRPr lang="el-GR" sz="1400" b="0" i="0" u="none" strike="noStrike" cap="none" spc="0">
              <a:ln>
                <a:noFill/>
              </a:ln>
              <a:solidFill>
                <a:prstClr val="black">
                  <a:lumMod val="75000"/>
                  <a:lumOff val="25000"/>
                </a:prstClr>
              </a:solidFill>
              <a:latin typeface="+mn-lt"/>
              <a:ea typeface="+mn-ea"/>
            </a:endParaRPr>
          </a:p>
          <a:p>
            <a:pPr marL="932688" marR="0" lvl="4" indent="-182880" algn="l" defTabSz="914400">
              <a:lnSpc>
                <a:spcPct val="90000"/>
              </a:lnSpc>
              <a:spcBef>
                <a:spcPts val="200"/>
              </a:spcBef>
              <a:spcAft>
                <a:spcPts val="400"/>
              </a:spcAft>
              <a:buClr>
                <a:srgbClr val="99CB38"/>
              </a:buClr>
              <a:buSzTx/>
              <a:buFont typeface="Calibri"/>
              <a:buChar char="◦"/>
              <a:defRPr/>
            </a:pPr>
            <a:r>
              <a:rPr lang="en-US" sz="1400" b="0" i="0" u="none" strike="noStrike" cap="none" spc="0">
                <a:ln>
                  <a:noFill/>
                </a:ln>
                <a:solidFill>
                  <a:prstClr val="black">
                    <a:lumMod val="75000"/>
                    <a:lumOff val="25000"/>
                  </a:prstClr>
                </a:solidFill>
                <a:latin typeface="+mn-lt"/>
                <a:ea typeface="+mn-ea"/>
              </a:rPr>
              <a:t>Fifth level</a:t>
            </a:r>
            <a:endParaRPr/>
          </a:p>
        </p:txBody>
      </p:sp>
      <p:sp>
        <p:nvSpPr>
          <p:cNvPr id="7" name="Text Placeholder 3"/>
          <p:cNvSpPr>
            <a:spLocks noGrp="1"/>
          </p:cNvSpPr>
          <p:nvPr>
            <p:ph type="body" sz="half" idx="2" hasCustomPrompt="1"/>
          </p:nvPr>
        </p:nvSpPr>
        <p:spPr bwMode="auto">
          <a:xfrm>
            <a:off x="457081" y="2926080"/>
            <a:ext cx="3199567"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WPX - Task X.X: Task or deliverable title HERE</a:t>
            </a:r>
            <a:endParaRPr/>
          </a:p>
          <a:p>
            <a:pPr lvl="0">
              <a:defRPr/>
            </a:pPr>
            <a:r>
              <a:rPr lang="en-US"/>
              <a:t>ORGANIZATION: ORGANIZATion name/acronym</a:t>
            </a:r>
            <a:br>
              <a:rPr lang="en-US"/>
            </a:br>
            <a:r>
              <a:rPr lang="en-US"/>
              <a:t>PRESENTER(S): presenters names</a:t>
            </a:r>
            <a:br>
              <a:rPr lang="en-US"/>
            </a:br>
            <a:r>
              <a:rPr lang="en-US"/>
              <a:t>MEETING: TYPE AND LOCATION OF THE MEETING</a:t>
            </a:r>
            <a:endParaRPr/>
          </a:p>
          <a:p>
            <a:pPr lvl="0">
              <a:defRPr/>
            </a:pPr>
            <a:endParaRPr lang="en-US"/>
          </a:p>
        </p:txBody>
      </p:sp>
      <p:sp>
        <p:nvSpPr>
          <p:cNvPr id="8" name="Date Placeholder 4"/>
          <p:cNvSpPr>
            <a:spLocks noGrp="1"/>
          </p:cNvSpPr>
          <p:nvPr>
            <p:ph type="dt" sz="half" idx="10"/>
          </p:nvPr>
        </p:nvSpPr>
        <p:spPr bwMode="auto">
          <a:xfrm>
            <a:off x="2286746" y="6450191"/>
            <a:ext cx="1369901" cy="365125"/>
          </a:xfrm>
        </p:spPr>
        <p:txBody>
          <a:bodyPr/>
          <a:lstStyle>
            <a:lvl1pPr algn="l">
              <a:defRPr/>
            </a:lvl1pPr>
          </a:lstStyle>
          <a:p>
            <a:pPr>
              <a:defRPr/>
            </a:pPr>
            <a:fld id="{1DC22D29-6C03-4FCB-92CF-E05A67975532}" type="datetime1">
              <a:t>11/02/18</a:t>
            </a:fld>
            <a:endParaRPr lang="en-US"/>
          </a:p>
        </p:txBody>
      </p:sp>
      <p:sp>
        <p:nvSpPr>
          <p:cNvPr id="9" name="Footer Placeholder 5"/>
          <p:cNvSpPr>
            <a:spLocks noGrp="1"/>
          </p:cNvSpPr>
          <p:nvPr>
            <p:ph type="ftr" sz="quarter" idx="11"/>
          </p:nvPr>
        </p:nvSpPr>
        <p:spPr bwMode="auto">
          <a:xfrm>
            <a:off x="4799350" y="6459786"/>
            <a:ext cx="4646990" cy="365125"/>
          </a:xfrm>
        </p:spPr>
        <p:txBody>
          <a:bodyPr/>
          <a:lstStyle>
            <a:lvl1pPr algn="l">
              <a:defRPr>
                <a:solidFill>
                  <a:schemeClr val="tx2"/>
                </a:solidFill>
              </a:defRPr>
            </a:lvl1pPr>
          </a:lstStyle>
          <a:p>
            <a:pPr>
              <a:defRPr/>
            </a:pPr>
            <a:r>
              <a:rPr lang="sv-SE"/>
              <a:t>PLUG-N-HARVEST</a:t>
            </a:r>
            <a:br>
              <a:rPr lang="sv-SE"/>
            </a:br>
            <a:r>
              <a:rPr lang="sv-SE"/>
              <a:t>ID: 768735 - H2020-EU.2.1.5.2.</a:t>
            </a:r>
            <a:endParaRPr/>
          </a:p>
        </p:txBody>
      </p:sp>
      <p:sp>
        <p:nvSpPr>
          <p:cNvPr id="10" name="Slide Number Placeholder 6"/>
          <p:cNvSpPr>
            <a:spLocks noGrp="1"/>
          </p:cNvSpPr>
          <p:nvPr>
            <p:ph type="sldNum" sz="quarter" idx="12"/>
          </p:nvPr>
        </p:nvSpPr>
        <p:spPr bwMode="auto"/>
        <p:txBody>
          <a:bodyPr/>
          <a:lstStyle>
            <a:lvl1pPr>
              <a:defRPr>
                <a:solidFill>
                  <a:schemeClr val="tx2"/>
                </a:solidFill>
              </a:defRPr>
            </a:lvl1pPr>
          </a:lstStyle>
          <a:p>
            <a:pPr>
              <a:defRPr/>
            </a:pPr>
            <a:fld id="{76F34D8A-136C-4FA7-8325-F06DF2D5CB3D}" type="slidenum">
              <a:t>‹Nr.›</a:t>
            </a:fld>
            <a:endParaRPr lang="en-US"/>
          </a:p>
        </p:txBody>
      </p:sp>
      <p:pic>
        <p:nvPicPr>
          <p:cNvPr id="11" name="Εικόνα 14"/>
          <p:cNvPicPr>
            <a:picLocks noChangeAspect="1"/>
          </p:cNvPicPr>
          <p:nvPr userDrawn="1"/>
        </p:nvPicPr>
        <p:blipFill>
          <a:blip r:embed="rId2"/>
          <a:stretch/>
        </p:blipFill>
        <p:spPr bwMode="auto">
          <a:xfrm>
            <a:off x="11058648" y="5766132"/>
            <a:ext cx="1133353" cy="1089708"/>
          </a:xfrm>
          <a:prstGeom prst="rect">
            <a:avLst/>
          </a:prstGeom>
        </p:spPr>
      </p:pic>
      <p:grpSp>
        <p:nvGrpSpPr>
          <p:cNvPr id="12" name="Ομάδα 19"/>
          <p:cNvGrpSpPr/>
          <p:nvPr userDrawn="1"/>
        </p:nvGrpSpPr>
        <p:grpSpPr bwMode="auto">
          <a:xfrm rot="16199999">
            <a:off x="905057" y="3323721"/>
            <a:ext cx="6824911" cy="177470"/>
            <a:chOff x="-3" y="5947505"/>
            <a:chExt cx="12192003" cy="195824"/>
          </a:xfrm>
        </p:grpSpPr>
        <p:sp>
          <p:nvSpPr>
            <p:cNvPr id="13"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14"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15"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pic>
        <p:nvPicPr>
          <p:cNvPr id="16" name="Εικόνα 10"/>
          <p:cNvPicPr>
            <a:picLocks noChangeAspect="1"/>
          </p:cNvPicPr>
          <p:nvPr userDrawn="1"/>
        </p:nvPicPr>
        <p:blipFill>
          <a:blip r:embed="rId3"/>
          <a:stretch/>
        </p:blipFill>
        <p:spPr bwMode="auto">
          <a:xfrm>
            <a:off x="320804" y="6143330"/>
            <a:ext cx="1071725" cy="714670"/>
          </a:xfrm>
          <a:prstGeom prst="rect">
            <a:avLst/>
          </a:prstGeom>
        </p:spPr>
      </p:pic>
    </p:spTree>
  </p:cSld>
  <p:clrMapOvr>
    <a:masterClrMapping/>
  </p:clrMapOvr>
  <p:hf/>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Εικόνα με λεζάντα">
    <p:spTree>
      <p:nvGrpSpPr>
        <p:cNvPr id="1" name=""/>
        <p:cNvGrpSpPr/>
        <p:nvPr/>
      </p:nvGrpSpPr>
      <p:grpSpPr bwMode="auto">
        <a:xfrm>
          <a:off x="0" y="0"/>
          <a:ext cx="0" cy="0"/>
          <a:chOff x="0" y="0"/>
          <a:chExt cx="0" cy="0"/>
        </a:xfrm>
      </p:grpSpPr>
      <p:sp>
        <p:nvSpPr>
          <p:cNvPr id="4" name="Rectangle 7"/>
          <p:cNvSpPr/>
          <p:nvPr/>
        </p:nvSpPr>
        <p:spPr bwMode="auto">
          <a:xfrm>
            <a:off x="0" y="4953000"/>
            <a:ext cx="12185651" cy="1905000"/>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sp>
        <p:nvSpPr>
          <p:cNvPr id="5" name="Rectangle 8"/>
          <p:cNvSpPr/>
          <p:nvPr userDrawn="1"/>
        </p:nvSpPr>
        <p:spPr bwMode="auto">
          <a:xfrm>
            <a:off x="15" y="4915076"/>
            <a:ext cx="12185651" cy="64008"/>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Title 1"/>
          <p:cNvSpPr>
            <a:spLocks noGrp="1"/>
          </p:cNvSpPr>
          <p:nvPr>
            <p:ph type="title"/>
          </p:nvPr>
        </p:nvSpPr>
        <p:spPr bwMode="auto">
          <a:xfrm>
            <a:off x="1606708" y="5074920"/>
            <a:ext cx="9601297" cy="822960"/>
          </a:xfrm>
        </p:spPr>
        <p:txBody>
          <a:bodyPr lIns="91440" tIns="0" rIns="91440" bIns="0" anchor="b">
            <a:noAutofit/>
          </a:bodyPr>
          <a:lstStyle>
            <a:lvl1pPr>
              <a:defRPr sz="3600" b="0">
                <a:solidFill>
                  <a:srgbClr val="FFFFFF"/>
                </a:solidFill>
              </a:defRPr>
            </a:lvl1pPr>
          </a:lstStyle>
          <a:p>
            <a:pPr>
              <a:defRPr/>
            </a:pPr>
            <a:r>
              <a:rPr lang="el-GR"/>
              <a:t>Στυλ κύριου τίτλου</a:t>
            </a:r>
            <a:endParaRPr lang="en-US"/>
          </a:p>
        </p:txBody>
      </p:sp>
      <p:sp>
        <p:nvSpPr>
          <p:cNvPr id="7" name="Picture Placeholder 2"/>
          <p:cNvSpPr>
            <a:spLocks noGrp="1" noChangeAspect="1"/>
          </p:cNvSpPr>
          <p:nvPr>
            <p:ph type="pic" idx="1" hasCustomPrompt="1"/>
          </p:nvPr>
        </p:nvSpPr>
        <p:spPr bwMode="auto">
          <a:xfrm>
            <a:off x="15" y="0"/>
            <a:ext cx="12188810" cy="4915076"/>
          </a:xfrm>
          <a:prstGeom prst="rect">
            <a:avLst/>
          </a:prstGeo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to add picture</a:t>
            </a:r>
            <a:endParaRPr/>
          </a:p>
        </p:txBody>
      </p:sp>
      <p:sp>
        <p:nvSpPr>
          <p:cNvPr id="8" name="Text Placeholder 3"/>
          <p:cNvSpPr>
            <a:spLocks noGrp="1"/>
          </p:cNvSpPr>
          <p:nvPr>
            <p:ph type="body" sz="half" idx="2"/>
          </p:nvPr>
        </p:nvSpPr>
        <p:spPr bwMode="auto">
          <a:xfrm>
            <a:off x="1606708" y="5907025"/>
            <a:ext cx="9600915" cy="41064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l-GR"/>
              <a:t>Επεξεργασία στυλ υποδείγματος κειμένου</a:t>
            </a:r>
            <a:endParaRPr/>
          </a:p>
        </p:txBody>
      </p:sp>
      <p:sp>
        <p:nvSpPr>
          <p:cNvPr id="9" name="Date Placeholder 4"/>
          <p:cNvSpPr>
            <a:spLocks noGrp="1"/>
          </p:cNvSpPr>
          <p:nvPr>
            <p:ph type="dt" sz="half" idx="10"/>
          </p:nvPr>
        </p:nvSpPr>
        <p:spPr bwMode="auto"/>
        <p:txBody>
          <a:bodyPr/>
          <a:lstStyle/>
          <a:p>
            <a:pPr>
              <a:defRPr/>
            </a:pPr>
            <a:fld id="{D58D4731-F406-4A17-A852-A57626BC2303}" type="datetime1">
              <a:t>11/02/18</a:t>
            </a:fld>
            <a:endParaRPr lang="en-US"/>
          </a:p>
        </p:txBody>
      </p:sp>
      <p:sp>
        <p:nvSpPr>
          <p:cNvPr id="10" name="Footer Placeholder 5"/>
          <p:cNvSpPr>
            <a:spLocks noGrp="1"/>
          </p:cNvSpPr>
          <p:nvPr>
            <p:ph type="ftr" sz="quarter" idx="11"/>
          </p:nvPr>
        </p:nvSpPr>
        <p:spPr bwMode="auto"/>
        <p:txBody>
          <a:bodyPr/>
          <a:lstStyle/>
          <a:p>
            <a:pPr>
              <a:defRPr/>
            </a:pPr>
            <a:r>
              <a:rPr lang="sv-SE"/>
              <a:t>PLUG-N-HARVEST</a:t>
            </a:r>
            <a:br>
              <a:rPr lang="sv-SE"/>
            </a:br>
            <a:r>
              <a:rPr lang="sv-SE"/>
              <a:t>ID: 768735 - H2020-EU.2.1.5.2.</a:t>
            </a:r>
            <a:endParaRPr/>
          </a:p>
        </p:txBody>
      </p:sp>
      <p:sp>
        <p:nvSpPr>
          <p:cNvPr id="11" name="Slide Number Placeholder 6"/>
          <p:cNvSpPr>
            <a:spLocks noGrp="1"/>
          </p:cNvSpPr>
          <p:nvPr>
            <p:ph type="sldNum" sz="quarter" idx="12"/>
          </p:nvPr>
        </p:nvSpPr>
        <p:spPr bwMode="auto"/>
        <p:txBody>
          <a:bodyPr/>
          <a:lstStyle/>
          <a:p>
            <a:pPr>
              <a:defRPr/>
            </a:pPr>
            <a:fld id="{76F34D8A-136C-4FA7-8325-F06DF2D5CB3D}" type="slidenum">
              <a:t>‹Nr.›</a:t>
            </a:fld>
            <a:endParaRPr lang="en-US"/>
          </a:p>
        </p:txBody>
      </p:sp>
      <p:pic>
        <p:nvPicPr>
          <p:cNvPr id="12" name="Εικόνα 11"/>
          <p:cNvPicPr>
            <a:picLocks noChangeAspect="1"/>
          </p:cNvPicPr>
          <p:nvPr userDrawn="1"/>
        </p:nvPicPr>
        <p:blipFill>
          <a:blip r:embed="rId2"/>
          <a:stretch/>
        </p:blipFill>
        <p:spPr bwMode="auto">
          <a:xfrm>
            <a:off x="11058648" y="5766132"/>
            <a:ext cx="1133353" cy="1089708"/>
          </a:xfrm>
          <a:prstGeom prst="rect">
            <a:avLst/>
          </a:prstGeom>
        </p:spPr>
      </p:pic>
      <p:pic>
        <p:nvPicPr>
          <p:cNvPr id="13" name="Εικόνα 10"/>
          <p:cNvPicPr>
            <a:picLocks noChangeAspect="1"/>
          </p:cNvPicPr>
          <p:nvPr userDrawn="1"/>
        </p:nvPicPr>
        <p:blipFill>
          <a:blip r:embed="rId3"/>
          <a:stretch/>
        </p:blipFill>
        <p:spPr bwMode="auto">
          <a:xfrm>
            <a:off x="320804" y="6143330"/>
            <a:ext cx="1071725" cy="714670"/>
          </a:xfrm>
          <a:prstGeom prst="rect">
            <a:avLst/>
          </a:prstGeom>
        </p:spPr>
      </p:pic>
    </p:spTree>
  </p:cSld>
  <p:clrMapOvr>
    <a:masterClrMapping/>
  </p:clrMapOvr>
  <p:hf/>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grpSp>
        <p:nvGrpSpPr>
          <p:cNvPr id="4" name="Ομάδα 7"/>
          <p:cNvGrpSpPr/>
          <p:nvPr userDrawn="1"/>
        </p:nvGrpSpPr>
        <p:grpSpPr bwMode="auto">
          <a:xfrm>
            <a:off x="-2" y="5947505"/>
            <a:ext cx="12188828" cy="195824"/>
            <a:chOff x="-3" y="5947505"/>
            <a:chExt cx="12192003" cy="195824"/>
          </a:xfrm>
        </p:grpSpPr>
        <p:sp>
          <p:nvSpPr>
            <p:cNvPr id="5" name="Rectangle 7"/>
            <p:cNvSpPr/>
            <p:nvPr userDrawn="1"/>
          </p:nvSpPr>
          <p:spPr bwMode="auto">
            <a:xfrm>
              <a:off x="-3" y="6081273"/>
              <a:ext cx="12192002" cy="62057"/>
            </a:xfrm>
            <a:prstGeom prst="rect">
              <a:avLst/>
            </a:prstGeom>
            <a:solidFill>
              <a:srgbClr val="FFC000"/>
            </a:solidFill>
            <a:ln>
              <a:noFill/>
            </a:ln>
          </p:spPr>
          <p:style>
            <a:lnRef idx="0">
              <a:srgbClr val="000000"/>
            </a:lnRef>
            <a:fillRef idx="0">
              <a:srgbClr val="000000"/>
            </a:fillRef>
            <a:effectRef idx="0">
              <a:srgbClr val="000000"/>
            </a:effectRef>
            <a:fontRef idx="minor">
              <a:schemeClr val="lt1"/>
            </a:fontRef>
          </p:style>
        </p:sp>
        <p:sp>
          <p:nvSpPr>
            <p:cNvPr id="6" name="Rectangle 7"/>
            <p:cNvSpPr/>
            <p:nvPr userDrawn="1"/>
          </p:nvSpPr>
          <p:spPr bwMode="auto">
            <a:xfrm>
              <a:off x="3175" y="6012600"/>
              <a:ext cx="12188825" cy="64008"/>
            </a:xfrm>
            <a:prstGeom prst="rec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rgbClr val="000000"/>
            </a:lnRef>
            <a:fillRef idx="0">
              <a:srgbClr val="000000"/>
            </a:fillRef>
            <a:effectRef idx="0">
              <a:srgbClr val="000000"/>
            </a:effectRef>
            <a:fontRef idx="minor">
              <a:schemeClr val="lt1"/>
            </a:fontRef>
          </p:style>
        </p:sp>
        <p:sp>
          <p:nvSpPr>
            <p:cNvPr id="7" name="Rectangle 7"/>
            <p:cNvSpPr/>
            <p:nvPr/>
          </p:nvSpPr>
          <p:spPr bwMode="auto">
            <a:xfrm>
              <a:off x="-3" y="5947505"/>
              <a:ext cx="12192002" cy="62057"/>
            </a:xfrm>
            <a:prstGeom prst="rect">
              <a:avLst/>
            </a:prstGeom>
            <a:solidFill>
              <a:schemeClr val="accent6"/>
            </a:solidFill>
            <a:ln>
              <a:noFill/>
            </a:ln>
          </p:spPr>
          <p:style>
            <a:lnRef idx="0">
              <a:srgbClr val="000000"/>
            </a:lnRef>
            <a:fillRef idx="0">
              <a:srgbClr val="000000"/>
            </a:fillRef>
            <a:effectRef idx="0">
              <a:srgbClr val="000000"/>
            </a:effectRef>
            <a:fontRef idx="minor">
              <a:schemeClr val="lt1"/>
            </a:fontRef>
          </p:style>
        </p:sp>
      </p:grpSp>
      <p:sp>
        <p:nvSpPr>
          <p:cNvPr id="8" name="Title Placeholder 1"/>
          <p:cNvSpPr>
            <a:spLocks noGrp="1"/>
          </p:cNvSpPr>
          <p:nvPr userDrawn="1">
            <p:ph type="title"/>
          </p:nvPr>
        </p:nvSpPr>
        <p:spPr bwMode="auto">
          <a:xfrm>
            <a:off x="1096994" y="286604"/>
            <a:ext cx="10055781" cy="1450757"/>
          </a:xfrm>
          <a:prstGeom prst="rect">
            <a:avLst/>
          </a:prstGeom>
        </p:spPr>
        <p:txBody>
          <a:bodyPr vert="horz" lIns="91440" tIns="45720" rIns="91440" bIns="45720" rtlCol="0" anchor="b">
            <a:normAutofit/>
          </a:bodyPr>
          <a:lstStyle/>
          <a:p>
            <a:pPr>
              <a:defRPr/>
            </a:pPr>
            <a:r>
              <a:rPr lang="en-US"/>
              <a:t>MAIN TITLE</a:t>
            </a:r>
            <a:endParaRPr/>
          </a:p>
        </p:txBody>
      </p:sp>
      <p:sp>
        <p:nvSpPr>
          <p:cNvPr id="9" name="Text Placeholder 2"/>
          <p:cNvSpPr>
            <a:spLocks noGrp="1"/>
          </p:cNvSpPr>
          <p:nvPr userDrawn="1">
            <p:ph type="body" idx="1"/>
          </p:nvPr>
        </p:nvSpPr>
        <p:spPr bwMode="auto">
          <a:xfrm>
            <a:off x="1096994" y="1845734"/>
            <a:ext cx="10055781" cy="4023360"/>
          </a:xfrm>
          <a:prstGeom prst="rect">
            <a:avLst/>
          </a:prstGeom>
        </p:spPr>
        <p:txBody>
          <a:bodyPr vert="horz" lIns="0" tIns="45720" rIns="0" bIns="45720" rtlCol="0">
            <a:normAutofit/>
          </a:bodyPr>
          <a:lstStyle/>
          <a:p>
            <a:pPr lvl="0">
              <a:defRPr/>
            </a:pPr>
            <a:r>
              <a:rPr lang="en-US"/>
              <a:t>SAMPLE TEXT</a:t>
            </a:r>
            <a:endParaRPr lang="el-GR"/>
          </a:p>
          <a:p>
            <a:pPr lvl="1">
              <a:defRPr/>
            </a:pPr>
            <a:r>
              <a:rPr lang="en-US"/>
              <a:t>Second level</a:t>
            </a:r>
            <a:endParaRPr lang="el-GR"/>
          </a:p>
          <a:p>
            <a:pPr lvl="2">
              <a:defRPr/>
            </a:pPr>
            <a:r>
              <a:rPr lang="en-US"/>
              <a:t>Third level</a:t>
            </a:r>
            <a:endParaRPr lang="el-GR"/>
          </a:p>
          <a:p>
            <a:pPr lvl="3">
              <a:defRPr/>
            </a:pPr>
            <a:r>
              <a:rPr lang="en-US"/>
              <a:t>Fourth level</a:t>
            </a:r>
            <a:endParaRPr lang="el-GR"/>
          </a:p>
          <a:p>
            <a:pPr lvl="4">
              <a:defRPr/>
            </a:pPr>
            <a:r>
              <a:rPr lang="en-US"/>
              <a:t>Fifth level</a:t>
            </a:r>
            <a:endParaRPr/>
          </a:p>
        </p:txBody>
      </p:sp>
      <p:sp>
        <p:nvSpPr>
          <p:cNvPr id="10" name="Date Placeholder 3"/>
          <p:cNvSpPr>
            <a:spLocks noGrp="1"/>
          </p:cNvSpPr>
          <p:nvPr userDrawn="1">
            <p:ph type="dt" sz="half" idx="2"/>
          </p:nvPr>
        </p:nvSpPr>
        <p:spPr bwMode="auto">
          <a:xfrm>
            <a:off x="2075835" y="6459786"/>
            <a:ext cx="1492786" cy="365125"/>
          </a:xfrm>
          <a:prstGeom prst="rect">
            <a:avLst/>
          </a:prstGeom>
        </p:spPr>
        <p:txBody>
          <a:bodyPr vert="horz" lIns="91440" tIns="45720" rIns="91440" bIns="45720" rtlCol="0" anchor="ctr"/>
          <a:lstStyle>
            <a:lvl1pPr algn="l">
              <a:defRPr sz="1400" b="1">
                <a:solidFill>
                  <a:schemeClr val="tx1"/>
                </a:solidFill>
              </a:defRPr>
            </a:lvl1pPr>
          </a:lstStyle>
          <a:p>
            <a:pPr>
              <a:defRPr/>
            </a:pPr>
            <a:fld id="{7FC9F940-3752-4988-A080-ACBD9960BA4B}" type="datetime1">
              <a:t>11/02/18</a:t>
            </a:fld>
            <a:endParaRPr lang="en-US"/>
          </a:p>
        </p:txBody>
      </p:sp>
      <p:sp>
        <p:nvSpPr>
          <p:cNvPr id="11" name="Footer Placeholder 4"/>
          <p:cNvSpPr>
            <a:spLocks noGrp="1"/>
          </p:cNvSpPr>
          <p:nvPr userDrawn="1">
            <p:ph type="ftr" sz="quarter" idx="3"/>
          </p:nvPr>
        </p:nvSpPr>
        <p:spPr bwMode="auto">
          <a:xfrm>
            <a:off x="3685226" y="6459786"/>
            <a:ext cx="4821547" cy="365125"/>
          </a:xfrm>
          <a:prstGeom prst="rect">
            <a:avLst/>
          </a:prstGeom>
        </p:spPr>
        <p:txBody>
          <a:bodyPr vert="horz" lIns="91440" tIns="45720" rIns="91440" bIns="45720" rtlCol="0" anchor="ctr"/>
          <a:lstStyle>
            <a:lvl1pPr algn="ctr">
              <a:defRPr sz="1400" b="1" cap="all">
                <a:solidFill>
                  <a:schemeClr val="tx1"/>
                </a:solidFill>
              </a:defRPr>
            </a:lvl1pPr>
          </a:lstStyle>
          <a:p>
            <a:pPr>
              <a:defRPr/>
            </a:pPr>
            <a:r>
              <a:rPr lang="en-US"/>
              <a:t>PLUG-N-HARVEST</a:t>
            </a:r>
            <a:br>
              <a:rPr lang="en-US"/>
            </a:br>
            <a:r>
              <a:rPr lang="en-US"/>
              <a:t>ID: 768735 - H2020-EU.2.1.5.2.</a:t>
            </a:r>
          </a:p>
        </p:txBody>
      </p:sp>
      <p:sp>
        <p:nvSpPr>
          <p:cNvPr id="12" name="Slide Number Placeholder 5"/>
          <p:cNvSpPr>
            <a:spLocks noGrp="1"/>
          </p:cNvSpPr>
          <p:nvPr userDrawn="1">
            <p:ph type="sldNum" sz="quarter" idx="4"/>
          </p:nvPr>
        </p:nvSpPr>
        <p:spPr bwMode="auto">
          <a:xfrm>
            <a:off x="8623378" y="6459786"/>
            <a:ext cx="1311683" cy="365125"/>
          </a:xfrm>
          <a:prstGeom prst="rect">
            <a:avLst/>
          </a:prstGeom>
        </p:spPr>
        <p:txBody>
          <a:bodyPr vert="horz" lIns="91440" tIns="45720" rIns="91440" bIns="45720" rtlCol="0" anchor="ctr"/>
          <a:lstStyle>
            <a:lvl1pPr algn="r">
              <a:defRPr sz="1400" b="1">
                <a:solidFill>
                  <a:schemeClr val="tx1"/>
                </a:solidFill>
              </a:defRPr>
            </a:lvl1pPr>
          </a:lstStyle>
          <a:p>
            <a:pPr>
              <a:defRPr/>
            </a:pPr>
            <a:fld id="{76F34D8A-136C-4FA7-8325-F06DF2D5CB3D}" type="slidenum">
              <a:t>‹Nr.›</a:t>
            </a:fld>
            <a:endParaRPr lang="en-US"/>
          </a:p>
        </p:txBody>
      </p:sp>
      <p:pic>
        <p:nvPicPr>
          <p:cNvPr id="13" name="Εικόνα 10"/>
          <p:cNvPicPr>
            <a:picLocks noChangeAspect="1"/>
          </p:cNvPicPr>
          <p:nvPr userDrawn="1"/>
        </p:nvPicPr>
        <p:blipFill>
          <a:blip r:embed="rId13"/>
          <a:stretch/>
        </p:blipFill>
        <p:spPr bwMode="auto">
          <a:xfrm>
            <a:off x="11058648" y="5766131"/>
            <a:ext cx="1133353" cy="1089709"/>
          </a:xfrm>
          <a:prstGeom prst="rect">
            <a:avLst/>
          </a:prstGeom>
        </p:spPr>
      </p:pic>
      <p:grpSp>
        <p:nvGrpSpPr>
          <p:cNvPr id="14" name="Ομάδα 29"/>
          <p:cNvGrpSpPr/>
          <p:nvPr userDrawn="1"/>
        </p:nvGrpSpPr>
        <p:grpSpPr bwMode="auto">
          <a:xfrm>
            <a:off x="452536" y="59457"/>
            <a:ext cx="7007929" cy="3572554"/>
            <a:chOff x="293904" y="2240280"/>
            <a:chExt cx="7009754" cy="3572554"/>
          </a:xfrm>
        </p:grpSpPr>
        <p:cxnSp>
          <p:nvCxnSpPr>
            <p:cNvPr id="15" name="Straight Connector 8"/>
            <p:cNvCxnSpPr>
              <a:cxnSpLocks/>
            </p:cNvCxnSpPr>
            <p:nvPr/>
          </p:nvCxnSpPr>
          <p:spPr bwMode="auto">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8"/>
            <p:cNvCxnSpPr>
              <a:cxnSpLocks/>
            </p:cNvCxnSpPr>
            <p:nvPr userDrawn="1"/>
          </p:nvCxnSpPr>
          <p:spPr bwMode="auto">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8"/>
            <p:cNvCxnSpPr>
              <a:cxnSpLocks/>
            </p:cNvCxnSpPr>
            <p:nvPr userDrawn="1"/>
          </p:nvCxnSpPr>
          <p:spPr bwMode="auto">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8"/>
            <p:cNvCxnSpPr>
              <a:cxnSpLocks/>
            </p:cNvCxnSpPr>
            <p:nvPr userDrawn="1"/>
          </p:nvCxnSpPr>
          <p:spPr bwMode="auto">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9" name="Εικόνα 10"/>
          <p:cNvPicPr>
            <a:picLocks noChangeAspect="1"/>
          </p:cNvPicPr>
          <p:nvPr userDrawn="1"/>
        </p:nvPicPr>
        <p:blipFill>
          <a:blip r:embed="rId14"/>
          <a:stretch/>
        </p:blipFill>
        <p:spPr bwMode="auto">
          <a:xfrm>
            <a:off x="320804" y="6143330"/>
            <a:ext cx="1071725" cy="7146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a:lnSpc>
          <a:spcPct val="85000"/>
        </a:lnSpc>
        <a:spcBef>
          <a:spcPts val="0"/>
        </a:spcBef>
        <a:buNone/>
        <a:defRPr sz="4800" spc="-50">
          <a:solidFill>
            <a:schemeClr val="tx1">
              <a:lumMod val="75000"/>
              <a:lumOff val="25000"/>
            </a:schemeClr>
          </a:solidFill>
          <a:latin typeface="+mj-lt"/>
          <a:ea typeface="+mj-ea"/>
        </a:defRPr>
      </a:lvl1pPr>
    </p:titleStyle>
    <p:bodyStyle>
      <a:lvl1pPr marL="91440" indent="-91440" algn="l" defTabSz="914400">
        <a:lnSpc>
          <a:spcPct val="90000"/>
        </a:lnSpc>
        <a:spcBef>
          <a:spcPts val="1200"/>
        </a:spcBef>
        <a:spcAft>
          <a:spcPts val="200"/>
        </a:spcAft>
        <a:buClr>
          <a:schemeClr val="accent1"/>
        </a:buClr>
        <a:buSzPct val="100000"/>
        <a:buFont typeface="Calibri"/>
        <a:buChar char=" "/>
        <a:defRPr sz="2000">
          <a:solidFill>
            <a:schemeClr val="tx1">
              <a:lumMod val="75000"/>
              <a:lumOff val="25000"/>
            </a:schemeClr>
          </a:solidFill>
          <a:latin typeface="+mn-lt"/>
          <a:ea typeface="+mn-ea"/>
        </a:defRPr>
      </a:lvl1pPr>
      <a:lvl2pPr marL="384048" indent="-182880" algn="l" defTabSz="914400">
        <a:lnSpc>
          <a:spcPct val="90000"/>
        </a:lnSpc>
        <a:spcBef>
          <a:spcPts val="200"/>
        </a:spcBef>
        <a:spcAft>
          <a:spcPts val="400"/>
        </a:spcAft>
        <a:buClr>
          <a:schemeClr val="accent1"/>
        </a:buClr>
        <a:buFont typeface="Calibri"/>
        <a:buChar char="◦"/>
        <a:defRPr sz="1800">
          <a:solidFill>
            <a:schemeClr val="tx1">
              <a:lumMod val="75000"/>
              <a:lumOff val="25000"/>
            </a:schemeClr>
          </a:solidFill>
          <a:latin typeface="+mn-lt"/>
          <a:ea typeface="+mn-ea"/>
        </a:defRPr>
      </a:lvl2pPr>
      <a:lvl3pPr marL="56692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3pPr>
      <a:lvl4pPr marL="74980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4pPr>
      <a:lvl5pPr marL="932688" indent="-18288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5pPr>
      <a:lvl6pPr marL="11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6pPr>
      <a:lvl7pPr marL="13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7pPr>
      <a:lvl8pPr marL="15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8pPr>
      <a:lvl9pPr marL="1700000" indent="-228600" algn="l" defTabSz="914400">
        <a:lnSpc>
          <a:spcPct val="90000"/>
        </a:lnSpc>
        <a:spcBef>
          <a:spcPts val="200"/>
        </a:spcBef>
        <a:spcAft>
          <a:spcPts val="400"/>
        </a:spcAft>
        <a:buClr>
          <a:schemeClr val="accent1"/>
        </a:buClr>
        <a:buFont typeface="Calibri"/>
        <a:buChar char="◦"/>
        <a:defRPr sz="1400">
          <a:solidFill>
            <a:schemeClr val="tx1">
              <a:lumMod val="75000"/>
              <a:lumOff val="25000"/>
            </a:schemeClr>
          </a:solidFill>
          <a:latin typeface="+mn-lt"/>
          <a:ea typeface="+mn-ea"/>
        </a:defRPr>
      </a:lvl9pPr>
    </p:bodyStyle>
    <p:otherStyle>
      <a:defPPr>
        <a:defRPr lang="en-US"/>
      </a:defPPr>
      <a:lvl1pPr marL="0" algn="l" defTabSz="914400">
        <a:defRPr sz="1800">
          <a:solidFill>
            <a:schemeClr val="tx1"/>
          </a:solidFill>
          <a:latin typeface="+mn-lt"/>
          <a:ea typeface="+mn-ea"/>
        </a:defRPr>
      </a:lvl1pPr>
      <a:lvl2pPr marL="457200" algn="l" defTabSz="914400">
        <a:defRPr sz="1800">
          <a:solidFill>
            <a:schemeClr val="tx1"/>
          </a:solidFill>
          <a:latin typeface="+mn-lt"/>
          <a:ea typeface="+mn-ea"/>
        </a:defRPr>
      </a:lvl2pPr>
      <a:lvl3pPr marL="914400" algn="l" defTabSz="914400">
        <a:defRPr sz="1800">
          <a:solidFill>
            <a:schemeClr val="tx1"/>
          </a:solidFill>
          <a:latin typeface="+mn-lt"/>
          <a:ea typeface="+mn-ea"/>
        </a:defRPr>
      </a:lvl3pPr>
      <a:lvl4pPr marL="1371600" algn="l" defTabSz="914400">
        <a:defRPr sz="1800">
          <a:solidFill>
            <a:schemeClr val="tx1"/>
          </a:solidFill>
          <a:latin typeface="+mn-lt"/>
          <a:ea typeface="+mn-ea"/>
        </a:defRPr>
      </a:lvl4pPr>
      <a:lvl5pPr marL="1828800" algn="l" defTabSz="914400">
        <a:defRPr sz="1800">
          <a:solidFill>
            <a:schemeClr val="tx1"/>
          </a:solidFill>
          <a:latin typeface="+mn-lt"/>
          <a:ea typeface="+mn-ea"/>
        </a:defRPr>
      </a:lvl5pPr>
      <a:lvl6pPr marL="2286000" algn="l" defTabSz="914400">
        <a:defRPr sz="1800">
          <a:solidFill>
            <a:schemeClr val="tx1"/>
          </a:solidFill>
          <a:latin typeface="+mn-lt"/>
          <a:ea typeface="+mn-ea"/>
        </a:defRPr>
      </a:lvl6pPr>
      <a:lvl7pPr marL="2743200" algn="l" defTabSz="914400">
        <a:defRPr sz="1800">
          <a:solidFill>
            <a:schemeClr val="tx1"/>
          </a:solidFill>
          <a:latin typeface="+mn-lt"/>
          <a:ea typeface="+mn-ea"/>
        </a:defRPr>
      </a:lvl7pPr>
      <a:lvl8pPr marL="3200400" algn="l" defTabSz="914400">
        <a:defRPr sz="1800">
          <a:solidFill>
            <a:schemeClr val="tx1"/>
          </a:solidFill>
          <a:latin typeface="+mn-lt"/>
          <a:ea typeface="+mn-ea"/>
        </a:defRPr>
      </a:lvl8pPr>
      <a:lvl9pPr marL="3657600" algn="l" defTabSz="914400">
        <a:defRPr sz="1800">
          <a:solidFill>
            <a:schemeClr val="tx1"/>
          </a:solidFill>
          <a:latin typeface="+mn-lt"/>
          <a:ea typeface="+mn-e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hyperlink" Target="https://upcommons.upc.edu/bitstream/handle/2117/15059/Consumo%20energ%C3%A9tico%20y%20emisiones%20asociadas%20del%20sector%20residencial%20-%20Juan%20Manuel%20Hern%C3%A1ndez%20S%C3%A1nchez.pdf" TargetMode="External"/><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hyperlink" Target="http://icaen.gencat.cat/web/.content/10_ICAEN/17_publicacions_informes/08_guies_informes_estudis/informes_i_estudis/arxius/201706_ObservatoriEnergeticEdificisCatalunya.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acco.gencat.cat/web/.content/80_acco/documents/arxius/actuacions/Electricity-self-consumption-and-competitio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acco.gencat.cat/web/.content/80_acco/documents/arxius/actuacions/Electricity-self-consumption-and-competition.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Τίτλος 1"/>
          <p:cNvSpPr>
            <a:spLocks noGrp="1"/>
          </p:cNvSpPr>
          <p:nvPr>
            <p:ph type="ctrTitle"/>
          </p:nvPr>
        </p:nvSpPr>
        <p:spPr bwMode="auto"/>
        <p:txBody>
          <a:bodyPr/>
          <a:lstStyle/>
          <a:p>
            <a:pPr>
              <a:defRPr/>
            </a:pPr>
            <a:r>
              <a:rPr lang="en-US" dirty="0"/>
              <a:t>Plug-N-Harvest</a:t>
            </a:r>
            <a:endParaRPr dirty="0"/>
          </a:p>
        </p:txBody>
      </p:sp>
      <p:sp>
        <p:nvSpPr>
          <p:cNvPr id="5" name="Υπότιτλος 2"/>
          <p:cNvSpPr>
            <a:spLocks noGrp="1"/>
          </p:cNvSpPr>
          <p:nvPr>
            <p:ph type="subTitle" idx="1"/>
          </p:nvPr>
        </p:nvSpPr>
        <p:spPr bwMode="auto">
          <a:xfrm>
            <a:off x="1055166" y="4107180"/>
            <a:ext cx="10798386" cy="1770092"/>
          </a:xfrm>
        </p:spPr>
        <p:txBody>
          <a:bodyPr>
            <a:normAutofit fontScale="92500" lnSpcReduction="10000"/>
          </a:bodyPr>
          <a:lstStyle/>
          <a:p>
            <a:pPr>
              <a:defRPr/>
            </a:pPr>
            <a:r>
              <a:rPr lang="en-US" dirty="0"/>
              <a:t>WP1 </a:t>
            </a:r>
            <a:r>
              <a:rPr lang="mr-IN" dirty="0"/>
              <a:t>–</a:t>
            </a:r>
            <a:r>
              <a:rPr lang="en-US" dirty="0"/>
              <a:t> Task 1.2: Uses cases test scenarios and evaluation. Deliverable </a:t>
            </a:r>
            <a:r>
              <a:rPr lang="en-US" dirty="0" smtClean="0"/>
              <a:t>D1.2.1 </a:t>
            </a:r>
            <a:r>
              <a:rPr lang="en-US" dirty="0"/>
              <a:t>Building information </a:t>
            </a:r>
            <a:r>
              <a:rPr lang="en-US" dirty="0" err="1"/>
              <a:t>surveY</a:t>
            </a:r>
            <a:r>
              <a:rPr lang="en-US" dirty="0"/>
              <a:t> </a:t>
            </a:r>
            <a:endParaRPr dirty="0"/>
          </a:p>
          <a:p>
            <a:pPr>
              <a:defRPr/>
            </a:pPr>
            <a:r>
              <a:rPr lang="en-US" dirty="0"/>
              <a:t>ORGANIZATION: </a:t>
            </a:r>
            <a:r>
              <a:rPr lang="en-US" dirty="0" smtClean="0"/>
              <a:t>AGÈNCIA HABITATGE DE CATALUNYA / AHC </a:t>
            </a:r>
            <a:r>
              <a:rPr lang="en-US" dirty="0"/>
              <a:t/>
            </a:r>
            <a:br>
              <a:rPr lang="en-US" dirty="0"/>
            </a:br>
            <a:r>
              <a:rPr lang="en-US" dirty="0"/>
              <a:t>PRESENTER(S): </a:t>
            </a:r>
            <a:r>
              <a:rPr lang="en-US" dirty="0" smtClean="0"/>
              <a:t>ANNA MESTRE</a:t>
            </a:r>
            <a:r>
              <a:rPr lang="en-US" dirty="0"/>
              <a:t/>
            </a:r>
            <a:br>
              <a:rPr lang="en-US" dirty="0"/>
            </a:br>
            <a:r>
              <a:rPr lang="en-US" dirty="0"/>
              <a:t>MEETING: </a:t>
            </a:r>
            <a:r>
              <a:rPr lang="en-US" dirty="0" smtClean="0"/>
              <a:t>GREECE 24 January</a:t>
            </a:r>
            <a:endParaRPr dirty="0"/>
          </a:p>
        </p:txBody>
      </p:sp>
      <p:sp>
        <p:nvSpPr>
          <p:cNvPr id="6" name="Θέση υποσέλιδου 4"/>
          <p:cNvSpPr>
            <a:spLocks noGrp="1"/>
          </p:cNvSpPr>
          <p:nvPr>
            <p:ph type="ftr" sz="quarter" idx="11"/>
          </p:nvPr>
        </p:nvSpPr>
        <p:spPr bwMode="auto"/>
        <p:txBody>
          <a:bodyPr/>
          <a:lstStyle/>
          <a:p>
            <a:pPr>
              <a:defRPr/>
            </a:pPr>
            <a:r>
              <a:rPr lang="en-US"/>
              <a:t>PLUG-N-HARVEST</a:t>
            </a:r>
            <a:br>
              <a:rPr lang="en-US"/>
            </a:br>
            <a:r>
              <a:rPr lang="en-US"/>
              <a:t>ID: 768735 - H2020-EU.2.1.5.2.</a:t>
            </a:r>
          </a:p>
        </p:txBody>
      </p:sp>
      <p:sp>
        <p:nvSpPr>
          <p:cNvPr id="7" name="Θέση αριθμού διαφάνειας 5"/>
          <p:cNvSpPr>
            <a:spLocks noGrp="1"/>
          </p:cNvSpPr>
          <p:nvPr>
            <p:ph type="sldNum" sz="quarter" idx="12"/>
          </p:nvPr>
        </p:nvSpPr>
        <p:spPr bwMode="auto"/>
        <p:txBody>
          <a:bodyPr/>
          <a:lstStyle/>
          <a:p>
            <a:pPr>
              <a:defRPr/>
            </a:pPr>
            <a:r>
              <a:rPr lang="en-US"/>
              <a:t>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10</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sp>
        <p:nvSpPr>
          <p:cNvPr id="9" name="Títol 2"/>
          <p:cNvSpPr txBox="1">
            <a:spLocks/>
          </p:cNvSpPr>
          <p:nvPr/>
        </p:nvSpPr>
        <p:spPr>
          <a:xfrm>
            <a:off x="335272" y="276322"/>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Daily average electricity consumed</a:t>
            </a:r>
            <a:endParaRPr lang="en-US" sz="3600" dirty="0"/>
          </a:p>
        </p:txBody>
      </p:sp>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50" y="908721"/>
            <a:ext cx="11456830" cy="495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9714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11</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sp>
        <p:nvSpPr>
          <p:cNvPr id="9" name="Títol 2"/>
          <p:cNvSpPr txBox="1">
            <a:spLocks/>
          </p:cNvSpPr>
          <p:nvPr/>
        </p:nvSpPr>
        <p:spPr>
          <a:xfrm>
            <a:off x="335272" y="276322"/>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Daily average electricity consumed</a:t>
            </a:r>
            <a:endParaRPr lang="en-US" sz="3600" dirty="0"/>
          </a:p>
        </p:txBody>
      </p:sp>
      <p:sp>
        <p:nvSpPr>
          <p:cNvPr id="11" name="10 CuadroTexto"/>
          <p:cNvSpPr txBox="1"/>
          <p:nvPr/>
        </p:nvSpPr>
        <p:spPr>
          <a:xfrm>
            <a:off x="7534197" y="1124744"/>
            <a:ext cx="4150703" cy="1338828"/>
          </a:xfrm>
          <a:prstGeom prst="rect">
            <a:avLst/>
          </a:prstGeom>
          <a:noFill/>
        </p:spPr>
        <p:txBody>
          <a:bodyPr wrap="square" rtlCol="0">
            <a:spAutoFit/>
          </a:bodyPr>
          <a:lstStyle/>
          <a:p>
            <a:r>
              <a:rPr lang="ca-ES" sz="900" dirty="0"/>
              <a:t>Font: </a:t>
            </a:r>
            <a:r>
              <a:rPr lang="ca-ES" sz="900" dirty="0" smtClean="0"/>
              <a:t>ICAEN </a:t>
            </a:r>
            <a:r>
              <a:rPr lang="ca-ES" sz="900" dirty="0" smtClean="0">
                <a:hlinkClick r:id="rId2"/>
              </a:rPr>
              <a:t>http</a:t>
            </a:r>
            <a:r>
              <a:rPr lang="ca-ES" sz="900" dirty="0">
                <a:hlinkClick r:id="rId2"/>
              </a:rPr>
              <a:t>://icaen.gencat.cat/web/.</a:t>
            </a:r>
            <a:r>
              <a:rPr lang="ca-ES" sz="900" dirty="0" smtClean="0">
                <a:hlinkClick r:id="rId2"/>
              </a:rPr>
              <a:t>content/10_ICAEN/17_publicacions_informes/08_guies_informes_estudis/informes_i_estudis/arxius/201706_ObservatoriEnergeticEdificisCatalunya.pdf</a:t>
            </a:r>
            <a:r>
              <a:rPr lang="ca-ES" sz="900" dirty="0" smtClean="0"/>
              <a:t> </a:t>
            </a:r>
          </a:p>
          <a:p>
            <a:endParaRPr lang="ca-ES" sz="900" dirty="0"/>
          </a:p>
          <a:p>
            <a:r>
              <a:rPr lang="ca-ES" sz="900" dirty="0" smtClean="0">
                <a:hlinkClick r:id="rId3"/>
              </a:rPr>
              <a:t>UPC  https</a:t>
            </a:r>
            <a:r>
              <a:rPr lang="ca-ES" sz="900" dirty="0">
                <a:hlinkClick r:id="rId3"/>
              </a:rPr>
              <a:t>://upcommons.upc.edu/bitstream/handle/2117/15059/Consumo%20energ%C3%A9tico%20y%20emisiones%20asociadas%20del%20sector%20residencial%20-%</a:t>
            </a:r>
            <a:r>
              <a:rPr lang="ca-ES" sz="900" dirty="0" smtClean="0">
                <a:hlinkClick r:id="rId3"/>
              </a:rPr>
              <a:t>20Juan%20Manuel%20Hern%C3%A1ndez%20S%C3%A1nchez.pdf</a:t>
            </a:r>
            <a:r>
              <a:rPr lang="ca-ES" sz="900" dirty="0" smtClean="0"/>
              <a:t> </a:t>
            </a:r>
            <a:endParaRPr lang="ca-ES" sz="900" dirty="0"/>
          </a:p>
        </p:txBody>
      </p:sp>
      <p:graphicFrame>
        <p:nvGraphicFramePr>
          <p:cNvPr id="12" name="3 Gráfico"/>
          <p:cNvGraphicFramePr>
            <a:graphicFrameLocks/>
          </p:cNvGraphicFramePr>
          <p:nvPr>
            <p:extLst>
              <p:ext uri="{D42A27DB-BD31-4B8C-83A1-F6EECF244321}">
                <p14:modId xmlns:p14="http://schemas.microsoft.com/office/powerpoint/2010/main" val="633131078"/>
              </p:ext>
            </p:extLst>
          </p:nvPr>
        </p:nvGraphicFramePr>
        <p:xfrm>
          <a:off x="479252" y="1052736"/>
          <a:ext cx="7413208" cy="4181476"/>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p:cNvSpPr/>
          <p:nvPr/>
        </p:nvSpPr>
        <p:spPr>
          <a:xfrm>
            <a:off x="623229" y="5158934"/>
            <a:ext cx="6094413" cy="646331"/>
          </a:xfrm>
          <a:prstGeom prst="rect">
            <a:avLst/>
          </a:prstGeom>
        </p:spPr>
        <p:txBody>
          <a:bodyPr>
            <a:spAutoFit/>
          </a:bodyPr>
          <a:lstStyle/>
          <a:p>
            <a:pPr algn="ctr" rtl="0">
              <a:defRPr sz="1800" b="1" i="0" u="none" strike="noStrike" kern="1200" baseline="0">
                <a:solidFill>
                  <a:prstClr val="black"/>
                </a:solidFill>
                <a:latin typeface="+mn-lt"/>
                <a:ea typeface="+mn-ea"/>
                <a:cs typeface="+mn-cs"/>
              </a:defRPr>
            </a:pPr>
            <a:r>
              <a:rPr lang="en-US" b="1" kern="1200" dirty="0">
                <a:solidFill>
                  <a:prstClr val="black"/>
                </a:solidFill>
                <a:latin typeface="+mj-lt"/>
              </a:rPr>
              <a:t>Daily average electricity consumed per unit during period between 25/05/2010 to 26/01/2012 </a:t>
            </a:r>
          </a:p>
        </p:txBody>
      </p:sp>
    </p:spTree>
    <p:extLst>
      <p:ext uri="{BB962C8B-B14F-4D97-AF65-F5344CB8AC3E}">
        <p14:creationId xmlns:p14="http://schemas.microsoft.com/office/powerpoint/2010/main" val="85161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12</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sp>
        <p:nvSpPr>
          <p:cNvPr id="9" name="Títol 2"/>
          <p:cNvSpPr txBox="1">
            <a:spLocks/>
          </p:cNvSpPr>
          <p:nvPr/>
        </p:nvSpPr>
        <p:spPr>
          <a:xfrm>
            <a:off x="500321" y="286603"/>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Renewable Energy Policy</a:t>
            </a:r>
            <a:endParaRPr lang="en-US" sz="3600" dirty="0"/>
          </a:p>
        </p:txBody>
      </p:sp>
      <p:sp>
        <p:nvSpPr>
          <p:cNvPr id="2" name="1 CuadroTexto"/>
          <p:cNvSpPr txBox="1"/>
          <p:nvPr/>
        </p:nvSpPr>
        <p:spPr>
          <a:xfrm>
            <a:off x="320005" y="1052735"/>
            <a:ext cx="11389568"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RD 1699/2011 </a:t>
            </a:r>
            <a:r>
              <a:rPr lang="en-US" dirty="0" smtClean="0"/>
              <a:t>transposes European Directives 2009/28/EC and regulates grid connection by small facilities. However, it is Law 24/2013, governing the electricity sector, which makes a clear distinction between producers and consumers. The law includes the concept of self-consumption, which is defined in Article 9 as “the consumption of electricity from generating facilities connected within a consumer’s network or through a direct power line associated with a consumer”. </a:t>
            </a:r>
          </a:p>
          <a:p>
            <a:pPr marL="285750" indent="-285750">
              <a:buFont typeface="Arial" panose="020B0604020202020204" pitchFamily="34" charset="0"/>
              <a:buChar char="•"/>
            </a:pPr>
            <a:r>
              <a:rPr lang="en-US" b="1" dirty="0" smtClean="0"/>
              <a:t>RD 900/2015 </a:t>
            </a:r>
            <a:r>
              <a:rPr lang="en-US" dirty="0" smtClean="0"/>
              <a:t>regulates the administrative, technical, and economic conditions for self-consumption and production with self-</a:t>
            </a:r>
            <a:r>
              <a:rPr lang="en-US" dirty="0" err="1" smtClean="0"/>
              <a:t>consumtion</a:t>
            </a:r>
            <a:r>
              <a:rPr lang="en-US" dirty="0" smtClean="0"/>
              <a:t>. The decree provides two types of self-consumption, both defined in Law 24/2013. These are: Type 1, facilities of under 100 kW (Article 9.1 a); and Type 2 (Article 9.1 b and 9.1 c of the law). In type 1 facilities, there is only one “legal” subject, namely the consumer; in Type 2 there are two: the producer and the consumer.</a:t>
            </a:r>
          </a:p>
          <a:p>
            <a:pPr marL="742950" lvl="1" indent="-285750">
              <a:buFont typeface="Arial" panose="020B0604020202020204" pitchFamily="34" charset="0"/>
              <a:buChar char="•"/>
            </a:pPr>
            <a:r>
              <a:rPr lang="en-US" dirty="0" smtClean="0"/>
              <a:t>One controversial issue of the current regulation on self-consumption (RD 900/2015) is the payment of charges for the electricity produced from facilities in the 10-100 kW range. Installations with a capacity of under 10 kW are exempt from this charge.</a:t>
            </a:r>
            <a:endParaRPr lang="en-US" dirty="0"/>
          </a:p>
        </p:txBody>
      </p:sp>
      <p:sp>
        <p:nvSpPr>
          <p:cNvPr id="3" name="2 CuadroTexto"/>
          <p:cNvSpPr txBox="1"/>
          <p:nvPr/>
        </p:nvSpPr>
        <p:spPr>
          <a:xfrm>
            <a:off x="346287" y="4941168"/>
            <a:ext cx="9860883" cy="646331"/>
          </a:xfrm>
          <a:prstGeom prst="rect">
            <a:avLst/>
          </a:prstGeom>
          <a:noFill/>
        </p:spPr>
        <p:txBody>
          <a:bodyPr wrap="square" rtlCol="0">
            <a:spAutoFit/>
          </a:bodyPr>
          <a:lstStyle/>
          <a:p>
            <a:r>
              <a:rPr lang="en-US" sz="1200" dirty="0" smtClean="0"/>
              <a:t>Sources: </a:t>
            </a:r>
            <a:r>
              <a:rPr lang="en-US" sz="1200" dirty="0" err="1" smtClean="0"/>
              <a:t>Explicació</a:t>
            </a:r>
            <a:r>
              <a:rPr lang="en-US" sz="1200" dirty="0" smtClean="0"/>
              <a:t> </a:t>
            </a:r>
            <a:r>
              <a:rPr lang="en-US" sz="1200" dirty="0" err="1" smtClean="0"/>
              <a:t>detallada</a:t>
            </a:r>
            <a:r>
              <a:rPr lang="en-US" sz="1200" dirty="0" smtClean="0"/>
              <a:t> del RD 900/2015 per </a:t>
            </a:r>
            <a:r>
              <a:rPr lang="en-US" sz="1200" dirty="0" err="1" smtClean="0"/>
              <a:t>l’Autoritat</a:t>
            </a:r>
            <a:r>
              <a:rPr lang="en-US" sz="1200" dirty="0" smtClean="0"/>
              <a:t> </a:t>
            </a:r>
            <a:r>
              <a:rPr lang="en-US" sz="1200" dirty="0" err="1" smtClean="0"/>
              <a:t>Catalana</a:t>
            </a:r>
            <a:r>
              <a:rPr lang="en-US" sz="1200" dirty="0" smtClean="0"/>
              <a:t> de la </a:t>
            </a:r>
            <a:r>
              <a:rPr lang="en-US" sz="1200" dirty="0" err="1" smtClean="0"/>
              <a:t>Competència</a:t>
            </a:r>
            <a:r>
              <a:rPr lang="en-US" sz="1200" dirty="0" smtClean="0"/>
              <a:t> </a:t>
            </a:r>
            <a:r>
              <a:rPr lang="en-US" sz="1200" dirty="0" smtClean="0">
                <a:hlinkClick r:id="rId2"/>
              </a:rPr>
              <a:t>http://acco.gencat.cat/web/.content/80_acco/documents/arxius/actuacions/Electricity-self-consumption-and-competition.pdf</a:t>
            </a:r>
            <a:r>
              <a:rPr lang="en-US" sz="1200" dirty="0" smtClean="0"/>
              <a:t> </a:t>
            </a:r>
          </a:p>
          <a:p>
            <a:r>
              <a:rPr lang="en-US" sz="1200" dirty="0"/>
              <a:t>Innovation and Disruption at the Grid’s Edge: How distributed energy </a:t>
            </a:r>
            <a:r>
              <a:rPr lang="en-US" sz="1200" dirty="0" smtClean="0"/>
              <a:t>. </a:t>
            </a:r>
            <a:r>
              <a:rPr lang="en-US" sz="1200" dirty="0" err="1" smtClean="0"/>
              <a:t>Fereidoon</a:t>
            </a:r>
            <a:r>
              <a:rPr lang="en-US" sz="1200" dirty="0" smtClean="0"/>
              <a:t> </a:t>
            </a:r>
            <a:r>
              <a:rPr lang="en-US" sz="1200" dirty="0"/>
              <a:t>P. </a:t>
            </a:r>
            <a:r>
              <a:rPr lang="en-US" sz="1200" dirty="0" err="1"/>
              <a:t>Sioshansi</a:t>
            </a:r>
            <a:endParaRPr lang="en-US" sz="1200" dirty="0"/>
          </a:p>
        </p:txBody>
      </p:sp>
    </p:spTree>
    <p:extLst>
      <p:ext uri="{BB962C8B-B14F-4D97-AF65-F5344CB8AC3E}">
        <p14:creationId xmlns:p14="http://schemas.microsoft.com/office/powerpoint/2010/main" val="21068337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13</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sp>
        <p:nvSpPr>
          <p:cNvPr id="9" name="Títol 2"/>
          <p:cNvSpPr txBox="1">
            <a:spLocks/>
          </p:cNvSpPr>
          <p:nvPr/>
        </p:nvSpPr>
        <p:spPr>
          <a:xfrm>
            <a:off x="500321" y="286603"/>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Limitations on </a:t>
            </a:r>
            <a:r>
              <a:rPr lang="en-US" sz="3600" dirty="0" err="1" smtClean="0"/>
              <a:t>Microgrids</a:t>
            </a:r>
            <a:endParaRPr lang="en-US" sz="3600" dirty="0"/>
          </a:p>
        </p:txBody>
      </p:sp>
      <p:sp>
        <p:nvSpPr>
          <p:cNvPr id="2" name="1 CuadroTexto"/>
          <p:cNvSpPr txBox="1"/>
          <p:nvPr/>
        </p:nvSpPr>
        <p:spPr>
          <a:xfrm>
            <a:off x="294041" y="980729"/>
            <a:ext cx="11389568" cy="4524315"/>
          </a:xfrm>
          <a:prstGeom prst="rect">
            <a:avLst/>
          </a:prstGeom>
          <a:noFill/>
        </p:spPr>
        <p:txBody>
          <a:bodyPr wrap="square" rtlCol="0">
            <a:spAutoFit/>
          </a:bodyPr>
          <a:lstStyle/>
          <a:p>
            <a:r>
              <a:rPr lang="en-US" dirty="0" smtClean="0"/>
              <a:t>Text extracted from </a:t>
            </a:r>
            <a:r>
              <a:rPr lang="ca-ES" dirty="0" smtClean="0"/>
              <a:t>ELECTRICITY </a:t>
            </a:r>
            <a:r>
              <a:rPr lang="ca-ES" dirty="0"/>
              <a:t>SELFCONSUMPTION AND </a:t>
            </a:r>
            <a:r>
              <a:rPr lang="ca-ES" dirty="0" smtClean="0"/>
              <a:t>COMPETITION, May 2016, Autoritat Catalana de la Competència:</a:t>
            </a:r>
          </a:p>
          <a:p>
            <a:r>
              <a:rPr lang="en-US" dirty="0" smtClean="0"/>
              <a:t> “</a:t>
            </a:r>
            <a:r>
              <a:rPr lang="en-US" i="1" dirty="0" smtClean="0"/>
              <a:t>Being </a:t>
            </a:r>
            <a:r>
              <a:rPr lang="en-US" i="1" dirty="0"/>
              <a:t>connected to an energy source different from the distribution grid means constructing a grid between the energy consumption point and its source. For example, the various </a:t>
            </a:r>
            <a:r>
              <a:rPr lang="en-US" i="1" dirty="0" err="1"/>
              <a:t>neighbours</a:t>
            </a:r>
            <a:r>
              <a:rPr lang="en-US" i="1" dirty="0"/>
              <a:t> of a community who opt for the installation of a photovoltaic panel have to provide a grid which connects each of them to that panel. Or a grid can even be constructed between two adjacent buildings where one has more sunshine than the other and can pass the surplus energy produced to the second building. It could be thought that direct lines make connections between energy generators and consumers possible. However</a:t>
            </a:r>
            <a:r>
              <a:rPr lang="en-US" b="1" i="1" dirty="0"/>
              <a:t>, current regulations impose a very important obligation which makes many cases non-viable. Article 42.1 of the </a:t>
            </a:r>
            <a:r>
              <a:rPr lang="en-US" b="1" i="1" dirty="0" smtClean="0"/>
              <a:t>LSE (ley sector </a:t>
            </a:r>
            <a:r>
              <a:rPr lang="en-US" b="1" i="1" dirty="0" err="1" smtClean="0"/>
              <a:t>electrico</a:t>
            </a:r>
            <a:r>
              <a:rPr lang="en-US" b="1" i="1" dirty="0" smtClean="0"/>
              <a:t>) </a:t>
            </a:r>
            <a:r>
              <a:rPr lang="en-US" b="1" i="1" dirty="0"/>
              <a:t>lays down that “In every case, the proprietor of the production installation and the consumer must be the same enterprise or belong to the same business group, as defined in article 42 of the Commercial Code.”</a:t>
            </a:r>
            <a:r>
              <a:rPr lang="en-US" i="1" dirty="0"/>
              <a:t> That is, a direct line from production installations to consumer cannot be constructed unless they are both the same enterprise. In a similar sense, </a:t>
            </a:r>
            <a:r>
              <a:rPr lang="en-US" b="1" i="1" dirty="0"/>
              <a:t>article 4.3 of RD 900/2015 establishes that “In no case can a generator be connected to the internal grid of several consumers.” As a result, the installation of a community photovoltaic panel to generate energy and its connection to various consumers would be contrary to this Royal Decree</a:t>
            </a:r>
            <a:r>
              <a:rPr lang="en-US" i="1" dirty="0"/>
              <a:t>.</a:t>
            </a:r>
            <a:r>
              <a:rPr lang="en-US" dirty="0"/>
              <a:t> </a:t>
            </a:r>
            <a:r>
              <a:rPr lang="en-US" dirty="0" smtClean="0"/>
              <a:t>“</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sp>
        <p:nvSpPr>
          <p:cNvPr id="3" name="2 CuadroTexto"/>
          <p:cNvSpPr txBox="1"/>
          <p:nvPr/>
        </p:nvSpPr>
        <p:spPr>
          <a:xfrm>
            <a:off x="408906" y="4974268"/>
            <a:ext cx="9860883" cy="830997"/>
          </a:xfrm>
          <a:prstGeom prst="rect">
            <a:avLst/>
          </a:prstGeom>
          <a:noFill/>
        </p:spPr>
        <p:txBody>
          <a:bodyPr wrap="square" rtlCol="0">
            <a:spAutoFit/>
          </a:bodyPr>
          <a:lstStyle/>
          <a:p>
            <a:r>
              <a:rPr lang="en-US" sz="1200" dirty="0" smtClean="0"/>
              <a:t>Sources: </a:t>
            </a:r>
            <a:r>
              <a:rPr lang="en-US" sz="1200" dirty="0" err="1" smtClean="0"/>
              <a:t>Explicació</a:t>
            </a:r>
            <a:r>
              <a:rPr lang="en-US" sz="1200" dirty="0" smtClean="0"/>
              <a:t> </a:t>
            </a:r>
            <a:r>
              <a:rPr lang="en-US" sz="1200" dirty="0" err="1" smtClean="0"/>
              <a:t>detallada</a:t>
            </a:r>
            <a:r>
              <a:rPr lang="en-US" sz="1200" dirty="0" smtClean="0"/>
              <a:t> del RD 900/2015 per </a:t>
            </a:r>
            <a:r>
              <a:rPr lang="en-US" sz="1200" dirty="0" err="1" smtClean="0"/>
              <a:t>l’Autoritat</a:t>
            </a:r>
            <a:r>
              <a:rPr lang="en-US" sz="1200" dirty="0" smtClean="0"/>
              <a:t> </a:t>
            </a:r>
            <a:r>
              <a:rPr lang="en-US" sz="1200" dirty="0" err="1" smtClean="0"/>
              <a:t>Catalana</a:t>
            </a:r>
            <a:r>
              <a:rPr lang="en-US" sz="1200" dirty="0" smtClean="0"/>
              <a:t> de la </a:t>
            </a:r>
            <a:r>
              <a:rPr lang="en-US" sz="1200" dirty="0" err="1" smtClean="0"/>
              <a:t>Competència</a:t>
            </a:r>
            <a:r>
              <a:rPr lang="en-US" sz="1200" dirty="0" smtClean="0"/>
              <a:t> </a:t>
            </a:r>
            <a:r>
              <a:rPr lang="en-US" sz="1200" dirty="0" smtClean="0">
                <a:hlinkClick r:id="rId2"/>
              </a:rPr>
              <a:t>http://acco.gencat.cat/web/.content/80_acco/documents/arxius/actuacions/Electricity-self-consumption-and-competition.pdf</a:t>
            </a:r>
            <a:r>
              <a:rPr lang="en-US" sz="1200" dirty="0" smtClean="0"/>
              <a:t> </a:t>
            </a:r>
          </a:p>
          <a:p>
            <a:r>
              <a:rPr lang="en-US" sz="1200" dirty="0"/>
              <a:t>Innovation and Disruption at the Grid’s Edge: How distributed energy ...</a:t>
            </a:r>
          </a:p>
          <a:p>
            <a:r>
              <a:rPr lang="en-US" sz="1200" dirty="0" err="1"/>
              <a:t>editado</a:t>
            </a:r>
            <a:r>
              <a:rPr lang="en-US" sz="1200" dirty="0"/>
              <a:t> </a:t>
            </a:r>
            <a:r>
              <a:rPr lang="en-US" sz="1200" dirty="0" err="1"/>
              <a:t>por</a:t>
            </a:r>
            <a:r>
              <a:rPr lang="en-US" sz="1200" dirty="0"/>
              <a:t> </a:t>
            </a:r>
            <a:r>
              <a:rPr lang="en-US" sz="1200" dirty="0" err="1"/>
              <a:t>Fereidoon</a:t>
            </a:r>
            <a:r>
              <a:rPr lang="en-US" sz="1200" dirty="0"/>
              <a:t> P. </a:t>
            </a:r>
            <a:r>
              <a:rPr lang="en-US" sz="1200" dirty="0" err="1"/>
              <a:t>Sioshansi</a:t>
            </a:r>
            <a:endParaRPr lang="en-US" sz="1200" dirty="0"/>
          </a:p>
        </p:txBody>
      </p:sp>
    </p:spTree>
    <p:extLst>
      <p:ext uri="{BB962C8B-B14F-4D97-AF65-F5344CB8AC3E}">
        <p14:creationId xmlns:p14="http://schemas.microsoft.com/office/powerpoint/2010/main" val="13943404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2"/>
          <p:cNvSpPr>
            <a:spLocks noGrp="1"/>
          </p:cNvSpPr>
          <p:nvPr>
            <p:ph type="title"/>
          </p:nvPr>
        </p:nvSpPr>
        <p:spPr bwMode="auto">
          <a:xfrm>
            <a:off x="1127154" y="476672"/>
            <a:ext cx="10222473" cy="1584176"/>
          </a:xfrm>
        </p:spPr>
        <p:txBody>
          <a:bodyPr>
            <a:normAutofit fontScale="90000"/>
          </a:bodyPr>
          <a:lstStyle/>
          <a:p>
            <a:r>
              <a:rPr lang="ca-ES" dirty="0"/>
              <a:t/>
            </a:r>
            <a:br>
              <a:rPr lang="ca-ES" dirty="0"/>
            </a:br>
            <a:r>
              <a:rPr lang="en-US" dirty="0"/>
              <a:t>The PLUG-N-HARVEST pilot sites &amp; BMS</a:t>
            </a:r>
            <a:r>
              <a:rPr lang="fr-FR" dirty="0"/>
              <a:t/>
            </a:r>
            <a:br>
              <a:rPr lang="fr-FR" dirty="0"/>
            </a:br>
            <a:r>
              <a:rPr lang="en-US" dirty="0"/>
              <a:t>The Spanish Pilot site &amp; BMS:</a:t>
            </a:r>
            <a:r>
              <a:rPr lang="fr-FR" dirty="0"/>
              <a:t/>
            </a:r>
            <a:br>
              <a:rPr lang="fr-FR" dirty="0"/>
            </a:br>
            <a:endParaRPr lang="de-DE" dirty="0"/>
          </a:p>
        </p:txBody>
      </p:sp>
      <p:sp>
        <p:nvSpPr>
          <p:cNvPr id="6" name="Fußzeilenplatzhalter 3"/>
          <p:cNvSpPr>
            <a:spLocks noGrp="1"/>
          </p:cNvSpPr>
          <p:nvPr>
            <p:ph type="ftr" sz="quarter" idx="11"/>
          </p:nvPr>
        </p:nvSpPr>
        <p:spPr bwMode="auto"/>
        <p:txBody>
          <a:bodyPr/>
          <a:lstStyle/>
          <a:p>
            <a:pPr>
              <a:defRPr/>
            </a:pPr>
            <a:r>
              <a:rPr lang="en-US"/>
              <a:t>PLUG-N-HARVEST</a:t>
            </a:r>
            <a:br>
              <a:rPr lang="en-US"/>
            </a:br>
            <a:r>
              <a:rPr lang="en-US"/>
              <a:t>ID: 768735 - H2020-EU.2.1.5.2.</a:t>
            </a:r>
          </a:p>
        </p:txBody>
      </p:sp>
      <p:sp>
        <p:nvSpPr>
          <p:cNvPr id="7" name="Foliennummernplatzhalter 4"/>
          <p:cNvSpPr>
            <a:spLocks noGrp="1"/>
          </p:cNvSpPr>
          <p:nvPr>
            <p:ph type="sldNum" sz="quarter" idx="12"/>
          </p:nvPr>
        </p:nvSpPr>
        <p:spPr bwMode="auto"/>
        <p:txBody>
          <a:bodyPr/>
          <a:lstStyle/>
          <a:p>
            <a:pPr>
              <a:defRPr/>
            </a:pPr>
            <a:r>
              <a:rPr lang="en-US"/>
              <a:t>2</a:t>
            </a:r>
          </a:p>
        </p:txBody>
      </p:sp>
      <p:sp>
        <p:nvSpPr>
          <p:cNvPr id="12" name="Marcador de contenido 11"/>
          <p:cNvSpPr>
            <a:spLocks noGrp="1"/>
          </p:cNvSpPr>
          <p:nvPr>
            <p:ph idx="1"/>
          </p:nvPr>
        </p:nvSpPr>
        <p:spPr/>
        <p:txBody>
          <a:bodyPr/>
          <a:lstStyle/>
          <a:p>
            <a:pPr lvl="0">
              <a:buFont typeface="Arial"/>
              <a:buChar char="•"/>
            </a:pPr>
            <a:r>
              <a:rPr lang="en-US" sz="2800" dirty="0">
                <a:latin typeface="+mj-lt"/>
              </a:rPr>
              <a:t>National (or particular) DSO limitations for renewables and </a:t>
            </a:r>
            <a:r>
              <a:rPr lang="en-US" sz="2800" dirty="0" smtClean="0">
                <a:latin typeface="+mj-lt"/>
              </a:rPr>
              <a:t>energy </a:t>
            </a:r>
            <a:r>
              <a:rPr lang="en-US" sz="2800" dirty="0">
                <a:latin typeface="+mj-lt"/>
              </a:rPr>
              <a:t>storage installations</a:t>
            </a:r>
            <a:r>
              <a:rPr lang="en-US" sz="2800" dirty="0" smtClean="0">
                <a:latin typeface="+mj-lt"/>
              </a:rPr>
              <a:t>. </a:t>
            </a:r>
            <a:endParaRPr lang="fr-FR" sz="2800" dirty="0">
              <a:latin typeface="+mj-lt"/>
            </a:endParaRPr>
          </a:p>
          <a:p>
            <a:pPr lvl="0">
              <a:buFont typeface="Arial"/>
              <a:buChar char="•"/>
            </a:pPr>
            <a:r>
              <a:rPr lang="en-US" sz="2800" dirty="0">
                <a:latin typeface="+mj-lt"/>
              </a:rPr>
              <a:t>Heating and cooling available infrastructure.</a:t>
            </a:r>
            <a:endParaRPr lang="fr-FR" sz="2800" dirty="0">
              <a:latin typeface="+mj-lt"/>
            </a:endParaRPr>
          </a:p>
          <a:p>
            <a:pPr lvl="0">
              <a:buFont typeface="Arial"/>
              <a:buChar char="•"/>
            </a:pPr>
            <a:r>
              <a:rPr lang="en-US" sz="2800" dirty="0">
                <a:latin typeface="+mj-lt"/>
              </a:rPr>
              <a:t>Existing renewable sources.</a:t>
            </a:r>
            <a:endParaRPr lang="fr-FR" sz="2800" dirty="0">
              <a:latin typeface="+mj-lt"/>
            </a:endParaRPr>
          </a:p>
          <a:p>
            <a:pPr lvl="0">
              <a:buFont typeface="Arial"/>
              <a:buChar char="•"/>
            </a:pPr>
            <a:r>
              <a:rPr lang="en-US" sz="2800" dirty="0">
                <a:latin typeface="+mj-lt"/>
              </a:rPr>
              <a:t>Existing sensing and operating infrastructure (data centers, building management systems, etc.)</a:t>
            </a:r>
            <a:endParaRPr lang="fr-FR" sz="2800" dirty="0">
              <a:latin typeface="+mj-lt"/>
            </a:endParaRPr>
          </a:p>
          <a:p>
            <a:pPr>
              <a:buFont typeface="Arial"/>
              <a:buChar char="•"/>
            </a:pPr>
            <a:r>
              <a:rPr lang="en-US" sz="2800" dirty="0">
                <a:latin typeface="+mj-lt"/>
              </a:rPr>
              <a:t>Brainstorming on hardware requirements and solutions (CERTH/ITI, ETRA, </a:t>
            </a:r>
            <a:r>
              <a:rPr lang="en-US" sz="2800" dirty="0" err="1">
                <a:latin typeface="+mj-lt"/>
              </a:rPr>
              <a:t>OdinS</a:t>
            </a:r>
            <a:r>
              <a:rPr lang="en-US" sz="2800" dirty="0">
                <a:latin typeface="+mj-lt"/>
              </a:rPr>
              <a:t>, SIEMENS</a:t>
            </a:r>
            <a:r>
              <a:rPr lang="en-US" sz="2800" dirty="0" smtClean="0">
                <a:latin typeface="+mj-lt"/>
              </a:rPr>
              <a:t>)</a:t>
            </a:r>
            <a:r>
              <a:rPr lang="en-US" dirty="0"/>
              <a:t> </a:t>
            </a:r>
            <a:r>
              <a:rPr lang="en-US" sz="2800" dirty="0">
                <a:latin typeface="+mj-lt"/>
              </a:rPr>
              <a:t>by AIGUASOL</a:t>
            </a:r>
            <a:endParaRPr lang="es-ES" sz="28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96994" y="692696"/>
            <a:ext cx="10756558" cy="1458114"/>
          </a:xfrm>
        </p:spPr>
        <p:txBody>
          <a:bodyPr>
            <a:normAutofit fontScale="90000"/>
          </a:bodyPr>
          <a:lstStyle/>
          <a:p>
            <a:pPr algn="just">
              <a:lnSpc>
                <a:spcPct val="100000"/>
              </a:lnSpc>
            </a:pPr>
            <a:r>
              <a:rPr lang="en-US" dirty="0" smtClean="0"/>
              <a:t>The PLUG-N-HARVEST pilot sites &amp; BMS</a:t>
            </a:r>
            <a:r>
              <a:rPr lang="fr-FR" dirty="0" smtClean="0"/>
              <a:t>. </a:t>
            </a:r>
            <a:r>
              <a:rPr lang="en-US" dirty="0" smtClean="0"/>
              <a:t>The Spanish Pilot site &amp; BMS:</a:t>
            </a:r>
            <a:r>
              <a:rPr lang="fr-FR" dirty="0" smtClean="0"/>
              <a:t/>
            </a:r>
            <a:br>
              <a:rPr lang="fr-FR" dirty="0" smtClean="0"/>
            </a:br>
            <a:endParaRPr lang="es-ES" dirty="0"/>
          </a:p>
        </p:txBody>
      </p:sp>
      <p:sp>
        <p:nvSpPr>
          <p:cNvPr id="4" name="Marcador de fecha 3"/>
          <p:cNvSpPr>
            <a:spLocks noGrp="1"/>
          </p:cNvSpPr>
          <p:nvPr>
            <p:ph type="dt" sz="half" idx="10"/>
          </p:nvPr>
        </p:nvSpPr>
        <p:spPr/>
        <p:txBody>
          <a:bodyPr/>
          <a:lstStyle/>
          <a:p>
            <a:pPr>
              <a:defRPr/>
            </a:pPr>
            <a:fld id="{7FC9F940-3752-4988-A080-ACBD9960BA4B}" type="datetime1">
              <a:rPr lang="es-ES" smtClean="0"/>
              <a:t>11/02/18</a:t>
            </a:fld>
            <a:endParaRPr lang="en-US"/>
          </a:p>
        </p:txBody>
      </p:sp>
      <p:sp>
        <p:nvSpPr>
          <p:cNvPr id="5" name="Marcador de pie de página 4"/>
          <p:cNvSpPr>
            <a:spLocks noGrp="1"/>
          </p:cNvSpPr>
          <p:nvPr>
            <p:ph type="ftr" sz="quarter" idx="11"/>
          </p:nvPr>
        </p:nvSpPr>
        <p:spPr/>
        <p:txBody>
          <a:bodyPr/>
          <a:lstStyle/>
          <a:p>
            <a:pPr>
              <a:defRPr/>
            </a:pPr>
            <a:r>
              <a:rPr lang="en-US" smtClean="0"/>
              <a:t>PLUG-N-HARVEST</a:t>
            </a:r>
            <a:br>
              <a:rPr lang="en-US" smtClean="0"/>
            </a:br>
            <a:r>
              <a:rPr lang="en-US" smtClean="0"/>
              <a:t>ID: 768735 - H2020-EU.2.1.5.2.</a:t>
            </a:r>
            <a:endParaRPr lang="en-US"/>
          </a:p>
        </p:txBody>
      </p:sp>
      <p:sp>
        <p:nvSpPr>
          <p:cNvPr id="6" name="Marcador de número de diapositiva 5"/>
          <p:cNvSpPr>
            <a:spLocks noGrp="1"/>
          </p:cNvSpPr>
          <p:nvPr>
            <p:ph type="sldNum" sz="quarter" idx="12"/>
          </p:nvPr>
        </p:nvSpPr>
        <p:spPr/>
        <p:txBody>
          <a:bodyPr/>
          <a:lstStyle/>
          <a:p>
            <a:pPr>
              <a:defRPr/>
            </a:pPr>
            <a:fld id="{76F34D8A-136C-4FA7-8325-F06DF2D5CB3D}" type="slidenum">
              <a:rPr lang="tr-TR" smtClean="0"/>
              <a:t>3</a:t>
            </a:fld>
            <a:endParaRPr lang="tr-T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981" y="1628801"/>
            <a:ext cx="5426550" cy="40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3"/>
          <a:stretch>
            <a:fillRect/>
          </a:stretch>
        </p:blipFill>
        <p:spPr>
          <a:xfrm>
            <a:off x="1152311" y="1988840"/>
            <a:ext cx="5230059" cy="3473664"/>
          </a:xfrm>
          <a:prstGeom prst="rect">
            <a:avLst/>
          </a:prstGeom>
        </p:spPr>
      </p:pic>
    </p:spTree>
    <p:extLst>
      <p:ext uri="{BB962C8B-B14F-4D97-AF65-F5344CB8AC3E}">
        <p14:creationId xmlns:p14="http://schemas.microsoft.com/office/powerpoint/2010/main" val="27933201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1168761907"/>
              </p:ext>
            </p:extLst>
          </p:nvPr>
        </p:nvGraphicFramePr>
        <p:xfrm>
          <a:off x="1559090" y="2057614"/>
          <a:ext cx="9574570" cy="3747651"/>
        </p:xfrm>
        <a:graphic>
          <a:graphicData uri="http://schemas.openxmlformats.org/drawingml/2006/table">
            <a:tbl>
              <a:tblPr/>
              <a:tblGrid>
                <a:gridCol w="2712795">
                  <a:extLst>
                    <a:ext uri="{9D8B030D-6E8A-4147-A177-3AD203B41FA5}">
                      <a16:colId xmlns="" xmlns:a16="http://schemas.microsoft.com/office/drawing/2014/main" val="20000"/>
                    </a:ext>
                  </a:extLst>
                </a:gridCol>
                <a:gridCol w="6861775">
                  <a:extLst>
                    <a:ext uri="{9D8B030D-6E8A-4147-A177-3AD203B41FA5}">
                      <a16:colId xmlns="" xmlns:a16="http://schemas.microsoft.com/office/drawing/2014/main" val="20001"/>
                    </a:ext>
                  </a:extLst>
                </a:gridCol>
              </a:tblGrid>
              <a:tr h="256753">
                <a:tc gridSpan="2">
                  <a:txBody>
                    <a:bodyPr/>
                    <a:lstStyle/>
                    <a:p>
                      <a:pPr algn="ctr" fontAlgn="ctr"/>
                      <a:r>
                        <a:rPr lang="es-ES" sz="1600" b="0" i="0" u="none" strike="noStrike" dirty="0" err="1">
                          <a:solidFill>
                            <a:srgbClr val="000000"/>
                          </a:solidFill>
                          <a:effectLst/>
                          <a:latin typeface="+mj-lt"/>
                        </a:rPr>
                        <a:t>Spanish</a:t>
                      </a:r>
                      <a:r>
                        <a:rPr lang="es-ES" sz="1600" b="0" i="0" u="none" strike="noStrike" dirty="0">
                          <a:solidFill>
                            <a:srgbClr val="000000"/>
                          </a:solidFill>
                          <a:effectLst/>
                          <a:latin typeface="+mj-lt"/>
                        </a:rPr>
                        <a:t> </a:t>
                      </a:r>
                      <a:r>
                        <a:rPr lang="es-ES" sz="1600" b="0" i="0" u="none" strike="noStrike" dirty="0" err="1">
                          <a:solidFill>
                            <a:srgbClr val="000000"/>
                          </a:solidFill>
                          <a:effectLst/>
                          <a:latin typeface="+mj-lt"/>
                        </a:rPr>
                        <a:t>Pilot</a:t>
                      </a:r>
                      <a:r>
                        <a:rPr lang="es-ES" sz="1600" b="0" i="0" u="none" strike="noStrike" dirty="0">
                          <a:solidFill>
                            <a:srgbClr val="000000"/>
                          </a:solidFill>
                          <a:effectLst/>
                          <a:latin typeface="+mj-lt"/>
                        </a:rPr>
                        <a:t> </a:t>
                      </a:r>
                      <a:r>
                        <a:rPr lang="es-ES" sz="1600" b="0" i="0" u="none" strike="noStrike" dirty="0" smtClean="0">
                          <a:solidFill>
                            <a:srgbClr val="000000"/>
                          </a:solidFill>
                          <a:effectLst/>
                          <a:latin typeface="+mj-lt"/>
                        </a:rPr>
                        <a:t>Case: </a:t>
                      </a:r>
                      <a:r>
                        <a:rPr lang="es-ES" sz="1600" b="0" i="0" u="none" strike="noStrike" dirty="0" err="1" smtClean="0">
                          <a:solidFill>
                            <a:srgbClr val="000000"/>
                          </a:solidFill>
                          <a:effectLst/>
                          <a:latin typeface="+mj-lt"/>
                        </a:rPr>
                        <a:t>Building</a:t>
                      </a:r>
                      <a:r>
                        <a:rPr lang="es-ES" sz="1600" b="0" i="0" u="none" strike="noStrike" dirty="0" smtClean="0">
                          <a:solidFill>
                            <a:srgbClr val="000000"/>
                          </a:solidFill>
                          <a:effectLst/>
                          <a:latin typeface="+mj-lt"/>
                        </a:rPr>
                        <a:t> </a:t>
                      </a:r>
                      <a:r>
                        <a:rPr lang="es-ES" sz="1600" b="0" i="0" u="none" strike="noStrike" dirty="0" err="1" smtClean="0">
                          <a:solidFill>
                            <a:srgbClr val="000000"/>
                          </a:solidFill>
                          <a:effectLst/>
                          <a:latin typeface="+mj-lt"/>
                        </a:rPr>
                        <a:t>sevices</a:t>
                      </a:r>
                      <a:r>
                        <a:rPr lang="es-ES" sz="1600" b="0" i="0" u="none" strike="noStrike" dirty="0" smtClean="0">
                          <a:solidFill>
                            <a:srgbClr val="000000"/>
                          </a:solidFill>
                          <a:effectLst/>
                          <a:latin typeface="+mj-lt"/>
                        </a:rPr>
                        <a:t> </a:t>
                      </a:r>
                      <a:r>
                        <a:rPr lang="es-ES" sz="1600" b="0" i="0" u="none" strike="noStrike" dirty="0" err="1" smtClean="0">
                          <a:solidFill>
                            <a:srgbClr val="000000"/>
                          </a:solidFill>
                          <a:effectLst/>
                          <a:latin typeface="+mj-lt"/>
                        </a:rPr>
                        <a:t>systems</a:t>
                      </a:r>
                      <a:r>
                        <a:rPr lang="es-ES" sz="1600" b="0" i="0" u="none" strike="noStrike" dirty="0" smtClean="0">
                          <a:solidFill>
                            <a:srgbClr val="000000"/>
                          </a:solidFill>
                          <a:effectLst/>
                          <a:latin typeface="+mj-lt"/>
                        </a:rPr>
                        <a:t>  </a:t>
                      </a:r>
                      <a:endParaRPr lang="es-ES" sz="1600" b="0" i="0" u="none" strike="noStrike"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s-ES"/>
                    </a:p>
                  </a:txBody>
                  <a:tcPr/>
                </a:tc>
                <a:extLst>
                  <a:ext uri="{0D108BD9-81ED-4DB2-BD59-A6C34878D82A}">
                    <a16:rowId xmlns="" xmlns:a16="http://schemas.microsoft.com/office/drawing/2014/main" val="10000"/>
                  </a:ext>
                </a:extLst>
              </a:tr>
              <a:tr h="256753">
                <a:tc>
                  <a:txBody>
                    <a:bodyPr/>
                    <a:lstStyle/>
                    <a:p>
                      <a:pPr algn="l" fontAlgn="ctr"/>
                      <a:r>
                        <a:rPr lang="es-ES" sz="1600" b="0" i="0" u="none" strike="noStrike" dirty="0" err="1" smtClean="0">
                          <a:solidFill>
                            <a:srgbClr val="000000"/>
                          </a:solidFill>
                          <a:effectLst/>
                          <a:latin typeface="+mj-lt"/>
                        </a:rPr>
                        <a:t>Spanish</a:t>
                      </a:r>
                      <a:r>
                        <a:rPr lang="es-ES" sz="1600" b="0" i="0" u="none" strike="noStrike" baseline="0" dirty="0" smtClean="0">
                          <a:solidFill>
                            <a:srgbClr val="000000"/>
                          </a:solidFill>
                          <a:effectLst/>
                          <a:latin typeface="+mj-lt"/>
                        </a:rPr>
                        <a:t> </a:t>
                      </a:r>
                      <a:r>
                        <a:rPr lang="es-ES" sz="1600" b="0" i="0" u="none" strike="noStrike" baseline="0" dirty="0" err="1" smtClean="0">
                          <a:solidFill>
                            <a:srgbClr val="000000"/>
                          </a:solidFill>
                          <a:effectLst/>
                          <a:latin typeface="+mj-lt"/>
                        </a:rPr>
                        <a:t>Pilot</a:t>
                      </a:r>
                      <a:r>
                        <a:rPr lang="es-ES" sz="1600" b="0" i="0" u="none" strike="noStrike" baseline="0" dirty="0" smtClean="0">
                          <a:solidFill>
                            <a:srgbClr val="000000"/>
                          </a:solidFill>
                          <a:effectLst/>
                          <a:latin typeface="+mj-lt"/>
                        </a:rPr>
                        <a:t> Case </a:t>
                      </a:r>
                      <a:endParaRPr lang="es-ES" sz="1600" b="0" i="0" u="none" strike="noStrike"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smtClean="0">
                          <a:solidFill>
                            <a:srgbClr val="000000"/>
                          </a:solidFill>
                          <a:effectLst/>
                          <a:latin typeface="+mj-lt"/>
                        </a:rPr>
                        <a:t>Arraona-30</a:t>
                      </a:r>
                      <a:r>
                        <a:rPr lang="es-ES" sz="1600" b="0" i="0" u="none" strike="noStrike" baseline="0" dirty="0" smtClean="0">
                          <a:solidFill>
                            <a:srgbClr val="000000"/>
                          </a:solidFill>
                          <a:effectLst/>
                          <a:latin typeface="+mj-lt"/>
                        </a:rPr>
                        <a:t> </a:t>
                      </a:r>
                      <a:r>
                        <a:rPr lang="es-ES" sz="1600" b="0" i="0" u="none" strike="noStrike" dirty="0" err="1" smtClean="0">
                          <a:solidFill>
                            <a:srgbClr val="000000"/>
                          </a:solidFill>
                          <a:effectLst/>
                          <a:latin typeface="+mj-lt"/>
                        </a:rPr>
                        <a:t>Sant</a:t>
                      </a:r>
                      <a:r>
                        <a:rPr lang="es-ES" sz="1600" b="0" i="0" u="none" strike="noStrike" dirty="0" smtClean="0">
                          <a:solidFill>
                            <a:srgbClr val="000000"/>
                          </a:solidFill>
                          <a:effectLst/>
                          <a:latin typeface="+mj-lt"/>
                        </a:rPr>
                        <a:t> </a:t>
                      </a:r>
                      <a:r>
                        <a:rPr lang="es-ES" sz="1600" b="0" i="0" u="none" strike="noStrike" dirty="0" err="1">
                          <a:solidFill>
                            <a:srgbClr val="000000"/>
                          </a:solidFill>
                          <a:effectLst/>
                          <a:latin typeface="+mj-lt"/>
                        </a:rPr>
                        <a:t>Quirze</a:t>
                      </a:r>
                      <a:r>
                        <a:rPr lang="es-ES" sz="1600" b="0" i="0" u="none" strike="noStrike" dirty="0">
                          <a:solidFill>
                            <a:srgbClr val="000000"/>
                          </a:solidFill>
                          <a:effectLst/>
                          <a:latin typeface="+mj-lt"/>
                        </a:rPr>
                        <a:t> del Vallés</a:t>
                      </a: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56753">
                <a:tc>
                  <a:txBody>
                    <a:bodyPr/>
                    <a:lstStyle/>
                    <a:p>
                      <a:pPr algn="l" fontAlgn="ctr"/>
                      <a:r>
                        <a:rPr lang="es-ES" sz="1600" b="0" i="0" u="none" strike="noStrike" dirty="0" err="1">
                          <a:solidFill>
                            <a:srgbClr val="000000"/>
                          </a:solidFill>
                          <a:effectLst/>
                          <a:latin typeface="+mj-lt"/>
                        </a:rPr>
                        <a:t>Number</a:t>
                      </a:r>
                      <a:r>
                        <a:rPr lang="es-ES" sz="1600" b="0" i="0" u="none" strike="noStrike" dirty="0">
                          <a:solidFill>
                            <a:srgbClr val="000000"/>
                          </a:solidFill>
                          <a:effectLst/>
                          <a:latin typeface="+mj-lt"/>
                        </a:rPr>
                        <a:t> of blocs</a:t>
                      </a: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mj-lt"/>
                        </a:rPr>
                        <a:t>3</a:t>
                      </a: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56753">
                <a:tc gridSpan="2">
                  <a:txBody>
                    <a:bodyPr/>
                    <a:lstStyle/>
                    <a:p>
                      <a:pPr algn="ctr" fontAlgn="ctr"/>
                      <a:r>
                        <a:rPr lang="es-ES" sz="1600" b="0" i="0" u="none" strike="noStrike" dirty="0">
                          <a:solidFill>
                            <a:srgbClr val="000000"/>
                          </a:solidFill>
                          <a:effectLst/>
                          <a:latin typeface="+mj-lt"/>
                        </a:rPr>
                        <a:t>General </a:t>
                      </a:r>
                      <a:r>
                        <a:rPr lang="es-ES" sz="1600" b="0" i="0" u="none" strike="noStrike" dirty="0" err="1">
                          <a:solidFill>
                            <a:srgbClr val="000000"/>
                          </a:solidFill>
                          <a:effectLst/>
                          <a:latin typeface="+mj-lt"/>
                        </a:rPr>
                        <a:t>characteristics</a:t>
                      </a:r>
                      <a:endParaRPr lang="es-ES" sz="1600" b="0" i="0" u="none" strike="noStrike"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s-ES"/>
                    </a:p>
                  </a:txBody>
                  <a:tcPr/>
                </a:tc>
                <a:extLst>
                  <a:ext uri="{0D108BD9-81ED-4DB2-BD59-A6C34878D82A}">
                    <a16:rowId xmlns="" xmlns:a16="http://schemas.microsoft.com/office/drawing/2014/main" val="10003"/>
                  </a:ext>
                </a:extLst>
              </a:tr>
              <a:tr h="256753">
                <a:tc>
                  <a:txBody>
                    <a:bodyPr/>
                    <a:lstStyle/>
                    <a:p>
                      <a:pPr algn="l" fontAlgn="ctr"/>
                      <a:r>
                        <a:rPr lang="es-ES" sz="1600" b="0" i="0" u="none" strike="noStrike" dirty="0" err="1" smtClean="0">
                          <a:solidFill>
                            <a:srgbClr val="000000"/>
                          </a:solidFill>
                          <a:effectLst/>
                          <a:latin typeface="+mj-lt"/>
                        </a:rPr>
                        <a:t>Heating</a:t>
                      </a:r>
                      <a:endParaRPr lang="es-ES" sz="1600" b="0" i="0" u="none" strike="noStrike"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1600" dirty="0" smtClean="0">
                          <a:solidFill>
                            <a:schemeClr val="tx1"/>
                          </a:solidFill>
                          <a:effectLst/>
                          <a:latin typeface="+mj-lt"/>
                          <a:ea typeface="+mn-ea"/>
                          <a:cs typeface="+mn-cs"/>
                        </a:rPr>
                        <a:t>The building does not have a heating system installed. Users often use portable electric radiators. The common electrical radiator has a power of 1.000 W to 2.500 W</a:t>
                      </a:r>
                      <a:r>
                        <a:rPr lang="fr-FR" sz="1600" dirty="0" smtClean="0">
                          <a:effectLst/>
                          <a:latin typeface="+mj-lt"/>
                        </a:rPr>
                        <a:t> </a:t>
                      </a:r>
                      <a:endParaRPr lang="es-ES" sz="1600" dirty="0">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56839">
                <a:tc>
                  <a:txBody>
                    <a:bodyPr/>
                    <a:lstStyle/>
                    <a:p>
                      <a:pPr algn="l" fontAlgn="ctr"/>
                      <a:r>
                        <a:rPr lang="es-ES" sz="1600" b="0" i="0" u="none" strike="noStrike" dirty="0" err="1" smtClean="0">
                          <a:solidFill>
                            <a:srgbClr val="000000"/>
                          </a:solidFill>
                          <a:effectLst/>
                          <a:latin typeface="+mj-lt"/>
                        </a:rPr>
                        <a:t>Cooling</a:t>
                      </a:r>
                      <a:endParaRPr lang="es-ES" sz="1600" b="0" i="0" u="none" strike="noStrike"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600" b="0" i="0" u="none" strike="noStrike" baseline="0" dirty="0" smtClean="0">
                          <a:solidFill>
                            <a:srgbClr val="000000"/>
                          </a:solidFill>
                          <a:effectLst/>
                          <a:latin typeface="+mj-lt"/>
                        </a:rPr>
                        <a:t>no </a:t>
                      </a:r>
                      <a:endParaRPr lang="es-ES" sz="1600" b="0" i="0" u="none" strike="noStrike" dirty="0">
                        <a:solidFill>
                          <a:srgbClr val="000000"/>
                        </a:solidFill>
                        <a:effectLst/>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212289">
                <a:tc>
                  <a:txBody>
                    <a:bodyPr/>
                    <a:lstStyle/>
                    <a:p>
                      <a:pPr algn="l" fontAlgn="ctr"/>
                      <a:r>
                        <a:rPr lang="es-ES" sz="1600" b="0" i="0" u="none" strike="noStrike" dirty="0" err="1" smtClean="0">
                          <a:solidFill>
                            <a:srgbClr val="000000"/>
                          </a:solidFill>
                          <a:effectLst/>
                          <a:latin typeface="+mj-lt"/>
                        </a:rPr>
                        <a:t>Domestic</a:t>
                      </a:r>
                      <a:r>
                        <a:rPr lang="es-ES" sz="1600" b="0" i="0" u="none" strike="noStrike" dirty="0" smtClean="0">
                          <a:solidFill>
                            <a:srgbClr val="000000"/>
                          </a:solidFill>
                          <a:effectLst/>
                          <a:latin typeface="+mj-lt"/>
                        </a:rPr>
                        <a:t> Hot </a:t>
                      </a:r>
                      <a:r>
                        <a:rPr lang="es-ES" sz="1600" b="0" i="0" u="none" strike="noStrike" dirty="0" err="1" smtClean="0">
                          <a:solidFill>
                            <a:srgbClr val="000000"/>
                          </a:solidFill>
                          <a:effectLst/>
                          <a:latin typeface="+mj-lt"/>
                        </a:rPr>
                        <a:t>Water</a:t>
                      </a:r>
                      <a:r>
                        <a:rPr lang="es-ES" sz="1600" b="0" i="0" u="none" strike="noStrike" dirty="0" smtClean="0">
                          <a:solidFill>
                            <a:srgbClr val="000000"/>
                          </a:solidFill>
                          <a:effectLst/>
                          <a:latin typeface="+mj-lt"/>
                        </a:rPr>
                        <a:t> (DHW)</a:t>
                      </a:r>
                      <a:endParaRPr lang="es-ES" sz="1600" b="0" i="0" u="none" strike="noStrike"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1600" dirty="0" smtClean="0">
                          <a:solidFill>
                            <a:schemeClr val="tx1"/>
                          </a:solidFill>
                          <a:effectLst/>
                          <a:latin typeface="+mj-lt"/>
                          <a:ea typeface="+mn-ea"/>
                          <a:cs typeface="+mn-cs"/>
                        </a:rPr>
                        <a:t>Individual Electrical DHW tank for each dwelling connected to solar thermal</a:t>
                      </a:r>
                      <a:r>
                        <a:rPr lang="en-GB" sz="1600" baseline="0" dirty="0" smtClean="0">
                          <a:solidFill>
                            <a:schemeClr val="tx1"/>
                          </a:solidFill>
                          <a:effectLst/>
                          <a:latin typeface="+mj-lt"/>
                          <a:ea typeface="+mn-ea"/>
                          <a:cs typeface="+mn-cs"/>
                        </a:rPr>
                        <a:t> panels </a:t>
                      </a:r>
                      <a:endParaRPr lang="fr-FR" sz="1600" dirty="0" smtClean="0">
                        <a:solidFill>
                          <a:schemeClr val="tx1"/>
                        </a:solidFill>
                        <a:effectLst/>
                        <a:latin typeface="+mj-lt"/>
                        <a:ea typeface="+mn-ea"/>
                        <a:cs typeface="+mn-cs"/>
                      </a:endParaRPr>
                    </a:p>
                    <a:p>
                      <a:r>
                        <a:rPr lang="en-GB" sz="1600" dirty="0" smtClean="0">
                          <a:solidFill>
                            <a:schemeClr val="tx1"/>
                          </a:solidFill>
                          <a:effectLst/>
                          <a:latin typeface="+mj-lt"/>
                          <a:ea typeface="+mn-ea"/>
                          <a:cs typeface="+mn-cs"/>
                        </a:rPr>
                        <a:t>Energy source: electricity (resistance – joule)</a:t>
                      </a:r>
                      <a:endParaRPr lang="fr-FR" sz="1600" dirty="0" smtClean="0">
                        <a:solidFill>
                          <a:schemeClr val="tx1"/>
                        </a:solidFill>
                        <a:effectLst/>
                        <a:latin typeface="+mj-lt"/>
                        <a:ea typeface="+mn-ea"/>
                        <a:cs typeface="+mn-cs"/>
                      </a:endParaRPr>
                    </a:p>
                    <a:p>
                      <a:r>
                        <a:rPr lang="en-GB" sz="1600" dirty="0" smtClean="0">
                          <a:solidFill>
                            <a:schemeClr val="tx1"/>
                          </a:solidFill>
                          <a:effectLst/>
                          <a:latin typeface="+mj-lt"/>
                          <a:ea typeface="+mn-ea"/>
                          <a:cs typeface="+mn-cs"/>
                        </a:rPr>
                        <a:t>Power: average of 1.500 W</a:t>
                      </a:r>
                      <a:endParaRPr lang="fr-FR" sz="1600" dirty="0" smtClean="0">
                        <a:solidFill>
                          <a:schemeClr val="tx1"/>
                        </a:solidFill>
                        <a:effectLst/>
                        <a:latin typeface="+mj-lt"/>
                        <a:ea typeface="+mn-ea"/>
                        <a:cs typeface="+mn-cs"/>
                      </a:endParaRPr>
                    </a:p>
                    <a:p>
                      <a:r>
                        <a:rPr lang="en-GB" sz="1600" dirty="0" smtClean="0">
                          <a:solidFill>
                            <a:schemeClr val="tx1"/>
                          </a:solidFill>
                          <a:effectLst/>
                          <a:latin typeface="+mj-lt"/>
                          <a:ea typeface="+mn-ea"/>
                          <a:cs typeface="+mn-cs"/>
                        </a:rPr>
                        <a:t>Capacity: Individual tank of 80 litres (average). </a:t>
                      </a:r>
                      <a:endParaRPr lang="fr-FR" sz="1600" dirty="0" smtClean="0">
                        <a:solidFill>
                          <a:schemeClr val="tx1"/>
                        </a:solidFill>
                        <a:effectLst/>
                        <a:latin typeface="+mj-lt"/>
                        <a:ea typeface="+mn-ea"/>
                        <a:cs typeface="+mn-cs"/>
                      </a:endParaRPr>
                    </a:p>
                    <a:p>
                      <a:pPr marL="0" marR="0" indent="0" algn="l" defTabSz="914400" eaLnBrk="1" fontAlgn="b" latinLnBrk="0" hangingPunct="1">
                        <a:lnSpc>
                          <a:spcPct val="100000"/>
                        </a:lnSpc>
                        <a:spcBef>
                          <a:spcPts val="0"/>
                        </a:spcBef>
                        <a:spcAft>
                          <a:spcPts val="0"/>
                        </a:spcAft>
                        <a:buClrTx/>
                        <a:buSzTx/>
                        <a:buFontTx/>
                        <a:buNone/>
                        <a:tabLst/>
                        <a:defRPr/>
                      </a:pPr>
                      <a:endParaRPr lang="es-ES" sz="1600" b="0" i="0" u="none" strike="noStrike" dirty="0" smtClean="0">
                        <a:solidFill>
                          <a:srgbClr val="000000"/>
                        </a:solidFill>
                        <a:effectLst/>
                        <a:latin typeface="+mj-lt"/>
                      </a:endParaRPr>
                    </a:p>
                    <a:p>
                      <a:pPr algn="ctr" fontAlgn="b"/>
                      <a:endParaRPr lang="es-ES" sz="1600" b="0" i="0" u="none" strike="noStrike" dirty="0">
                        <a:solidFill>
                          <a:srgbClr val="000000"/>
                        </a:solidFill>
                        <a:effectLst/>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3" name="Título 2"/>
          <p:cNvSpPr>
            <a:spLocks noGrp="1"/>
          </p:cNvSpPr>
          <p:nvPr>
            <p:ph type="title"/>
          </p:nvPr>
        </p:nvSpPr>
        <p:spPr>
          <a:xfrm>
            <a:off x="1096994" y="692696"/>
            <a:ext cx="10756558" cy="1458114"/>
          </a:xfrm>
        </p:spPr>
        <p:txBody>
          <a:bodyPr>
            <a:normAutofit fontScale="90000"/>
          </a:bodyPr>
          <a:lstStyle/>
          <a:p>
            <a:pPr algn="just">
              <a:lnSpc>
                <a:spcPct val="100000"/>
              </a:lnSpc>
            </a:pPr>
            <a:r>
              <a:rPr lang="en-US" dirty="0" smtClean="0"/>
              <a:t>The PLUG-N-HARVEST pilot sites &amp; BMS</a:t>
            </a:r>
            <a:r>
              <a:rPr lang="fr-FR" dirty="0" smtClean="0"/>
              <a:t>. </a:t>
            </a:r>
            <a:r>
              <a:rPr lang="en-US" dirty="0" smtClean="0"/>
              <a:t>The Spanish Pilot site &amp; BMS:</a:t>
            </a:r>
            <a:r>
              <a:rPr lang="fr-FR" dirty="0" smtClean="0"/>
              <a:t/>
            </a:r>
            <a:br>
              <a:rPr lang="fr-FR" dirty="0" smtClean="0"/>
            </a:br>
            <a:endParaRPr lang="es-ES" dirty="0"/>
          </a:p>
        </p:txBody>
      </p:sp>
      <p:sp>
        <p:nvSpPr>
          <p:cNvPr id="4" name="Marcador de fecha 3"/>
          <p:cNvSpPr>
            <a:spLocks noGrp="1"/>
          </p:cNvSpPr>
          <p:nvPr>
            <p:ph type="dt" sz="half" idx="10"/>
          </p:nvPr>
        </p:nvSpPr>
        <p:spPr/>
        <p:txBody>
          <a:bodyPr/>
          <a:lstStyle/>
          <a:p>
            <a:pPr>
              <a:defRPr/>
            </a:pPr>
            <a:fld id="{7FC9F940-3752-4988-A080-ACBD9960BA4B}" type="datetime1">
              <a:rPr lang="es-ES" smtClean="0"/>
              <a:t>11/02/18</a:t>
            </a:fld>
            <a:endParaRPr lang="en-US"/>
          </a:p>
        </p:txBody>
      </p:sp>
      <p:sp>
        <p:nvSpPr>
          <p:cNvPr id="5" name="Marcador de pie de página 4"/>
          <p:cNvSpPr>
            <a:spLocks noGrp="1"/>
          </p:cNvSpPr>
          <p:nvPr>
            <p:ph type="ftr" sz="quarter" idx="11"/>
          </p:nvPr>
        </p:nvSpPr>
        <p:spPr/>
        <p:txBody>
          <a:bodyPr/>
          <a:lstStyle/>
          <a:p>
            <a:pPr>
              <a:defRPr/>
            </a:pPr>
            <a:r>
              <a:rPr lang="en-US" smtClean="0"/>
              <a:t>PLUG-N-HARVEST</a:t>
            </a:r>
            <a:br>
              <a:rPr lang="en-US" smtClean="0"/>
            </a:br>
            <a:r>
              <a:rPr lang="en-US" smtClean="0"/>
              <a:t>ID: 768735 - H2020-EU.2.1.5.2.</a:t>
            </a:r>
            <a:endParaRPr lang="en-US"/>
          </a:p>
        </p:txBody>
      </p:sp>
      <p:sp>
        <p:nvSpPr>
          <p:cNvPr id="6" name="Marcador de número de diapositiva 5"/>
          <p:cNvSpPr>
            <a:spLocks noGrp="1"/>
          </p:cNvSpPr>
          <p:nvPr>
            <p:ph type="sldNum" sz="quarter" idx="12"/>
          </p:nvPr>
        </p:nvSpPr>
        <p:spPr/>
        <p:txBody>
          <a:bodyPr/>
          <a:lstStyle/>
          <a:p>
            <a:pPr>
              <a:defRPr/>
            </a:pPr>
            <a:fld id="{76F34D8A-136C-4FA7-8325-F06DF2D5CB3D}" type="slidenum">
              <a:rPr lang="tr-TR" smtClean="0"/>
              <a:t>4</a:t>
            </a:fld>
            <a:endParaRPr lang="tr-TR"/>
          </a:p>
        </p:txBody>
      </p:sp>
    </p:spTree>
    <p:extLst>
      <p:ext uri="{BB962C8B-B14F-4D97-AF65-F5344CB8AC3E}">
        <p14:creationId xmlns:p14="http://schemas.microsoft.com/office/powerpoint/2010/main" val="2534693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4233265590"/>
              </p:ext>
            </p:extLst>
          </p:nvPr>
        </p:nvGraphicFramePr>
        <p:xfrm>
          <a:off x="1415111" y="2205704"/>
          <a:ext cx="9574570" cy="3323996"/>
        </p:xfrm>
        <a:graphic>
          <a:graphicData uri="http://schemas.openxmlformats.org/drawingml/2006/table">
            <a:tbl>
              <a:tblPr/>
              <a:tblGrid>
                <a:gridCol w="5183226">
                  <a:extLst>
                    <a:ext uri="{9D8B030D-6E8A-4147-A177-3AD203B41FA5}">
                      <a16:colId xmlns="" xmlns:a16="http://schemas.microsoft.com/office/drawing/2014/main" val="20000"/>
                    </a:ext>
                  </a:extLst>
                </a:gridCol>
                <a:gridCol w="4391344">
                  <a:extLst>
                    <a:ext uri="{9D8B030D-6E8A-4147-A177-3AD203B41FA5}">
                      <a16:colId xmlns="" xmlns:a16="http://schemas.microsoft.com/office/drawing/2014/main" val="20001"/>
                    </a:ext>
                  </a:extLst>
                </a:gridCol>
              </a:tblGrid>
              <a:tr h="246301">
                <a:tc gridSpan="2">
                  <a:txBody>
                    <a:bodyPr/>
                    <a:lstStyle/>
                    <a:p>
                      <a:pPr algn="ctr" fontAlgn="ctr"/>
                      <a:r>
                        <a:rPr lang="en-GB" sz="1600" b="0" i="0" u="none" strike="noStrike" noProof="0" dirty="0" smtClean="0">
                          <a:solidFill>
                            <a:srgbClr val="000000"/>
                          </a:solidFill>
                          <a:effectLst/>
                          <a:latin typeface="+mj-lt"/>
                        </a:rPr>
                        <a:t>Spanish Pilot Case: Building services systems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s-ES"/>
                    </a:p>
                  </a:txBody>
                  <a:tcPr/>
                </a:tc>
                <a:extLst>
                  <a:ext uri="{0D108BD9-81ED-4DB2-BD59-A6C34878D82A}">
                    <a16:rowId xmlns="" xmlns:a16="http://schemas.microsoft.com/office/drawing/2014/main" val="10000"/>
                  </a:ext>
                </a:extLst>
              </a:tr>
              <a:tr h="246301">
                <a:tc>
                  <a:txBody>
                    <a:bodyPr/>
                    <a:lstStyle/>
                    <a:p>
                      <a:pPr algn="l" fontAlgn="ctr"/>
                      <a:r>
                        <a:rPr lang="en-GB" sz="1600" b="0" i="0" u="none" strike="noStrike" noProof="0" dirty="0" smtClean="0">
                          <a:solidFill>
                            <a:srgbClr val="000000"/>
                          </a:solidFill>
                          <a:effectLst/>
                          <a:latin typeface="+mj-lt"/>
                        </a:rPr>
                        <a:t>Spanish</a:t>
                      </a:r>
                      <a:r>
                        <a:rPr lang="en-GB" sz="1600" b="0" i="0" u="none" strike="noStrike" baseline="0" noProof="0" dirty="0" smtClean="0">
                          <a:solidFill>
                            <a:srgbClr val="000000"/>
                          </a:solidFill>
                          <a:effectLst/>
                          <a:latin typeface="+mj-lt"/>
                        </a:rPr>
                        <a:t> Pilot Case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noProof="0" dirty="0" smtClean="0">
                          <a:solidFill>
                            <a:srgbClr val="000000"/>
                          </a:solidFill>
                          <a:effectLst/>
                          <a:latin typeface="+mj-lt"/>
                        </a:rPr>
                        <a:t>Arraona-30</a:t>
                      </a:r>
                      <a:r>
                        <a:rPr lang="en-GB" sz="1600" b="0" i="0" u="none" strike="noStrike" baseline="0" noProof="0" dirty="0" smtClean="0">
                          <a:solidFill>
                            <a:srgbClr val="000000"/>
                          </a:solidFill>
                          <a:effectLst/>
                          <a:latin typeface="+mj-lt"/>
                        </a:rPr>
                        <a:t> </a:t>
                      </a:r>
                      <a:r>
                        <a:rPr lang="en-GB" sz="1600" b="0" i="0" u="none" strike="noStrike" noProof="0" dirty="0" err="1" smtClean="0">
                          <a:solidFill>
                            <a:srgbClr val="000000"/>
                          </a:solidFill>
                          <a:effectLst/>
                          <a:latin typeface="+mj-lt"/>
                        </a:rPr>
                        <a:t>Sant</a:t>
                      </a:r>
                      <a:r>
                        <a:rPr lang="en-GB" sz="1600" b="0" i="0" u="none" strike="noStrike" noProof="0" dirty="0" smtClean="0">
                          <a:solidFill>
                            <a:srgbClr val="000000"/>
                          </a:solidFill>
                          <a:effectLst/>
                          <a:latin typeface="+mj-lt"/>
                        </a:rPr>
                        <a:t> </a:t>
                      </a:r>
                      <a:r>
                        <a:rPr lang="en-GB" sz="1600" b="0" i="0" u="none" strike="noStrike" noProof="0" dirty="0" err="1" smtClean="0">
                          <a:solidFill>
                            <a:srgbClr val="000000"/>
                          </a:solidFill>
                          <a:effectLst/>
                          <a:latin typeface="+mj-lt"/>
                        </a:rPr>
                        <a:t>Quirze</a:t>
                      </a:r>
                      <a:r>
                        <a:rPr lang="en-GB" sz="1600" b="0" i="0" u="none" strike="noStrike" noProof="0" dirty="0" smtClean="0">
                          <a:solidFill>
                            <a:srgbClr val="000000"/>
                          </a:solidFill>
                          <a:effectLst/>
                          <a:latin typeface="+mj-lt"/>
                        </a:rPr>
                        <a:t> del </a:t>
                      </a:r>
                      <a:r>
                        <a:rPr lang="en-GB" sz="1600" b="0" i="0" u="none" strike="noStrike" noProof="0" dirty="0" err="1" smtClean="0">
                          <a:solidFill>
                            <a:srgbClr val="000000"/>
                          </a:solidFill>
                          <a:effectLst/>
                          <a:latin typeface="+mj-lt"/>
                        </a:rPr>
                        <a:t>Vallés</a:t>
                      </a:r>
                      <a:endParaRPr lang="en-GB" sz="1600" b="0" i="0" u="none" strike="noStrike" noProof="0" dirty="0">
                        <a:solidFill>
                          <a:srgbClr val="000000"/>
                        </a:solidFill>
                        <a:effectLst/>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46301">
                <a:tc>
                  <a:txBody>
                    <a:bodyPr/>
                    <a:lstStyle/>
                    <a:p>
                      <a:pPr algn="l" fontAlgn="ctr"/>
                      <a:r>
                        <a:rPr lang="en-GB" sz="1600" b="0" i="0" u="none" strike="noStrike" noProof="0" dirty="0" smtClean="0">
                          <a:solidFill>
                            <a:srgbClr val="000000"/>
                          </a:solidFill>
                          <a:effectLst/>
                          <a:latin typeface="+mj-lt"/>
                        </a:rPr>
                        <a:t>Number of blocs</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noProof="0" dirty="0" smtClean="0">
                          <a:solidFill>
                            <a:srgbClr val="000000"/>
                          </a:solidFill>
                          <a:effectLst/>
                          <a:latin typeface="+mj-lt"/>
                        </a:rPr>
                        <a:t>3</a:t>
                      </a:r>
                      <a:endParaRPr lang="en-GB" sz="1600" b="0" i="0" u="none" strike="noStrike" noProof="0" dirty="0">
                        <a:solidFill>
                          <a:srgbClr val="000000"/>
                        </a:solidFill>
                        <a:effectLst/>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46301">
                <a:tc gridSpan="2">
                  <a:txBody>
                    <a:bodyPr/>
                    <a:lstStyle/>
                    <a:p>
                      <a:pPr algn="ctr" fontAlgn="ctr"/>
                      <a:r>
                        <a:rPr lang="en-GB" sz="1600" b="0" i="0" u="none" strike="noStrike" noProof="0" dirty="0" smtClean="0">
                          <a:solidFill>
                            <a:srgbClr val="000000"/>
                          </a:solidFill>
                          <a:effectLst/>
                          <a:latin typeface="+mj-lt"/>
                        </a:rPr>
                        <a:t>General characteristics</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s-ES"/>
                    </a:p>
                  </a:txBody>
                  <a:tcPr/>
                </a:tc>
                <a:extLst>
                  <a:ext uri="{0D108BD9-81ED-4DB2-BD59-A6C34878D82A}">
                    <a16:rowId xmlns="" xmlns:a16="http://schemas.microsoft.com/office/drawing/2014/main" val="10003"/>
                  </a:ext>
                </a:extLst>
              </a:tr>
              <a:tr h="246301">
                <a:tc>
                  <a:txBody>
                    <a:bodyPr/>
                    <a:lstStyle/>
                    <a:p>
                      <a:pPr algn="l" fontAlgn="ctr"/>
                      <a:r>
                        <a:rPr lang="en-GB" sz="1600" noProof="0" dirty="0" smtClean="0">
                          <a:solidFill>
                            <a:schemeClr val="tx1"/>
                          </a:solidFill>
                          <a:effectLst/>
                          <a:latin typeface="+mj-lt"/>
                          <a:ea typeface="+mn-ea"/>
                          <a:cs typeface="+mn-cs"/>
                        </a:rPr>
                        <a:t>ventilation system</a:t>
                      </a:r>
                      <a:r>
                        <a:rPr lang="en-GB" sz="1600" noProof="0" dirty="0" smtClean="0">
                          <a:effectLst/>
                          <a:latin typeface="+mj-lt"/>
                        </a:rPr>
                        <a:t>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GB" sz="1600" noProof="0" dirty="0" smtClean="0">
                          <a:latin typeface="+mj-lt"/>
                        </a:rPr>
                        <a:t>only </a:t>
                      </a:r>
                      <a:r>
                        <a:rPr lang="en-GB" sz="1600" noProof="0" dirty="0" smtClean="0">
                          <a:solidFill>
                            <a:schemeClr val="tx1"/>
                          </a:solidFill>
                          <a:latin typeface="+mj-lt"/>
                          <a:ea typeface="+mn-ea"/>
                          <a:cs typeface="+mn-cs"/>
                        </a:rPr>
                        <a:t>natural</a:t>
                      </a:r>
                      <a:r>
                        <a:rPr lang="en-GB" sz="1600" baseline="0" noProof="0" dirty="0" smtClean="0">
                          <a:latin typeface="+mj-lt"/>
                        </a:rPr>
                        <a:t> ventilation</a:t>
                      </a:r>
                      <a:endParaRPr lang="en-GB" sz="1600" noProof="0" dirty="0">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44296">
                <a:tc>
                  <a:txBody>
                    <a:bodyPr/>
                    <a:lstStyle/>
                    <a:p>
                      <a:pPr algn="l" fontAlgn="ctr"/>
                      <a:r>
                        <a:rPr lang="en-GB" sz="1600" noProof="0" dirty="0" smtClean="0">
                          <a:solidFill>
                            <a:schemeClr val="tx1"/>
                          </a:solidFill>
                          <a:effectLst/>
                          <a:latin typeface="+mj-lt"/>
                          <a:ea typeface="+mn-ea"/>
                          <a:cs typeface="+mn-cs"/>
                        </a:rPr>
                        <a:t>renewable electricity generation source</a:t>
                      </a:r>
                      <a:r>
                        <a:rPr lang="en-GB" sz="1600" noProof="0" dirty="0" smtClean="0">
                          <a:effectLst/>
                          <a:latin typeface="+mj-lt"/>
                        </a:rPr>
                        <a:t>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noProof="0" dirty="0" smtClean="0">
                          <a:solidFill>
                            <a:srgbClr val="000000"/>
                          </a:solidFill>
                          <a:effectLst/>
                          <a:latin typeface="+mj-lt"/>
                        </a:rPr>
                        <a:t>no </a:t>
                      </a:r>
                      <a:endParaRPr lang="en-GB" sz="1600" b="0" i="0" u="none" strike="noStrike" noProof="0" dirty="0">
                        <a:solidFill>
                          <a:srgbClr val="000000"/>
                        </a:solidFill>
                        <a:effectLst/>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33781">
                <a:tc>
                  <a:txBody>
                    <a:bodyPr/>
                    <a:lstStyle/>
                    <a:p>
                      <a:pPr algn="l" fontAlgn="ctr"/>
                      <a:r>
                        <a:rPr lang="en-GB" sz="1600" noProof="0" dirty="0" smtClean="0">
                          <a:solidFill>
                            <a:schemeClr val="tx1"/>
                          </a:solidFill>
                          <a:effectLst/>
                          <a:latin typeface="+mj-lt"/>
                          <a:ea typeface="+mn-ea"/>
                          <a:cs typeface="+mn-cs"/>
                        </a:rPr>
                        <a:t>renewable heat generation source</a:t>
                      </a:r>
                      <a:r>
                        <a:rPr lang="en-GB" sz="1600" noProof="0" dirty="0" smtClean="0">
                          <a:effectLst/>
                          <a:latin typeface="+mj-lt"/>
                        </a:rPr>
                        <a:t>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eaLnBrk="1" fontAlgn="b" latinLnBrk="0" hangingPunct="1">
                        <a:lnSpc>
                          <a:spcPct val="100000"/>
                        </a:lnSpc>
                        <a:spcBef>
                          <a:spcPts val="0"/>
                        </a:spcBef>
                        <a:spcAft>
                          <a:spcPts val="0"/>
                        </a:spcAft>
                        <a:buClrTx/>
                        <a:buSzTx/>
                        <a:buFontTx/>
                        <a:buNone/>
                        <a:tabLst/>
                        <a:defRPr/>
                      </a:pPr>
                      <a:r>
                        <a:rPr lang="en-GB" sz="1600" b="0" i="0" u="none" strike="noStrike" noProof="0" dirty="0" smtClean="0">
                          <a:solidFill>
                            <a:srgbClr val="000000"/>
                          </a:solidFill>
                          <a:effectLst/>
                          <a:latin typeface="+mj-lt"/>
                        </a:rPr>
                        <a:t>Yes, for domestic hot water </a:t>
                      </a:r>
                    </a:p>
                    <a:p>
                      <a:pPr algn="ctr" fontAlgn="b"/>
                      <a:endParaRPr lang="en-GB" sz="1600" noProof="0" dirty="0">
                        <a:solidFill>
                          <a:schemeClr val="tx1"/>
                        </a:solidFill>
                        <a:effectLst/>
                        <a:latin typeface="+mj-lt"/>
                        <a:ea typeface="+mn-ea"/>
                        <a:cs typeface="+mn-cs"/>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80408">
                <a:tc>
                  <a:txBody>
                    <a:bodyPr/>
                    <a:lstStyle/>
                    <a:p>
                      <a:pPr algn="l" fontAlgn="ctr"/>
                      <a:r>
                        <a:rPr lang="en-GB" sz="1600" noProof="0" dirty="0" smtClean="0">
                          <a:solidFill>
                            <a:schemeClr val="tx1"/>
                          </a:solidFill>
                          <a:effectLst/>
                          <a:latin typeface="+mj-lt"/>
                          <a:ea typeface="+mn-ea"/>
                          <a:cs typeface="+mn-cs"/>
                        </a:rPr>
                        <a:t>any sales contract on renewable energy export to the grid</a:t>
                      </a:r>
                      <a:r>
                        <a:rPr lang="en-GB" sz="1600" noProof="0" dirty="0" smtClean="0">
                          <a:effectLst/>
                          <a:latin typeface="+mj-lt"/>
                        </a:rPr>
                        <a:t> ?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noProof="0" dirty="0" smtClean="0">
                          <a:solidFill>
                            <a:srgbClr val="000000"/>
                          </a:solidFill>
                          <a:effectLst/>
                          <a:latin typeface="+mj-lt"/>
                        </a:rPr>
                        <a:t>no</a:t>
                      </a:r>
                      <a:endParaRPr lang="en-GB" sz="1600" b="0" i="0" u="none" strike="noStrike" noProof="0" dirty="0">
                        <a:solidFill>
                          <a:srgbClr val="000000"/>
                        </a:solidFill>
                        <a:effectLst/>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62839">
                <a:tc>
                  <a:txBody>
                    <a:bodyPr/>
                    <a:lstStyle/>
                    <a:p>
                      <a:pPr algn="l" fontAlgn="ctr"/>
                      <a:r>
                        <a:rPr lang="en-GB" sz="1600" noProof="0" dirty="0" smtClean="0">
                          <a:solidFill>
                            <a:schemeClr val="tx1"/>
                          </a:solidFill>
                          <a:effectLst/>
                          <a:latin typeface="+mj-lt"/>
                          <a:ea typeface="+mn-ea"/>
                          <a:cs typeface="+mn-cs"/>
                        </a:rPr>
                        <a:t>local weather station installed in the building</a:t>
                      </a:r>
                      <a:r>
                        <a:rPr lang="en-GB" sz="1600" noProof="0" dirty="0" smtClean="0">
                          <a:effectLst/>
                          <a:latin typeface="+mj-lt"/>
                        </a:rPr>
                        <a:t> </a:t>
                      </a:r>
                      <a:endParaRPr lang="en-GB" sz="1600" b="0" i="0" u="none" strike="noStrike" noProof="0" dirty="0">
                        <a:solidFill>
                          <a:srgbClr val="000000"/>
                        </a:solidFill>
                        <a:effectLst/>
                        <a:latin typeface="+mj-lt"/>
                      </a:endParaRPr>
                    </a:p>
                  </a:txBody>
                  <a:tcPr marL="12697" marR="12697"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600" noProof="0" dirty="0" smtClean="0">
                          <a:latin typeface="+mj-lt"/>
                        </a:rPr>
                        <a:t>no</a:t>
                      </a:r>
                      <a:endParaRPr lang="en-GB" sz="1600" noProof="0" dirty="0">
                        <a:latin typeface="+mj-lt"/>
                      </a:endParaRPr>
                    </a:p>
                  </a:txBody>
                  <a:tcPr marL="12697" marR="12697"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3" name="Título 2"/>
          <p:cNvSpPr>
            <a:spLocks noGrp="1"/>
          </p:cNvSpPr>
          <p:nvPr>
            <p:ph type="title"/>
          </p:nvPr>
        </p:nvSpPr>
        <p:spPr>
          <a:xfrm>
            <a:off x="1096994" y="692696"/>
            <a:ext cx="10756558" cy="1458114"/>
          </a:xfrm>
        </p:spPr>
        <p:txBody>
          <a:bodyPr>
            <a:normAutofit fontScale="90000"/>
          </a:bodyPr>
          <a:lstStyle/>
          <a:p>
            <a:pPr algn="just">
              <a:lnSpc>
                <a:spcPct val="100000"/>
              </a:lnSpc>
            </a:pPr>
            <a:r>
              <a:rPr lang="en-US" dirty="0" smtClean="0"/>
              <a:t>The PLUG-N-HARVEST pilot sites &amp; BMS</a:t>
            </a:r>
            <a:r>
              <a:rPr lang="fr-FR" dirty="0" smtClean="0"/>
              <a:t>. </a:t>
            </a:r>
            <a:r>
              <a:rPr lang="en-US" dirty="0" smtClean="0"/>
              <a:t>The Spanish Pilot site &amp; BMS:</a:t>
            </a:r>
            <a:r>
              <a:rPr lang="fr-FR" dirty="0" smtClean="0"/>
              <a:t/>
            </a:r>
            <a:br>
              <a:rPr lang="fr-FR" dirty="0" smtClean="0"/>
            </a:br>
            <a:r>
              <a:rPr lang="fr-FR" dirty="0" smtClean="0"/>
              <a:t>r</a:t>
            </a:r>
            <a:endParaRPr lang="es-ES" dirty="0"/>
          </a:p>
        </p:txBody>
      </p:sp>
      <p:sp>
        <p:nvSpPr>
          <p:cNvPr id="4" name="Marcador de fecha 3"/>
          <p:cNvSpPr>
            <a:spLocks noGrp="1"/>
          </p:cNvSpPr>
          <p:nvPr>
            <p:ph type="dt" sz="half" idx="10"/>
          </p:nvPr>
        </p:nvSpPr>
        <p:spPr/>
        <p:txBody>
          <a:bodyPr/>
          <a:lstStyle/>
          <a:p>
            <a:pPr>
              <a:defRPr/>
            </a:pPr>
            <a:fld id="{7FC9F940-3752-4988-A080-ACBD9960BA4B}" type="datetime1">
              <a:rPr lang="es-ES" smtClean="0"/>
              <a:t>11/02/18</a:t>
            </a:fld>
            <a:endParaRPr lang="en-US"/>
          </a:p>
        </p:txBody>
      </p:sp>
      <p:sp>
        <p:nvSpPr>
          <p:cNvPr id="5" name="Marcador de pie de página 4"/>
          <p:cNvSpPr>
            <a:spLocks noGrp="1"/>
          </p:cNvSpPr>
          <p:nvPr>
            <p:ph type="ftr" sz="quarter" idx="11"/>
          </p:nvPr>
        </p:nvSpPr>
        <p:spPr/>
        <p:txBody>
          <a:bodyPr/>
          <a:lstStyle/>
          <a:p>
            <a:pPr>
              <a:defRPr/>
            </a:pPr>
            <a:r>
              <a:rPr lang="en-US" smtClean="0"/>
              <a:t>PLUG-N-HARVEST</a:t>
            </a:r>
            <a:br>
              <a:rPr lang="en-US" smtClean="0"/>
            </a:br>
            <a:r>
              <a:rPr lang="en-US" smtClean="0"/>
              <a:t>ID: 768735 - H2020-EU.2.1.5.2.</a:t>
            </a:r>
            <a:endParaRPr lang="en-US"/>
          </a:p>
        </p:txBody>
      </p:sp>
      <p:sp>
        <p:nvSpPr>
          <p:cNvPr id="6" name="Marcador de número de diapositiva 5"/>
          <p:cNvSpPr>
            <a:spLocks noGrp="1"/>
          </p:cNvSpPr>
          <p:nvPr>
            <p:ph type="sldNum" sz="quarter" idx="12"/>
          </p:nvPr>
        </p:nvSpPr>
        <p:spPr/>
        <p:txBody>
          <a:bodyPr/>
          <a:lstStyle/>
          <a:p>
            <a:pPr>
              <a:defRPr/>
            </a:pPr>
            <a:fld id="{76F34D8A-136C-4FA7-8325-F06DF2D5CB3D}" type="slidenum">
              <a:rPr lang="tr-TR" smtClean="0"/>
              <a:t>5</a:t>
            </a:fld>
            <a:endParaRPr lang="tr-TR"/>
          </a:p>
        </p:txBody>
      </p:sp>
    </p:spTree>
    <p:extLst>
      <p:ext uri="{BB962C8B-B14F-4D97-AF65-F5344CB8AC3E}">
        <p14:creationId xmlns:p14="http://schemas.microsoft.com/office/powerpoint/2010/main" val="18048918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6</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52" t="18455" r="8425" b="10471"/>
          <a:stretch/>
        </p:blipFill>
        <p:spPr bwMode="auto">
          <a:xfrm>
            <a:off x="570107" y="1052736"/>
            <a:ext cx="4804414" cy="339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ítol 2"/>
          <p:cNvSpPr txBox="1">
            <a:spLocks/>
          </p:cNvSpPr>
          <p:nvPr/>
        </p:nvSpPr>
        <p:spPr>
          <a:xfrm>
            <a:off x="479251" y="286603"/>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Solar Thermal system for DHW</a:t>
            </a:r>
            <a:endParaRPr lang="en-US" sz="3600" dirty="0"/>
          </a:p>
        </p:txBody>
      </p:sp>
      <p:pic>
        <p:nvPicPr>
          <p:cNvPr id="10" name="9 Imagen"/>
          <p:cNvPicPr/>
          <p:nvPr/>
        </p:nvPicPr>
        <p:blipFill rotWithShape="1">
          <a:blip r:embed="rId3"/>
          <a:srcRect l="20561" t="39558" r="18011" b="20037"/>
          <a:stretch/>
        </p:blipFill>
        <p:spPr bwMode="auto">
          <a:xfrm>
            <a:off x="1919036" y="4581128"/>
            <a:ext cx="2457160" cy="1296144"/>
          </a:xfrm>
          <a:prstGeom prst="rect">
            <a:avLst/>
          </a:prstGeom>
          <a:ln>
            <a:noFill/>
          </a:ln>
          <a:extLst>
            <a:ext uri="{53640926-AAD7-44d8-BBD7-CCE9431645EC}">
              <a14:shadowObscured xmlns:a14="http://schemas.microsoft.com/office/drawing/2010/main"/>
            </a:ext>
          </a:extLst>
        </p:spPr>
      </p:pic>
      <p:sp>
        <p:nvSpPr>
          <p:cNvPr id="11" name="10 CuadroTexto"/>
          <p:cNvSpPr txBox="1"/>
          <p:nvPr/>
        </p:nvSpPr>
        <p:spPr>
          <a:xfrm>
            <a:off x="6671208" y="548680"/>
            <a:ext cx="5374520" cy="42242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latin typeface="+mj-lt"/>
              </a:rPr>
              <a:t>Solar collectors surface: 18.6 m</a:t>
            </a:r>
            <a:r>
              <a:rPr lang="en-US" baseline="30000" dirty="0" smtClean="0">
                <a:latin typeface="+mj-lt"/>
              </a:rPr>
              <a:t>2</a:t>
            </a:r>
          </a:p>
          <a:p>
            <a:pPr marL="285750" indent="-285750">
              <a:lnSpc>
                <a:spcPct val="150000"/>
              </a:lnSpc>
              <a:buFont typeface="Arial" panose="020B0604020202020204" pitchFamily="34" charset="0"/>
              <a:buChar char="•"/>
            </a:pPr>
            <a:r>
              <a:rPr lang="en-US" dirty="0" smtClean="0">
                <a:latin typeface="+mj-lt"/>
              </a:rPr>
              <a:t>Expected </a:t>
            </a:r>
            <a:r>
              <a:rPr lang="en-US" dirty="0">
                <a:latin typeface="+mj-lt"/>
              </a:rPr>
              <a:t>annual solar thermal energy produced: </a:t>
            </a:r>
            <a:r>
              <a:rPr lang="en-US" dirty="0" smtClean="0">
                <a:latin typeface="+mj-lt"/>
              </a:rPr>
              <a:t>16.000 kWh</a:t>
            </a:r>
          </a:p>
          <a:p>
            <a:pPr marL="285750" indent="-285750">
              <a:lnSpc>
                <a:spcPct val="150000"/>
              </a:lnSpc>
              <a:buFont typeface="Arial" panose="020B0604020202020204" pitchFamily="34" charset="0"/>
              <a:buChar char="•"/>
            </a:pPr>
            <a:r>
              <a:rPr lang="en-US" dirty="0" smtClean="0">
                <a:latin typeface="+mj-lt"/>
              </a:rPr>
              <a:t>DHW support system: Electrical resistance (joule effect)</a:t>
            </a:r>
          </a:p>
          <a:p>
            <a:pPr marL="285750" indent="-285750">
              <a:lnSpc>
                <a:spcPct val="150000"/>
              </a:lnSpc>
              <a:buFont typeface="Arial" panose="020B0604020202020204" pitchFamily="34" charset="0"/>
              <a:buChar char="•"/>
            </a:pPr>
            <a:r>
              <a:rPr lang="en-US" dirty="0" smtClean="0">
                <a:latin typeface="+mj-lt"/>
              </a:rPr>
              <a:t>Monitored system: The real energy produced in 2017 is 8.765 kWh, lower than expected result of some breakdowns.</a:t>
            </a:r>
          </a:p>
          <a:p>
            <a:pPr marL="285750" indent="-285750">
              <a:lnSpc>
                <a:spcPct val="150000"/>
              </a:lnSpc>
              <a:buFont typeface="Arial" panose="020B0604020202020204" pitchFamily="34" charset="0"/>
              <a:buChar char="•"/>
            </a:pPr>
            <a:endParaRPr lang="en-US" dirty="0" smtClean="0"/>
          </a:p>
          <a:p>
            <a:pPr marL="285750" indent="-285750">
              <a:lnSpc>
                <a:spcPct val="150000"/>
              </a:lnSpc>
              <a:buFont typeface="Arial" panose="020B0604020202020204" pitchFamily="34" charset="0"/>
              <a:buChar char="•"/>
            </a:pPr>
            <a:endParaRPr lang="en-US" dirty="0"/>
          </a:p>
        </p:txBody>
      </p:sp>
      <p:pic>
        <p:nvPicPr>
          <p:cNvPr id="1026" name="Picture 2" descr="C:\Users\gvallsa\Google Drive\PROJECTES GERARD\PROJECTES\46 - PLUG-N-HARVEST\Presentació Thesalonica - 20-01-2018\Meeting_Thesalónica\5A619AB357F5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718" y="3820494"/>
            <a:ext cx="4221500" cy="212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2717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7</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sp>
        <p:nvSpPr>
          <p:cNvPr id="9" name="Títol 2"/>
          <p:cNvSpPr txBox="1">
            <a:spLocks/>
          </p:cNvSpPr>
          <p:nvPr/>
        </p:nvSpPr>
        <p:spPr>
          <a:xfrm>
            <a:off x="479251" y="286603"/>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Maintenance</a:t>
            </a:r>
            <a:endParaRPr lang="en-US" sz="3600" dirty="0"/>
          </a:p>
        </p:txBody>
      </p:sp>
      <p:sp>
        <p:nvSpPr>
          <p:cNvPr id="3" name="2 CuadroTexto"/>
          <p:cNvSpPr txBox="1"/>
          <p:nvPr/>
        </p:nvSpPr>
        <p:spPr>
          <a:xfrm>
            <a:off x="479251" y="745659"/>
            <a:ext cx="10510430"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j-lt"/>
              </a:rPr>
              <a:t>Preventive Maintenance</a:t>
            </a:r>
          </a:p>
          <a:p>
            <a:pPr marL="742950" lvl="1" indent="-285750">
              <a:buFont typeface="Arial" panose="020B0604020202020204" pitchFamily="34" charset="0"/>
              <a:buChar char="•"/>
            </a:pPr>
            <a:r>
              <a:rPr lang="en-US" sz="1600" dirty="0">
                <a:latin typeface="+mj-lt"/>
              </a:rPr>
              <a:t>Solar Thermal System: </a:t>
            </a:r>
          </a:p>
          <a:p>
            <a:pPr marL="1200150" lvl="2" indent="-285750">
              <a:buFont typeface="Arial" panose="020B0604020202020204" pitchFamily="34" charset="0"/>
              <a:buChar char="•"/>
            </a:pPr>
            <a:r>
              <a:rPr lang="en-US" sz="1600" dirty="0">
                <a:latin typeface="+mj-lt"/>
              </a:rPr>
              <a:t>Frequency: Every 3 months</a:t>
            </a:r>
          </a:p>
          <a:p>
            <a:pPr marL="1200150" lvl="2" indent="-285750">
              <a:buFont typeface="Arial" panose="020B0604020202020204" pitchFamily="34" charset="0"/>
              <a:buChar char="•"/>
            </a:pPr>
            <a:r>
              <a:rPr lang="en-US" sz="1600" dirty="0">
                <a:latin typeface="+mj-lt"/>
              </a:rPr>
              <a:t>Cost:  240 €/trimester </a:t>
            </a:r>
          </a:p>
          <a:p>
            <a:pPr marL="742950" lvl="1" indent="-285750">
              <a:buFont typeface="Arial" panose="020B0604020202020204" pitchFamily="34" charset="0"/>
              <a:buChar char="•"/>
            </a:pPr>
            <a:r>
              <a:rPr lang="en-US" sz="1600" dirty="0">
                <a:latin typeface="+mj-lt"/>
              </a:rPr>
              <a:t>Preventive Maintenance dwelling’s DHW tanks:</a:t>
            </a:r>
          </a:p>
          <a:p>
            <a:pPr marL="1200150" lvl="2" indent="-285750">
              <a:buFont typeface="Arial" panose="020B0604020202020204" pitchFamily="34" charset="0"/>
              <a:buChar char="•"/>
            </a:pPr>
            <a:r>
              <a:rPr lang="en-US" sz="1600" dirty="0">
                <a:latin typeface="+mj-lt"/>
              </a:rPr>
              <a:t>Frequency: Every 2 years</a:t>
            </a:r>
          </a:p>
          <a:p>
            <a:pPr marL="1200150" lvl="2" indent="-285750">
              <a:buFont typeface="Arial" panose="020B0604020202020204" pitchFamily="34" charset="0"/>
              <a:buChar char="•"/>
            </a:pPr>
            <a:r>
              <a:rPr lang="en-US" sz="1600" dirty="0">
                <a:latin typeface="+mj-lt"/>
              </a:rPr>
              <a:t>Cost: 45 €/year</a:t>
            </a:r>
          </a:p>
          <a:p>
            <a:pPr marL="742950" lvl="1" indent="-285750">
              <a:buFont typeface="Arial" panose="020B0604020202020204" pitchFamily="34" charset="0"/>
              <a:buChar char="•"/>
            </a:pPr>
            <a:r>
              <a:rPr lang="en-US" sz="1600" dirty="0">
                <a:latin typeface="+mj-lt"/>
              </a:rPr>
              <a:t>Fire extinguish system: </a:t>
            </a:r>
          </a:p>
          <a:p>
            <a:pPr marL="1200150" lvl="2" indent="-285750">
              <a:buFont typeface="Arial" panose="020B0604020202020204" pitchFamily="34" charset="0"/>
              <a:buChar char="•"/>
            </a:pPr>
            <a:r>
              <a:rPr lang="en-US" sz="1600" dirty="0">
                <a:latin typeface="+mj-lt"/>
              </a:rPr>
              <a:t>Frequency:  3 months</a:t>
            </a:r>
          </a:p>
          <a:p>
            <a:pPr marL="1200150" lvl="2" indent="-285750">
              <a:buFont typeface="Arial" panose="020B0604020202020204" pitchFamily="34" charset="0"/>
              <a:buChar char="•"/>
            </a:pPr>
            <a:r>
              <a:rPr lang="en-US" sz="1600" dirty="0">
                <a:latin typeface="+mj-lt"/>
              </a:rPr>
              <a:t>Cost: 208  €/year </a:t>
            </a:r>
          </a:p>
          <a:p>
            <a:pPr marL="742950" lvl="1" indent="-285750">
              <a:buFont typeface="Arial" panose="020B0604020202020204" pitchFamily="34" charset="0"/>
              <a:buChar char="•"/>
            </a:pPr>
            <a:r>
              <a:rPr lang="en-US" sz="1600" dirty="0">
                <a:latin typeface="+mj-lt"/>
              </a:rPr>
              <a:t>Elevator:</a:t>
            </a:r>
          </a:p>
          <a:p>
            <a:pPr marL="1200150" lvl="2" indent="-285750">
              <a:buFont typeface="Arial" panose="020B0604020202020204" pitchFamily="34" charset="0"/>
              <a:buChar char="•"/>
            </a:pPr>
            <a:r>
              <a:rPr lang="en-US" sz="1600" dirty="0">
                <a:latin typeface="+mj-lt"/>
              </a:rPr>
              <a:t>Frequency: monthly</a:t>
            </a:r>
          </a:p>
          <a:p>
            <a:pPr marL="1200150" lvl="2" indent="-285750">
              <a:buFont typeface="Arial" panose="020B0604020202020204" pitchFamily="34" charset="0"/>
              <a:buChar char="•"/>
            </a:pPr>
            <a:r>
              <a:rPr lang="en-US" sz="1600" dirty="0">
                <a:latin typeface="+mj-lt"/>
              </a:rPr>
              <a:t>Cost: 45 €/month</a:t>
            </a:r>
          </a:p>
          <a:p>
            <a:pPr marL="285750" indent="-285750">
              <a:buFont typeface="Arial" panose="020B0604020202020204" pitchFamily="34" charset="0"/>
              <a:buChar char="•"/>
            </a:pPr>
            <a:r>
              <a:rPr lang="en-US" sz="1600" dirty="0">
                <a:latin typeface="+mj-lt"/>
              </a:rPr>
              <a:t>Corrective Maintenance</a:t>
            </a:r>
          </a:p>
          <a:p>
            <a:pPr marL="742950" lvl="1" indent="-285750">
              <a:buFont typeface="Arial" panose="020B0604020202020204" pitchFamily="34" charset="0"/>
              <a:buChar char="•"/>
            </a:pPr>
            <a:r>
              <a:rPr lang="en-US" sz="1600" dirty="0">
                <a:latin typeface="+mj-lt"/>
              </a:rPr>
              <a:t>General building and dwelling maintenance: roof, doors, windows, toilets, light, common areas, etc..</a:t>
            </a:r>
          </a:p>
          <a:p>
            <a:pPr marL="1200150" lvl="2" indent="-285750">
              <a:buFont typeface="Arial" panose="020B0604020202020204" pitchFamily="34" charset="0"/>
              <a:buChar char="•"/>
            </a:pPr>
            <a:r>
              <a:rPr lang="en-US" sz="1600" dirty="0">
                <a:latin typeface="+mj-lt"/>
              </a:rPr>
              <a:t>Cost 2017: 8.600 €</a:t>
            </a:r>
          </a:p>
          <a:p>
            <a:pPr marL="742950" lvl="1" indent="-285750">
              <a:buFont typeface="Arial" panose="020B0604020202020204" pitchFamily="34" charset="0"/>
              <a:buChar char="•"/>
            </a:pPr>
            <a:r>
              <a:rPr lang="en-US" sz="1600" dirty="0">
                <a:latin typeface="+mj-lt"/>
              </a:rPr>
              <a:t>Maintenance related with change of tenants: Painting, cleaning, updates, </a:t>
            </a:r>
            <a:r>
              <a:rPr lang="en-US" sz="1600" dirty="0" err="1">
                <a:latin typeface="+mj-lt"/>
              </a:rPr>
              <a:t>etc</a:t>
            </a:r>
            <a:r>
              <a:rPr lang="en-US" sz="1600" dirty="0">
                <a:latin typeface="+mj-lt"/>
              </a:rPr>
              <a:t>…</a:t>
            </a:r>
          </a:p>
          <a:p>
            <a:pPr marL="1200150" lvl="2" indent="-285750">
              <a:buFont typeface="Arial" panose="020B0604020202020204" pitchFamily="34" charset="0"/>
              <a:buChar char="•"/>
            </a:pPr>
            <a:r>
              <a:rPr lang="en-US" sz="1600" dirty="0">
                <a:latin typeface="+mj-lt"/>
              </a:rPr>
              <a:t>Cost 2017: 5.450€</a:t>
            </a:r>
          </a:p>
        </p:txBody>
      </p:sp>
    </p:spTree>
    <p:extLst>
      <p:ext uri="{BB962C8B-B14F-4D97-AF65-F5344CB8AC3E}">
        <p14:creationId xmlns:p14="http://schemas.microsoft.com/office/powerpoint/2010/main" val="248562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fld id="{41C6629B-A2E2-43B0-BC7C-2B77883FD396}" type="datetime1">
              <a:rPr lang="ca-ES" smtClean="0"/>
              <a:t>11/02/18</a:t>
            </a:fld>
            <a:endParaRPr lang="en-US"/>
          </a:p>
        </p:txBody>
      </p:sp>
      <p:sp>
        <p:nvSpPr>
          <p:cNvPr id="3" name="2 Marcador de pie de página"/>
          <p:cNvSpPr>
            <a:spLocks noGrp="1"/>
          </p:cNvSpPr>
          <p:nvPr>
            <p:ph type="ftr" sz="quarter" idx="11"/>
          </p:nvPr>
        </p:nvSpPr>
        <p:spPr/>
        <p:txBody>
          <a:bodyPr/>
          <a:lstStyle/>
          <a:p>
            <a:pPr>
              <a:defRPr/>
            </a:pPr>
            <a:r>
              <a:rPr lang="sv-SE" smtClean="0"/>
              <a:t>PLUG-N-HARVEST</a:t>
            </a:r>
            <a:br>
              <a:rPr lang="sv-SE" smtClean="0"/>
            </a:br>
            <a:r>
              <a:rPr lang="sv-SE" smtClean="0"/>
              <a:t>ID: 768735 - H2020-EU.2.1.5.2.</a:t>
            </a:r>
            <a:endParaRPr lang="sv-SE"/>
          </a:p>
        </p:txBody>
      </p:sp>
      <p:sp>
        <p:nvSpPr>
          <p:cNvPr id="4" name="3 Marcador de número de diapositiva"/>
          <p:cNvSpPr>
            <a:spLocks noGrp="1"/>
          </p:cNvSpPr>
          <p:nvPr>
            <p:ph type="sldNum" sz="quarter" idx="12"/>
          </p:nvPr>
        </p:nvSpPr>
        <p:spPr/>
        <p:txBody>
          <a:bodyPr/>
          <a:lstStyle/>
          <a:p>
            <a:pPr>
              <a:defRPr/>
            </a:pPr>
            <a:fld id="{76F34D8A-136C-4FA7-8325-F06DF2D5CB3D}" type="slidenum">
              <a:rPr lang="ca-ES" smtClean="0"/>
              <a:t>8</a:t>
            </a:fld>
            <a:endParaRPr lang="ca-ES"/>
          </a:p>
        </p:txBody>
      </p:sp>
      <p:sp>
        <p:nvSpPr>
          <p:cNvPr id="5" name="Títol 2"/>
          <p:cNvSpPr txBox="1">
            <a:spLocks/>
          </p:cNvSpPr>
          <p:nvPr/>
        </p:nvSpPr>
        <p:spPr>
          <a:xfrm>
            <a:off x="335272" y="276322"/>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Energy Performance Label</a:t>
            </a:r>
            <a:endParaRPr lang="en-US" sz="36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44" t="16887" r="28257" b="11865"/>
          <a:stretch/>
        </p:blipFill>
        <p:spPr bwMode="auto">
          <a:xfrm>
            <a:off x="6742316" y="116632"/>
            <a:ext cx="4175376" cy="580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839197" y="1268761"/>
            <a:ext cx="5770497" cy="2862323"/>
          </a:xfrm>
          <a:prstGeom prst="rect">
            <a:avLst/>
          </a:prstGeom>
          <a:noFill/>
        </p:spPr>
        <p:txBody>
          <a:bodyPr wrap="square" rtlCol="0">
            <a:spAutoFit/>
          </a:bodyPr>
          <a:lstStyle/>
          <a:p>
            <a:r>
              <a:rPr lang="ca-ES" dirty="0" smtClean="0">
                <a:latin typeface="+mj-lt"/>
              </a:rPr>
              <a:t>Arraona-30 </a:t>
            </a:r>
          </a:p>
          <a:p>
            <a:r>
              <a:rPr lang="ca-ES" b="1" dirty="0" smtClean="0">
                <a:latin typeface="+mj-lt"/>
              </a:rPr>
              <a:t>Sant Quirze del Vallès </a:t>
            </a:r>
          </a:p>
          <a:p>
            <a:endParaRPr lang="ca-ES" dirty="0" smtClean="0">
              <a:latin typeface="+mj-lt"/>
            </a:endParaRPr>
          </a:p>
          <a:p>
            <a:r>
              <a:rPr lang="ca-ES" dirty="0" smtClean="0">
                <a:latin typeface="+mj-lt"/>
              </a:rPr>
              <a:t>ENERGY QUALIFICATION: </a:t>
            </a:r>
            <a:endParaRPr lang="ca-ES" dirty="0">
              <a:latin typeface="+mj-lt"/>
            </a:endParaRPr>
          </a:p>
          <a:p>
            <a:r>
              <a:rPr lang="ca-ES" dirty="0" smtClean="0">
                <a:latin typeface="+mj-lt"/>
              </a:rPr>
              <a:t>Non-</a:t>
            </a:r>
            <a:r>
              <a:rPr lang="ca-ES" dirty="0" err="1" smtClean="0">
                <a:latin typeface="+mj-lt"/>
              </a:rPr>
              <a:t>renowable</a:t>
            </a:r>
            <a:r>
              <a:rPr lang="ca-ES" dirty="0" smtClean="0">
                <a:latin typeface="+mj-lt"/>
              </a:rPr>
              <a:t> </a:t>
            </a:r>
            <a:r>
              <a:rPr lang="ca-ES" dirty="0" err="1" smtClean="0">
                <a:latin typeface="+mj-lt"/>
              </a:rPr>
              <a:t>primary</a:t>
            </a:r>
            <a:r>
              <a:rPr lang="ca-ES" dirty="0" smtClean="0">
                <a:latin typeface="+mj-lt"/>
              </a:rPr>
              <a:t> </a:t>
            </a:r>
            <a:r>
              <a:rPr lang="ca-ES" dirty="0" err="1" smtClean="0">
                <a:latin typeface="+mj-lt"/>
              </a:rPr>
              <a:t>energy</a:t>
            </a:r>
            <a:r>
              <a:rPr lang="ca-ES" dirty="0" smtClean="0">
                <a:latin typeface="+mj-lt"/>
              </a:rPr>
              <a:t> </a:t>
            </a:r>
            <a:r>
              <a:rPr lang="ca-ES" dirty="0" err="1" smtClean="0">
                <a:latin typeface="+mj-lt"/>
              </a:rPr>
              <a:t>consumption</a:t>
            </a:r>
            <a:endParaRPr lang="ca-ES" dirty="0">
              <a:latin typeface="+mj-lt"/>
            </a:endParaRPr>
          </a:p>
          <a:p>
            <a:r>
              <a:rPr lang="ca-ES" dirty="0">
                <a:latin typeface="+mj-lt"/>
              </a:rPr>
              <a:t>228,15 kWh/m² </a:t>
            </a:r>
            <a:r>
              <a:rPr lang="ca-ES" dirty="0" err="1" smtClean="0">
                <a:latin typeface="+mj-lt"/>
              </a:rPr>
              <a:t>year</a:t>
            </a:r>
            <a:r>
              <a:rPr lang="ca-ES" dirty="0">
                <a:latin typeface="+mj-lt"/>
              </a:rPr>
              <a:t> </a:t>
            </a:r>
            <a:endParaRPr lang="ca-ES" dirty="0" smtClean="0">
              <a:latin typeface="+mj-lt"/>
            </a:endParaRPr>
          </a:p>
          <a:p>
            <a:endParaRPr lang="ca-ES" dirty="0">
              <a:latin typeface="+mj-lt"/>
            </a:endParaRPr>
          </a:p>
          <a:p>
            <a:r>
              <a:rPr lang="ca-ES" dirty="0" smtClean="0">
                <a:latin typeface="+mj-lt"/>
              </a:rPr>
              <a:t>CO</a:t>
            </a:r>
            <a:r>
              <a:rPr lang="ca-ES" baseline="-25000" dirty="0" smtClean="0">
                <a:latin typeface="+mj-lt"/>
              </a:rPr>
              <a:t>2 </a:t>
            </a:r>
            <a:r>
              <a:rPr lang="ca-ES" dirty="0">
                <a:latin typeface="+mj-lt"/>
              </a:rPr>
              <a:t> </a:t>
            </a:r>
            <a:r>
              <a:rPr lang="ca-ES" dirty="0" smtClean="0">
                <a:latin typeface="+mj-lt"/>
              </a:rPr>
              <a:t>emissions</a:t>
            </a:r>
            <a:endParaRPr lang="ca-ES" dirty="0">
              <a:latin typeface="+mj-lt"/>
            </a:endParaRPr>
          </a:p>
          <a:p>
            <a:r>
              <a:rPr lang="ca-ES" dirty="0" smtClean="0">
                <a:latin typeface="+mj-lt"/>
              </a:rPr>
              <a:t>59,22 </a:t>
            </a:r>
            <a:r>
              <a:rPr lang="ca-ES" dirty="0">
                <a:latin typeface="+mj-lt"/>
              </a:rPr>
              <a:t>kg CO</a:t>
            </a:r>
            <a:r>
              <a:rPr lang="ca-ES" baseline="-25000" dirty="0">
                <a:latin typeface="+mj-lt"/>
              </a:rPr>
              <a:t>2</a:t>
            </a:r>
            <a:r>
              <a:rPr lang="ca-ES" dirty="0">
                <a:latin typeface="+mj-lt"/>
              </a:rPr>
              <a:t>/m² </a:t>
            </a:r>
            <a:r>
              <a:rPr lang="ca-ES" dirty="0" err="1" smtClean="0">
                <a:latin typeface="+mj-lt"/>
              </a:rPr>
              <a:t>year</a:t>
            </a:r>
            <a:r>
              <a:rPr lang="ca-ES" dirty="0">
                <a:latin typeface="+mj-lt"/>
              </a:rPr>
              <a:t> </a:t>
            </a:r>
          </a:p>
          <a:p>
            <a:pPr marL="285750" indent="-285750">
              <a:buFont typeface="Arial" panose="020B0604020202020204" pitchFamily="34" charset="0"/>
              <a:buChar char="•"/>
            </a:pPr>
            <a:endParaRPr lang="ca-ES" dirty="0"/>
          </a:p>
        </p:txBody>
      </p:sp>
    </p:spTree>
    <p:extLst>
      <p:ext uri="{BB962C8B-B14F-4D97-AF65-F5344CB8AC3E}">
        <p14:creationId xmlns:p14="http://schemas.microsoft.com/office/powerpoint/2010/main" val="39822180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fld id="{7FC9F940-3752-4988-A080-ACBD9960BA4B}" type="datetime1">
              <a:rPr lang="en-US" smtClean="0"/>
              <a:t>11/02/18</a:t>
            </a:fld>
            <a:endParaRPr lang="en-US" dirty="0"/>
          </a:p>
        </p:txBody>
      </p:sp>
      <p:sp>
        <p:nvSpPr>
          <p:cNvPr id="5" name="4 Marcador de pie de página"/>
          <p:cNvSpPr>
            <a:spLocks noGrp="1"/>
          </p:cNvSpPr>
          <p:nvPr>
            <p:ph type="ftr" sz="quarter" idx="11"/>
          </p:nvPr>
        </p:nvSpPr>
        <p:spPr/>
        <p:txBody>
          <a:bodyPr/>
          <a:lstStyle/>
          <a:p>
            <a:pPr>
              <a:defRPr/>
            </a:pPr>
            <a:r>
              <a:rPr lang="en-US" dirty="0" smtClean="0"/>
              <a:t>PLUG-N-HARVEST</a:t>
            </a:r>
            <a:br>
              <a:rPr lang="en-US" dirty="0" smtClean="0"/>
            </a:br>
            <a:r>
              <a:rPr lang="en-US" dirty="0" smtClean="0"/>
              <a:t>ID: 768735 - H2020-EU.2.1.5.2.</a:t>
            </a:r>
            <a:endParaRPr lang="en-US" dirty="0"/>
          </a:p>
        </p:txBody>
      </p:sp>
      <p:sp>
        <p:nvSpPr>
          <p:cNvPr id="6" name="5 Marcador de número de diapositiva"/>
          <p:cNvSpPr>
            <a:spLocks noGrp="1"/>
          </p:cNvSpPr>
          <p:nvPr>
            <p:ph type="sldNum" sz="quarter" idx="12"/>
          </p:nvPr>
        </p:nvSpPr>
        <p:spPr/>
        <p:txBody>
          <a:bodyPr/>
          <a:lstStyle/>
          <a:p>
            <a:pPr>
              <a:defRPr/>
            </a:pPr>
            <a:fld id="{76F34D8A-136C-4FA7-8325-F06DF2D5CB3D}" type="slidenum">
              <a:rPr lang="en-US" smtClean="0"/>
              <a:t>9</a:t>
            </a:fld>
            <a:endParaRPr lang="en-US" dirty="0"/>
          </a:p>
        </p:txBody>
      </p:sp>
      <p:sp>
        <p:nvSpPr>
          <p:cNvPr id="7" name="Contenidor de peu de pàgina 4"/>
          <p:cNvSpPr txBox="1">
            <a:spLocks/>
          </p:cNvSpPr>
          <p:nvPr/>
        </p:nvSpPr>
        <p:spPr bwMode="auto">
          <a:xfrm>
            <a:off x="3806736" y="6310030"/>
            <a:ext cx="4821547" cy="365125"/>
          </a:xfrm>
          <a:prstGeom prst="rect">
            <a:avLst/>
          </a:prstGeom>
        </p:spPr>
        <p:txBody>
          <a:bodyPr vert="horz" lIns="91440" tIns="45720" rIns="91440" bIns="45720" rtlCol="0" anchor="ctr"/>
          <a:lstStyle>
            <a:defPPr>
              <a:defRPr lang="en-US"/>
            </a:defPPr>
            <a:lvl1pPr marL="0" algn="ctr" defTabSz="457200">
              <a:defRPr sz="1400" b="1" cap="all">
                <a:solidFill>
                  <a:srgbClr val="FFFFFF"/>
                </a:solidFill>
                <a:latin typeface="+mn-lt"/>
                <a:ea typeface="+mn-ea"/>
              </a:defRPr>
            </a:lvl1pPr>
            <a:lvl2pPr marL="457200" algn="l" defTabSz="457200">
              <a:defRPr sz="1800">
                <a:solidFill>
                  <a:schemeClr val="tx1"/>
                </a:solidFill>
                <a:latin typeface="+mn-lt"/>
                <a:ea typeface="+mn-ea"/>
              </a:defRPr>
            </a:lvl2pPr>
            <a:lvl3pPr marL="914400" algn="l" defTabSz="457200">
              <a:defRPr sz="1800">
                <a:solidFill>
                  <a:schemeClr val="tx1"/>
                </a:solidFill>
                <a:latin typeface="+mn-lt"/>
                <a:ea typeface="+mn-ea"/>
              </a:defRPr>
            </a:lvl3pPr>
            <a:lvl4pPr marL="1371600" algn="l" defTabSz="457200">
              <a:defRPr sz="1800">
                <a:solidFill>
                  <a:schemeClr val="tx1"/>
                </a:solidFill>
                <a:latin typeface="+mn-lt"/>
                <a:ea typeface="+mn-ea"/>
              </a:defRPr>
            </a:lvl4pPr>
            <a:lvl5pPr marL="1828800" algn="l" defTabSz="457200">
              <a:defRPr sz="1800">
                <a:solidFill>
                  <a:schemeClr val="tx1"/>
                </a:solidFill>
                <a:latin typeface="+mn-lt"/>
                <a:ea typeface="+mn-ea"/>
              </a:defRPr>
            </a:lvl5pPr>
            <a:lvl6pPr marL="2286000" algn="l" defTabSz="457200">
              <a:defRPr sz="1800">
                <a:solidFill>
                  <a:schemeClr val="tx1"/>
                </a:solidFill>
                <a:latin typeface="+mn-lt"/>
                <a:ea typeface="+mn-ea"/>
              </a:defRPr>
            </a:lvl6pPr>
            <a:lvl7pPr marL="2743200" algn="l" defTabSz="457200">
              <a:defRPr sz="1800">
                <a:solidFill>
                  <a:schemeClr val="tx1"/>
                </a:solidFill>
                <a:latin typeface="+mn-lt"/>
                <a:ea typeface="+mn-ea"/>
              </a:defRPr>
            </a:lvl7pPr>
            <a:lvl8pPr marL="3200400" algn="l" defTabSz="457200">
              <a:defRPr sz="1800">
                <a:solidFill>
                  <a:schemeClr val="tx1"/>
                </a:solidFill>
                <a:latin typeface="+mn-lt"/>
                <a:ea typeface="+mn-ea"/>
              </a:defRPr>
            </a:lvl8pPr>
            <a:lvl9pPr marL="3657600" algn="l" defTabSz="457200">
              <a:defRPr sz="1800">
                <a:solidFill>
                  <a:schemeClr val="tx1"/>
                </a:solidFill>
                <a:latin typeface="+mn-lt"/>
                <a:ea typeface="+mn-ea"/>
              </a:defRPr>
            </a:lvl9pPr>
          </a:lstStyle>
          <a:p>
            <a:pPr>
              <a:defRPr/>
            </a:pPr>
            <a:r>
              <a:rPr lang="en-US" dirty="0" smtClean="0">
                <a:solidFill>
                  <a:schemeClr val="tx1"/>
                </a:solidFill>
              </a:rPr>
              <a:t>PLUG-N-HARVEST</a:t>
            </a:r>
            <a:br>
              <a:rPr lang="en-US" dirty="0" smtClean="0">
                <a:solidFill>
                  <a:schemeClr val="tx1"/>
                </a:solidFill>
              </a:rPr>
            </a:br>
            <a:r>
              <a:rPr lang="en-US" dirty="0" smtClean="0">
                <a:solidFill>
                  <a:schemeClr val="tx1"/>
                </a:solidFill>
              </a:rPr>
              <a:t>ID: 768735 - H2020-EU.2.1.5.2.</a:t>
            </a:r>
            <a:endParaRPr lang="en-US" dirty="0">
              <a:solidFill>
                <a:schemeClr val="tx1"/>
              </a:solidFill>
            </a:endParaRPr>
          </a:p>
        </p:txBody>
      </p:sp>
      <p:sp>
        <p:nvSpPr>
          <p:cNvPr id="9" name="Títol 2"/>
          <p:cNvSpPr txBox="1">
            <a:spLocks/>
          </p:cNvSpPr>
          <p:nvPr/>
        </p:nvSpPr>
        <p:spPr>
          <a:xfrm>
            <a:off x="335272" y="276322"/>
            <a:ext cx="10055781" cy="766133"/>
          </a:xfrm>
          <a:prstGeom prst="rect">
            <a:avLst/>
          </a:prstGeom>
        </p:spPr>
        <p:txBody>
          <a:bodyPr>
            <a:normAutofit/>
          </a:bodyPr>
          <a:lstStyle>
            <a:lvl1pPr algn="l" defTabSz="914400">
              <a:lnSpc>
                <a:spcPct val="85000"/>
              </a:lnSpc>
              <a:spcBef>
                <a:spcPts val="0"/>
              </a:spcBef>
              <a:buNone/>
              <a:defRPr sz="4800" spc="-50">
                <a:solidFill>
                  <a:schemeClr val="tx1">
                    <a:lumMod val="75000"/>
                    <a:lumOff val="25000"/>
                  </a:schemeClr>
                </a:solidFill>
                <a:latin typeface="+mj-lt"/>
                <a:ea typeface="+mj-ea"/>
              </a:defRPr>
            </a:lvl1pPr>
          </a:lstStyle>
          <a:p>
            <a:r>
              <a:rPr lang="en-US" sz="3600" dirty="0" smtClean="0"/>
              <a:t>Occupants</a:t>
            </a:r>
            <a:endParaRPr lang="en-US" sz="3600" dirty="0"/>
          </a:p>
        </p:txBody>
      </p:sp>
      <p:graphicFrame>
        <p:nvGraphicFramePr>
          <p:cNvPr id="10" name="9 Tabla"/>
          <p:cNvGraphicFramePr>
            <a:graphicFrameLocks noGrp="1"/>
          </p:cNvGraphicFramePr>
          <p:nvPr>
            <p:extLst>
              <p:ext uri="{D42A27DB-BD31-4B8C-83A1-F6EECF244321}">
                <p14:modId xmlns:p14="http://schemas.microsoft.com/office/powerpoint/2010/main" val="2732828955"/>
              </p:ext>
            </p:extLst>
          </p:nvPr>
        </p:nvGraphicFramePr>
        <p:xfrm>
          <a:off x="1511738" y="1124745"/>
          <a:ext cx="8686062" cy="4136535"/>
        </p:xfrm>
        <a:graphic>
          <a:graphicData uri="http://schemas.openxmlformats.org/drawingml/2006/table">
            <a:tbl>
              <a:tblPr firstRow="1" firstCol="1" lastRow="1" lastCol="1" bandRow="1" bandCol="1">
                <a:tableStyleId>{D27102A9-8310-4765-A935-A1911B00CA55}</a:tableStyleId>
              </a:tblPr>
              <a:tblGrid>
                <a:gridCol w="3271495">
                  <a:extLst>
                    <a:ext uri="{9D8B030D-6E8A-4147-A177-3AD203B41FA5}">
                      <a16:colId xmlns="" xmlns:a16="http://schemas.microsoft.com/office/drawing/2014/main" val="20000"/>
                    </a:ext>
                  </a:extLst>
                </a:gridCol>
                <a:gridCol w="5414567">
                  <a:extLst>
                    <a:ext uri="{9D8B030D-6E8A-4147-A177-3AD203B41FA5}">
                      <a16:colId xmlns="" xmlns:a16="http://schemas.microsoft.com/office/drawing/2014/main" val="20001"/>
                    </a:ext>
                  </a:extLst>
                </a:gridCol>
              </a:tblGrid>
              <a:tr h="668773">
                <a:tc gridSpan="2">
                  <a:txBody>
                    <a:bodyPr/>
                    <a:lstStyle/>
                    <a:p>
                      <a:pPr algn="ctr">
                        <a:spcBef>
                          <a:spcPts val="480"/>
                        </a:spcBef>
                        <a:spcAft>
                          <a:spcPts val="480"/>
                        </a:spcAft>
                      </a:pPr>
                      <a:endParaRPr lang="en-GB" sz="2800" noProof="0" dirty="0">
                        <a:solidFill>
                          <a:schemeClr val="tx1"/>
                        </a:solidFill>
                        <a:effectLst/>
                        <a:latin typeface="+mj-lt"/>
                        <a:ea typeface="Calibri"/>
                        <a:cs typeface="Times New Roman"/>
                      </a:endParaRPr>
                    </a:p>
                  </a:txBody>
                  <a:tcPr marL="40712" marR="40712" marT="0" marB="0" anchor="ctr"/>
                </a:tc>
                <a:tc hMerge="1">
                  <a:txBody>
                    <a:bodyPr/>
                    <a:lstStyle/>
                    <a:p>
                      <a:pPr algn="ctr">
                        <a:spcBef>
                          <a:spcPts val="480"/>
                        </a:spcBef>
                        <a:spcAft>
                          <a:spcPts val="480"/>
                        </a:spcAft>
                      </a:pPr>
                      <a:endParaRPr lang="en-GB" sz="1600" noProof="0" dirty="0">
                        <a:solidFill>
                          <a:schemeClr val="tx1"/>
                        </a:solidFill>
                        <a:effectLst/>
                        <a:latin typeface="+mj-lt"/>
                        <a:ea typeface="Calibri"/>
                        <a:cs typeface="Times New Roman"/>
                      </a:endParaRPr>
                    </a:p>
                  </a:txBody>
                  <a:tcPr marL="40723" marR="40723" marT="0" marB="0" anchor="ctr"/>
                </a:tc>
                <a:extLst>
                  <a:ext uri="{0D108BD9-81ED-4DB2-BD59-A6C34878D82A}">
                    <a16:rowId xmlns="" xmlns:a16="http://schemas.microsoft.com/office/drawing/2014/main" val="10000"/>
                  </a:ext>
                </a:extLst>
              </a:tr>
              <a:tr h="471804">
                <a:tc>
                  <a:txBody>
                    <a:bodyPr/>
                    <a:lstStyle/>
                    <a:p>
                      <a:pPr algn="ctr">
                        <a:spcBef>
                          <a:spcPts val="480"/>
                        </a:spcBef>
                        <a:spcAft>
                          <a:spcPts val="480"/>
                        </a:spcAft>
                      </a:pPr>
                      <a:r>
                        <a:rPr lang="en-GB" sz="2000" noProof="0" dirty="0" smtClean="0">
                          <a:solidFill>
                            <a:schemeClr val="accent3">
                              <a:lumMod val="50000"/>
                            </a:schemeClr>
                          </a:solidFill>
                          <a:effectLst/>
                          <a:latin typeface="+mj-lt"/>
                          <a:ea typeface="Calibri"/>
                          <a:cs typeface="Times New Roman"/>
                        </a:rPr>
                        <a:t>Occupation rate</a:t>
                      </a:r>
                      <a:endParaRPr lang="en-GB" sz="2000" noProof="0" dirty="0">
                        <a:solidFill>
                          <a:schemeClr val="accent3">
                            <a:lumMod val="50000"/>
                          </a:schemeClr>
                        </a:solidFill>
                        <a:effectLst/>
                        <a:latin typeface="+mj-lt"/>
                        <a:ea typeface="Calibri"/>
                        <a:cs typeface="Times New Roman"/>
                      </a:endParaRPr>
                    </a:p>
                  </a:txBody>
                  <a:tcPr marL="40712" marR="40712" marT="0" marB="0" anchor="ctr"/>
                </a:tc>
                <a:tc>
                  <a:txBody>
                    <a:bodyPr/>
                    <a:lstStyle/>
                    <a:p>
                      <a:pPr algn="ctr">
                        <a:spcBef>
                          <a:spcPts val="480"/>
                        </a:spcBef>
                        <a:spcAft>
                          <a:spcPts val="480"/>
                        </a:spcAft>
                      </a:pPr>
                      <a:r>
                        <a:rPr lang="en-GB" sz="2000" noProof="0" dirty="0" smtClean="0">
                          <a:solidFill>
                            <a:schemeClr val="tx1"/>
                          </a:solidFill>
                          <a:effectLst/>
                          <a:latin typeface="+mj-lt"/>
                          <a:ea typeface="Calibri"/>
                          <a:cs typeface="Times New Roman"/>
                        </a:rPr>
                        <a:t>28/30</a:t>
                      </a:r>
                      <a:endParaRPr lang="en-GB" sz="2000" noProof="0" dirty="0">
                        <a:solidFill>
                          <a:schemeClr val="tx1"/>
                        </a:solidFill>
                        <a:effectLst/>
                        <a:latin typeface="+mj-lt"/>
                        <a:ea typeface="Calibri"/>
                        <a:cs typeface="Times New Roman"/>
                      </a:endParaRPr>
                    </a:p>
                  </a:txBody>
                  <a:tcPr marL="40712" marR="40712" marT="0" marB="0" anchor="ctr"/>
                </a:tc>
                <a:extLst>
                  <a:ext uri="{0D108BD9-81ED-4DB2-BD59-A6C34878D82A}">
                    <a16:rowId xmlns="" xmlns:a16="http://schemas.microsoft.com/office/drawing/2014/main" val="10001"/>
                  </a:ext>
                </a:extLst>
              </a:tr>
              <a:tr h="943609">
                <a:tc>
                  <a:txBody>
                    <a:bodyPr/>
                    <a:lstStyle/>
                    <a:p>
                      <a:pPr algn="ctr">
                        <a:spcBef>
                          <a:spcPts val="480"/>
                        </a:spcBef>
                        <a:spcAft>
                          <a:spcPts val="480"/>
                        </a:spcAft>
                      </a:pPr>
                      <a:r>
                        <a:rPr lang="en-GB" sz="2000" noProof="0" dirty="0" smtClean="0">
                          <a:solidFill>
                            <a:schemeClr val="accent3">
                              <a:lumMod val="50000"/>
                            </a:schemeClr>
                          </a:solidFill>
                          <a:effectLst/>
                          <a:latin typeface="+mj-lt"/>
                          <a:ea typeface="Calibri"/>
                          <a:cs typeface="Times New Roman"/>
                        </a:rPr>
                        <a:t>Social class</a:t>
                      </a:r>
                      <a:endParaRPr lang="en-GB" sz="2000" noProof="0" dirty="0">
                        <a:solidFill>
                          <a:schemeClr val="accent3">
                            <a:lumMod val="50000"/>
                          </a:schemeClr>
                        </a:solidFill>
                        <a:effectLst/>
                        <a:latin typeface="+mj-lt"/>
                        <a:ea typeface="Calibri"/>
                        <a:cs typeface="Times New Roman"/>
                      </a:endParaRPr>
                    </a:p>
                  </a:txBody>
                  <a:tcPr marL="40712" marR="40712" marT="0" marB="0" anchor="ctr"/>
                </a:tc>
                <a:tc>
                  <a:txBody>
                    <a:bodyPr/>
                    <a:lstStyle/>
                    <a:p>
                      <a:pPr algn="ctr">
                        <a:spcBef>
                          <a:spcPts val="480"/>
                        </a:spcBef>
                        <a:spcAft>
                          <a:spcPts val="480"/>
                        </a:spcAft>
                      </a:pPr>
                      <a:r>
                        <a:rPr lang="en-GB" sz="2000" noProof="0" dirty="0" smtClean="0">
                          <a:solidFill>
                            <a:schemeClr val="tx1"/>
                          </a:solidFill>
                          <a:effectLst/>
                          <a:latin typeface="+mj-lt"/>
                          <a:ea typeface="Calibri"/>
                          <a:cs typeface="Times New Roman"/>
                        </a:rPr>
                        <a:t>Families</a:t>
                      </a:r>
                      <a:r>
                        <a:rPr lang="en-GB" sz="2000" baseline="0" noProof="0" dirty="0" smtClean="0">
                          <a:solidFill>
                            <a:schemeClr val="tx1"/>
                          </a:solidFill>
                          <a:effectLst/>
                          <a:latin typeface="+mj-lt"/>
                          <a:ea typeface="Calibri"/>
                          <a:cs typeface="Times New Roman"/>
                        </a:rPr>
                        <a:t> that fulfil social housing conditions</a:t>
                      </a:r>
                      <a:endParaRPr lang="en-GB" sz="2000" noProof="0" dirty="0">
                        <a:solidFill>
                          <a:schemeClr val="tx1"/>
                        </a:solidFill>
                        <a:effectLst/>
                        <a:latin typeface="+mj-lt"/>
                        <a:ea typeface="Calibri"/>
                        <a:cs typeface="Times New Roman"/>
                      </a:endParaRPr>
                    </a:p>
                  </a:txBody>
                  <a:tcPr marL="40712" marR="40712" marT="0" marB="0" anchor="ctr"/>
                </a:tc>
                <a:extLst>
                  <a:ext uri="{0D108BD9-81ED-4DB2-BD59-A6C34878D82A}">
                    <a16:rowId xmlns="" xmlns:a16="http://schemas.microsoft.com/office/drawing/2014/main" val="10002"/>
                  </a:ext>
                </a:extLst>
              </a:tr>
              <a:tr h="1580545">
                <a:tc>
                  <a:txBody>
                    <a:bodyPr/>
                    <a:lstStyle/>
                    <a:p>
                      <a:pPr algn="ctr">
                        <a:spcBef>
                          <a:spcPts val="480"/>
                        </a:spcBef>
                        <a:spcAft>
                          <a:spcPts val="480"/>
                        </a:spcAft>
                      </a:pPr>
                      <a:r>
                        <a:rPr lang="en-GB" sz="2000" noProof="0" dirty="0" smtClean="0">
                          <a:solidFill>
                            <a:schemeClr val="accent3">
                              <a:lumMod val="50000"/>
                            </a:schemeClr>
                          </a:solidFill>
                          <a:effectLst/>
                          <a:latin typeface="+mj-lt"/>
                          <a:ea typeface="Calibri"/>
                          <a:cs typeface="Times New Roman"/>
                        </a:rPr>
                        <a:t>Average</a:t>
                      </a:r>
                      <a:r>
                        <a:rPr lang="en-GB" sz="2000" baseline="0" noProof="0" dirty="0" smtClean="0">
                          <a:solidFill>
                            <a:schemeClr val="accent3">
                              <a:lumMod val="50000"/>
                            </a:schemeClr>
                          </a:solidFill>
                          <a:effectLst/>
                          <a:latin typeface="+mj-lt"/>
                          <a:ea typeface="Calibri"/>
                          <a:cs typeface="Times New Roman"/>
                        </a:rPr>
                        <a:t> type of f</a:t>
                      </a:r>
                      <a:r>
                        <a:rPr lang="en-GB" sz="2000" noProof="0" dirty="0" smtClean="0">
                          <a:solidFill>
                            <a:schemeClr val="accent3">
                              <a:lumMod val="50000"/>
                            </a:schemeClr>
                          </a:solidFill>
                          <a:effectLst/>
                          <a:latin typeface="+mj-lt"/>
                          <a:ea typeface="Calibri"/>
                          <a:cs typeface="Times New Roman"/>
                        </a:rPr>
                        <a:t>amily</a:t>
                      </a:r>
                      <a:endParaRPr lang="en-GB" sz="2000" noProof="0" dirty="0">
                        <a:solidFill>
                          <a:schemeClr val="accent3">
                            <a:lumMod val="50000"/>
                          </a:schemeClr>
                        </a:solidFill>
                        <a:effectLst/>
                        <a:latin typeface="+mj-lt"/>
                        <a:ea typeface="Calibri"/>
                        <a:cs typeface="Times New Roman"/>
                      </a:endParaRPr>
                    </a:p>
                  </a:txBody>
                  <a:tcPr marL="40712" marR="40712" marT="0" marB="0" anchor="ctr"/>
                </a:tc>
                <a:tc>
                  <a:txBody>
                    <a:bodyPr/>
                    <a:lstStyle/>
                    <a:p>
                      <a:pPr marL="0" indent="895350" algn="l">
                        <a:spcBef>
                          <a:spcPts val="480"/>
                        </a:spcBef>
                        <a:spcAft>
                          <a:spcPts val="480"/>
                        </a:spcAft>
                      </a:pPr>
                      <a:endParaRPr lang="en-GB" sz="100" kern="100" baseline="0" noProof="0" dirty="0" smtClean="0">
                        <a:solidFill>
                          <a:srgbClr val="FF0000"/>
                        </a:solidFill>
                        <a:effectLst/>
                        <a:latin typeface="+mj-lt"/>
                        <a:ea typeface="Calibri"/>
                        <a:cs typeface="Times New Roman"/>
                      </a:endParaRPr>
                    </a:p>
                    <a:p>
                      <a:pPr marL="0" indent="1793875" algn="l">
                        <a:spcBef>
                          <a:spcPts val="480"/>
                        </a:spcBef>
                        <a:spcAft>
                          <a:spcPts val="480"/>
                        </a:spcAft>
                      </a:pPr>
                      <a:r>
                        <a:rPr lang="en-GB" sz="2800" kern="100" baseline="0" noProof="0" dirty="0" smtClean="0">
                          <a:solidFill>
                            <a:schemeClr val="tx1"/>
                          </a:solidFill>
                          <a:effectLst/>
                          <a:latin typeface="+mj-lt"/>
                          <a:ea typeface="Calibri"/>
                          <a:cs typeface="Times New Roman"/>
                        </a:rPr>
                        <a:t>22</a:t>
                      </a:r>
                    </a:p>
                    <a:p>
                      <a:pPr marL="0" indent="1793875" algn="l">
                        <a:spcBef>
                          <a:spcPts val="480"/>
                        </a:spcBef>
                        <a:spcAft>
                          <a:spcPts val="480"/>
                        </a:spcAft>
                      </a:pPr>
                      <a:r>
                        <a:rPr lang="en-GB" sz="2800" kern="100" baseline="0" noProof="0" dirty="0" smtClean="0">
                          <a:solidFill>
                            <a:schemeClr val="tx1"/>
                          </a:solidFill>
                          <a:effectLst/>
                          <a:latin typeface="+mj-lt"/>
                          <a:ea typeface="Calibri"/>
                          <a:cs typeface="Times New Roman"/>
                        </a:rPr>
                        <a:t>6</a:t>
                      </a:r>
                    </a:p>
                    <a:p>
                      <a:pPr marL="0" indent="1793875" algn="l">
                        <a:spcBef>
                          <a:spcPts val="480"/>
                        </a:spcBef>
                        <a:spcAft>
                          <a:spcPts val="480"/>
                        </a:spcAft>
                      </a:pPr>
                      <a:endParaRPr lang="en-GB" sz="100" noProof="0" dirty="0">
                        <a:solidFill>
                          <a:schemeClr val="tx1"/>
                        </a:solidFill>
                        <a:effectLst/>
                        <a:latin typeface="+mj-lt"/>
                        <a:ea typeface="Calibri"/>
                        <a:cs typeface="Times New Roman"/>
                      </a:endParaRPr>
                    </a:p>
                  </a:txBody>
                  <a:tcPr marL="40712" marR="40712" marT="0" marB="0" anchor="ctr"/>
                </a:tc>
                <a:extLst>
                  <a:ext uri="{0D108BD9-81ED-4DB2-BD59-A6C34878D82A}">
                    <a16:rowId xmlns="" xmlns:a16="http://schemas.microsoft.com/office/drawing/2014/main" val="10003"/>
                  </a:ext>
                </a:extLst>
              </a:tr>
              <a:tr h="471804">
                <a:tc>
                  <a:txBody>
                    <a:bodyPr/>
                    <a:lstStyle/>
                    <a:p>
                      <a:pPr algn="ctr">
                        <a:spcBef>
                          <a:spcPts val="480"/>
                        </a:spcBef>
                        <a:spcAft>
                          <a:spcPts val="480"/>
                        </a:spcAft>
                      </a:pPr>
                      <a:r>
                        <a:rPr lang="en-GB" sz="2000" noProof="0" dirty="0" smtClean="0">
                          <a:solidFill>
                            <a:schemeClr val="accent3">
                              <a:lumMod val="50000"/>
                            </a:schemeClr>
                          </a:solidFill>
                          <a:effectLst/>
                          <a:latin typeface="+mj-lt"/>
                          <a:ea typeface="Calibri"/>
                          <a:cs typeface="Times New Roman"/>
                        </a:rPr>
                        <a:t>Rent</a:t>
                      </a:r>
                      <a:endParaRPr lang="en-GB" sz="2000" noProof="0" dirty="0">
                        <a:solidFill>
                          <a:schemeClr val="accent3">
                            <a:lumMod val="50000"/>
                          </a:schemeClr>
                        </a:solidFill>
                        <a:effectLst/>
                        <a:latin typeface="+mj-lt"/>
                        <a:ea typeface="Calibri"/>
                        <a:cs typeface="Times New Roman"/>
                      </a:endParaRPr>
                    </a:p>
                  </a:txBody>
                  <a:tcPr marL="40712" marR="40712" marT="0" marB="0" anchor="ctr"/>
                </a:tc>
                <a:tc>
                  <a:txBody>
                    <a:bodyPr/>
                    <a:lstStyle/>
                    <a:p>
                      <a:pPr algn="ctr">
                        <a:spcBef>
                          <a:spcPts val="480"/>
                        </a:spcBef>
                        <a:spcAft>
                          <a:spcPts val="480"/>
                        </a:spcAft>
                      </a:pPr>
                      <a:r>
                        <a:rPr lang="en-GB" sz="2000" noProof="0" dirty="0" smtClean="0">
                          <a:solidFill>
                            <a:schemeClr val="tx1"/>
                          </a:solidFill>
                          <a:effectLst/>
                          <a:latin typeface="+mj-lt"/>
                          <a:ea typeface="Calibri"/>
                          <a:cs typeface="Times New Roman"/>
                        </a:rPr>
                        <a:t>270 €/month</a:t>
                      </a:r>
                      <a:endParaRPr lang="en-GB" sz="2000" noProof="0" dirty="0">
                        <a:solidFill>
                          <a:schemeClr val="tx1"/>
                        </a:solidFill>
                        <a:effectLst/>
                        <a:latin typeface="+mj-lt"/>
                        <a:ea typeface="Calibri"/>
                        <a:cs typeface="Times New Roman"/>
                      </a:endParaRPr>
                    </a:p>
                  </a:txBody>
                  <a:tcPr marL="40712" marR="40712" marT="0" marB="0" anchor="ctr"/>
                </a:tc>
                <a:extLst>
                  <a:ext uri="{0D108BD9-81ED-4DB2-BD59-A6C34878D82A}">
                    <a16:rowId xmlns="" xmlns:a16="http://schemas.microsoft.com/office/drawing/2014/main" val="10004"/>
                  </a:ext>
                </a:extLst>
              </a:tr>
            </a:tbl>
          </a:graphicData>
        </a:graphic>
      </p:graphicFrame>
      <p:pic>
        <p:nvPicPr>
          <p:cNvPr id="12" name="Picture 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4998" y="4149081"/>
            <a:ext cx="571990" cy="5721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4632" y="4149081"/>
            <a:ext cx="571990" cy="5721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0627" y="3501009"/>
            <a:ext cx="571990" cy="5721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6918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nH - Template">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Arial-Times New Roman">
      <a:majorFont>
        <a:latin typeface="Arial"/>
        <a:ea typeface="Arial"/>
        <a:cs typeface="Arial"/>
      </a:majorFont>
      <a:minorFont>
        <a:latin typeface="Times New Roman"/>
        <a:ea typeface="Arial"/>
        <a:cs typeface="Arial"/>
      </a:minorFont>
    </a:fontScheme>
    <a:fmtScheme name="Ανασκόπηση">
      <a:fillStyleLst>
        <a:solidFill>
          <a:schemeClr val="phClr"/>
        </a:solidFill>
        <a:gradFill>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gradFill>
        <a:gradFill>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0000"/>
            <a:shade val="97000"/>
            <a:satMod val="130000"/>
          </a:schemeClr>
        </a:solidFill>
        <a:gradFill>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TotalTime>
  <Words>1388</Words>
  <Application>Microsoft Macintosh PowerPoint</Application>
  <PresentationFormat>Personalizado</PresentationFormat>
  <Paragraphs>150</Paragraphs>
  <Slides>13</Slides>
  <Notes>0</Notes>
  <HiddenSlides>0</HiddenSlides>
  <MMClips>0</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PnH - Template</vt:lpstr>
      <vt:lpstr>Plug-N-Harvest</vt:lpstr>
      <vt:lpstr> The PLUG-N-HARVEST pilot sites &amp; BMS The Spanish Pilot site &amp; BMS: </vt:lpstr>
      <vt:lpstr>The PLUG-N-HARVEST pilot sites &amp; BMS. The Spanish Pilot site &amp; BMS: </vt:lpstr>
      <vt:lpstr>The PLUG-N-HARVEST pilot sites &amp; BMS. The Spanish Pilot site &amp; BMS: </vt:lpstr>
      <vt:lpstr>The PLUG-N-HARVEST pilot sites &amp; BMS. The Spanish Pilot site &amp; BMS: 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Plug-N-Harvest</dc:title>
  <dc:creator>Enriquez Juarez, Montserrat</dc:creator>
  <cp:lastModifiedBy>Ana Mestre</cp:lastModifiedBy>
  <cp:revision>82</cp:revision>
  <cp:lastPrinted>2018-02-11T18:34:45Z</cp:lastPrinted>
  <dcterms:modified xsi:type="dcterms:W3CDTF">2018-02-11T18:41:59Z</dcterms:modified>
</cp:coreProperties>
</file>