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8" r:id="rId2"/>
    <p:sldId id="292" r:id="rId3"/>
    <p:sldId id="261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66FF33"/>
    <a:srgbClr val="99C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1C032-8591-4F9F-BA22-443D8B9DBEF2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8E0D7-F8FE-4020-B0F2-815F83AE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9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FE3F6-399B-453D-9E5C-1E3B189AD5F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9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9292" y="6459785"/>
            <a:ext cx="1710260" cy="365125"/>
          </a:xfrm>
        </p:spPr>
        <p:txBody>
          <a:bodyPr/>
          <a:lstStyle/>
          <a:p>
            <a:fld id="{40F4E886-7301-4474-86BD-9B5B4C643F56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5622" y="6459785"/>
            <a:ext cx="1087438" cy="365125"/>
          </a:xfrm>
        </p:spPr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=""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24" name="Ομάδα 23">
            <a:extLst>
              <a:ext uri="{FF2B5EF4-FFF2-40B4-BE49-F238E27FC236}">
                <a16:creationId xmlns="" xmlns:a16="http://schemas.microsoft.com/office/drawing/2014/main" id="{B1077E51-D833-444F-8F9A-ECFCB822172D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8">
              <a:extLst>
                <a:ext uri="{FF2B5EF4-FFF2-40B4-BE49-F238E27FC236}">
                  <a16:creationId xmlns="" xmlns:a16="http://schemas.microsoft.com/office/drawing/2014/main" id="{E89A774E-3AA7-48C0-A869-6155FBDA0D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8">
              <a:extLst>
                <a:ext uri="{FF2B5EF4-FFF2-40B4-BE49-F238E27FC236}">
                  <a16:creationId xmlns="" xmlns:a16="http://schemas.microsoft.com/office/drawing/2014/main" id="{31CD710B-C000-4BC0-95DE-E420B42FFB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8">
              <a:extLst>
                <a:ext uri="{FF2B5EF4-FFF2-40B4-BE49-F238E27FC236}">
                  <a16:creationId xmlns="" xmlns:a16="http://schemas.microsoft.com/office/drawing/2014/main" id="{434D3471-EABD-48E5-9E38-05D6FB41B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Ομάδα 18">
            <a:extLst>
              <a:ext uri="{FF2B5EF4-FFF2-40B4-BE49-F238E27FC236}">
                <a16:creationId xmlns="" xmlns:a16="http://schemas.microsoft.com/office/drawing/2014/main" id="{E426D7DF-322D-4C32-8367-7D2ECAA5E7D2}"/>
              </a:ext>
            </a:extLst>
          </p:cNvPr>
          <p:cNvGrpSpPr/>
          <p:nvPr userDrawn="1"/>
        </p:nvGrpSpPr>
        <p:grpSpPr>
          <a:xfrm>
            <a:off x="-3" y="5995713"/>
            <a:ext cx="12192003" cy="195824"/>
            <a:chOff x="-3" y="5947506"/>
            <a:chExt cx="12192003" cy="195824"/>
          </a:xfrm>
        </p:grpSpPr>
        <p:sp>
          <p:nvSpPr>
            <p:cNvPr id="20" name="Rectangle 7">
              <a:extLst>
                <a:ext uri="{FF2B5EF4-FFF2-40B4-BE49-F238E27FC236}">
                  <a16:creationId xmlns="" xmlns:a16="http://schemas.microsoft.com/office/drawing/2014/main" id="{D343923A-53F8-490B-8309-F3D82466784A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7">
              <a:extLst>
                <a:ext uri="{FF2B5EF4-FFF2-40B4-BE49-F238E27FC236}">
                  <a16:creationId xmlns="" xmlns:a16="http://schemas.microsoft.com/office/drawing/2014/main" id="{50390A1A-8D46-4BDB-9F90-0B900E264D96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ectangle 7">
              <a:extLst>
                <a:ext uri="{FF2B5EF4-FFF2-40B4-BE49-F238E27FC236}">
                  <a16:creationId xmlns="" xmlns:a16="http://schemas.microsoft.com/office/drawing/2014/main" id="{9ED04F5D-513F-4679-A122-E350071F5D1C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69858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1E-DEAE-4CBE-A42B-AFEABF2D80C4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6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Ομάδα 18">
            <a:extLst>
              <a:ext uri="{FF2B5EF4-FFF2-40B4-BE49-F238E27FC236}">
                <a16:creationId xmlns="" xmlns:a16="http://schemas.microsoft.com/office/drawing/2014/main" id="{A15C9D72-037B-41FD-81C7-E1D78679537D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0" name="Rectangle 7">
              <a:extLst>
                <a:ext uri="{FF2B5EF4-FFF2-40B4-BE49-F238E27FC236}">
                  <a16:creationId xmlns="" xmlns:a16="http://schemas.microsoft.com/office/drawing/2014/main" id="{3B75D703-A31E-4336-8AAF-9F15FEF0E56A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7">
              <a:extLst>
                <a:ext uri="{FF2B5EF4-FFF2-40B4-BE49-F238E27FC236}">
                  <a16:creationId xmlns="" xmlns:a16="http://schemas.microsoft.com/office/drawing/2014/main" id="{BEF65BCD-F79A-46B4-97C7-D220305AA624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="" xmlns:a16="http://schemas.microsoft.com/office/drawing/2014/main" id="{353E837A-2174-444B-83A0-E17846E7DC2B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32DC-8BE5-4FBE-BEC8-3CF6B3B972B5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8FDD8FD8-32AF-478D-BC06-892FF8B46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772" y="5764975"/>
            <a:ext cx="1072004" cy="71467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="" xmlns:a16="http://schemas.microsoft.com/office/drawing/2014/main" id="{C8E54492-3E5A-49E9-8914-E7CC6B0CB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B26F7F1-73E5-42DF-AE6B-BC1B99F56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81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4612D3F4-0F40-4DC0-B582-280A460D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F940-3752-4988-A080-ACBD9960BA4B}" type="datetime1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="" xmlns:a16="http://schemas.microsoft.com/office/drawing/2014/main" id="{0D3B07AB-1213-436F-B06A-EE53137B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="" xmlns:a16="http://schemas.microsoft.com/office/drawing/2014/main" id="{0D381510-7CEE-46A0-9CA1-745ACABB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3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B51E-3943-40B2-9BC6-F6706F17CFAB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843C16FE-CE7E-4EEB-AC88-AFC2754AC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grpSp>
        <p:nvGrpSpPr>
          <p:cNvPr id="18" name="Ομάδα 17">
            <a:extLst>
              <a:ext uri="{FF2B5EF4-FFF2-40B4-BE49-F238E27FC236}">
                <a16:creationId xmlns="" xmlns:a16="http://schemas.microsoft.com/office/drawing/2014/main" id="{C308791F-8CFD-4C06-9B8A-9C7BE9A8F531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14" name="Straight Connector 8">
              <a:extLst>
                <a:ext uri="{FF2B5EF4-FFF2-40B4-BE49-F238E27FC236}">
                  <a16:creationId xmlns="" xmlns:a16="http://schemas.microsoft.com/office/drawing/2014/main" id="{38039ED5-B2FD-4CD4-B618-9DF9BD751A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8">
              <a:extLst>
                <a:ext uri="{FF2B5EF4-FFF2-40B4-BE49-F238E27FC236}">
                  <a16:creationId xmlns="" xmlns:a16="http://schemas.microsoft.com/office/drawing/2014/main" id="{32F2A100-2389-49EA-B7F2-7127B1CF7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>
              <a:extLst>
                <a:ext uri="{FF2B5EF4-FFF2-40B4-BE49-F238E27FC236}">
                  <a16:creationId xmlns="" xmlns:a16="http://schemas.microsoft.com/office/drawing/2014/main" id="{992A9B7B-E089-42FA-BDFD-C0559D6E9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>
              <a:extLst>
                <a:ext uri="{FF2B5EF4-FFF2-40B4-BE49-F238E27FC236}">
                  <a16:creationId xmlns="" xmlns:a16="http://schemas.microsoft.com/office/drawing/2014/main" id="{E3C49DDD-6924-496F-B888-F8C7C67966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F4189554-F227-4AE4-A4C2-35E50B5F0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grpSp>
        <p:nvGrpSpPr>
          <p:cNvPr id="22" name="Ομάδα 21">
            <a:extLst>
              <a:ext uri="{FF2B5EF4-FFF2-40B4-BE49-F238E27FC236}">
                <a16:creationId xmlns="" xmlns:a16="http://schemas.microsoft.com/office/drawing/2014/main" id="{8F469D77-EF19-4057-AE87-E3ADDE7EA43B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7" name="Rectangle 7">
              <a:extLst>
                <a:ext uri="{FF2B5EF4-FFF2-40B4-BE49-F238E27FC236}">
                  <a16:creationId xmlns="" xmlns:a16="http://schemas.microsoft.com/office/drawing/2014/main" id="{DD03EBFC-06E0-4021-A919-3201FB912504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ctangle 7">
              <a:extLst>
                <a:ext uri="{FF2B5EF4-FFF2-40B4-BE49-F238E27FC236}">
                  <a16:creationId xmlns="" xmlns:a16="http://schemas.microsoft.com/office/drawing/2014/main" id="{48FC381C-27D3-4527-B488-05F888E6D541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ectangle 7">
              <a:extLst>
                <a:ext uri="{FF2B5EF4-FFF2-40B4-BE49-F238E27FC236}">
                  <a16:creationId xmlns="" xmlns:a16="http://schemas.microsoft.com/office/drawing/2014/main" id="{CFED065A-E2E6-41D0-A136-406B2A928BA5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23" name="Εικόνα 10">
            <a:extLst>
              <a:ext uri="{FF2B5EF4-FFF2-40B4-BE49-F238E27FC236}">
                <a16:creationId xmlns=""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24" name="Εικόνα 15">
            <a:extLst>
              <a:ext uri="{FF2B5EF4-FFF2-40B4-BE49-F238E27FC236}">
                <a16:creationId xmlns=""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" y="187221"/>
            <a:ext cx="1440872" cy="9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9F1-94BF-45D3-AE33-6ABCB2F20E7B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C05-FFF6-4D9D-9DB5-7D1A9A8DDC4A}" type="datetime1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430A-72C9-4ED3-B5E4-3D55C9729DA8}" type="datetime1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629B-A2E2-43B0-BC7C-2B77883FD396}" type="datetime1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12" name="Ομάδα 11">
            <a:extLst>
              <a:ext uri="{FF2B5EF4-FFF2-40B4-BE49-F238E27FC236}">
                <a16:creationId xmlns="" xmlns:a16="http://schemas.microsoft.com/office/drawing/2014/main" id="{9CBEFB42-D63E-48B0-A7CD-3A60FAEC760C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13" name="Rectangle 7">
              <a:extLst>
                <a:ext uri="{FF2B5EF4-FFF2-40B4-BE49-F238E27FC236}">
                  <a16:creationId xmlns="" xmlns:a16="http://schemas.microsoft.com/office/drawing/2014/main" id="{C37FF781-9C17-4A91-922E-F3B350CA9B95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ectangle 7">
              <a:extLst>
                <a:ext uri="{FF2B5EF4-FFF2-40B4-BE49-F238E27FC236}">
                  <a16:creationId xmlns="" xmlns:a16="http://schemas.microsoft.com/office/drawing/2014/main" id="{53D52B7E-3185-4429-8C69-D68660BF7562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ectangle 7">
              <a:extLst>
                <a:ext uri="{FF2B5EF4-FFF2-40B4-BE49-F238E27FC236}">
                  <a16:creationId xmlns="" xmlns:a16="http://schemas.microsoft.com/office/drawing/2014/main" id="{9062B99A-805E-48DA-B107-0ADF8E7285BD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90A252D2-8345-4587-9DE7-54B25A62F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7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Plug-N-Harvest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WPX - Task X.X: Task or deliverable title HERE</a:t>
            </a:r>
          </a:p>
          <a:p>
            <a:pPr lvl="0"/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7342" y="6450190"/>
            <a:ext cx="1370258" cy="365125"/>
          </a:xfrm>
        </p:spPr>
        <p:txBody>
          <a:bodyPr/>
          <a:lstStyle>
            <a:lvl1pPr algn="l">
              <a:defRPr/>
            </a:lvl1pPr>
          </a:lstStyle>
          <a:p>
            <a:fld id="{1DC22D29-6C03-4FCB-92CF-E05A67975532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Εικόνα 14">
            <a:extLst>
              <a:ext uri="{FF2B5EF4-FFF2-40B4-BE49-F238E27FC236}">
                <a16:creationId xmlns="" xmlns:a16="http://schemas.microsoft.com/office/drawing/2014/main" id="{89255103-ABFE-4C1E-9EBF-BCAD2DDD1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20" name="Ομάδα 19">
            <a:extLst>
              <a:ext uri="{FF2B5EF4-FFF2-40B4-BE49-F238E27FC236}">
                <a16:creationId xmlns="" xmlns:a16="http://schemas.microsoft.com/office/drawing/2014/main" id="{88EF884B-A5A0-448E-A2B4-B09A0C195D0A}"/>
              </a:ext>
            </a:extLst>
          </p:cNvPr>
          <p:cNvGrpSpPr/>
          <p:nvPr userDrawn="1"/>
        </p:nvGrpSpPr>
        <p:grpSpPr>
          <a:xfrm rot="16200000">
            <a:off x="906181" y="3323698"/>
            <a:ext cx="6824911" cy="177516"/>
            <a:chOff x="-3" y="5947506"/>
            <a:chExt cx="12192003" cy="195824"/>
          </a:xfrm>
        </p:grpSpPr>
        <p:sp>
          <p:nvSpPr>
            <p:cNvPr id="21" name="Rectangle 7">
              <a:extLst>
                <a:ext uri="{FF2B5EF4-FFF2-40B4-BE49-F238E27FC236}">
                  <a16:creationId xmlns="" xmlns:a16="http://schemas.microsoft.com/office/drawing/2014/main" id="{FFF23D27-342C-4ED8-81CD-A4251EC1555C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="" xmlns:a16="http://schemas.microsoft.com/office/drawing/2014/main" id="{E9F2C060-EBC0-4C48-961A-E9557C2BD013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ectangle 7">
              <a:extLst>
                <a:ext uri="{FF2B5EF4-FFF2-40B4-BE49-F238E27FC236}">
                  <a16:creationId xmlns="" xmlns:a16="http://schemas.microsoft.com/office/drawing/2014/main" id="{8F5D799A-6E78-4B81-8B77-17801B2BA134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16" name="Εικόνα 10">
            <a:extLst>
              <a:ext uri="{FF2B5EF4-FFF2-40B4-BE49-F238E27FC236}">
                <a16:creationId xmlns=""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7" y="5074920"/>
            <a:ext cx="960379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7126" y="5907024"/>
            <a:ext cx="9603417" cy="41064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731-F406-4A17-A852-A57626BC2303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735D5308-59B2-45DC-AC22-360428095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>
            <a:extLst>
              <a:ext uri="{FF2B5EF4-FFF2-40B4-BE49-F238E27FC236}">
                <a16:creationId xmlns=""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>
            <a:extLst>
              <a:ext uri="{FF2B5EF4-FFF2-40B4-BE49-F238E27FC236}">
                <a16:creationId xmlns="" xmlns:a16="http://schemas.microsoft.com/office/drawing/2014/main" id="{E492B0E9-531B-4925-B657-2BE448CF69F1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7" name="Rectangle 7">
              <a:extLst>
                <a:ext uri="{FF2B5EF4-FFF2-40B4-BE49-F238E27FC236}">
                  <a16:creationId xmlns="" xmlns:a16="http://schemas.microsoft.com/office/drawing/2014/main" id="{8DE7556A-AA3B-4ED2-92AC-D167BFFBFA1D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ctangle 7">
              <a:extLst>
                <a:ext uri="{FF2B5EF4-FFF2-40B4-BE49-F238E27FC236}">
                  <a16:creationId xmlns="" xmlns:a16="http://schemas.microsoft.com/office/drawing/2014/main" id="{65ADA764-0488-49B9-B596-23756CFA3286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ectangle 7">
              <a:extLst>
                <a:ext uri="{FF2B5EF4-FFF2-40B4-BE49-F238E27FC236}">
                  <a16:creationId xmlns="" xmlns:a16="http://schemas.microsoft.com/office/drawing/2014/main" id="{79F76D77-D388-40FA-9546-FC0D56BCD5E0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MAIN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FC9F940-3752-4988-A080-ACBD9960BA4B}" type="datetime1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6F34D8A-136C-4FA7-8325-F06DF2D5CB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5BA6E2B9-6CAE-4B21-A9FA-8087BC61DA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0"/>
            <a:ext cx="1133648" cy="1089709"/>
          </a:xfrm>
          <a:prstGeom prst="rect">
            <a:avLst/>
          </a:prstGeom>
        </p:spPr>
      </p:pic>
      <p:grpSp>
        <p:nvGrpSpPr>
          <p:cNvPr id="30" name="Ομάδα 29">
            <a:extLst>
              <a:ext uri="{FF2B5EF4-FFF2-40B4-BE49-F238E27FC236}">
                <a16:creationId xmlns="" xmlns:a16="http://schemas.microsoft.com/office/drawing/2014/main" id="{F0085E31-E4FC-4984-96C4-2425E589CC45}"/>
              </a:ext>
            </a:extLst>
          </p:cNvPr>
          <p:cNvGrpSpPr/>
          <p:nvPr userDrawn="1"/>
        </p:nvGrpSpPr>
        <p:grpSpPr>
          <a:xfrm>
            <a:off x="452654" y="59457"/>
            <a:ext cx="7009754" cy="3572554"/>
            <a:chOff x="293904" y="2240280"/>
            <a:chExt cx="7009754" cy="3572554"/>
          </a:xfrm>
        </p:grpSpPr>
        <p:cxnSp>
          <p:nvCxnSpPr>
            <p:cNvPr id="31" name="Straight Connector 8">
              <a:extLst>
                <a:ext uri="{FF2B5EF4-FFF2-40B4-BE49-F238E27FC236}">
                  <a16:creationId xmlns="" xmlns:a16="http://schemas.microsoft.com/office/drawing/2014/main" id="{89FE1EE2-C458-49C3-804C-DFFA402467F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">
              <a:extLst>
                <a:ext uri="{FF2B5EF4-FFF2-40B4-BE49-F238E27FC236}">
                  <a16:creationId xmlns="" xmlns:a16="http://schemas.microsoft.com/office/drawing/2014/main" id="{F8B83012-3BFE-4E1A-BF4E-6C3E30D5AF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8">
              <a:extLst>
                <a:ext uri="{FF2B5EF4-FFF2-40B4-BE49-F238E27FC236}">
                  <a16:creationId xmlns="" xmlns:a16="http://schemas.microsoft.com/office/drawing/2014/main" id="{23BCB931-7A15-404C-8A6F-DAB743C6B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">
              <a:extLst>
                <a:ext uri="{FF2B5EF4-FFF2-40B4-BE49-F238E27FC236}">
                  <a16:creationId xmlns="" xmlns:a16="http://schemas.microsoft.com/office/drawing/2014/main" id="{DBEECB60-E8C1-4EEE-BB52-2FD68B2AA7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Εικόνα 10">
            <a:extLst>
              <a:ext uri="{FF2B5EF4-FFF2-40B4-BE49-F238E27FC236}">
                <a16:creationId xmlns=""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2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2DBCD7F-7D20-4196-9BC8-1812FB8B2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Plug-N-Harvest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A48DEC19-20EE-4472-A437-E401CB2019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Greek Pilot &amp; BMS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ORGANIZATION: </a:t>
            </a:r>
            <a:r>
              <a:rPr lang="en-US" dirty="0" err="1" smtClean="0">
                <a:solidFill>
                  <a:srgbClr val="00B0F0"/>
                </a:solidFill>
              </a:rPr>
              <a:t>Certh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PRESENTER(S</a:t>
            </a:r>
            <a:r>
              <a:rPr lang="en-US" dirty="0"/>
              <a:t>): </a:t>
            </a:r>
            <a:r>
              <a:rPr lang="en-US" dirty="0" smtClean="0">
                <a:solidFill>
                  <a:srgbClr val="00B0F0"/>
                </a:solidFill>
              </a:rPr>
              <a:t>Stelios </a:t>
            </a:r>
            <a:r>
              <a:rPr lang="en-US" dirty="0" err="1" smtClean="0">
                <a:solidFill>
                  <a:srgbClr val="00B0F0"/>
                </a:solidFill>
              </a:rPr>
              <a:t>krinidis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MEETING: </a:t>
            </a:r>
            <a:r>
              <a:rPr lang="en-US" dirty="0" smtClean="0">
                <a:solidFill>
                  <a:srgbClr val="00B0F0"/>
                </a:solidFill>
              </a:rPr>
              <a:t>2</a:t>
            </a:r>
            <a:r>
              <a:rPr lang="en-US" baseline="30000" dirty="0" smtClean="0">
                <a:solidFill>
                  <a:srgbClr val="00B0F0"/>
                </a:solidFill>
              </a:rPr>
              <a:t>nd</a:t>
            </a:r>
            <a:r>
              <a:rPr lang="en-US" dirty="0" smtClean="0">
                <a:solidFill>
                  <a:srgbClr val="00B0F0"/>
                </a:solidFill>
              </a:rPr>
              <a:t> plenary MEETING in Thessaloniki, </a:t>
            </a:r>
            <a:r>
              <a:rPr lang="en-US" dirty="0" err="1" smtClean="0">
                <a:solidFill>
                  <a:srgbClr val="00B0F0"/>
                </a:solidFill>
              </a:rPr>
              <a:t>greece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D5FF99D1-84A9-4976-8182-294B238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787BD775-B4D9-4270-A9E3-0DC387B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 numCol="1">
            <a:normAutofit fontScale="85000" lnSpcReduction="20000"/>
          </a:bodyPr>
          <a:lstStyle/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Eltako</a:t>
            </a:r>
            <a:r>
              <a:rPr lang="en-US" sz="2400" dirty="0"/>
              <a:t> FSG71/1-10V: Dimming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Eltako</a:t>
            </a:r>
            <a:r>
              <a:rPr lang="en-US" sz="2400" dirty="0"/>
              <a:t> </a:t>
            </a:r>
            <a:r>
              <a:rPr lang="en-GB" sz="2400" dirty="0"/>
              <a:t>FUD71 230V: Dimming </a:t>
            </a:r>
            <a:endParaRPr lang="en-US" sz="2400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Eltako</a:t>
            </a:r>
            <a:r>
              <a:rPr lang="en-US" sz="2400" dirty="0"/>
              <a:t> FIH65B: Luminance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Thermokon</a:t>
            </a:r>
            <a:r>
              <a:rPr lang="en-US" sz="2400" dirty="0"/>
              <a:t> </a:t>
            </a:r>
            <a:r>
              <a:rPr lang="en-GB" sz="2400" dirty="0"/>
              <a:t>SR04CO2Z: CO2 / Temperature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endParaRPr lang="en-US" sz="2400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endParaRPr lang="en-US" dirty="0"/>
          </a:p>
          <a:p>
            <a:pPr lvl="1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endParaRPr lang="en-US" sz="2400" b="1" i="1" u="sng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endParaRPr lang="en-US" sz="2400" b="1" i="1" u="sng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b="1" i="1" u="sng" dirty="0"/>
              <a:t>GATEWAY</a:t>
            </a:r>
            <a:endParaRPr lang="en-US" sz="2400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dirty="0" err="1"/>
              <a:t>Thermokon</a:t>
            </a:r>
            <a:r>
              <a:rPr lang="en-US" sz="2400" dirty="0"/>
              <a:t> </a:t>
            </a:r>
            <a:r>
              <a:rPr lang="en-US" sz="2400" dirty="0" err="1"/>
              <a:t>STC</a:t>
            </a:r>
            <a:r>
              <a:rPr lang="en-US" sz="2400" dirty="0"/>
              <a:t>-Ethernet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</a:t>
            </a:r>
            <a:r>
              <a:rPr lang="en-US" sz="4000" dirty="0" err="1" smtClean="0">
                <a:solidFill>
                  <a:srgbClr val="00B0F0"/>
                </a:solidFill>
              </a:rPr>
              <a:t>enOCEAN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2181225"/>
            <a:ext cx="1543050" cy="111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 numCol="1">
            <a:normAutofit fontScale="92500" lnSpcReduction="20000"/>
          </a:bodyPr>
          <a:lstStyle/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Fibaro</a:t>
            </a:r>
            <a:r>
              <a:rPr lang="en-US" sz="2400" dirty="0"/>
              <a:t> FGMS-001: Motion, Temperature, Luminance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Fibaro</a:t>
            </a:r>
            <a:r>
              <a:rPr lang="en-US" sz="2400" dirty="0"/>
              <a:t> FGK-101: Door/Window/Cupboard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Fibaro</a:t>
            </a:r>
            <a:r>
              <a:rPr lang="en-US" sz="2400" dirty="0"/>
              <a:t> FGCD-001: CO, Temperature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endParaRPr lang="en-US" sz="2400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endParaRPr lang="en-US" sz="2400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endParaRPr lang="en-US" sz="2400" b="1" i="1" u="sng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endParaRPr lang="en-US" sz="2400" b="1" i="1" u="sng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endParaRPr lang="en-US" sz="2400" b="1" i="1" u="sng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b="1" i="1" u="sng" dirty="0"/>
              <a:t>GATEWAY</a:t>
            </a:r>
            <a:endParaRPr lang="en-US" sz="2400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dirty="0" err="1"/>
              <a:t>Razberry</a:t>
            </a:r>
            <a:r>
              <a:rPr lang="en-US" sz="2400" dirty="0"/>
              <a:t> Shield on a </a:t>
            </a:r>
            <a:r>
              <a:rPr lang="en-US" sz="2400" dirty="0" err="1"/>
              <a:t>Rashberry</a:t>
            </a:r>
            <a:r>
              <a:rPr lang="en-US" sz="2400" dirty="0"/>
              <a:t> Pi v3</a:t>
            </a:r>
            <a:endParaRPr lang="en-US" sz="2400" dirty="0">
              <a:solidFill>
                <a:srgbClr val="FF0000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endParaRPr lang="en-US" sz="2400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endParaRPr lang="en-US" dirty="0"/>
          </a:p>
          <a:p>
            <a:pPr lvl="1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/>
          </a:p>
          <a:p>
            <a:pPr marL="228600" lvl="1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</a:t>
            </a:r>
            <a:r>
              <a:rPr lang="en-US" sz="4000" dirty="0" smtClean="0">
                <a:solidFill>
                  <a:srgbClr val="00B0F0"/>
                </a:solidFill>
              </a:rPr>
              <a:t>Z-Wave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1914525"/>
            <a:ext cx="3048000" cy="122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 numCol="1">
            <a:normAutofit fontScale="92500" lnSpcReduction="20000"/>
          </a:bodyPr>
          <a:lstStyle/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FORA D40: Blood Pressure / Glucose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FORA IR20: Body Temperature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ChoiceMMED</a:t>
            </a:r>
            <a:r>
              <a:rPr lang="en-US" sz="2400" dirty="0"/>
              <a:t> MD300C318T2: Oxygen Level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SENSORO</a:t>
            </a:r>
            <a:r>
              <a:rPr lang="en-US" sz="2400" dirty="0"/>
              <a:t> Beacon: Occupancy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Bluecats</a:t>
            </a:r>
            <a:r>
              <a:rPr lang="en-US" sz="2400" dirty="0"/>
              <a:t> Coin Beacon: Occupancy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Estimote</a:t>
            </a:r>
            <a:r>
              <a:rPr lang="en-US" sz="2400" dirty="0"/>
              <a:t> Proximity Beacon: Occupancy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Sony </a:t>
            </a:r>
            <a:r>
              <a:rPr lang="en-US" sz="2400" dirty="0" err="1"/>
              <a:t>SmartWatch</a:t>
            </a:r>
            <a:r>
              <a:rPr lang="en-US" sz="2400" dirty="0"/>
              <a:t> 3 SWR50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endParaRPr lang="en-US" sz="2400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b="1" i="1" u="sng" dirty="0"/>
              <a:t>GATEWAY</a:t>
            </a:r>
            <a:endParaRPr lang="en-US" sz="2400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dirty="0"/>
              <a:t>USB Bluetooth Dongle Antennas (tested also on a </a:t>
            </a:r>
            <a:r>
              <a:rPr lang="en-US" sz="2400" dirty="0" err="1"/>
              <a:t>Rashberry</a:t>
            </a:r>
            <a:r>
              <a:rPr lang="en-US" sz="2400" dirty="0"/>
              <a:t> Pi v3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</a:t>
            </a:r>
            <a:r>
              <a:rPr lang="en-US" sz="4000" dirty="0" smtClean="0">
                <a:solidFill>
                  <a:srgbClr val="00B0F0"/>
                </a:solidFill>
              </a:rPr>
              <a:t>Bluetooth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1547813"/>
            <a:ext cx="2871788" cy="7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 numCol="1">
            <a:normAutofit fontScale="62500" lnSpcReduction="2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dirty="0" err="1"/>
              <a:t>Libelium</a:t>
            </a:r>
            <a:r>
              <a:rPr lang="en-US" sz="2400" dirty="0"/>
              <a:t> Nodes/</a:t>
            </a:r>
            <a:r>
              <a:rPr lang="en-US" sz="2400" dirty="0" err="1"/>
              <a:t>WaspMotes</a:t>
            </a:r>
            <a:endParaRPr lang="en-US" sz="2400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/>
              <a:t>Event: Motion, Water leakage, Horizontal Liquid Level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/>
              <a:t>Parking: Presence/Absence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/>
              <a:t>Gases: CO, NO2, CH4, CH-CH3, H2, CH3-CH2-OH, </a:t>
            </a:r>
            <a:r>
              <a:rPr lang="en-GB" sz="2400" dirty="0"/>
              <a:t>NH3, H2S, CH3-CH2-OH, C6H5CH3)</a:t>
            </a:r>
            <a:endParaRPr lang="en-US" sz="2400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/>
              <a:t>Smart Water: pH &amp; Temperature 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/>
              <a:t>Agriculture: </a:t>
            </a:r>
            <a:r>
              <a:rPr lang="en-GB" sz="2400" dirty="0"/>
              <a:t>Temperature, Humidity, pressure, Luminosity, Leaf Wetness, Soil Moisture, Weather Station (wind speed, wind direction, rain volume, … ), Soil/Water Temperature, Solar radiation</a:t>
            </a:r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endParaRPr lang="en-US" sz="2400" dirty="0"/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dirty="0"/>
              <a:t>Other 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/>
              <a:t>Water Meters (</a:t>
            </a:r>
            <a:r>
              <a:rPr lang="en-US" sz="2400" dirty="0" err="1"/>
              <a:t>NASys</a:t>
            </a:r>
            <a:r>
              <a:rPr lang="en-US" sz="2400" dirty="0"/>
              <a:t> </a:t>
            </a:r>
            <a:r>
              <a:rPr lang="en-US" sz="2400" dirty="0" err="1"/>
              <a:t>Metromatic</a:t>
            </a:r>
            <a:r>
              <a:rPr lang="en-US" sz="2400" dirty="0"/>
              <a:t>® WMS  &amp;  </a:t>
            </a:r>
            <a:r>
              <a:rPr lang="en-US" sz="2400" dirty="0" err="1"/>
              <a:t>Maddalena</a:t>
            </a:r>
            <a:r>
              <a:rPr lang="en-US" sz="2400" dirty="0"/>
              <a:t> </a:t>
            </a:r>
            <a:r>
              <a:rPr lang="en-GB" sz="2400" dirty="0"/>
              <a:t>Arrow WAN </a:t>
            </a:r>
            <a:r>
              <a:rPr lang="en-GB" sz="2400" dirty="0" err="1"/>
              <a:t>MVM</a:t>
            </a:r>
            <a:r>
              <a:rPr lang="en-GB" sz="2400" dirty="0"/>
              <a:t>)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endParaRPr lang="en-US" sz="2400" dirty="0"/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b="1" i="1" u="sng" dirty="0"/>
              <a:t>GATEWAY</a:t>
            </a:r>
            <a:endParaRPr lang="en-US" sz="2400" dirty="0"/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dirty="0"/>
              <a:t>iC880A - </a:t>
            </a:r>
            <a:r>
              <a:rPr lang="en-US" sz="2400" dirty="0" err="1"/>
              <a:t>LoRaWAN</a:t>
            </a:r>
            <a:r>
              <a:rPr lang="en-US" sz="2400" dirty="0"/>
              <a:t>® Concentrator 868MHz on a </a:t>
            </a:r>
            <a:r>
              <a:rPr lang="en-US" sz="2400" dirty="0" err="1"/>
              <a:t>Rashberry</a:t>
            </a:r>
            <a:r>
              <a:rPr lang="en-US" sz="2400" dirty="0"/>
              <a:t> Pi v3.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</a:t>
            </a:r>
            <a:r>
              <a:rPr lang="en-US" sz="4000" dirty="0" err="1" smtClean="0">
                <a:solidFill>
                  <a:srgbClr val="00B0F0"/>
                </a:solidFill>
              </a:rPr>
              <a:t>LoRa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49" y="2119314"/>
            <a:ext cx="2195513" cy="940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 numCol="1">
            <a:normAutofit fontScale="62500" lnSpcReduction="2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b="1" i="1" u="sng" dirty="0" err="1"/>
              <a:t>BACnet</a:t>
            </a:r>
            <a:endParaRPr lang="en-US" sz="2400" b="1" i="1" u="sng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LG HVAC: complete monitoring and control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b="1" i="1" u="sng" dirty="0"/>
              <a:t>Modbus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Gavazzi </a:t>
            </a:r>
            <a:r>
              <a:rPr lang="en-GB" sz="2400" dirty="0"/>
              <a:t>EM340: Energy, Power, Voltage, Amperage, PF, …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Gavazzi </a:t>
            </a:r>
            <a:r>
              <a:rPr lang="en-GB" sz="2400" dirty="0"/>
              <a:t>EM210: Energy, Power, Voltage, Amperage, PF, …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Gavazzi EM270: </a:t>
            </a:r>
            <a:r>
              <a:rPr lang="en-GB" sz="2400" dirty="0"/>
              <a:t>Energy, Power, Voltage, Amperage, PF, …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endParaRPr lang="en-US" sz="2400" dirty="0"/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Fronius</a:t>
            </a:r>
            <a:r>
              <a:rPr lang="en-US" sz="2400" dirty="0"/>
              <a:t> </a:t>
            </a:r>
            <a:r>
              <a:rPr lang="en-US" sz="2400" dirty="0" err="1"/>
              <a:t>SYMO</a:t>
            </a:r>
            <a:r>
              <a:rPr lang="en-US" sz="2400" dirty="0"/>
              <a:t> 10.0-3-M: Access to PV Generation 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Victron</a:t>
            </a:r>
            <a:r>
              <a:rPr lang="en-US" sz="2400" dirty="0"/>
              <a:t> </a:t>
            </a:r>
            <a:r>
              <a:rPr lang="en-US" sz="2400" dirty="0" err="1"/>
              <a:t>Colour</a:t>
            </a:r>
            <a:r>
              <a:rPr lang="en-US" sz="2400" dirty="0"/>
              <a:t> Control </a:t>
            </a:r>
            <a:r>
              <a:rPr lang="en-US" sz="2400" dirty="0" err="1"/>
              <a:t>GX</a:t>
            </a:r>
            <a:r>
              <a:rPr lang="en-US" sz="2400" dirty="0"/>
              <a:t>: Access to Battery Inverters – Islanding coordination 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Mastervolt</a:t>
            </a:r>
            <a:r>
              <a:rPr lang="en-US" sz="2400" dirty="0"/>
              <a:t> </a:t>
            </a:r>
            <a:r>
              <a:rPr lang="en-US" sz="2400" dirty="0" err="1"/>
              <a:t>Masterbus</a:t>
            </a:r>
            <a:r>
              <a:rPr lang="en-US" sz="2400" dirty="0"/>
              <a:t>: Access to Battery Shunt Information.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endParaRPr lang="en-US" sz="2400" b="1" i="1" u="sng" dirty="0"/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b="1" i="1" u="sng" dirty="0"/>
              <a:t>GATEWAY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2400" dirty="0" err="1"/>
              <a:t>Rashberry</a:t>
            </a:r>
            <a:r>
              <a:rPr lang="en-US" sz="2400" dirty="0"/>
              <a:t> Pi v3 </a:t>
            </a:r>
            <a:r>
              <a:rPr lang="en-US" sz="2400" dirty="0" smtClean="0"/>
              <a:t>TCP/IP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</a:t>
            </a:r>
            <a:r>
              <a:rPr lang="en-US" sz="4000" dirty="0" smtClean="0">
                <a:solidFill>
                  <a:srgbClr val="00B0F0"/>
                </a:solidFill>
              </a:rPr>
              <a:t>Wired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1728789"/>
            <a:ext cx="3267075" cy="6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800350"/>
            <a:ext cx="3267075" cy="103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5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 numCol="1">
            <a:normAutofit fontScale="92500" lnSpcReduction="20000"/>
          </a:bodyPr>
          <a:lstStyle/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 err="1"/>
              <a:t>TVES</a:t>
            </a:r>
            <a:r>
              <a:rPr lang="en-US" sz="2400" dirty="0"/>
              <a:t> Panic Button (RF 869 MHz)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 err="1"/>
              <a:t>Broadlink</a:t>
            </a:r>
            <a:r>
              <a:rPr lang="en-US" sz="2400" dirty="0"/>
              <a:t> RM PRO: Infrared control of various devices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/>
              <a:t>XBOX Kinect Camera: Occupancy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US" sz="2400" dirty="0"/>
              <a:t>Electrical rotors for controlling windows and shades (currently not integrated)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endParaRPr lang="en-GB" sz="2400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GB" sz="2400" dirty="0" err="1"/>
              <a:t>Arthrex</a:t>
            </a:r>
            <a:r>
              <a:rPr lang="en-GB" sz="2400" dirty="0"/>
              <a:t> AR-5970SP monocular endoscopic camera: Suitable for arthroscopic surgery in both ex-vivo and in-vivo cases.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GB" sz="2400" dirty="0"/>
              <a:t>AR-3580SP 100 watt xenon light source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GB" sz="2400" dirty="0"/>
              <a:t>A medical grade SONY SU-560 monitor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lang="en-GB" sz="2400" dirty="0"/>
              <a:t>Sawbones anatomically accurate Dry Arthroscopy Knee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</a:t>
            </a:r>
            <a:r>
              <a:rPr lang="en-US" sz="4000" dirty="0" smtClean="0">
                <a:solidFill>
                  <a:srgbClr val="00B0F0"/>
                </a:solidFill>
              </a:rPr>
              <a:t>Other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4602" y="3013787"/>
            <a:ext cx="10058400" cy="839648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5436"/>
            <a:ext cx="12192000" cy="690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  <a14:imgEffect>
                      <a14:colorTemperature colorTemp="72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8100"/>
            <a:ext cx="12192000" cy="6266272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>
            <a:off x="0" y="5778631"/>
            <a:ext cx="12192000" cy="10793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958270" y="2107100"/>
            <a:ext cx="762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orbel" panose="020B0503020204020204" pitchFamily="34" charset="0"/>
              </a:rPr>
              <a:t>Part of the Digital Innovation Hub</a:t>
            </a:r>
            <a:endParaRPr lang="it-IT" sz="3200" i="1" dirty="0">
              <a:latin typeface="Corbel" panose="020B0503020204020204" pitchFamily="34" charset="0"/>
            </a:endParaRPr>
          </a:p>
        </p:txBody>
      </p:sp>
      <p:sp>
        <p:nvSpPr>
          <p:cNvPr id="10" name="CasellaDiTesto 13"/>
          <p:cNvSpPr txBox="1"/>
          <p:nvPr/>
        </p:nvSpPr>
        <p:spPr>
          <a:xfrm>
            <a:off x="958270" y="1039633"/>
            <a:ext cx="6714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2"/>
                </a:solidFill>
                <a:latin typeface="Corbel" panose="020B0503020204020204" pitchFamily="34" charset="0"/>
              </a:rPr>
              <a:t>nZEB</a:t>
            </a:r>
            <a:r>
              <a:rPr lang="en-US" sz="4800" b="1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 Smart </a:t>
            </a:r>
            <a:r>
              <a:rPr lang="en-US" sz="6000" b="1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House</a:t>
            </a:r>
            <a:endParaRPr lang="it-IT" sz="4800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Meeting in somewhere meaning something</a:t>
            </a:r>
            <a:endParaRPr lang="it-I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20" y="3473496"/>
            <a:ext cx="2867025" cy="2019300"/>
          </a:xfrm>
          <a:prstGeom prst="rect">
            <a:avLst/>
          </a:prstGeom>
        </p:spPr>
      </p:pic>
      <p:pic>
        <p:nvPicPr>
          <p:cNvPr id="2" name="Picture 2" descr="Smart Specialisation Platfor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50" y="2170710"/>
            <a:ext cx="450674" cy="7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67" y="6016366"/>
            <a:ext cx="2158895" cy="64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14" y="6016366"/>
            <a:ext cx="2262534" cy="66756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2B04-C7F7-4CE2-B4E8-E4C5D9309745}" type="datetime1">
              <a:rPr lang="en-GB" smtClean="0"/>
              <a:t>22/01/2018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8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A rapid prototyping &amp; novel technologies demonstration infrastructure resembling a real domestic building where occupants can experience actual living scenarios while exploring various innovating smart </a:t>
            </a:r>
            <a:r>
              <a:rPr lang="en-US" dirty="0" err="1"/>
              <a:t>IoT</a:t>
            </a:r>
            <a:r>
              <a:rPr lang="en-US" dirty="0"/>
              <a:t>-based technologies.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 smtClean="0">
                <a:solidFill>
                  <a:srgbClr val="00B0F0"/>
                </a:solidFill>
              </a:rPr>
              <a:t>CERTH </a:t>
            </a:r>
            <a:r>
              <a:rPr lang="en-US" sz="4000" dirty="0" err="1">
                <a:solidFill>
                  <a:srgbClr val="00B0F0"/>
                </a:solidFill>
              </a:rPr>
              <a:t>nZEB</a:t>
            </a:r>
            <a:r>
              <a:rPr lang="en-US" sz="4000" dirty="0">
                <a:solidFill>
                  <a:srgbClr val="00B0F0"/>
                </a:solidFill>
              </a:rPr>
              <a:t> Smart </a:t>
            </a:r>
            <a:r>
              <a:rPr lang="en-US" sz="4000" dirty="0" smtClean="0">
                <a:solidFill>
                  <a:srgbClr val="00B0F0"/>
                </a:solidFill>
              </a:rPr>
              <a:t>Home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02" y="2409550"/>
            <a:ext cx="8319826" cy="385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2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>
                <a:latin typeface="Corbel" panose="020B0503020204020204" pitchFamily="34" charset="0"/>
                <a:ea typeface="Calibri" charset="0"/>
                <a:cs typeface="Calibri" charset="0"/>
              </a:rPr>
              <a:t>As the first Smart near-Zero Energy Building in Greece, it combines enhanced construction materials and intelligent ICT solutions creating a future-proof, sustainable and active testing, validating and evaluating ecosystem</a:t>
            </a:r>
            <a:r>
              <a:rPr lang="en-US" altLang="ja-JP" dirty="0" smtClean="0">
                <a:latin typeface="Corbel" panose="020B0503020204020204" pitchFamily="34" charset="0"/>
                <a:ea typeface="Calibri" charset="0"/>
                <a:cs typeface="Calibri" charset="0"/>
              </a:rPr>
              <a:t>.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rbel" panose="020B0503020204020204" pitchFamily="34" charset="0"/>
              <a:buChar char="−"/>
              <a:defRPr/>
            </a:pPr>
            <a:r>
              <a:rPr lang="en-US" sz="2400" dirty="0" err="1"/>
              <a:t>SoA</a:t>
            </a:r>
            <a:r>
              <a:rPr lang="en-US" sz="2400" dirty="0"/>
              <a:t> Construction concept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16cm insulation materials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 Triple glasses for windows with low </a:t>
            </a:r>
            <a:r>
              <a:rPr lang="en-US" dirty="0" err="1"/>
              <a:t>Ug</a:t>
            </a:r>
            <a:endParaRPr lang="en-US" dirty="0"/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Modern Design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 &gt;300m</a:t>
            </a:r>
            <a:r>
              <a:rPr lang="en-US" baseline="30000" dirty="0"/>
              <a:t>2 </a:t>
            </a:r>
            <a:r>
              <a:rPr lang="en-US" dirty="0"/>
              <a:t>- Main House and Supporting Areas ( Demo Room, Control Rooms </a:t>
            </a:r>
            <a:r>
              <a:rPr lang="en-US" dirty="0" smtClean="0"/>
              <a:t>)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Smart and Fully controllable </a:t>
            </a:r>
            <a:r>
              <a:rPr lang="en-US" sz="2400" b="1" dirty="0" err="1"/>
              <a:t>LOADs</a:t>
            </a:r>
            <a:endParaRPr lang="en-US" sz="2400" b="1" dirty="0"/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Dimming &amp; On/Off Lighting – Indoor and Outdoor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 HVAC (complete monitoring and control of a </a:t>
            </a:r>
            <a:r>
              <a:rPr lang="en-US" dirty="0" err="1"/>
              <a:t>VRV</a:t>
            </a:r>
            <a:r>
              <a:rPr lang="en-US" dirty="0"/>
              <a:t> installation)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 Smart Home Appliances (Siemens </a:t>
            </a:r>
            <a:r>
              <a:rPr lang="en-US" dirty="0" err="1"/>
              <a:t>WiFi</a:t>
            </a:r>
            <a:r>
              <a:rPr lang="en-US" dirty="0"/>
              <a:t> enabled appliances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Overview I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17" descr="D:\ApTs\KRIPIS\Photos\SmartHome 17052017\IMG_8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04" y="2413658"/>
            <a:ext cx="2133260" cy="142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539" y="5332106"/>
            <a:ext cx="2083858" cy="117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D:\ApTs\KRIPIS\Photos\SmartHome 17052017\IMG_84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538" y="3873919"/>
            <a:ext cx="2083858" cy="138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ApTs\KRIPIS\Photos\SmartHome 17052017\IMG_84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538" y="2413658"/>
            <a:ext cx="2083858" cy="138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>
            <a:normAutofit fontScale="92500" lnSpcReduction="10000"/>
          </a:bodyPr>
          <a:lstStyle/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Energy Generation &amp; Storage 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i="1" dirty="0"/>
              <a:t>A highly flexible and adaptable installation that includes:</a:t>
            </a:r>
            <a:r>
              <a:rPr lang="en-US" b="1" dirty="0"/>
              <a:t> 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9,57 </a:t>
            </a:r>
            <a:r>
              <a:rPr lang="en-US" dirty="0" err="1"/>
              <a:t>kWp</a:t>
            </a:r>
            <a:r>
              <a:rPr lang="en-US" dirty="0"/>
              <a:t> Thin Film PVs with a 10 kW Inverter (Modbus enabled)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4,68 kWh </a:t>
            </a:r>
            <a:r>
              <a:rPr lang="en-GB" dirty="0"/>
              <a:t>Lithium Ion Batteries distributed to 3 single phase 3kW Inverters (Modbus enabled).</a:t>
            </a:r>
            <a:endParaRPr lang="en-US" dirty="0"/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Islanding capability of basic </a:t>
            </a:r>
            <a:r>
              <a:rPr lang="en-US" i="1" dirty="0"/>
              <a:t>House</a:t>
            </a:r>
            <a:r>
              <a:rPr lang="en-US" dirty="0"/>
              <a:t> Loads. </a:t>
            </a:r>
            <a:endParaRPr lang="en-US" dirty="0" smtClean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Health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Variety of Wireless Medical Devices (oxygen, blood pressure, glucose, body temperature, etc.)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High Resolution Occupancy Detection  Devices (i.e. Bluetooth beacons)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Smart Watches &amp; Wristbands for biometrics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dirty="0"/>
              <a:t>Minimal Invasive surgery infrastructure  (monocular endoscopic camera along with a </a:t>
            </a:r>
            <a:r>
              <a:rPr lang="en-GB" i="1" dirty="0"/>
              <a:t>phantom</a:t>
            </a:r>
            <a:r>
              <a:rPr lang="en-GB" dirty="0"/>
              <a:t> knee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Overview </a:t>
            </a:r>
            <a:r>
              <a:rPr lang="en-US" sz="4000" dirty="0" smtClean="0">
                <a:solidFill>
                  <a:srgbClr val="00B0F0"/>
                </a:solidFill>
              </a:rPr>
              <a:t>II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358" y="2400177"/>
            <a:ext cx="1928349" cy="125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74" y="1399640"/>
            <a:ext cx="2132666" cy="141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22" y="4863162"/>
            <a:ext cx="1490045" cy="99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44103" y="3545794"/>
            <a:ext cx="990178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r="14912"/>
          <a:stretch/>
        </p:blipFill>
        <p:spPr bwMode="auto">
          <a:xfrm rot="5400000">
            <a:off x="11031287" y="5734052"/>
            <a:ext cx="6477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>
            <a:normAutofit fontScale="85000" lnSpcReduction="20000"/>
          </a:bodyPr>
          <a:lstStyle/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rbel" panose="020B0503020204020204" pitchFamily="34" charset="0"/>
              <a:buChar char="−"/>
              <a:defRPr/>
            </a:pPr>
            <a:r>
              <a:rPr lang="en-US" sz="3100" dirty="0"/>
              <a:t>Big Data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300" dirty="0"/>
              <a:t>High-Performance Computing  Online and Connected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300" dirty="0"/>
              <a:t>Four processing nodes, where each node has :</a:t>
            </a:r>
          </a:p>
          <a:p>
            <a:pPr marL="971550" lvl="2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2 Intel Xeon 2.2GHz processors, 25MB cache memory each,</a:t>
            </a:r>
          </a:p>
          <a:p>
            <a:pPr marL="971550" lvl="2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128GB RAM,</a:t>
            </a:r>
          </a:p>
          <a:p>
            <a:pPr marL="971550" lvl="2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2 NVIDIA TESLA K40M graphic cards,</a:t>
            </a:r>
          </a:p>
          <a:p>
            <a:pPr marL="971550" lvl="2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960 GB of </a:t>
            </a:r>
            <a:r>
              <a:rPr lang="en-US" sz="1600" dirty="0" err="1"/>
              <a:t>SSD</a:t>
            </a:r>
            <a:r>
              <a:rPr lang="en-US" sz="1600" dirty="0"/>
              <a:t> storage space</a:t>
            </a:r>
          </a:p>
          <a:p>
            <a:pPr marL="971550" lvl="2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1600" dirty="0"/>
              <a:t>Red Hat Enterprise Linux for </a:t>
            </a:r>
            <a:r>
              <a:rPr lang="en-US" sz="1600" dirty="0" err="1" smtClean="0"/>
              <a:t>HPC</a:t>
            </a:r>
            <a:endParaRPr lang="en-US" sz="1600" dirty="0" smtClean="0"/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rbel" panose="020B0503020204020204" pitchFamily="34" charset="0"/>
              <a:buChar char="−"/>
              <a:defRPr/>
            </a:pPr>
            <a:r>
              <a:rPr lang="en-US" sz="2400" dirty="0"/>
              <a:t>Robotics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Commercial Robot for Intelligent Assembly Processes  (ABB  </a:t>
            </a:r>
            <a:r>
              <a:rPr lang="en-US" dirty="0" err="1"/>
              <a:t>YuMi</a:t>
            </a:r>
            <a:r>
              <a:rPr lang="en-US" dirty="0"/>
              <a:t>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Commercial Robot for Multi-surface and underground exploration (</a:t>
            </a:r>
            <a:r>
              <a:rPr lang="en-US" dirty="0" err="1"/>
              <a:t>Robotnik</a:t>
            </a:r>
            <a:r>
              <a:rPr lang="en-US" dirty="0"/>
              <a:t> Summit)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/>
              <a:t>Prototype Robot for Assistive Living at </a:t>
            </a:r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Overview </a:t>
            </a:r>
            <a:r>
              <a:rPr lang="en-US" sz="4000" dirty="0" smtClean="0">
                <a:solidFill>
                  <a:srgbClr val="00B0F0"/>
                </a:solidFill>
              </a:rPr>
              <a:t>III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4" y="5302674"/>
            <a:ext cx="2015558" cy="134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54" y="5564623"/>
            <a:ext cx="1841111" cy="112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93" y="1629641"/>
            <a:ext cx="2085326" cy="2780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99925" y="3236666"/>
            <a:ext cx="1611100" cy="329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 err="1">
                <a:solidFill>
                  <a:srgbClr val="00B0F0"/>
                </a:solidFill>
              </a:rPr>
              <a:t>DIH</a:t>
            </a:r>
            <a:r>
              <a:rPr lang="en-US" sz="4000" dirty="0">
                <a:solidFill>
                  <a:srgbClr val="00B0F0"/>
                </a:solidFill>
              </a:rPr>
              <a:t> Ecosystem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6100" y="1863725"/>
            <a:ext cx="11379200" cy="38989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A5D028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241336"/>
            <a:ext cx="1104899" cy="438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24149" r="-1307" b="18168"/>
          <a:stretch/>
        </p:blipFill>
        <p:spPr>
          <a:xfrm>
            <a:off x="1892499" y="2203236"/>
            <a:ext cx="2385036" cy="543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9"/>
          <a:stretch/>
        </p:blipFill>
        <p:spPr>
          <a:xfrm>
            <a:off x="4256071" y="2151708"/>
            <a:ext cx="2428875" cy="646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41" y="1995782"/>
            <a:ext cx="1395413" cy="81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55" y="2019898"/>
            <a:ext cx="1461432" cy="7709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387" y="2181483"/>
            <a:ext cx="1979576" cy="653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028424"/>
            <a:ext cx="2131618" cy="6608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14021"/>
          <a:stretch/>
        </p:blipFill>
        <p:spPr>
          <a:xfrm>
            <a:off x="3680876" y="2962937"/>
            <a:ext cx="2261206" cy="7917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46" y="3068561"/>
            <a:ext cx="2133565" cy="5805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12" y="2949140"/>
            <a:ext cx="2006996" cy="807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36046" r="17264" b="31977"/>
          <a:stretch/>
        </p:blipFill>
        <p:spPr>
          <a:xfrm>
            <a:off x="10500358" y="3145547"/>
            <a:ext cx="1271325" cy="6091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34387" r="-291" b="32569"/>
          <a:stretch/>
        </p:blipFill>
        <p:spPr>
          <a:xfrm>
            <a:off x="669514" y="3907754"/>
            <a:ext cx="2181225" cy="6924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04" y="3834203"/>
            <a:ext cx="2369442" cy="7254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85" y="3811452"/>
            <a:ext cx="1364756" cy="9487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6" y="3929612"/>
            <a:ext cx="1702837" cy="630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/>
          <a:stretch/>
        </p:blipFill>
        <p:spPr>
          <a:xfrm>
            <a:off x="8989137" y="4033578"/>
            <a:ext cx="2136063" cy="5044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821252"/>
            <a:ext cx="1747762" cy="8622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62" y="4899778"/>
            <a:ext cx="2380953" cy="428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4" b="34213"/>
          <a:stretch/>
        </p:blipFill>
        <p:spPr>
          <a:xfrm>
            <a:off x="4865315" y="4816349"/>
            <a:ext cx="2095500" cy="7169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8" b="28638"/>
          <a:stretch/>
        </p:blipFill>
        <p:spPr>
          <a:xfrm>
            <a:off x="6960815" y="4886495"/>
            <a:ext cx="1820468" cy="5232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 b="14880"/>
          <a:stretch/>
        </p:blipFill>
        <p:spPr>
          <a:xfrm>
            <a:off x="8891176" y="4868382"/>
            <a:ext cx="1538287" cy="5594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r="8091"/>
          <a:stretch/>
        </p:blipFill>
        <p:spPr>
          <a:xfrm>
            <a:off x="10500358" y="4837290"/>
            <a:ext cx="1351603" cy="8301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529" y="3003653"/>
            <a:ext cx="792238" cy="7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>
            <a:normAutofit fontScale="62500" lnSpcReduction="2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3200" dirty="0"/>
              <a:t>Siemens Smart Home Appliances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GB" sz="3200" dirty="0"/>
              <a:t>HM638GRS6: Oven (Program, temperature, time, … )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GB" sz="3200" dirty="0"/>
              <a:t>SN578S36TE: Dishwasher (Program, temperature, time, … )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GB" sz="3200" dirty="0"/>
              <a:t>KG36NHI32: Fridge (Temperature, camera screenshots, …)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GB" sz="3200" dirty="0"/>
              <a:t>WT4HW569DN: Dryer (Program, rpm, time, … )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GB" sz="3200" dirty="0"/>
              <a:t>WM16W6H0EU: Washing Machine ((Program, temperature, rpm, time, … )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endParaRPr lang="en-US" sz="3200" dirty="0"/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/>
              <a:t>CERTH/</a:t>
            </a:r>
            <a:r>
              <a:rPr lang="en-US" sz="3200" dirty="0" err="1"/>
              <a:t>ITI</a:t>
            </a:r>
            <a:r>
              <a:rPr lang="en-US" sz="3200" dirty="0"/>
              <a:t> Smart Dimmer: Dimming Control and Luminance information. Profiling supported. 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/>
              <a:t>CERTH/</a:t>
            </a:r>
            <a:r>
              <a:rPr lang="en-US" sz="3200" dirty="0" err="1"/>
              <a:t>ITI</a:t>
            </a:r>
            <a:r>
              <a:rPr lang="en-US" sz="3200" dirty="0"/>
              <a:t> Smart Door Locking and Parking Systems Control Unit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/>
              <a:t>CERTH/</a:t>
            </a:r>
            <a:r>
              <a:rPr lang="en-US" sz="3200" dirty="0" err="1"/>
              <a:t>ITI</a:t>
            </a:r>
            <a:r>
              <a:rPr lang="en-US" sz="3200" dirty="0"/>
              <a:t> People Counter: Occupancy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</a:t>
            </a:r>
            <a:r>
              <a:rPr lang="en-US" sz="4000" dirty="0" err="1" smtClean="0">
                <a:solidFill>
                  <a:srgbClr val="00B0F0"/>
                </a:solidFill>
              </a:rPr>
              <a:t>WiFi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9180195" cy="4023360"/>
          </a:xfrm>
        </p:spPr>
        <p:txBody>
          <a:bodyPr numCol="2">
            <a:normAutofit fontScale="70000" lnSpcReduction="20000"/>
          </a:bodyPr>
          <a:lstStyle/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PlugWise</a:t>
            </a:r>
            <a:r>
              <a:rPr lang="en-US" sz="3200" dirty="0"/>
              <a:t> Stealth: On/Off Actuation / Consumption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PlugWise</a:t>
            </a:r>
            <a:r>
              <a:rPr lang="en-US" sz="3200" dirty="0"/>
              <a:t> Circle/Circle+: On/Off Actuation / Consumption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Watt&amp;Volt</a:t>
            </a:r>
            <a:r>
              <a:rPr lang="en-US" sz="3200" dirty="0"/>
              <a:t> Smart Relay: On/Off Actuation / Consumption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PlugWise</a:t>
            </a:r>
            <a:r>
              <a:rPr lang="en-US" sz="3200" dirty="0"/>
              <a:t> Sense: Temperature / Humidity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Centralite</a:t>
            </a:r>
            <a:r>
              <a:rPr lang="en-US" sz="3200" dirty="0"/>
              <a:t> 3328-Veu: Motion / Temp.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Centralite</a:t>
            </a:r>
            <a:r>
              <a:rPr lang="en-US" sz="3200" dirty="0"/>
              <a:t> 3323-Veu: Contact / Temp.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Centralite</a:t>
            </a:r>
            <a:r>
              <a:rPr lang="en-US" sz="3200" dirty="0"/>
              <a:t> 3310-Geu: Temp./ Hum.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Innr</a:t>
            </a:r>
            <a:r>
              <a:rPr lang="en-US" sz="3200" dirty="0"/>
              <a:t> </a:t>
            </a:r>
            <a:r>
              <a:rPr lang="en-US" sz="3200" dirty="0" err="1"/>
              <a:t>RB</a:t>
            </a:r>
            <a:r>
              <a:rPr lang="en-US" sz="3200" dirty="0"/>
              <a:t> 185 C: Smart Lamp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Innr</a:t>
            </a:r>
            <a:r>
              <a:rPr lang="en-US" sz="3200" dirty="0"/>
              <a:t> </a:t>
            </a:r>
            <a:r>
              <a:rPr lang="en-GB" sz="3200" dirty="0"/>
              <a:t>GU 10 RS 125: Smart Spot Light</a:t>
            </a:r>
            <a:endParaRPr lang="en-US" sz="3200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TVES</a:t>
            </a:r>
            <a:r>
              <a:rPr lang="en-US" sz="3200" dirty="0"/>
              <a:t> Motion Sensor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TVES</a:t>
            </a:r>
            <a:r>
              <a:rPr lang="en-US" sz="3200" dirty="0"/>
              <a:t> Magnetic Contact   </a:t>
            </a:r>
            <a:endParaRPr lang="en-US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endParaRPr lang="en-US" dirty="0"/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  <a:defRPr/>
            </a:pPr>
            <a:r>
              <a:rPr lang="en-US" sz="3200" b="1" i="1" u="sng" dirty="0"/>
              <a:t>GATEWAYS</a:t>
            </a:r>
            <a:endParaRPr lang="en-US" sz="3200" dirty="0"/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PlugWise</a:t>
            </a:r>
            <a:r>
              <a:rPr lang="en-US" sz="3200" dirty="0"/>
              <a:t> USB Dongle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RasBee</a:t>
            </a:r>
            <a:r>
              <a:rPr lang="en-US" sz="3200" dirty="0"/>
              <a:t> Shield on a </a:t>
            </a:r>
            <a:r>
              <a:rPr lang="en-US" sz="3200" dirty="0" err="1"/>
              <a:t>Rashberry</a:t>
            </a:r>
            <a:r>
              <a:rPr lang="en-US" sz="3200" dirty="0"/>
              <a:t> Pi v3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rbel" panose="020B0503020204020204" pitchFamily="34" charset="0"/>
              <a:buChar char="−"/>
              <a:defRPr/>
            </a:pPr>
            <a:r>
              <a:rPr lang="en-US" sz="3200" dirty="0" err="1"/>
              <a:t>ConBee</a:t>
            </a:r>
            <a:r>
              <a:rPr lang="en-US" sz="3200" dirty="0"/>
              <a:t> USB shield (tested on a </a:t>
            </a:r>
            <a:r>
              <a:rPr lang="en-US" sz="3200" dirty="0" err="1"/>
              <a:t>Rashberry</a:t>
            </a:r>
            <a:r>
              <a:rPr lang="en-US" sz="3200" dirty="0"/>
              <a:t> as well)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8114"/>
          </a:xfrm>
        </p:spPr>
        <p:txBody>
          <a:bodyPr/>
          <a:lstStyle/>
          <a:p>
            <a:r>
              <a:rPr lang="en-US" dirty="0" smtClean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Existing Infrastructure – </a:t>
            </a:r>
            <a:r>
              <a:rPr lang="en-US" sz="4000" dirty="0" smtClean="0">
                <a:solidFill>
                  <a:srgbClr val="00B0F0"/>
                </a:solidFill>
              </a:rPr>
              <a:t>ZigBee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PLUG-N-HARVEST</a:t>
            </a:r>
            <a:br>
              <a:rPr lang="en-US" smtClean="0"/>
            </a:br>
            <a:r>
              <a:rPr lang="en-US" smtClean="0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3137793"/>
            <a:ext cx="2576512" cy="95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1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H - Template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</TotalTime>
  <Words>984</Words>
  <Application>Microsoft Office PowerPoint</Application>
  <PresentationFormat>Custom</PresentationFormat>
  <Paragraphs>179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PnH - Template</vt:lpstr>
      <vt:lpstr>Plug-N-Harvest</vt:lpstr>
      <vt:lpstr>PowerPoint Presentation</vt:lpstr>
      <vt:lpstr>Plug-N-Harvest: CERTH nZEB Smart Home</vt:lpstr>
      <vt:lpstr>Plug-N-Harvest: Existing Infrastructure – Overview I</vt:lpstr>
      <vt:lpstr>Plug-N-Harvest: Existing Infrastructure – Overview II</vt:lpstr>
      <vt:lpstr>Plug-N-Harvest: Existing Infrastructure – Overview III</vt:lpstr>
      <vt:lpstr>Plug-N-Harvest: DIH Ecosystem</vt:lpstr>
      <vt:lpstr>Plug-N-Harvest: Existing Infrastructure – WiFi</vt:lpstr>
      <vt:lpstr>Plug-N-Harvest: Existing Infrastructure – ZigBee</vt:lpstr>
      <vt:lpstr>Plug-N-Harvest: Existing Infrastructure – enOCEAN</vt:lpstr>
      <vt:lpstr>Plug-N-Harvest: Existing Infrastructure – Z-Wave</vt:lpstr>
      <vt:lpstr>Plug-N-Harvest: Existing Infrastructure – Bluetooth</vt:lpstr>
      <vt:lpstr>Plug-N-Harvest: Existing Infrastructure – LoRa</vt:lpstr>
      <vt:lpstr>Plug-N-Harvest: Existing Infrastructure – Wired</vt:lpstr>
      <vt:lpstr>Plug-N-Harvest: Existing Infrastructure – Other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Ιάκωβος Μιχαηλίδης</dc:creator>
  <cp:lastModifiedBy>-</cp:lastModifiedBy>
  <cp:revision>124</cp:revision>
  <dcterms:created xsi:type="dcterms:W3CDTF">2017-08-30T15:07:01Z</dcterms:created>
  <dcterms:modified xsi:type="dcterms:W3CDTF">2018-01-22T15:17:46Z</dcterms:modified>
</cp:coreProperties>
</file>