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8"/>
  </p:notesMasterIdLst>
  <p:sldIdLst>
    <p:sldId id="258" r:id="rId2"/>
    <p:sldId id="444" r:id="rId3"/>
    <p:sldId id="439" r:id="rId4"/>
    <p:sldId id="442" r:id="rId5"/>
    <p:sldId id="443" r:id="rId6"/>
    <p:sldId id="418" r:id="rId7"/>
  </p:sldIdLst>
  <p:sldSz cx="12192000" cy="6858000"/>
  <p:notesSz cx="6724650" cy="97742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rcombe, Gareth" initials="GH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  <a:srgbClr val="92D050"/>
    <a:srgbClr val="99CB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6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6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7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1C032-8591-4F9F-BA22-443D8B9DBEF2}" type="datetimeFigureOut">
              <a:rPr lang="en-US" smtClean="0"/>
              <a:t>2/21/2019</a:t>
            </a:fld>
            <a:endParaRPr lang="en-US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72465" y="4703852"/>
            <a:ext cx="5379720" cy="38486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8E0D7-F8FE-4020-B0F2-815F83AEE8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570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8E0D7-F8FE-4020-B0F2-815F83AEE8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96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97280" y="758951"/>
            <a:ext cx="10058400" cy="2957997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PROJECT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107180"/>
            <a:ext cx="10058400" cy="1645919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b="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WPX - Task X.X: Task or deliverable title HERE</a:t>
            </a:r>
          </a:p>
          <a:p>
            <a:r>
              <a:rPr lang="en-US" dirty="0"/>
              <a:t>ORGANIZATION: </a:t>
            </a:r>
            <a:r>
              <a:rPr lang="en-US" dirty="0" err="1"/>
              <a:t>ORGANIZATion</a:t>
            </a:r>
            <a:r>
              <a:rPr lang="en-US" dirty="0"/>
              <a:t> name/acronym</a:t>
            </a:r>
            <a:br>
              <a:rPr lang="en-US" dirty="0"/>
            </a:br>
            <a:r>
              <a:rPr lang="en-US" dirty="0"/>
              <a:t>PRESENTER(S): presenters names</a:t>
            </a:r>
            <a:br>
              <a:rPr lang="en-US" dirty="0"/>
            </a:br>
            <a:r>
              <a:rPr lang="en-US" dirty="0"/>
              <a:t>MEETING: TYPE AND LOCATION OF THE MEETING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59292" y="6459785"/>
            <a:ext cx="1710260" cy="365125"/>
          </a:xfrm>
        </p:spPr>
        <p:txBody>
          <a:bodyPr/>
          <a:lstStyle/>
          <a:p>
            <a:fld id="{40F4E886-7301-4474-86BD-9B5B4C643F56}" type="datetime1">
              <a:rPr lang="en-US" smtClean="0"/>
              <a:t>2/21/2019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PLUG-N-HARVEST</a:t>
            </a:r>
            <a:br>
              <a:rPr lang="en-US" dirty="0"/>
            </a:br>
            <a:r>
              <a:rPr lang="en-US" dirty="0"/>
              <a:t>ID: 768735 - H2020-EU.2.1.5.2.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5622" y="6459785"/>
            <a:ext cx="1087438" cy="365125"/>
          </a:xfrm>
        </p:spPr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062D54C6-0708-49C1-8E90-66C8A0701C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482" y="0"/>
            <a:ext cx="1580517" cy="1519257"/>
          </a:xfrm>
          <a:prstGeom prst="rect">
            <a:avLst/>
          </a:prstGeom>
        </p:spPr>
      </p:pic>
      <p:pic>
        <p:nvPicPr>
          <p:cNvPr id="16" name="Εικόνα 15">
            <a:extLst>
              <a:ext uri="{FF2B5EF4-FFF2-40B4-BE49-F238E27FC236}">
                <a16:creationId xmlns:a16="http://schemas.microsoft.com/office/drawing/2014/main" id="{5F8247B2-F9B4-41A4-92EC-65CB2213901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04" y="187221"/>
            <a:ext cx="1440872" cy="960582"/>
          </a:xfrm>
          <a:prstGeom prst="rect">
            <a:avLst/>
          </a:prstGeom>
        </p:spPr>
      </p:pic>
      <p:grpSp>
        <p:nvGrpSpPr>
          <p:cNvPr id="24" name="Ομάδα 23">
            <a:extLst>
              <a:ext uri="{FF2B5EF4-FFF2-40B4-BE49-F238E27FC236}">
                <a16:creationId xmlns:a16="http://schemas.microsoft.com/office/drawing/2014/main" id="{B1077E51-D833-444F-8F9A-ECFCB822172D}"/>
              </a:ext>
            </a:extLst>
          </p:cNvPr>
          <p:cNvGrpSpPr/>
          <p:nvPr userDrawn="1"/>
        </p:nvGrpSpPr>
        <p:grpSpPr>
          <a:xfrm>
            <a:off x="293904" y="2240280"/>
            <a:ext cx="7009754" cy="3572554"/>
            <a:chOff x="293904" y="2240280"/>
            <a:chExt cx="7009754" cy="3572554"/>
          </a:xfrm>
        </p:grpSpPr>
        <p:cxnSp>
          <p:nvCxnSpPr>
            <p:cNvPr id="9" name="Straight Connector 8"/>
            <p:cNvCxnSpPr>
              <a:cxnSpLocks/>
            </p:cNvCxnSpPr>
            <p:nvPr/>
          </p:nvCxnSpPr>
          <p:spPr>
            <a:xfrm>
              <a:off x="457200" y="3924300"/>
              <a:ext cx="6675120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8">
              <a:extLst>
                <a:ext uri="{FF2B5EF4-FFF2-40B4-BE49-F238E27FC236}">
                  <a16:creationId xmlns:a16="http://schemas.microsoft.com/office/drawing/2014/main" id="{E89A774E-3AA7-48C0-A869-6155FBDA0D3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958" y="2240280"/>
              <a:ext cx="0" cy="3572554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8">
              <a:extLst>
                <a:ext uri="{FF2B5EF4-FFF2-40B4-BE49-F238E27FC236}">
                  <a16:creationId xmlns:a16="http://schemas.microsoft.com/office/drawing/2014/main" id="{31CD710B-C000-4BC0-95DE-E420B42FFB0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28538" y="3855720"/>
              <a:ext cx="6675120" cy="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8">
              <a:extLst>
                <a:ext uri="{FF2B5EF4-FFF2-40B4-BE49-F238E27FC236}">
                  <a16:creationId xmlns:a16="http://schemas.microsoft.com/office/drawing/2014/main" id="{434D3471-EABD-48E5-9E38-05D6FB41BDE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93904" y="3992880"/>
              <a:ext cx="6675120" cy="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Ομάδα 18">
            <a:extLst>
              <a:ext uri="{FF2B5EF4-FFF2-40B4-BE49-F238E27FC236}">
                <a16:creationId xmlns:a16="http://schemas.microsoft.com/office/drawing/2014/main" id="{E426D7DF-322D-4C32-8367-7D2ECAA5E7D2}"/>
              </a:ext>
            </a:extLst>
          </p:cNvPr>
          <p:cNvGrpSpPr/>
          <p:nvPr userDrawn="1"/>
        </p:nvGrpSpPr>
        <p:grpSpPr>
          <a:xfrm>
            <a:off x="-3" y="5995713"/>
            <a:ext cx="12192003" cy="195824"/>
            <a:chOff x="-3" y="5947506"/>
            <a:chExt cx="12192003" cy="195824"/>
          </a:xfrm>
        </p:grpSpPr>
        <p:sp>
          <p:nvSpPr>
            <p:cNvPr id="20" name="Rectangle 7">
              <a:extLst>
                <a:ext uri="{FF2B5EF4-FFF2-40B4-BE49-F238E27FC236}">
                  <a16:creationId xmlns:a16="http://schemas.microsoft.com/office/drawing/2014/main" id="{D343923A-53F8-490B-8309-F3D82466784A}"/>
                </a:ext>
              </a:extLst>
            </p:cNvPr>
            <p:cNvSpPr/>
            <p:nvPr userDrawn="1"/>
          </p:nvSpPr>
          <p:spPr>
            <a:xfrm>
              <a:off x="-3" y="6081273"/>
              <a:ext cx="12192002" cy="620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1" name="Rectangle 7">
              <a:extLst>
                <a:ext uri="{FF2B5EF4-FFF2-40B4-BE49-F238E27FC236}">
                  <a16:creationId xmlns:a16="http://schemas.microsoft.com/office/drawing/2014/main" id="{50390A1A-8D46-4BDB-9F90-0B900E264D96}"/>
                </a:ext>
              </a:extLst>
            </p:cNvPr>
            <p:cNvSpPr/>
            <p:nvPr userDrawn="1"/>
          </p:nvSpPr>
          <p:spPr>
            <a:xfrm>
              <a:off x="3175" y="6012600"/>
              <a:ext cx="12188825" cy="64008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7" name="Rectangle 7">
              <a:extLst>
                <a:ext uri="{FF2B5EF4-FFF2-40B4-BE49-F238E27FC236}">
                  <a16:creationId xmlns:a16="http://schemas.microsoft.com/office/drawing/2014/main" id="{9ED04F5D-513F-4679-A122-E350071F5D1C}"/>
                </a:ext>
              </a:extLst>
            </p:cNvPr>
            <p:cNvSpPr/>
            <p:nvPr/>
          </p:nvSpPr>
          <p:spPr>
            <a:xfrm>
              <a:off x="-3" y="5947506"/>
              <a:ext cx="12192002" cy="6205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3698585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MAIN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lIns="45720" tIns="0" rIns="45720" bIns="0"/>
          <a:lstStyle>
            <a:lvl1pPr marL="91440" marR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lvl1pPr>
            <a:lvl2pPr marL="38404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2pPr>
            <a:lvl3pPr marL="56692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3pPr>
            <a:lvl4pPr marL="74980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4pPr>
            <a:lvl5pPr marL="93268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5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TEXT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9808" marR="0" lvl="3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32688" marR="0" lvl="4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0B1E-DEAE-4CBE-A42B-AFEABF2D80C4}" type="datetime1">
              <a:rPr lang="en-US" smtClean="0"/>
              <a:t>2/21/2019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962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Ομάδα 18">
            <a:extLst>
              <a:ext uri="{FF2B5EF4-FFF2-40B4-BE49-F238E27FC236}">
                <a16:creationId xmlns:a16="http://schemas.microsoft.com/office/drawing/2014/main" id="{A15C9D72-037B-41FD-81C7-E1D78679537D}"/>
              </a:ext>
            </a:extLst>
          </p:cNvPr>
          <p:cNvGrpSpPr/>
          <p:nvPr userDrawn="1"/>
        </p:nvGrpSpPr>
        <p:grpSpPr>
          <a:xfrm>
            <a:off x="-3" y="5947506"/>
            <a:ext cx="12192003" cy="195824"/>
            <a:chOff x="-3" y="5947506"/>
            <a:chExt cx="12192003" cy="195824"/>
          </a:xfrm>
        </p:grpSpPr>
        <p:sp>
          <p:nvSpPr>
            <p:cNvPr id="20" name="Rectangle 7">
              <a:extLst>
                <a:ext uri="{FF2B5EF4-FFF2-40B4-BE49-F238E27FC236}">
                  <a16:creationId xmlns:a16="http://schemas.microsoft.com/office/drawing/2014/main" id="{3B75D703-A31E-4336-8AAF-9F15FEF0E56A}"/>
                </a:ext>
              </a:extLst>
            </p:cNvPr>
            <p:cNvSpPr/>
            <p:nvPr userDrawn="1"/>
          </p:nvSpPr>
          <p:spPr>
            <a:xfrm>
              <a:off x="-3" y="6081273"/>
              <a:ext cx="12192002" cy="620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1" name="Rectangle 7">
              <a:extLst>
                <a:ext uri="{FF2B5EF4-FFF2-40B4-BE49-F238E27FC236}">
                  <a16:creationId xmlns:a16="http://schemas.microsoft.com/office/drawing/2014/main" id="{BEF65BCD-F79A-46B4-97C7-D220305AA624}"/>
                </a:ext>
              </a:extLst>
            </p:cNvPr>
            <p:cNvSpPr/>
            <p:nvPr userDrawn="1"/>
          </p:nvSpPr>
          <p:spPr>
            <a:xfrm>
              <a:off x="3175" y="6012600"/>
              <a:ext cx="12188825" cy="64008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2" name="Rectangle 7">
              <a:extLst>
                <a:ext uri="{FF2B5EF4-FFF2-40B4-BE49-F238E27FC236}">
                  <a16:creationId xmlns:a16="http://schemas.microsoft.com/office/drawing/2014/main" id="{353E837A-2174-444B-83A0-E17846E7DC2B}"/>
                </a:ext>
              </a:extLst>
            </p:cNvPr>
            <p:cNvSpPr/>
            <p:nvPr/>
          </p:nvSpPr>
          <p:spPr>
            <a:xfrm>
              <a:off x="-3" y="5947506"/>
              <a:ext cx="12192002" cy="6205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dirty="0"/>
              <a:t>MAIN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>
            <a:lvl1pPr marL="91440" marR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lvl1pPr>
            <a:lvl2pPr marL="38404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2pPr>
            <a:lvl3pPr marL="56692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3pPr>
            <a:lvl4pPr marL="74980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4pPr>
            <a:lvl5pPr marL="93268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5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TEXT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9808" marR="0" lvl="3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32688" marR="0" lvl="4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32DC-8BE5-4FBE-BEC8-3CF6B3B972B5}" type="datetime1">
              <a:rPr lang="en-US" smtClean="0"/>
              <a:t>2/21/2019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8FDD8FD8-32AF-478D-BC06-892FF8B462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71772" y="5764975"/>
            <a:ext cx="1072004" cy="714670"/>
          </a:xfrm>
          <a:prstGeom prst="rect">
            <a:avLst/>
          </a:prstGeom>
        </p:spPr>
      </p:pic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C8E54492-3E5A-49E9-8914-E7CC6B0CBE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061529" y="5766132"/>
            <a:ext cx="1133648" cy="108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164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SAMPLE TEXT</a:t>
            </a:r>
            <a:endParaRPr lang="el-GR" dirty="0"/>
          </a:p>
          <a:p>
            <a:pPr lvl="1"/>
            <a:r>
              <a:rPr lang="en-US" dirty="0"/>
              <a:t>Second level</a:t>
            </a:r>
            <a:endParaRPr lang="el-GR" dirty="0"/>
          </a:p>
          <a:p>
            <a:pPr lvl="2"/>
            <a:r>
              <a:rPr lang="en-US" dirty="0"/>
              <a:t>Third level</a:t>
            </a:r>
            <a:endParaRPr lang="el-GR" dirty="0"/>
          </a:p>
          <a:p>
            <a:pPr lvl="3"/>
            <a:r>
              <a:rPr lang="en-US" dirty="0"/>
              <a:t>Fourth level</a:t>
            </a:r>
            <a:endParaRPr lang="el-GR" dirty="0"/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4B26F7F1-73E5-42DF-AE6B-BC1B99F569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286603"/>
            <a:ext cx="10058400" cy="145811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MAIN TITLE</a:t>
            </a:r>
          </a:p>
        </p:txBody>
      </p:sp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4612D3F4-0F40-4DC0-B582-280A460D2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F940-3752-4988-A080-ACBD9960BA4B}" type="datetime1">
              <a:rPr lang="en-US" smtClean="0"/>
              <a:pPr/>
              <a:t>2/21/2019</a:t>
            </a:fld>
            <a:endParaRPr lang="en-US" dirty="0"/>
          </a:p>
        </p:txBody>
      </p:sp>
      <p:sp>
        <p:nvSpPr>
          <p:cNvPr id="7" name="Θέση υποσέλιδου 6">
            <a:extLst>
              <a:ext uri="{FF2B5EF4-FFF2-40B4-BE49-F238E27FC236}">
                <a16:creationId xmlns:a16="http://schemas.microsoft.com/office/drawing/2014/main" id="{0D3B07AB-1213-436F-B06A-EE53137BB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PLUG-N-HARVEST</a:t>
            </a:r>
            <a:br>
              <a:rPr lang="en-US" dirty="0"/>
            </a:br>
            <a:r>
              <a:rPr lang="en-US" dirty="0"/>
              <a:t>ID: 768735 - H2020-EU.2.1.5.2.</a:t>
            </a:r>
          </a:p>
        </p:txBody>
      </p:sp>
      <p:sp>
        <p:nvSpPr>
          <p:cNvPr id="8" name="Θέση αριθμού διαφάνειας 7">
            <a:extLst>
              <a:ext uri="{FF2B5EF4-FFF2-40B4-BE49-F238E27FC236}">
                <a16:creationId xmlns:a16="http://schemas.microsoft.com/office/drawing/2014/main" id="{0D381510-7CEE-46A0-9CA1-745ACABBE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036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6B51E-3943-40B2-9BC6-F6706F17CFAB}" type="datetime1">
              <a:rPr lang="en-US" smtClean="0"/>
              <a:t>2/21/2019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843C16FE-CE7E-4EEB-AC88-AFC2754AC2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0051" y="4107180"/>
            <a:ext cx="10058400" cy="1645919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b="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WPX - Task X.X: Task or deliverable title HERE</a:t>
            </a:r>
          </a:p>
          <a:p>
            <a:r>
              <a:rPr lang="en-US" dirty="0"/>
              <a:t>ORGANIZATION: </a:t>
            </a:r>
            <a:r>
              <a:rPr lang="en-US" dirty="0" err="1"/>
              <a:t>ORGANIZATion</a:t>
            </a:r>
            <a:r>
              <a:rPr lang="en-US" dirty="0"/>
              <a:t> name/acronym</a:t>
            </a:r>
            <a:br>
              <a:rPr lang="en-US" dirty="0"/>
            </a:br>
            <a:r>
              <a:rPr lang="en-US" dirty="0"/>
              <a:t>PRESENTER(S): presenters names</a:t>
            </a:r>
            <a:br>
              <a:rPr lang="en-US" dirty="0"/>
            </a:br>
            <a:r>
              <a:rPr lang="en-US" dirty="0"/>
              <a:t>MEETING: TYPE AND LOCATION OF THE MEETING</a:t>
            </a:r>
          </a:p>
        </p:txBody>
      </p:sp>
      <p:grpSp>
        <p:nvGrpSpPr>
          <p:cNvPr id="18" name="Ομάδα 17">
            <a:extLst>
              <a:ext uri="{FF2B5EF4-FFF2-40B4-BE49-F238E27FC236}">
                <a16:creationId xmlns:a16="http://schemas.microsoft.com/office/drawing/2014/main" id="{C308791F-8CFD-4C06-9B8A-9C7BE9A8F531}"/>
              </a:ext>
            </a:extLst>
          </p:cNvPr>
          <p:cNvGrpSpPr/>
          <p:nvPr userDrawn="1"/>
        </p:nvGrpSpPr>
        <p:grpSpPr>
          <a:xfrm>
            <a:off x="293904" y="2240280"/>
            <a:ext cx="7009754" cy="3572554"/>
            <a:chOff x="293904" y="2240280"/>
            <a:chExt cx="7009754" cy="3572554"/>
          </a:xfrm>
        </p:grpSpPr>
        <p:cxnSp>
          <p:nvCxnSpPr>
            <p:cNvPr id="14" name="Straight Connector 8">
              <a:extLst>
                <a:ext uri="{FF2B5EF4-FFF2-40B4-BE49-F238E27FC236}">
                  <a16:creationId xmlns:a16="http://schemas.microsoft.com/office/drawing/2014/main" id="{38039ED5-B2FD-4CD4-B618-9DF9BD751A0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57200" y="3924300"/>
              <a:ext cx="6675120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8">
              <a:extLst>
                <a:ext uri="{FF2B5EF4-FFF2-40B4-BE49-F238E27FC236}">
                  <a16:creationId xmlns:a16="http://schemas.microsoft.com/office/drawing/2014/main" id="{32F2A100-2389-49EA-B7F2-7127B1CF72D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958" y="2240280"/>
              <a:ext cx="0" cy="3572554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8">
              <a:extLst>
                <a:ext uri="{FF2B5EF4-FFF2-40B4-BE49-F238E27FC236}">
                  <a16:creationId xmlns:a16="http://schemas.microsoft.com/office/drawing/2014/main" id="{992A9B7B-E089-42FA-BDFD-C0559D6E951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28538" y="3855720"/>
              <a:ext cx="6675120" cy="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8">
              <a:extLst>
                <a:ext uri="{FF2B5EF4-FFF2-40B4-BE49-F238E27FC236}">
                  <a16:creationId xmlns:a16="http://schemas.microsoft.com/office/drawing/2014/main" id="{E3C49DDD-6924-496F-B888-F8C7C67966D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93904" y="3992880"/>
              <a:ext cx="6675120" cy="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F4189554-F227-4AE4-A4C2-35E50B5F017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7280" y="758951"/>
            <a:ext cx="10058400" cy="2957997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PROJECT TITLE</a:t>
            </a:r>
          </a:p>
        </p:txBody>
      </p:sp>
      <p:grpSp>
        <p:nvGrpSpPr>
          <p:cNvPr id="22" name="Ομάδα 21">
            <a:extLst>
              <a:ext uri="{FF2B5EF4-FFF2-40B4-BE49-F238E27FC236}">
                <a16:creationId xmlns:a16="http://schemas.microsoft.com/office/drawing/2014/main" id="{8F469D77-EF19-4057-AE87-E3ADDE7EA43B}"/>
              </a:ext>
            </a:extLst>
          </p:cNvPr>
          <p:cNvGrpSpPr/>
          <p:nvPr userDrawn="1"/>
        </p:nvGrpSpPr>
        <p:grpSpPr>
          <a:xfrm>
            <a:off x="-3" y="5947506"/>
            <a:ext cx="12192003" cy="195824"/>
            <a:chOff x="-3" y="5947506"/>
            <a:chExt cx="12192003" cy="195824"/>
          </a:xfrm>
        </p:grpSpPr>
        <p:sp>
          <p:nvSpPr>
            <p:cNvPr id="27" name="Rectangle 7">
              <a:extLst>
                <a:ext uri="{FF2B5EF4-FFF2-40B4-BE49-F238E27FC236}">
                  <a16:creationId xmlns:a16="http://schemas.microsoft.com/office/drawing/2014/main" id="{DD03EBFC-06E0-4021-A919-3201FB912504}"/>
                </a:ext>
              </a:extLst>
            </p:cNvPr>
            <p:cNvSpPr/>
            <p:nvPr userDrawn="1"/>
          </p:nvSpPr>
          <p:spPr>
            <a:xfrm>
              <a:off x="-3" y="6081273"/>
              <a:ext cx="12192002" cy="620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8" name="Rectangle 7">
              <a:extLst>
                <a:ext uri="{FF2B5EF4-FFF2-40B4-BE49-F238E27FC236}">
                  <a16:creationId xmlns:a16="http://schemas.microsoft.com/office/drawing/2014/main" id="{48FC381C-27D3-4527-B488-05F888E6D541}"/>
                </a:ext>
              </a:extLst>
            </p:cNvPr>
            <p:cNvSpPr/>
            <p:nvPr userDrawn="1"/>
          </p:nvSpPr>
          <p:spPr>
            <a:xfrm>
              <a:off x="3175" y="6012600"/>
              <a:ext cx="12188825" cy="64008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9" name="Rectangle 7">
              <a:extLst>
                <a:ext uri="{FF2B5EF4-FFF2-40B4-BE49-F238E27FC236}">
                  <a16:creationId xmlns:a16="http://schemas.microsoft.com/office/drawing/2014/main" id="{CFED065A-E2E6-41D0-A136-406B2A928BA5}"/>
                </a:ext>
              </a:extLst>
            </p:cNvPr>
            <p:cNvSpPr/>
            <p:nvPr/>
          </p:nvSpPr>
          <p:spPr>
            <a:xfrm>
              <a:off x="-3" y="5947506"/>
              <a:ext cx="12192002" cy="6205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</p:grpSp>
      <p:pic>
        <p:nvPicPr>
          <p:cNvPr id="23" name="Εικόνα 10">
            <a:extLst>
              <a:ext uri="{FF2B5EF4-FFF2-40B4-BE49-F238E27FC236}">
                <a16:creationId xmlns:a16="http://schemas.microsoft.com/office/drawing/2014/main" id="{062D54C6-0708-49C1-8E90-66C8A0701C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482" y="0"/>
            <a:ext cx="1580517" cy="1519257"/>
          </a:xfrm>
          <a:prstGeom prst="rect">
            <a:avLst/>
          </a:prstGeom>
        </p:spPr>
      </p:pic>
      <p:pic>
        <p:nvPicPr>
          <p:cNvPr id="24" name="Εικόνα 15">
            <a:extLst>
              <a:ext uri="{FF2B5EF4-FFF2-40B4-BE49-F238E27FC236}">
                <a16:creationId xmlns:a16="http://schemas.microsoft.com/office/drawing/2014/main" id="{5F8247B2-F9B4-41A4-92EC-65CB2213901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04" y="187221"/>
            <a:ext cx="1440872" cy="96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8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MAIN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97278" y="1845734"/>
            <a:ext cx="4937760" cy="4023360"/>
          </a:xfrm>
        </p:spPr>
        <p:txBody>
          <a:bodyPr/>
          <a:lstStyle>
            <a:lvl1pPr marL="91440" marR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lvl1pPr>
            <a:lvl2pPr marL="38404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2pPr>
            <a:lvl3pPr marL="56692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3pPr>
            <a:lvl4pPr marL="74980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4pPr>
            <a:lvl5pPr marL="93268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5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TEXT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9808" marR="0" lvl="3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32688" marR="0" lvl="4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17920" y="1845735"/>
            <a:ext cx="4937760" cy="4023360"/>
          </a:xfrm>
        </p:spPr>
        <p:txBody>
          <a:bodyPr/>
          <a:lstStyle>
            <a:lvl1pPr marL="91440" marR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lvl1pPr>
            <a:lvl2pPr marL="38404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2pPr>
            <a:lvl3pPr marL="56692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3pPr>
            <a:lvl4pPr marL="74980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4pPr>
            <a:lvl5pPr marL="93268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5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TEXT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9808" marR="0" lvl="3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32688" marR="0" lvl="4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B9F1-94BF-45D3-AE33-6ABCB2F20E7B}" type="datetime1">
              <a:rPr lang="en-US" smtClean="0"/>
              <a:t>2/21/2019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416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MAIN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97280" y="1880955"/>
            <a:ext cx="4937760" cy="4079579"/>
          </a:xfrm>
        </p:spPr>
        <p:txBody>
          <a:bodyPr/>
          <a:lstStyle>
            <a:lvl1pPr marL="91440" marR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lvl1pPr>
            <a:lvl2pPr marL="38404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2pPr>
            <a:lvl3pPr marL="56692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3pPr>
            <a:lvl4pPr marL="74980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4pPr>
            <a:lvl5pPr marL="93268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5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TEXT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9808" marR="0" lvl="3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32688" marR="0" lvl="4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17920" y="1880955"/>
            <a:ext cx="4937760" cy="4079579"/>
          </a:xfrm>
        </p:spPr>
        <p:txBody>
          <a:bodyPr/>
          <a:lstStyle>
            <a:lvl1pPr marL="91440" marR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lvl1pPr>
            <a:lvl2pPr marL="38404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2pPr>
            <a:lvl3pPr marL="56692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3pPr>
            <a:lvl4pPr marL="74980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4pPr>
            <a:lvl5pPr marL="93268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5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TEXT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9808" marR="0" lvl="3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32688" marR="0" lvl="4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DC05-FFF6-4D9D-9DB5-7D1A9A8DDC4A}" type="datetime1">
              <a:rPr lang="en-US" smtClean="0"/>
              <a:t>2/21/2019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786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MAIN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430A-72C9-4ED3-B5E4-3D55C9729DA8}" type="datetime1">
              <a:rPr lang="en-US" smtClean="0"/>
              <a:t>2/21/2019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09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629B-A2E2-43B0-BC7C-2B77883FD396}" type="datetime1">
              <a:rPr lang="en-US" smtClean="0"/>
              <a:t>2/21/2019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BF4007CC-0A3C-45D3-A319-BFED4047FF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88" y="6143330"/>
            <a:ext cx="1072004" cy="714670"/>
          </a:xfrm>
          <a:prstGeom prst="rect">
            <a:avLst/>
          </a:prstGeom>
        </p:spPr>
      </p:pic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9CBEFB42-D63E-48B0-A7CD-3A60FAEC760C}"/>
              </a:ext>
            </a:extLst>
          </p:cNvPr>
          <p:cNvGrpSpPr/>
          <p:nvPr userDrawn="1"/>
        </p:nvGrpSpPr>
        <p:grpSpPr>
          <a:xfrm>
            <a:off x="-3" y="5947506"/>
            <a:ext cx="12192003" cy="195824"/>
            <a:chOff x="-3" y="5947506"/>
            <a:chExt cx="12192003" cy="195824"/>
          </a:xfrm>
        </p:grpSpPr>
        <p:sp>
          <p:nvSpPr>
            <p:cNvPr id="13" name="Rectangle 7">
              <a:extLst>
                <a:ext uri="{FF2B5EF4-FFF2-40B4-BE49-F238E27FC236}">
                  <a16:creationId xmlns:a16="http://schemas.microsoft.com/office/drawing/2014/main" id="{C37FF781-9C17-4A91-922E-F3B350CA9B95}"/>
                </a:ext>
              </a:extLst>
            </p:cNvPr>
            <p:cNvSpPr/>
            <p:nvPr userDrawn="1"/>
          </p:nvSpPr>
          <p:spPr>
            <a:xfrm>
              <a:off x="-3" y="6081273"/>
              <a:ext cx="12192002" cy="620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4" name="Rectangle 7">
              <a:extLst>
                <a:ext uri="{FF2B5EF4-FFF2-40B4-BE49-F238E27FC236}">
                  <a16:creationId xmlns:a16="http://schemas.microsoft.com/office/drawing/2014/main" id="{53D52B7E-3185-4429-8C69-D68660BF7562}"/>
                </a:ext>
              </a:extLst>
            </p:cNvPr>
            <p:cNvSpPr/>
            <p:nvPr userDrawn="1"/>
          </p:nvSpPr>
          <p:spPr>
            <a:xfrm>
              <a:off x="3175" y="6012600"/>
              <a:ext cx="12188825" cy="64008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9062B99A-805E-48DA-B107-0ADF8E7285BD}"/>
                </a:ext>
              </a:extLst>
            </p:cNvPr>
            <p:cNvSpPr/>
            <p:nvPr/>
          </p:nvSpPr>
          <p:spPr>
            <a:xfrm>
              <a:off x="-3" y="5947506"/>
              <a:ext cx="12192002" cy="6205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</p:grp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90A252D2-8345-4587-9DE7-54B25A62F7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1529" y="5766132"/>
            <a:ext cx="1133648" cy="108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37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5400" b="0">
                <a:solidFill>
                  <a:srgbClr val="FFFFFF"/>
                </a:solidFill>
              </a:defRPr>
            </a:lvl1pPr>
          </a:lstStyle>
          <a:p>
            <a:r>
              <a:rPr kumimoji="0" lang="en-US" sz="48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Plug-N-Harvest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 marL="91440" marR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lvl1pPr>
            <a:lvl2pPr marL="38404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2pPr>
            <a:lvl3pPr marL="56692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3pPr>
            <a:lvl4pPr marL="74980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4pPr>
            <a:lvl5pPr marL="93268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5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TEXT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9808" marR="0" lvl="3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32688" marR="0" lvl="4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WPX - Task X.X: Task or deliverable title HERE</a:t>
            </a:r>
          </a:p>
          <a:p>
            <a:pPr lvl="0"/>
            <a:r>
              <a:rPr lang="en-US" dirty="0"/>
              <a:t>ORGANIZATION: </a:t>
            </a:r>
            <a:r>
              <a:rPr lang="en-US" dirty="0" err="1"/>
              <a:t>ORGANIZATion</a:t>
            </a:r>
            <a:r>
              <a:rPr lang="en-US" dirty="0"/>
              <a:t> name/acronym</a:t>
            </a:r>
            <a:br>
              <a:rPr lang="en-US" dirty="0"/>
            </a:br>
            <a:r>
              <a:rPr lang="en-US" dirty="0"/>
              <a:t>PRESENTER(S): presenters names</a:t>
            </a:r>
            <a:br>
              <a:rPr lang="en-US" dirty="0"/>
            </a:br>
            <a:r>
              <a:rPr lang="en-US" dirty="0"/>
              <a:t>MEETING: TYPE AND LOCATION OF THE MEETING</a:t>
            </a:r>
          </a:p>
          <a:p>
            <a:pPr lvl="0"/>
            <a:endParaRPr lang="en-U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7342" y="6450190"/>
            <a:ext cx="1370258" cy="365125"/>
          </a:xfrm>
        </p:spPr>
        <p:txBody>
          <a:bodyPr/>
          <a:lstStyle>
            <a:lvl1pPr algn="l">
              <a:defRPr/>
            </a:lvl1pPr>
          </a:lstStyle>
          <a:p>
            <a:fld id="{1DC22D29-6C03-4FCB-92CF-E05A67975532}" type="datetime1">
              <a:rPr lang="en-US" smtClean="0"/>
              <a:t>2/21/2019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F34D8A-136C-4FA7-8325-F06DF2D5CB3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89255103-ABFE-4C1E-9EBF-BCAD2DDD102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1529" y="5766132"/>
            <a:ext cx="1133648" cy="1089708"/>
          </a:xfrm>
          <a:prstGeom prst="rect">
            <a:avLst/>
          </a:prstGeom>
        </p:spPr>
      </p:pic>
      <p:grpSp>
        <p:nvGrpSpPr>
          <p:cNvPr id="20" name="Ομάδα 19">
            <a:extLst>
              <a:ext uri="{FF2B5EF4-FFF2-40B4-BE49-F238E27FC236}">
                <a16:creationId xmlns:a16="http://schemas.microsoft.com/office/drawing/2014/main" id="{88EF884B-A5A0-448E-A2B4-B09A0C195D0A}"/>
              </a:ext>
            </a:extLst>
          </p:cNvPr>
          <p:cNvGrpSpPr/>
          <p:nvPr userDrawn="1"/>
        </p:nvGrpSpPr>
        <p:grpSpPr>
          <a:xfrm rot="16200000">
            <a:off x="906181" y="3323698"/>
            <a:ext cx="6824911" cy="177516"/>
            <a:chOff x="-3" y="5947506"/>
            <a:chExt cx="12192003" cy="195824"/>
          </a:xfrm>
        </p:grpSpPr>
        <p:sp>
          <p:nvSpPr>
            <p:cNvPr id="21" name="Rectangle 7">
              <a:extLst>
                <a:ext uri="{FF2B5EF4-FFF2-40B4-BE49-F238E27FC236}">
                  <a16:creationId xmlns:a16="http://schemas.microsoft.com/office/drawing/2014/main" id="{FFF23D27-342C-4ED8-81CD-A4251EC1555C}"/>
                </a:ext>
              </a:extLst>
            </p:cNvPr>
            <p:cNvSpPr/>
            <p:nvPr userDrawn="1"/>
          </p:nvSpPr>
          <p:spPr>
            <a:xfrm>
              <a:off x="-3" y="6081273"/>
              <a:ext cx="12192002" cy="620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2" name="Rectangle 7">
              <a:extLst>
                <a:ext uri="{FF2B5EF4-FFF2-40B4-BE49-F238E27FC236}">
                  <a16:creationId xmlns:a16="http://schemas.microsoft.com/office/drawing/2014/main" id="{E9F2C060-EBC0-4C48-961A-E9557C2BD013}"/>
                </a:ext>
              </a:extLst>
            </p:cNvPr>
            <p:cNvSpPr/>
            <p:nvPr userDrawn="1"/>
          </p:nvSpPr>
          <p:spPr>
            <a:xfrm>
              <a:off x="3175" y="6012600"/>
              <a:ext cx="12188825" cy="64008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3" name="Rectangle 7">
              <a:extLst>
                <a:ext uri="{FF2B5EF4-FFF2-40B4-BE49-F238E27FC236}">
                  <a16:creationId xmlns:a16="http://schemas.microsoft.com/office/drawing/2014/main" id="{8F5D799A-6E78-4B81-8B77-17801B2BA134}"/>
                </a:ext>
              </a:extLst>
            </p:cNvPr>
            <p:cNvSpPr/>
            <p:nvPr/>
          </p:nvSpPr>
          <p:spPr>
            <a:xfrm>
              <a:off x="-3" y="5947506"/>
              <a:ext cx="12192002" cy="6205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</p:grpSp>
      <p:pic>
        <p:nvPicPr>
          <p:cNvPr id="16" name="Εικόνα 10">
            <a:extLst>
              <a:ext uri="{FF2B5EF4-FFF2-40B4-BE49-F238E27FC236}">
                <a16:creationId xmlns:a16="http://schemas.microsoft.com/office/drawing/2014/main" id="{BF4007CC-0A3C-45D3-A319-BFED4047FF9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88" y="6143330"/>
            <a:ext cx="1072004" cy="71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608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9" name="Rectangle 8"/>
          <p:cNvSpPr/>
          <p:nvPr userDrawn="1"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7127" y="5074920"/>
            <a:ext cx="9603798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7126" y="5907024"/>
            <a:ext cx="9603417" cy="410649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4731-F406-4A17-A852-A57626BC2303}" type="datetime1">
              <a:rPr lang="en-US" smtClean="0"/>
              <a:t>2/21/2019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735D5308-59B2-45DC-AC22-3604280957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1529" y="5766132"/>
            <a:ext cx="1133648" cy="1089708"/>
          </a:xfrm>
          <a:prstGeom prst="rect">
            <a:avLst/>
          </a:prstGeom>
        </p:spPr>
      </p:pic>
      <p:pic>
        <p:nvPicPr>
          <p:cNvPr id="13" name="Εικόνα 10">
            <a:extLst>
              <a:ext uri="{FF2B5EF4-FFF2-40B4-BE49-F238E27FC236}">
                <a16:creationId xmlns:a16="http://schemas.microsoft.com/office/drawing/2014/main" id="{BF4007CC-0A3C-45D3-A319-BFED4047FF9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88" y="6143330"/>
            <a:ext cx="1072004" cy="71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168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Ομάδα 7">
            <a:extLst>
              <a:ext uri="{FF2B5EF4-FFF2-40B4-BE49-F238E27FC236}">
                <a16:creationId xmlns:a16="http://schemas.microsoft.com/office/drawing/2014/main" id="{E492B0E9-531B-4925-B657-2BE448CF69F1}"/>
              </a:ext>
            </a:extLst>
          </p:cNvPr>
          <p:cNvGrpSpPr/>
          <p:nvPr userDrawn="1"/>
        </p:nvGrpSpPr>
        <p:grpSpPr>
          <a:xfrm>
            <a:off x="-3" y="5947506"/>
            <a:ext cx="12192003" cy="195824"/>
            <a:chOff x="-3" y="5947506"/>
            <a:chExt cx="12192003" cy="195824"/>
          </a:xfrm>
        </p:grpSpPr>
        <p:sp>
          <p:nvSpPr>
            <p:cNvPr id="27" name="Rectangle 7">
              <a:extLst>
                <a:ext uri="{FF2B5EF4-FFF2-40B4-BE49-F238E27FC236}">
                  <a16:creationId xmlns:a16="http://schemas.microsoft.com/office/drawing/2014/main" id="{8DE7556A-AA3B-4ED2-92AC-D167BFFBFA1D}"/>
                </a:ext>
              </a:extLst>
            </p:cNvPr>
            <p:cNvSpPr/>
            <p:nvPr userDrawn="1"/>
          </p:nvSpPr>
          <p:spPr>
            <a:xfrm>
              <a:off x="-3" y="6081273"/>
              <a:ext cx="12192002" cy="620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8" name="Rectangle 7">
              <a:extLst>
                <a:ext uri="{FF2B5EF4-FFF2-40B4-BE49-F238E27FC236}">
                  <a16:creationId xmlns:a16="http://schemas.microsoft.com/office/drawing/2014/main" id="{65ADA764-0488-49B9-B596-23756CFA3286}"/>
                </a:ext>
              </a:extLst>
            </p:cNvPr>
            <p:cNvSpPr/>
            <p:nvPr userDrawn="1"/>
          </p:nvSpPr>
          <p:spPr>
            <a:xfrm>
              <a:off x="3175" y="6012600"/>
              <a:ext cx="12188825" cy="64008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9" name="Rectangle 7">
              <a:extLst>
                <a:ext uri="{FF2B5EF4-FFF2-40B4-BE49-F238E27FC236}">
                  <a16:creationId xmlns:a16="http://schemas.microsoft.com/office/drawing/2014/main" id="{79F76D77-D388-40FA-9546-FC0D56BCD5E0}"/>
                </a:ext>
              </a:extLst>
            </p:cNvPr>
            <p:cNvSpPr/>
            <p:nvPr/>
          </p:nvSpPr>
          <p:spPr>
            <a:xfrm>
              <a:off x="-3" y="5947506"/>
              <a:ext cx="12192002" cy="6205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MAIN TITLE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SAMPLE TEXT</a:t>
            </a:r>
            <a:endParaRPr lang="el-GR" dirty="0"/>
          </a:p>
          <a:p>
            <a:pPr lvl="1"/>
            <a:r>
              <a:rPr lang="en-US" dirty="0"/>
              <a:t>Second level</a:t>
            </a:r>
            <a:endParaRPr lang="el-GR" dirty="0"/>
          </a:p>
          <a:p>
            <a:pPr lvl="2"/>
            <a:r>
              <a:rPr lang="en-US" dirty="0"/>
              <a:t>Third level</a:t>
            </a:r>
            <a:endParaRPr lang="el-GR" dirty="0"/>
          </a:p>
          <a:p>
            <a:pPr lvl="3"/>
            <a:r>
              <a:rPr lang="en-US" dirty="0"/>
              <a:t>Fourth level</a:t>
            </a:r>
            <a:endParaRPr lang="el-GR" dirty="0"/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2076375" y="6459785"/>
            <a:ext cx="14931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fld id="{7FC9F940-3752-4988-A080-ACBD9960BA4B}" type="datetime1">
              <a:rPr lang="en-US" smtClean="0"/>
              <a:pPr/>
              <a:t>2/21/2019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PLUG-N-HARVEST</a:t>
            </a:r>
            <a:br>
              <a:rPr lang="en-US" dirty="0"/>
            </a:br>
            <a:r>
              <a:rPr lang="en-US" dirty="0"/>
              <a:t>ID: 768735 - H2020-EU.2.1.5.2.</a:t>
            </a: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625624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fld id="{76F34D8A-136C-4FA7-8325-F06DF2D5CB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5BA6E2B9-6CAE-4B21-A9FA-8087BC61DA6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1529" y="5766130"/>
            <a:ext cx="1133648" cy="1089709"/>
          </a:xfrm>
          <a:prstGeom prst="rect">
            <a:avLst/>
          </a:prstGeom>
        </p:spPr>
      </p:pic>
      <p:grpSp>
        <p:nvGrpSpPr>
          <p:cNvPr id="30" name="Ομάδα 29">
            <a:extLst>
              <a:ext uri="{FF2B5EF4-FFF2-40B4-BE49-F238E27FC236}">
                <a16:creationId xmlns:a16="http://schemas.microsoft.com/office/drawing/2014/main" id="{F0085E31-E4FC-4984-96C4-2425E589CC45}"/>
              </a:ext>
            </a:extLst>
          </p:cNvPr>
          <p:cNvGrpSpPr/>
          <p:nvPr userDrawn="1"/>
        </p:nvGrpSpPr>
        <p:grpSpPr>
          <a:xfrm>
            <a:off x="452654" y="59457"/>
            <a:ext cx="7009754" cy="3572554"/>
            <a:chOff x="293904" y="2240280"/>
            <a:chExt cx="7009754" cy="3572554"/>
          </a:xfrm>
        </p:grpSpPr>
        <p:cxnSp>
          <p:nvCxnSpPr>
            <p:cNvPr id="31" name="Straight Connector 8">
              <a:extLst>
                <a:ext uri="{FF2B5EF4-FFF2-40B4-BE49-F238E27FC236}">
                  <a16:creationId xmlns:a16="http://schemas.microsoft.com/office/drawing/2014/main" id="{89FE1EE2-C458-49C3-804C-DFFA402467FF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3924300"/>
              <a:ext cx="6675120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8">
              <a:extLst>
                <a:ext uri="{FF2B5EF4-FFF2-40B4-BE49-F238E27FC236}">
                  <a16:creationId xmlns:a16="http://schemas.microsoft.com/office/drawing/2014/main" id="{F8B83012-3BFE-4E1A-BF4E-6C3E30D5AF6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958" y="2240280"/>
              <a:ext cx="0" cy="3572554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8">
              <a:extLst>
                <a:ext uri="{FF2B5EF4-FFF2-40B4-BE49-F238E27FC236}">
                  <a16:creationId xmlns:a16="http://schemas.microsoft.com/office/drawing/2014/main" id="{23BCB931-7A15-404C-8A6F-DAB743C6B7A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28538" y="3855720"/>
              <a:ext cx="6675120" cy="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8">
              <a:extLst>
                <a:ext uri="{FF2B5EF4-FFF2-40B4-BE49-F238E27FC236}">
                  <a16:creationId xmlns:a16="http://schemas.microsoft.com/office/drawing/2014/main" id="{DBEECB60-E8C1-4EEE-BB52-2FD68B2AA7A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93904" y="3992880"/>
              <a:ext cx="6675120" cy="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Εικόνα 10">
            <a:extLst>
              <a:ext uri="{FF2B5EF4-FFF2-40B4-BE49-F238E27FC236}">
                <a16:creationId xmlns:a16="http://schemas.microsoft.com/office/drawing/2014/main" id="{BF4007CC-0A3C-45D3-A319-BFED4047FF9B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88" y="6143330"/>
            <a:ext cx="1072004" cy="71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72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DBCD7F-7D20-4196-9BC8-1812FB8B24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Plug-N-Harvest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CCC </a:t>
            </a:r>
            <a:r>
              <a:rPr lang="en-US" sz="6600" dirty="0" smtClean="0"/>
              <a:t>Pilot </a:t>
            </a:r>
            <a:r>
              <a:rPr lang="en-US" sz="6600" dirty="0" smtClean="0"/>
              <a:t>Site</a:t>
            </a:r>
            <a:endParaRPr lang="en-US" sz="66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48DEC19-20EE-4472-A437-E401CB2019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ORGANIZATION</a:t>
            </a:r>
            <a:r>
              <a:rPr lang="en-US" dirty="0"/>
              <a:t>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ccc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PRESENTER(S):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Gareth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Harcombe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MEETING: </a:t>
            </a:r>
            <a:r>
              <a:rPr lang="en-GB" dirty="0" smtClean="0"/>
              <a:t>CCC Pilot Site: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February 2019, Aachen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5FF99D1-84A9-4976-8182-294B238D6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PLUG-N-HARVEST</a:t>
            </a:r>
            <a:br>
              <a:rPr lang="en-US"/>
            </a:br>
            <a:r>
              <a:rPr lang="en-US"/>
              <a:t>ID: 768735 - H2020-EU.2.1.5.2.</a:t>
            </a:r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87BD775-B4D9-4270-A9E3-0DC387B92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73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WP1 – contributed to all requirements.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Commissioned Revit (</a:t>
            </a:r>
            <a:r>
              <a:rPr lang="en-GB" dirty="0" err="1" smtClean="0"/>
              <a:t>interrogatable</a:t>
            </a:r>
            <a:r>
              <a:rPr lang="en-GB" dirty="0" smtClean="0"/>
              <a:t> files) of the CCC pilot and a structural survey 	completed by consultants.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Working with WP1 &amp; WP3 lead to procure &amp; install sensors to meet project KPIs.</a:t>
            </a:r>
          </a:p>
          <a:p>
            <a:pPr marL="0" indent="0">
              <a:buNone/>
            </a:pPr>
            <a:r>
              <a:rPr lang="en-GB" dirty="0" smtClean="0"/>
              <a:t>WP2/4 – contributing to meetings to integrate ADBE concept design with pilot site requirements and introduction of potential new project partner.</a:t>
            </a:r>
          </a:p>
          <a:p>
            <a:pPr marL="0" indent="0">
              <a:buNone/>
            </a:pPr>
            <a:r>
              <a:rPr lang="en-GB" dirty="0" smtClean="0"/>
              <a:t>WP4 – see next slide</a:t>
            </a:r>
          </a:p>
          <a:p>
            <a:pPr marL="0" indent="0">
              <a:buNone/>
            </a:pPr>
            <a:r>
              <a:rPr lang="en-GB" dirty="0" smtClean="0"/>
              <a:t>WP5 – contribution to T5.1 Circular </a:t>
            </a:r>
            <a:r>
              <a:rPr lang="en-GB" dirty="0"/>
              <a:t>E</a:t>
            </a:r>
            <a:r>
              <a:rPr lang="en-GB" dirty="0" smtClean="0"/>
              <a:t>conomy </a:t>
            </a:r>
            <a:r>
              <a:rPr lang="en-GB" dirty="0"/>
              <a:t>D</a:t>
            </a:r>
            <a:r>
              <a:rPr lang="en-GB" dirty="0" smtClean="0"/>
              <a:t>esign &amp; T5.3 Life </a:t>
            </a:r>
            <a:r>
              <a:rPr lang="en-GB" dirty="0"/>
              <a:t>C</a:t>
            </a:r>
            <a:r>
              <a:rPr lang="en-GB" dirty="0" smtClean="0"/>
              <a:t>ycle </a:t>
            </a:r>
            <a:r>
              <a:rPr lang="en-GB" dirty="0"/>
              <a:t>C</a:t>
            </a:r>
            <a:r>
              <a:rPr lang="en-GB" dirty="0" smtClean="0"/>
              <a:t>osting</a:t>
            </a:r>
          </a:p>
          <a:p>
            <a:pPr marL="0" indent="0">
              <a:buNone/>
            </a:pPr>
            <a:r>
              <a:rPr lang="en-GB" dirty="0" smtClean="0"/>
              <a:t>WP6 – contribution to T6.1 Dissemination and Data </a:t>
            </a:r>
            <a:r>
              <a:rPr lang="en-GB" dirty="0" err="1" smtClean="0"/>
              <a:t>Mgt</a:t>
            </a:r>
            <a:r>
              <a:rPr lang="en-GB" dirty="0" smtClean="0"/>
              <a:t> Plans &amp; T6.2 Dissemination Channels</a:t>
            </a:r>
          </a:p>
          <a:p>
            <a:pPr marL="0" indent="0">
              <a:buNone/>
            </a:pPr>
            <a:r>
              <a:rPr lang="en-GB" dirty="0" smtClean="0"/>
              <a:t>WP7 – contribution to T7.1 Project Co-ordination and Financial Management &amp; T7.2 Quality Assurance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 done/being done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PLUG-N-HARVEST</a:t>
            </a:r>
            <a:br>
              <a:rPr lang="en-US" smtClean="0"/>
            </a:br>
            <a:r>
              <a:rPr lang="en-US" smtClean="0"/>
              <a:t>ID: 768735 - H2020-EU.2.1.5.2.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531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 smtClean="0"/>
              <a:t>Sensors/Meters</a:t>
            </a:r>
          </a:p>
          <a:p>
            <a:r>
              <a:rPr lang="en-GB" dirty="0"/>
              <a:t>	</a:t>
            </a:r>
            <a:r>
              <a:rPr lang="en-GB" dirty="0" smtClean="0"/>
              <a:t>80% of sensors/meters agreed with WP3 lead. Still to agree solar radiation sensor and 	suitable sensor for hot water use. CCC IT </a:t>
            </a:r>
            <a:r>
              <a:rPr lang="en-GB" dirty="0" err="1" smtClean="0"/>
              <a:t>dept</a:t>
            </a:r>
            <a:r>
              <a:rPr lang="en-GB" dirty="0" smtClean="0"/>
              <a:t> to progress installation on site. </a:t>
            </a:r>
          </a:p>
          <a:p>
            <a:r>
              <a:rPr lang="en-GB" dirty="0"/>
              <a:t>	No ‘window contact sensors’.</a:t>
            </a:r>
          </a:p>
          <a:p>
            <a:r>
              <a:rPr lang="en-GB" dirty="0" smtClean="0"/>
              <a:t>	</a:t>
            </a:r>
            <a:r>
              <a:rPr lang="en-GB" b="1" u="sng" dirty="0" smtClean="0"/>
              <a:t>Support from </a:t>
            </a:r>
            <a:r>
              <a:rPr lang="en-GB" b="1" u="sng" dirty="0" err="1" smtClean="0"/>
              <a:t>Odins</a:t>
            </a:r>
            <a:r>
              <a:rPr lang="en-GB" b="1" u="sng" dirty="0" smtClean="0"/>
              <a:t> for onsite installation? </a:t>
            </a:r>
          </a:p>
          <a:p>
            <a:r>
              <a:rPr lang="en-GB" dirty="0"/>
              <a:t>	</a:t>
            </a:r>
            <a:r>
              <a:rPr lang="en-GB" dirty="0" smtClean="0"/>
              <a:t>Site installation anticipated April 2019.</a:t>
            </a:r>
          </a:p>
          <a:p>
            <a:r>
              <a:rPr lang="en-GB" dirty="0" smtClean="0"/>
              <a:t>	No progress with ADBE actuators/sensors. Selection and design of ADBE components 	not yet determined.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WP4 Progress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PLUG-N-HARVEST</a:t>
            </a:r>
            <a:br>
              <a:rPr lang="en-US" dirty="0" smtClean="0"/>
            </a:br>
            <a:r>
              <a:rPr lang="en-US" dirty="0" smtClean="0"/>
              <a:t>ID: 768735 - H2020-EU.2.1.5.2.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70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PLUG-N-HARVEST</a:t>
            </a:r>
            <a:br>
              <a:rPr lang="sv-SE" smtClean="0"/>
            </a:br>
            <a:r>
              <a:rPr lang="sv-SE" smtClean="0"/>
              <a:t>ID: 768735 - H2020-EU.2.1.5.2.</a:t>
            </a:r>
            <a:endParaRPr lang="sv-S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4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564" y="748784"/>
            <a:ext cx="9910256" cy="4219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902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To do:</a:t>
            </a:r>
          </a:p>
          <a:p>
            <a:r>
              <a:rPr lang="en-GB" dirty="0" smtClean="0"/>
              <a:t>Tenants to sign ‘consent form’. All agreed in principle. Formal signature in progress (March 2019).</a:t>
            </a:r>
          </a:p>
          <a:p>
            <a:r>
              <a:rPr lang="en-GB" dirty="0" smtClean="0"/>
              <a:t>Order sensors for project KPIs and install (March – April 2019).</a:t>
            </a:r>
          </a:p>
          <a:p>
            <a:r>
              <a:rPr lang="en-GB" b="1" dirty="0" smtClean="0"/>
              <a:t>Points to address:</a:t>
            </a:r>
          </a:p>
          <a:p>
            <a:r>
              <a:rPr lang="en-GB" dirty="0" smtClean="0"/>
              <a:t>Design – integration of conventional façade (CF) with ADBE modules </a:t>
            </a:r>
            <a:r>
              <a:rPr lang="en-GB" sz="1800" i="1" dirty="0" smtClean="0"/>
              <a:t>(see module type </a:t>
            </a:r>
            <a:r>
              <a:rPr lang="en-GB" sz="1800" i="1" dirty="0" smtClean="0"/>
              <a:t>configuration previous slide).</a:t>
            </a:r>
            <a:endParaRPr lang="en-GB" sz="1800" i="1" dirty="0" smtClean="0"/>
          </a:p>
          <a:p>
            <a:r>
              <a:rPr lang="en-GB" dirty="0" smtClean="0"/>
              <a:t>Assurance of ADBE modules (not individual elements) to be acceptable to UK regulations and CCC </a:t>
            </a:r>
            <a:r>
              <a:rPr lang="en-GB" dirty="0" smtClean="0"/>
              <a:t>insurance. TRL level 7 guarantee.</a:t>
            </a:r>
            <a:endParaRPr lang="en-GB" dirty="0" smtClean="0"/>
          </a:p>
          <a:p>
            <a:r>
              <a:rPr lang="en-GB" dirty="0" smtClean="0"/>
              <a:t>Budget amendment confirmation (</a:t>
            </a:r>
            <a:r>
              <a:rPr lang="en-GB" sz="1800" i="1" dirty="0" smtClean="0"/>
              <a:t>submitted March 2018</a:t>
            </a:r>
            <a:r>
              <a:rPr lang="en-GB" dirty="0" smtClean="0"/>
              <a:t>).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Day 2 – work to do &amp; points to address</a:t>
            </a:r>
            <a:endParaRPr lang="en-GB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PLUG-N-HARVEST</a:t>
            </a:r>
            <a:br>
              <a:rPr lang="sv-SE" smtClean="0"/>
            </a:br>
            <a:r>
              <a:rPr lang="sv-SE" smtClean="0"/>
              <a:t>ID: 768735 - H2020-EU.2.1.5.2.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250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Textfeld 5"/>
          <p:cNvSpPr txBox="1"/>
          <p:nvPr/>
        </p:nvSpPr>
        <p:spPr>
          <a:xfrm>
            <a:off x="2792826" y="2295939"/>
            <a:ext cx="66095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dirty="0">
                <a:latin typeface="+mj-lt"/>
              </a:rPr>
              <a:t>THANK YOU</a:t>
            </a:r>
          </a:p>
        </p:txBody>
      </p:sp>
      <p:sp>
        <p:nvSpPr>
          <p:cNvPr id="5" name="Θέση υποσέλιδου 3">
            <a:extLst>
              <a:ext uri="{FF2B5EF4-FFF2-40B4-BE49-F238E27FC236}">
                <a16:creationId xmlns:a16="http://schemas.microsoft.com/office/drawing/2014/main" id="{E35D27EB-D7A3-4583-BD0F-0E3552B22A9E}"/>
              </a:ext>
            </a:extLst>
          </p:cNvPr>
          <p:cNvSpPr txBox="1">
            <a:spLocks/>
          </p:cNvSpPr>
          <p:nvPr/>
        </p:nvSpPr>
        <p:spPr>
          <a:xfrm>
            <a:off x="3686185" y="6459784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>
                <a:solidFill>
                  <a:schemeClr val="tx1"/>
                </a:solidFill>
              </a:rPr>
              <a:t>PLUG-N-HARVEST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ID: 768735 - H2020-EU.2.1.5.2.</a:t>
            </a:r>
          </a:p>
        </p:txBody>
      </p:sp>
    </p:spTree>
    <p:extLst>
      <p:ext uri="{BB962C8B-B14F-4D97-AF65-F5344CB8AC3E}">
        <p14:creationId xmlns:p14="http://schemas.microsoft.com/office/powerpoint/2010/main" val="248081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nH - Template">
  <a:themeElements>
    <a:clrScheme name="Ανασκόπηση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8791</TotalTime>
  <Words>135</Words>
  <Application>Microsoft Office PowerPoint</Application>
  <PresentationFormat>Widescreen</PresentationFormat>
  <Paragraphs>41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PnH - Template</vt:lpstr>
      <vt:lpstr>Plug-N-Harvest  CCC Pilot Site</vt:lpstr>
      <vt:lpstr>Work done/being done</vt:lpstr>
      <vt:lpstr>WP4 Progress</vt:lpstr>
      <vt:lpstr>PowerPoint Presentation</vt:lpstr>
      <vt:lpstr>Day 2 – work to do &amp; points to address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Ιάκωβος Μιχαηλίδης</dc:creator>
  <cp:lastModifiedBy>Knowles, Steve</cp:lastModifiedBy>
  <cp:revision>324</cp:revision>
  <cp:lastPrinted>2018-02-14T16:03:53Z</cp:lastPrinted>
  <dcterms:created xsi:type="dcterms:W3CDTF">2017-08-30T15:07:01Z</dcterms:created>
  <dcterms:modified xsi:type="dcterms:W3CDTF">2019-02-21T12:02:59Z</dcterms:modified>
</cp:coreProperties>
</file>