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  <p:sldMasterId id="2147483723" r:id="rId3"/>
  </p:sldMasterIdLst>
  <p:notesMasterIdLst>
    <p:notesMasterId r:id="rId72"/>
  </p:notesMasterIdLst>
  <p:sldIdLst>
    <p:sldId id="258" r:id="rId4"/>
    <p:sldId id="259" r:id="rId5"/>
    <p:sldId id="307" r:id="rId6"/>
    <p:sldId id="309" r:id="rId7"/>
    <p:sldId id="352" r:id="rId8"/>
    <p:sldId id="308" r:id="rId9"/>
    <p:sldId id="310" r:id="rId10"/>
    <p:sldId id="306" r:id="rId11"/>
    <p:sldId id="426" r:id="rId12"/>
    <p:sldId id="523" r:id="rId13"/>
    <p:sldId id="522" r:id="rId14"/>
    <p:sldId id="425" r:id="rId15"/>
    <p:sldId id="518" r:id="rId16"/>
    <p:sldId id="430" r:id="rId17"/>
    <p:sldId id="394" r:id="rId18"/>
    <p:sldId id="432" r:id="rId19"/>
    <p:sldId id="433" r:id="rId20"/>
    <p:sldId id="434" r:id="rId21"/>
    <p:sldId id="424" r:id="rId22"/>
    <p:sldId id="519" r:id="rId23"/>
    <p:sldId id="435" r:id="rId24"/>
    <p:sldId id="436" r:id="rId25"/>
    <p:sldId id="437" r:id="rId26"/>
    <p:sldId id="520" r:id="rId27"/>
    <p:sldId id="521" r:id="rId28"/>
    <p:sldId id="427" r:id="rId29"/>
    <p:sldId id="300" r:id="rId30"/>
    <p:sldId id="277" r:id="rId31"/>
    <p:sldId id="301" r:id="rId32"/>
    <p:sldId id="302" r:id="rId33"/>
    <p:sldId id="303" r:id="rId34"/>
    <p:sldId id="282" r:id="rId35"/>
    <p:sldId id="278" r:id="rId36"/>
    <p:sldId id="279" r:id="rId37"/>
    <p:sldId id="285" r:id="rId38"/>
    <p:sldId id="428" r:id="rId39"/>
    <p:sldId id="348" r:id="rId40"/>
    <p:sldId id="429" r:id="rId41"/>
    <p:sldId id="443" r:id="rId42"/>
    <p:sldId id="283" r:id="rId43"/>
    <p:sldId id="295" r:id="rId44"/>
    <p:sldId id="415" r:id="rId45"/>
    <p:sldId id="416" r:id="rId46"/>
    <p:sldId id="486" r:id="rId47"/>
    <p:sldId id="491" r:id="rId48"/>
    <p:sldId id="488" r:id="rId49"/>
    <p:sldId id="489" r:id="rId50"/>
    <p:sldId id="490" r:id="rId51"/>
    <p:sldId id="493" r:id="rId52"/>
    <p:sldId id="494" r:id="rId53"/>
    <p:sldId id="495" r:id="rId54"/>
    <p:sldId id="497" r:id="rId55"/>
    <p:sldId id="498" r:id="rId56"/>
    <p:sldId id="500" r:id="rId57"/>
    <p:sldId id="501" r:id="rId58"/>
    <p:sldId id="502" r:id="rId59"/>
    <p:sldId id="503" r:id="rId60"/>
    <p:sldId id="505" r:id="rId61"/>
    <p:sldId id="506" r:id="rId62"/>
    <p:sldId id="507" r:id="rId63"/>
    <p:sldId id="504" r:id="rId64"/>
    <p:sldId id="512" r:id="rId65"/>
    <p:sldId id="513" r:id="rId66"/>
    <p:sldId id="514" r:id="rId67"/>
    <p:sldId id="515" r:id="rId68"/>
    <p:sldId id="516" r:id="rId69"/>
    <p:sldId id="517" r:id="rId70"/>
    <p:sldId id="389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External Survey Participation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a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202190847639404E-2"/>
          <c:y val="0.19905435178267"/>
          <c:w val="0.81625516436613599"/>
          <c:h val="0.56097285284594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Participation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8B-44E5-A24C-ECDA0394AB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8B-44E5-A24C-ECDA0394AB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48B-44E5-A24C-ECDA0394AB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48B-44E5-A24C-ECDA0394AB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48B-44E5-A24C-ECDA0394ABEF}"/>
              </c:ext>
            </c:extLst>
          </c:dPt>
          <c:dLbls>
            <c:dLbl>
              <c:idx val="0"/>
              <c:layout>
                <c:manualLayout>
                  <c:x val="9.0557278471032204E-2"/>
                  <c:y val="6.67854474395080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98531375166888"/>
                      <c:h val="0.138686131386861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48B-44E5-A24C-ECDA0394ABEF}"/>
                </c:ext>
              </c:extLst>
            </c:dLbl>
            <c:dLbl>
              <c:idx val="1"/>
              <c:layout>
                <c:manualLayout>
                  <c:x val="7.2417396423578001E-2"/>
                  <c:y val="-1.236162997873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8B-44E5-A24C-ECDA0394ABEF}"/>
                </c:ext>
              </c:extLst>
            </c:dLbl>
            <c:dLbl>
              <c:idx val="2"/>
              <c:layout>
                <c:manualLayout>
                  <c:x val="-1.59353678920976E-2"/>
                  <c:y val="1.828840737973359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8B-44E5-A24C-ECDA0394ABEF}"/>
                </c:ext>
              </c:extLst>
            </c:dLbl>
            <c:dLbl>
              <c:idx val="3"/>
              <c:layout>
                <c:manualLayout>
                  <c:x val="-3.8998980267653499E-2"/>
                  <c:y val="-4.447765197233559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8B-44E5-A24C-ECDA0394ABEF}"/>
                </c:ext>
              </c:extLst>
            </c:dLbl>
            <c:dLbl>
              <c:idx val="4"/>
              <c:layout>
                <c:manualLayout>
                  <c:x val="-4.3564227368775202E-2"/>
                  <c:y val="-6.613406900779740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8B-44E5-A24C-ECDA0394AB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ca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United Kingdom</c:v>
                </c:pt>
                <c:pt idx="1">
                  <c:v>Greece</c:v>
                </c:pt>
                <c:pt idx="2">
                  <c:v>Germany</c:v>
                </c:pt>
                <c:pt idx="3">
                  <c:v>Romania</c:v>
                </c:pt>
                <c:pt idx="4">
                  <c:v>Spain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7</c:v>
                </c:pt>
                <c:pt idx="3">
                  <c:v>0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8B-44E5-A24C-ECDA0394A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KPI External Validation Score</a:t>
            </a:r>
          </a:p>
        </c:rich>
      </c:tx>
      <c:layout>
        <c:manualLayout>
          <c:xMode val="edge"/>
          <c:yMode val="edge"/>
          <c:x val="0.25422351009794958"/>
          <c:y val="4.093566308982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154837139893995"/>
          <c:y val="0.12767966853624613"/>
          <c:w val="0.78112808158409197"/>
          <c:h val="0.751387910073235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KPI Score from External Validation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Hoja1!$A$2:$A$18</c:f>
              <c:strCache>
                <c:ptCount val="17"/>
                <c:pt idx="0">
                  <c:v>PECRP</c:v>
                </c:pt>
                <c:pt idx="1">
                  <c:v>EBRP</c:v>
                </c:pt>
                <c:pt idx="2">
                  <c:v>RER</c:v>
                </c:pt>
                <c:pt idx="3">
                  <c:v>Waste</c:v>
                </c:pt>
                <c:pt idx="4">
                  <c:v>Cyclability</c:v>
                </c:pt>
                <c:pt idx="5">
                  <c:v>Modularity</c:v>
                </c:pt>
                <c:pt idx="6">
                  <c:v>Disassembly</c:v>
                </c:pt>
                <c:pt idx="7">
                  <c:v>GHG payback</c:v>
                </c:pt>
                <c:pt idx="8">
                  <c:v>Toxic Mat</c:v>
                </c:pt>
                <c:pt idx="9">
                  <c:v>INDOORdisc</c:v>
                </c:pt>
                <c:pt idx="10">
                  <c:v>PP</c:v>
                </c:pt>
                <c:pt idx="11">
                  <c:v>OPEX</c:v>
                </c:pt>
                <c:pt idx="12">
                  <c:v>LCC</c:v>
                </c:pt>
                <c:pt idx="13">
                  <c:v>EROI</c:v>
                </c:pt>
                <c:pt idx="14">
                  <c:v>ADBEcost</c:v>
                </c:pt>
                <c:pt idx="15">
                  <c:v>CostDiff</c:v>
                </c:pt>
                <c:pt idx="16">
                  <c:v>UserSatisf</c:v>
                </c:pt>
              </c:strCache>
            </c:strRef>
          </c:cat>
          <c:val>
            <c:numRef>
              <c:f>Hoja1!$B$2:$B$18</c:f>
              <c:numCache>
                <c:formatCode>0,000</c:formatCode>
                <c:ptCount val="17"/>
                <c:pt idx="0">
                  <c:v>1.711111111111111</c:v>
                </c:pt>
                <c:pt idx="1">
                  <c:v>1.5</c:v>
                </c:pt>
                <c:pt idx="2">
                  <c:v>1.0238095238095239</c:v>
                </c:pt>
                <c:pt idx="3">
                  <c:v>1.2093023255813951</c:v>
                </c:pt>
                <c:pt idx="4">
                  <c:v>1.162790697674418</c:v>
                </c:pt>
                <c:pt idx="5">
                  <c:v>0.67500000000000004</c:v>
                </c:pt>
                <c:pt idx="6">
                  <c:v>0.81395348837209303</c:v>
                </c:pt>
                <c:pt idx="7">
                  <c:v>1.244444444444444</c:v>
                </c:pt>
                <c:pt idx="8">
                  <c:v>0.82051282051282004</c:v>
                </c:pt>
                <c:pt idx="9">
                  <c:v>0.85714285714285698</c:v>
                </c:pt>
                <c:pt idx="10">
                  <c:v>1.418604651162791</c:v>
                </c:pt>
                <c:pt idx="11">
                  <c:v>1.522727272727272</c:v>
                </c:pt>
                <c:pt idx="12">
                  <c:v>1.4130434782608701</c:v>
                </c:pt>
                <c:pt idx="13">
                  <c:v>1.44</c:v>
                </c:pt>
                <c:pt idx="14">
                  <c:v>1.069767441860465</c:v>
                </c:pt>
                <c:pt idx="15">
                  <c:v>1.0666666666666671</c:v>
                </c:pt>
                <c:pt idx="16">
                  <c:v>1.307692307692307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1F-447C-AFED-C4E1639CD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6226576"/>
        <c:axId val="456238896"/>
      </c:barChart>
      <c:catAx>
        <c:axId val="45622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a-ES"/>
          </a:p>
        </c:txPr>
        <c:crossAx val="456238896"/>
        <c:crosses val="autoZero"/>
        <c:auto val="0"/>
        <c:lblAlgn val="ctr"/>
        <c:lblOffset val="100"/>
        <c:noMultiLvlLbl val="0"/>
      </c:catAx>
      <c:valAx>
        <c:axId val="456238896"/>
        <c:scaling>
          <c:orientation val="minMax"/>
          <c:max val="2"/>
          <c:min val="-2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456226576"/>
        <c:crossesAt val="1"/>
        <c:crossBetween val="between"/>
        <c:majorUnit val="1"/>
      </c:valAx>
      <c:spPr>
        <a:noFill/>
        <a:ln w="6350">
          <a:solidFill>
            <a:schemeClr val="bg1">
              <a:lumMod val="65000"/>
            </a:schemeClr>
          </a:solidFill>
        </a:ln>
        <a:effectLst>
          <a:softEdge rad="127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ca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A1D96-3344-47E2-816C-426195E95D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B7BA68A-7E3B-47ED-AE96-C23AA633B02A}">
      <dgm:prSet phldrT="[Texto]"/>
      <dgm:spPr/>
      <dgm:t>
        <a:bodyPr/>
        <a:lstStyle/>
        <a:p>
          <a:r>
            <a:rPr lang="en-GB" noProof="0" dirty="0"/>
            <a:t>        Year</a:t>
          </a:r>
          <a:r>
            <a:rPr lang="es-ES" dirty="0"/>
            <a:t> 1                       </a:t>
          </a:r>
          <a:r>
            <a:rPr lang="es-ES" dirty="0" err="1"/>
            <a:t>Year</a:t>
          </a:r>
          <a:r>
            <a:rPr lang="es-ES" dirty="0"/>
            <a:t> 2                         </a:t>
          </a:r>
          <a:r>
            <a:rPr lang="es-ES" dirty="0" err="1"/>
            <a:t>Year</a:t>
          </a:r>
          <a:r>
            <a:rPr lang="es-ES" dirty="0"/>
            <a:t> 3</a:t>
          </a:r>
        </a:p>
      </dgm:t>
    </dgm:pt>
    <dgm:pt modelId="{6A63BAF8-C8B9-481C-BDE5-F40B2CF19351}" type="parTrans" cxnId="{04456917-1C6D-4428-921A-C3C896DB6E8F}">
      <dgm:prSet/>
      <dgm:spPr/>
      <dgm:t>
        <a:bodyPr/>
        <a:lstStyle/>
        <a:p>
          <a:endParaRPr lang="es-ES"/>
        </a:p>
      </dgm:t>
    </dgm:pt>
    <dgm:pt modelId="{2D8D7D00-0C0C-448A-8E05-E3FEC2FD3619}" type="sibTrans" cxnId="{04456917-1C6D-4428-921A-C3C896DB6E8F}">
      <dgm:prSet/>
      <dgm:spPr/>
      <dgm:t>
        <a:bodyPr/>
        <a:lstStyle/>
        <a:p>
          <a:endParaRPr lang="es-ES"/>
        </a:p>
      </dgm:t>
    </dgm:pt>
    <dgm:pt modelId="{7191A707-31AE-40CF-899F-E630BDE65631}" type="pres">
      <dgm:prSet presAssocID="{D5FA1D96-3344-47E2-816C-426195E95DF0}" presName="Name0" presStyleCnt="0">
        <dgm:presLayoutVars>
          <dgm:dir/>
          <dgm:animLvl val="lvl"/>
          <dgm:resizeHandles val="exact"/>
        </dgm:presLayoutVars>
      </dgm:prSet>
      <dgm:spPr/>
    </dgm:pt>
    <dgm:pt modelId="{D1CD5A3F-1305-43E7-BFFA-7053FDCEF0DA}" type="pres">
      <dgm:prSet presAssocID="{AB7BA68A-7E3B-47ED-AE96-C23AA633B02A}" presName="parTxOnly" presStyleLbl="node1" presStyleIdx="0" presStyleCnt="1" custLinFactNeighborY="2469">
        <dgm:presLayoutVars>
          <dgm:chMax val="0"/>
          <dgm:chPref val="0"/>
          <dgm:bulletEnabled val="1"/>
        </dgm:presLayoutVars>
      </dgm:prSet>
      <dgm:spPr/>
    </dgm:pt>
  </dgm:ptLst>
  <dgm:cxnLst>
    <dgm:cxn modelId="{04456917-1C6D-4428-921A-C3C896DB6E8F}" srcId="{D5FA1D96-3344-47E2-816C-426195E95DF0}" destId="{AB7BA68A-7E3B-47ED-AE96-C23AA633B02A}" srcOrd="0" destOrd="0" parTransId="{6A63BAF8-C8B9-481C-BDE5-F40B2CF19351}" sibTransId="{2D8D7D00-0C0C-448A-8E05-E3FEC2FD3619}"/>
    <dgm:cxn modelId="{1847A49F-2363-D949-ABF5-23B8DBDA6686}" type="presOf" srcId="{AB7BA68A-7E3B-47ED-AE96-C23AA633B02A}" destId="{D1CD5A3F-1305-43E7-BFFA-7053FDCEF0DA}" srcOrd="0" destOrd="0" presId="urn:microsoft.com/office/officeart/2005/8/layout/chevron1"/>
    <dgm:cxn modelId="{9234E1FB-8AB1-0046-BE6D-505711F652B2}" type="presOf" srcId="{D5FA1D96-3344-47E2-816C-426195E95DF0}" destId="{7191A707-31AE-40CF-899F-E630BDE65631}" srcOrd="0" destOrd="0" presId="urn:microsoft.com/office/officeart/2005/8/layout/chevron1"/>
    <dgm:cxn modelId="{7AE0FB6D-08E7-CA44-AAB4-2F333D650AAE}" type="presParOf" srcId="{7191A707-31AE-40CF-899F-E630BDE65631}" destId="{D1CD5A3F-1305-43E7-BFFA-7053FDCEF0D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1329FC-CDB3-43B1-B842-0C6A9DE5684A}" type="doc">
      <dgm:prSet loTypeId="urn:microsoft.com/office/officeart/2005/8/layout/hChevron3" loCatId="process" qsTypeId="urn:microsoft.com/office/officeart/2005/8/quickstyle/simple4" qsCatId="simple" csTypeId="urn:microsoft.com/office/officeart/2005/8/colors/accent1_2" csCatId="accent1" phldr="1"/>
      <dgm:spPr/>
    </dgm:pt>
    <dgm:pt modelId="{B2E29532-1843-484F-A004-6912C60E0C51}">
      <dgm:prSet phldrT="[Texto]"/>
      <dgm:spPr/>
      <dgm:t>
        <a:bodyPr/>
        <a:lstStyle/>
        <a:p>
          <a:r>
            <a:rPr lang="es-ES" b="1" dirty="0"/>
            <a:t>2018</a:t>
          </a:r>
          <a:endParaRPr lang="ca-ES" b="1" dirty="0"/>
        </a:p>
      </dgm:t>
    </dgm:pt>
    <dgm:pt modelId="{50B00A01-8DCB-4475-8B3F-58F65CB355EC}" type="parTrans" cxnId="{7CACFC44-E8E8-4B28-B2DE-A62091EC9818}">
      <dgm:prSet/>
      <dgm:spPr/>
      <dgm:t>
        <a:bodyPr/>
        <a:lstStyle/>
        <a:p>
          <a:endParaRPr lang="ca-ES"/>
        </a:p>
      </dgm:t>
    </dgm:pt>
    <dgm:pt modelId="{32702020-3D9C-4A0D-8143-28D564CB544F}" type="sibTrans" cxnId="{7CACFC44-E8E8-4B28-B2DE-A62091EC9818}">
      <dgm:prSet/>
      <dgm:spPr/>
      <dgm:t>
        <a:bodyPr/>
        <a:lstStyle/>
        <a:p>
          <a:endParaRPr lang="ca-ES"/>
        </a:p>
      </dgm:t>
    </dgm:pt>
    <dgm:pt modelId="{3AFC0196-96A6-4AF8-91E6-18ADE7C78BC0}">
      <dgm:prSet phldrT="[Texto]"/>
      <dgm:spPr/>
      <dgm:t>
        <a:bodyPr/>
        <a:lstStyle/>
        <a:p>
          <a:r>
            <a:rPr lang="es-ES" b="1" dirty="0"/>
            <a:t>2017</a:t>
          </a:r>
          <a:endParaRPr lang="ca-ES" b="1" dirty="0"/>
        </a:p>
      </dgm:t>
    </dgm:pt>
    <dgm:pt modelId="{442DDBA8-A579-47F7-B846-F06F7F7C15D7}" type="parTrans" cxnId="{8B7ADD56-26E1-43CC-8612-D2B501C611D9}">
      <dgm:prSet/>
      <dgm:spPr/>
      <dgm:t>
        <a:bodyPr/>
        <a:lstStyle/>
        <a:p>
          <a:endParaRPr lang="ca-ES"/>
        </a:p>
      </dgm:t>
    </dgm:pt>
    <dgm:pt modelId="{5FD53801-BE69-40CC-9D17-2E5225DB6895}" type="sibTrans" cxnId="{8B7ADD56-26E1-43CC-8612-D2B501C611D9}">
      <dgm:prSet/>
      <dgm:spPr/>
      <dgm:t>
        <a:bodyPr/>
        <a:lstStyle/>
        <a:p>
          <a:endParaRPr lang="ca-ES"/>
        </a:p>
      </dgm:t>
    </dgm:pt>
    <dgm:pt modelId="{C5C203C7-F626-40BD-9081-010C20B0DC56}" type="pres">
      <dgm:prSet presAssocID="{981329FC-CDB3-43B1-B842-0C6A9DE5684A}" presName="Name0" presStyleCnt="0">
        <dgm:presLayoutVars>
          <dgm:dir/>
          <dgm:resizeHandles val="exact"/>
        </dgm:presLayoutVars>
      </dgm:prSet>
      <dgm:spPr/>
    </dgm:pt>
    <dgm:pt modelId="{0AA44E28-695C-4FBE-9D01-AE703F8B9B33}" type="pres">
      <dgm:prSet presAssocID="{3AFC0196-96A6-4AF8-91E6-18ADE7C78BC0}" presName="parTxOnly" presStyleLbl="node1" presStyleIdx="0" presStyleCnt="2" custScaleX="57987">
        <dgm:presLayoutVars>
          <dgm:bulletEnabled val="1"/>
        </dgm:presLayoutVars>
      </dgm:prSet>
      <dgm:spPr/>
    </dgm:pt>
    <dgm:pt modelId="{5D77BD5D-2654-4B4A-84BA-B3FC62C440E0}" type="pres">
      <dgm:prSet presAssocID="{5FD53801-BE69-40CC-9D17-2E5225DB6895}" presName="parSpace" presStyleCnt="0"/>
      <dgm:spPr/>
    </dgm:pt>
    <dgm:pt modelId="{A0551BF4-E666-412F-ADBC-22C394D57E22}" type="pres">
      <dgm:prSet presAssocID="{B2E29532-1843-484F-A004-6912C60E0C51}" presName="parTxOnly" presStyleLbl="node1" presStyleIdx="1" presStyleCnt="2" custLinFactNeighborX="68" custLinFactNeighborY="18708">
        <dgm:presLayoutVars>
          <dgm:bulletEnabled val="1"/>
        </dgm:presLayoutVars>
      </dgm:prSet>
      <dgm:spPr/>
    </dgm:pt>
  </dgm:ptLst>
  <dgm:cxnLst>
    <dgm:cxn modelId="{3B9C7E1A-B92F-4C51-876E-804D9A5B4AB9}" type="presOf" srcId="{3AFC0196-96A6-4AF8-91E6-18ADE7C78BC0}" destId="{0AA44E28-695C-4FBE-9D01-AE703F8B9B33}" srcOrd="0" destOrd="0" presId="urn:microsoft.com/office/officeart/2005/8/layout/hChevron3"/>
    <dgm:cxn modelId="{7CACFC44-E8E8-4B28-B2DE-A62091EC9818}" srcId="{981329FC-CDB3-43B1-B842-0C6A9DE5684A}" destId="{B2E29532-1843-484F-A004-6912C60E0C51}" srcOrd="1" destOrd="0" parTransId="{50B00A01-8DCB-4475-8B3F-58F65CB355EC}" sibTransId="{32702020-3D9C-4A0D-8143-28D564CB544F}"/>
    <dgm:cxn modelId="{8B7ADD56-26E1-43CC-8612-D2B501C611D9}" srcId="{981329FC-CDB3-43B1-B842-0C6A9DE5684A}" destId="{3AFC0196-96A6-4AF8-91E6-18ADE7C78BC0}" srcOrd="0" destOrd="0" parTransId="{442DDBA8-A579-47F7-B846-F06F7F7C15D7}" sibTransId="{5FD53801-BE69-40CC-9D17-2E5225DB6895}"/>
    <dgm:cxn modelId="{C455DC9B-D52C-4AB8-AC6A-3157544B7A4A}" type="presOf" srcId="{981329FC-CDB3-43B1-B842-0C6A9DE5684A}" destId="{C5C203C7-F626-40BD-9081-010C20B0DC56}" srcOrd="0" destOrd="0" presId="urn:microsoft.com/office/officeart/2005/8/layout/hChevron3"/>
    <dgm:cxn modelId="{95FE7FC7-3918-4D62-99B8-5790804DAB98}" type="presOf" srcId="{B2E29532-1843-484F-A004-6912C60E0C51}" destId="{A0551BF4-E666-412F-ADBC-22C394D57E22}" srcOrd="0" destOrd="0" presId="urn:microsoft.com/office/officeart/2005/8/layout/hChevron3"/>
    <dgm:cxn modelId="{65EEC5F3-55EE-4E24-B49C-675E95C9409B}" type="presParOf" srcId="{C5C203C7-F626-40BD-9081-010C20B0DC56}" destId="{0AA44E28-695C-4FBE-9D01-AE703F8B9B33}" srcOrd="0" destOrd="0" presId="urn:microsoft.com/office/officeart/2005/8/layout/hChevron3"/>
    <dgm:cxn modelId="{42CF789F-412C-4733-A1E2-8304F15BA6F3}" type="presParOf" srcId="{C5C203C7-F626-40BD-9081-010C20B0DC56}" destId="{5D77BD5D-2654-4B4A-84BA-B3FC62C440E0}" srcOrd="1" destOrd="0" presId="urn:microsoft.com/office/officeart/2005/8/layout/hChevron3"/>
    <dgm:cxn modelId="{A7EA6068-584A-42FD-9837-618737A3F791}" type="presParOf" srcId="{C5C203C7-F626-40BD-9081-010C20B0DC56}" destId="{A0551BF4-E666-412F-ADBC-22C394D57E22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D5A3F-1305-43E7-BFFA-7053FDCEF0DA}">
      <dsp:nvSpPr>
        <dsp:cNvPr id="0" name=""/>
        <dsp:cNvSpPr/>
      </dsp:nvSpPr>
      <dsp:spPr>
        <a:xfrm>
          <a:off x="5845" y="0"/>
          <a:ext cx="11959346" cy="634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noProof="0" dirty="0"/>
            <a:t>        Year</a:t>
          </a:r>
          <a:r>
            <a:rPr lang="es-ES" sz="4000" kern="1200" dirty="0"/>
            <a:t> 1                       </a:t>
          </a:r>
          <a:r>
            <a:rPr lang="es-ES" sz="4000" kern="1200" dirty="0" err="1"/>
            <a:t>Year</a:t>
          </a:r>
          <a:r>
            <a:rPr lang="es-ES" sz="4000" kern="1200" dirty="0"/>
            <a:t> 2                         </a:t>
          </a:r>
          <a:r>
            <a:rPr lang="es-ES" sz="4000" kern="1200" dirty="0" err="1"/>
            <a:t>Year</a:t>
          </a:r>
          <a:r>
            <a:rPr lang="es-ES" sz="4000" kern="1200" dirty="0"/>
            <a:t> 3</a:t>
          </a:r>
        </a:p>
      </dsp:txBody>
      <dsp:txXfrm>
        <a:off x="323345" y="0"/>
        <a:ext cx="11324347" cy="634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44E28-695C-4FBE-9D01-AE703F8B9B33}">
      <dsp:nvSpPr>
        <dsp:cNvPr id="0" name=""/>
        <dsp:cNvSpPr/>
      </dsp:nvSpPr>
      <dsp:spPr>
        <a:xfrm>
          <a:off x="670" y="0"/>
          <a:ext cx="4226331" cy="80953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362" tIns="114681" rIns="57341" bIns="114681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b="1" kern="1200" dirty="0"/>
            <a:t>2017</a:t>
          </a:r>
          <a:endParaRPr lang="ca-ES" sz="4300" b="1" kern="1200" dirty="0"/>
        </a:p>
      </dsp:txBody>
      <dsp:txXfrm>
        <a:off x="670" y="0"/>
        <a:ext cx="4023948" cy="809534"/>
      </dsp:txXfrm>
    </dsp:sp>
    <dsp:sp modelId="{A0551BF4-E666-412F-ADBC-22C394D57E22}">
      <dsp:nvSpPr>
        <dsp:cNvPr id="0" name=""/>
        <dsp:cNvSpPr/>
      </dsp:nvSpPr>
      <dsp:spPr>
        <a:xfrm>
          <a:off x="2769989" y="0"/>
          <a:ext cx="7288411" cy="80953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22" tIns="114681" rIns="57341" bIns="114681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b="1" kern="1200" dirty="0"/>
            <a:t>2018</a:t>
          </a:r>
          <a:endParaRPr lang="ca-ES" sz="4300" b="1" kern="1200" dirty="0"/>
        </a:p>
      </dsp:txBody>
      <dsp:txXfrm>
        <a:off x="3174756" y="0"/>
        <a:ext cx="6478877" cy="809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0.08559</cdr:x>
      <cdr:y>0.87361</cdr:y>
    </cdr:from>
    <cdr:to>
      <cdr:x>0.25758</cdr:x>
      <cdr:y>1</cdr:y>
    </cdr:to>
    <cdr:sp macro="" textlink="">
      <cdr:nvSpPr>
        <cdr:cNvPr id="2" name="Cuadro de tex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8402" y="3749497"/>
          <a:ext cx="780507" cy="5269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es-ES" sz="90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Absolutely</a:t>
          </a:r>
          <a:br>
            <a:rPr lang="es-ES" sz="90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900" baseline="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Not</a:t>
          </a:r>
          <a:r>
            <a:rPr lang="es-ES" sz="90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900" baseline="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Relevant</a:t>
          </a:r>
          <a:endParaRPr lang="ca-ES" sz="900" dirty="0">
            <a:solidFill>
              <a:schemeClr val="tx1">
                <a:lumMod val="65000"/>
                <a:lumOff val="35000"/>
              </a:schemeClr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0.27352</cdr:x>
      <cdr:y>0.90229</cdr:y>
    </cdr:from>
    <cdr:to>
      <cdr:x>0.4198</cdr:x>
      <cdr:y>0.96606</cdr:y>
    </cdr:to>
    <cdr:sp macro="" textlink="">
      <cdr:nvSpPr>
        <cdr:cNvPr id="3" name="Cuadro de tex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1232" y="3761842"/>
          <a:ext cx="663826" cy="2658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es-ES" sz="9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Not Relevant</a:t>
          </a:r>
          <a:endParaRPr lang="ca-ES" sz="900">
            <a:solidFill>
              <a:schemeClr val="tx1">
                <a:lumMod val="65000"/>
                <a:lumOff val="35000"/>
              </a:schemeClr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0.66881</cdr:x>
      <cdr:y>0.9049</cdr:y>
    </cdr:from>
    <cdr:to>
      <cdr:x>0.8151</cdr:x>
      <cdr:y>0.96867</cdr:y>
    </cdr:to>
    <cdr:sp macro="" textlink="">
      <cdr:nvSpPr>
        <cdr:cNvPr id="4" name="Cuadro de 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35095" y="3772729"/>
          <a:ext cx="663871" cy="2658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es-ES" sz="900" baseline="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Relevant</a:t>
          </a:r>
          <a:endParaRPr lang="ca-ES" sz="900" dirty="0">
            <a:solidFill>
              <a:schemeClr val="tx1">
                <a:lumMod val="65000"/>
                <a:lumOff val="35000"/>
              </a:schemeClr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0.84197</cdr:x>
      <cdr:y>0.89875</cdr:y>
    </cdr:from>
    <cdr:to>
      <cdr:x>1</cdr:x>
      <cdr:y>0.9896</cdr:y>
    </cdr:to>
    <cdr:sp macro="" textlink="">
      <cdr:nvSpPr>
        <cdr:cNvPr id="5" name="Cuadro de tex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20887" y="3747111"/>
          <a:ext cx="717163" cy="3787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es-ES" sz="90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Absolutely</a:t>
          </a:r>
          <a:br>
            <a:rPr lang="es-ES" sz="90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900" baseline="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Relevant</a:t>
          </a:r>
          <a:endParaRPr lang="ca-ES" sz="900" dirty="0">
            <a:solidFill>
              <a:schemeClr val="tx1">
                <a:lumMod val="65000"/>
                <a:lumOff val="35000"/>
              </a:schemeClr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0.47356</cdr:x>
      <cdr:y>0.90229</cdr:y>
    </cdr:from>
    <cdr:to>
      <cdr:x>0.61984</cdr:x>
      <cdr:y>0.96606</cdr:y>
    </cdr:to>
    <cdr:sp macro="" textlink="">
      <cdr:nvSpPr>
        <cdr:cNvPr id="6" name="Cuadro de 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9022" y="3761843"/>
          <a:ext cx="663826" cy="2658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es-ES" sz="900" baseline="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Not</a:t>
          </a:r>
          <a:r>
            <a:rPr lang="es-ES" sz="90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900" baseline="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my</a:t>
          </a:r>
          <a:r>
            <a:rPr lang="es-ES" sz="90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900" baseline="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expertise</a:t>
          </a:r>
          <a:endParaRPr lang="ca-ES" sz="900" dirty="0">
            <a:solidFill>
              <a:schemeClr val="tx1">
                <a:lumMod val="65000"/>
                <a:lumOff val="35000"/>
              </a:schemeClr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1C032-8591-4F9F-BA22-443D8B9DBEF2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8E0D7-F8FE-4020-B0F2-815F83AEE8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Integration, Pilot Implementation and assessment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8E0D7-F8FE-4020-B0F2-815F83AEE8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9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64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40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40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4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60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E0D7-F8FE-4020-B0F2-815F83AEE8E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72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06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Integration, Pilot Implementation and assessment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8E0D7-F8FE-4020-B0F2-815F83AEE8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0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Integration, Pilot Implementation and assessment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8E0D7-F8FE-4020-B0F2-815F83AEE8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3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Integration, Pilot Implementation and assessment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8E0D7-F8FE-4020-B0F2-815F83AEE8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8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Integration, Pilot Implementation and assessment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8E0D7-F8FE-4020-B0F2-815F83AEE8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Integration, Pilot Implementation and assessment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8E0D7-F8FE-4020-B0F2-815F83AEE8E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37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8E0D7-F8FE-4020-B0F2-815F83AEE8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58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61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0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plug-n-harvest.eu/" TargetMode="External"/><Relationship Id="rId3" Type="http://schemas.openxmlformats.org/officeDocument/2006/relationships/hyperlink" Target="https://www.facebook.com/Plug.N.Harvest/" TargetMode="External"/><Relationship Id="rId7" Type="http://schemas.openxmlformats.org/officeDocument/2006/relationships/hyperlink" Target="https://www.linkedin.com/company/plug-n-harvest-h2020/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11" Type="http://schemas.openxmlformats.org/officeDocument/2006/relationships/hyperlink" Target="https://www.youtube.com/channel/UCCud95Pz2JIXjh-s2wzPQeA" TargetMode="External"/><Relationship Id="rId5" Type="http://schemas.openxmlformats.org/officeDocument/2006/relationships/hyperlink" Target="https://twitter.com/Plug_N_Harvest" TargetMode="External"/><Relationship Id="rId15" Type="http://schemas.openxmlformats.org/officeDocument/2006/relationships/hyperlink" Target="http://www.plug-n-harvest.eu/index.php/contact-2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plus.google.com/109563437316398919262" TargetMode="External"/><Relationship Id="rId14" Type="http://schemas.openxmlformats.org/officeDocument/2006/relationships/image" Target="../media/image1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WPX - Task X.X: Task or deliverable title HERE</a:t>
            </a:r>
          </a:p>
          <a:p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9292" y="6459785"/>
            <a:ext cx="1710260" cy="365125"/>
          </a:xfrm>
        </p:spPr>
        <p:txBody>
          <a:bodyPr/>
          <a:lstStyle/>
          <a:p>
            <a:fld id="{40F4E886-7301-4474-86BD-9B5B4C643F56}" type="datetime1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PLUG-N-HARVEST</a:t>
            </a:r>
            <a:br>
              <a:rPr lang="en-US" dirty="0"/>
            </a:br>
            <a:r>
              <a:rPr lang="en-US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5622" y="6459785"/>
            <a:ext cx="1087438" cy="365125"/>
          </a:xfrm>
        </p:spPr>
        <p:txBody>
          <a:bodyPr/>
          <a:lstStyle/>
          <a:p>
            <a:fld id="{76F34D8A-136C-4FA7-8325-F06DF2D5CB3D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62D54C6-0708-49C1-8E90-66C8A0701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F8247B2-F9B4-41A4-92EC-65CB22139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" y="187221"/>
            <a:ext cx="1440872" cy="960582"/>
          </a:xfrm>
          <a:prstGeom prst="rect">
            <a:avLst/>
          </a:prstGeom>
        </p:spPr>
      </p:pic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B1077E51-D833-444F-8F9A-ECFCB822172D}"/>
              </a:ext>
            </a:extLst>
          </p:cNvPr>
          <p:cNvGrpSpPr/>
          <p:nvPr userDrawn="1"/>
        </p:nvGrpSpPr>
        <p:grpSpPr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8">
              <a:extLst>
                <a:ext uri="{FF2B5EF4-FFF2-40B4-BE49-F238E27FC236}">
                  <a16:creationId xmlns:a16="http://schemas.microsoft.com/office/drawing/2014/main" id="{E89A774E-3AA7-48C0-A869-6155FBDA0D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8">
              <a:extLst>
                <a:ext uri="{FF2B5EF4-FFF2-40B4-BE49-F238E27FC236}">
                  <a16:creationId xmlns:a16="http://schemas.microsoft.com/office/drawing/2014/main" id="{31CD710B-C000-4BC0-95DE-E420B42FFB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8">
              <a:extLst>
                <a:ext uri="{FF2B5EF4-FFF2-40B4-BE49-F238E27FC236}">
                  <a16:creationId xmlns:a16="http://schemas.microsoft.com/office/drawing/2014/main" id="{434D3471-EABD-48E5-9E38-05D6FB41B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E426D7DF-322D-4C32-8367-7D2ECAA5E7D2}"/>
              </a:ext>
            </a:extLst>
          </p:cNvPr>
          <p:cNvGrpSpPr/>
          <p:nvPr userDrawn="1"/>
        </p:nvGrpSpPr>
        <p:grpSpPr>
          <a:xfrm>
            <a:off x="-3" y="5995713"/>
            <a:ext cx="12192003" cy="195824"/>
            <a:chOff x="-3" y="5947506"/>
            <a:chExt cx="12192003" cy="195824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D343923A-53F8-490B-8309-F3D82466784A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50390A1A-8D46-4BDB-9F90-0B900E264D96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9ED04F5D-513F-4679-A122-E350071F5D1C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69858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1E-DEAE-4CBE-A42B-AFEABF2D80C4}" type="datetime1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6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A15C9D72-037B-41FD-81C7-E1D78679537D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3B75D703-A31E-4336-8AAF-9F15FEF0E56A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BEF65BCD-F79A-46B4-97C7-D220305AA624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353E837A-2174-444B-83A0-E17846E7DC2B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32DC-8BE5-4FBE-BEC8-3CF6B3B972B5}" type="datetime1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FDD8FD8-32AF-478D-BC06-892FF8B46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1772" y="5764975"/>
            <a:ext cx="1072004" cy="71467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C8E54492-3E5A-49E9-8914-E7CC6B0CB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1529" y="5766132"/>
            <a:ext cx="1133648" cy="10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64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Slide: Fin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C6629B-A2E2-43B0-BC7C-2B77883FD396}" type="datetime1">
              <a:t>21/11/2018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pt-BR">
                <a:solidFill>
                  <a:schemeClr val="tx1"/>
                </a:solidFill>
              </a:rPr>
              <a:t>PLUG-N-HARVEST</a:t>
            </a:r>
            <a:br>
              <a:rPr lang="pt-BR">
                <a:solidFill>
                  <a:schemeClr val="tx1"/>
                </a:solidFill>
              </a:rPr>
            </a:br>
            <a:r>
              <a:rPr lang="pt-BR">
                <a:solidFill>
                  <a:schemeClr val="tx1"/>
                </a:solidFill>
              </a:rPr>
              <a:t>ID: 768735 - H2020-EU.2.1.5.2.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7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grpSp>
        <p:nvGrpSpPr>
          <p:cNvPr id="8" name="Ομάδα 11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9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0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1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2" name="Εικόνα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sp>
        <p:nvSpPr>
          <p:cNvPr id="13" name="TextBox 1"/>
          <p:cNvSpPr>
            <a:spLocks noAdjustHandles="1"/>
          </p:cNvSpPr>
          <p:nvPr userDrawn="1"/>
        </p:nvSpPr>
        <p:spPr bwMode="auto">
          <a:xfrm>
            <a:off x="695400" y="2924944"/>
            <a:ext cx="108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>
                <a:latin typeface="+mj-lt"/>
              </a:rPr>
              <a:t>THANK YOU</a:t>
            </a:r>
            <a:endParaRPr lang="el-GR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2123718"/>
      </p:ext>
    </p:extLst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Common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95400" y="1556792"/>
            <a:ext cx="10801200" cy="431230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Θέση ημερομηνίας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C9F940-3752-4988-A080-ACBD9960BA4B}" type="datetime1">
              <a:t>21/11/2018</a:t>
            </a:fld>
            <a:endParaRPr lang="en-US"/>
          </a:p>
        </p:txBody>
      </p:sp>
      <p:sp>
        <p:nvSpPr>
          <p:cNvPr id="6" name="Θέση υποσέλιδου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/>
          </a:p>
        </p:txBody>
      </p:sp>
      <p:sp>
        <p:nvSpPr>
          <p:cNvPr id="7" name="Θέση αριθμού διαφάνειας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95400" y="286603"/>
            <a:ext cx="10801200" cy="982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defRPr/>
            </a:pPr>
            <a:r>
              <a:rPr lang="en-US"/>
              <a:t>MAIN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3920748"/>
      </p:ext>
    </p:extLst>
  </p:cSld>
  <p:clrMapOvr>
    <a:masterClrMapping/>
  </p:clrMapOvr>
  <p:hf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859292" y="6459785"/>
            <a:ext cx="1710260" cy="365125"/>
          </a:xfrm>
        </p:spPr>
        <p:txBody>
          <a:bodyPr/>
          <a:lstStyle/>
          <a:p>
            <a:pPr>
              <a:defRPr/>
            </a:pPr>
            <a:fld id="{40F4E886-7301-4474-86BD-9B5B4C643F56}" type="datetime1">
              <a:t>21/11/2018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25622" y="6459785"/>
            <a:ext cx="1087438" cy="365125"/>
          </a:xfrm>
        </p:spPr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7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8" name="Εικόνα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3904" y="187221"/>
            <a:ext cx="1440872" cy="960582"/>
          </a:xfrm>
          <a:prstGeom prst="rect">
            <a:avLst/>
          </a:prstGeom>
        </p:spPr>
      </p:pic>
      <p:grpSp>
        <p:nvGrpSpPr>
          <p:cNvPr id="9" name="Ομάδα 23"/>
          <p:cNvGrpSpPr/>
          <p:nvPr userDrawn="1"/>
        </p:nvGrpSpPr>
        <p:grpSpPr bwMode="auto">
          <a:xfrm>
            <a:off x="293904" y="1390417"/>
            <a:ext cx="6955033" cy="3572554"/>
            <a:chOff x="348625" y="2240280"/>
            <a:chExt cx="6955033" cy="3572554"/>
          </a:xfrm>
        </p:grpSpPr>
        <p:cxnSp>
          <p:nvCxnSpPr>
            <p:cNvPr id="10" name="Straight Connector 8"/>
            <p:cNvCxnSpPr>
              <a:cxnSpLocks/>
            </p:cNvCxnSpPr>
            <p:nvPr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"/>
            <p:cNvCxnSpPr>
              <a:cxnSpLocks/>
            </p:cNvCxnSpPr>
            <p:nvPr userDrawn="1"/>
          </p:nvCxnSpPr>
          <p:spPr bwMode="auto">
            <a:xfrm>
              <a:off x="348625" y="3990831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Ομάδα 18"/>
          <p:cNvGrpSpPr/>
          <p:nvPr userDrawn="1"/>
        </p:nvGrpSpPr>
        <p:grpSpPr bwMode="auto">
          <a:xfrm>
            <a:off x="-3" y="5995713"/>
            <a:ext cx="12192003" cy="195824"/>
            <a:chOff x="-3" y="5947505"/>
            <a:chExt cx="12192003" cy="195824"/>
          </a:xfrm>
        </p:grpSpPr>
        <p:sp>
          <p:nvSpPr>
            <p:cNvPr id="1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graphicFrame>
        <p:nvGraphicFramePr>
          <p:cNvPr id="18" name="Table 30"/>
          <p:cNvGraphicFramePr>
            <a:graphicFrameLocks noGrp="1"/>
          </p:cNvGraphicFramePr>
          <p:nvPr userDrawn="1"/>
        </p:nvGraphicFramePr>
        <p:xfrm>
          <a:off x="1097280" y="3212681"/>
          <a:ext cx="3054504" cy="2656265"/>
        </p:xfrm>
        <a:graphic>
          <a:graphicData uri="http://schemas.openxmlformats.org/drawingml/2006/table">
            <a:tbl>
              <a:tblPr firstRow="1" bandRow="1"/>
              <a:tblGrid>
                <a:gridCol w="3054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12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400" b="1" i="1">
                          <a:latin typeface="+mj-lt"/>
                        </a:rPr>
                        <a:t>WORK PACKAGE:</a:t>
                      </a:r>
                      <a:endParaRPr lang="el-GR" sz="2400" b="1" i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400" b="1" i="1">
                          <a:latin typeface="+mj-lt"/>
                        </a:rPr>
                        <a:t>TASK(S):</a:t>
                      </a:r>
                      <a:endParaRPr lang="el-GR" sz="2400" b="1" i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2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400" b="1" i="1">
                          <a:latin typeface="+mj-lt"/>
                        </a:rPr>
                        <a:t>ORGANIZATION(S):</a:t>
                      </a:r>
                      <a:endParaRPr lang="el-GR" sz="2400" b="1" i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2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400" b="1" i="1">
                          <a:latin typeface="+mj-lt"/>
                        </a:rPr>
                        <a:t>PRESENTER(S):</a:t>
                      </a:r>
                      <a:endParaRPr lang="el-GR" sz="2400" b="1" i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2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400" b="1" i="1">
                          <a:latin typeface="+mj-lt"/>
                        </a:rPr>
                        <a:t>MEETING TITLE:</a:t>
                      </a:r>
                      <a:endParaRPr lang="el-GR" sz="2400" b="1" i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 Placeholder 3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151782" y="5328400"/>
            <a:ext cx="7003579" cy="431799"/>
          </a:xfrm>
        </p:spPr>
        <p:txBody>
          <a:bodyPr>
            <a:normAutofit/>
          </a:bodyPr>
          <a:lstStyle>
            <a:lvl1pPr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>
              <a:defRPr/>
            </a:pPr>
            <a:r>
              <a:rPr lang="en-US"/>
              <a:t>Click to modify</a:t>
            </a:r>
            <a:endParaRPr/>
          </a:p>
        </p:txBody>
      </p:sp>
      <p:sp>
        <p:nvSpPr>
          <p:cNvPr id="20" name="Text Placeholder 3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151783" y="3727341"/>
            <a:ext cx="7003579" cy="431799"/>
          </a:xfrm>
        </p:spPr>
        <p:txBody>
          <a:bodyPr>
            <a:normAutofit/>
          </a:bodyPr>
          <a:lstStyle>
            <a:lvl1pPr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>
              <a:defRPr/>
            </a:pPr>
            <a:r>
              <a:rPr lang="en-US"/>
              <a:t>Click to modify</a:t>
            </a:r>
            <a:endParaRPr/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151783" y="4258765"/>
            <a:ext cx="7003579" cy="431799"/>
          </a:xfrm>
        </p:spPr>
        <p:txBody>
          <a:bodyPr>
            <a:normAutofit/>
          </a:bodyPr>
          <a:lstStyle>
            <a:lvl1pPr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>
              <a:defRPr/>
            </a:pPr>
            <a:r>
              <a:rPr lang="en-US"/>
              <a:t>Click to modify</a:t>
            </a:r>
            <a:endParaRPr/>
          </a:p>
        </p:txBody>
      </p:sp>
      <p:sp>
        <p:nvSpPr>
          <p:cNvPr id="22" name="Text Placeholder 3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151783" y="4815797"/>
            <a:ext cx="7003579" cy="431799"/>
          </a:xfrm>
        </p:spPr>
        <p:txBody>
          <a:bodyPr>
            <a:normAutofit/>
          </a:bodyPr>
          <a:lstStyle>
            <a:lvl1pPr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>
              <a:defRPr/>
            </a:pPr>
            <a:r>
              <a:rPr lang="en-US"/>
              <a:t>Click to modify</a:t>
            </a:r>
            <a:endParaRPr/>
          </a:p>
        </p:txBody>
      </p:sp>
      <p:sp>
        <p:nvSpPr>
          <p:cNvPr id="23" name="Text Placeholder 3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151783" y="3224180"/>
            <a:ext cx="7003579" cy="431799"/>
          </a:xfrm>
        </p:spPr>
        <p:txBody>
          <a:bodyPr>
            <a:normAutofit/>
          </a:bodyPr>
          <a:lstStyle>
            <a:lvl1pPr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>
              <a:defRPr/>
            </a:pPr>
            <a:r>
              <a:rPr lang="en-US"/>
              <a:t>Click to modify</a:t>
            </a:r>
            <a:endParaRPr/>
          </a:p>
        </p:txBody>
      </p:sp>
      <p:sp>
        <p:nvSpPr>
          <p:cNvPr id="24" name="Rectangle 39"/>
          <p:cNvSpPr/>
          <p:nvPr userDrawn="1"/>
        </p:nvSpPr>
        <p:spPr bwMode="auto">
          <a:xfrm>
            <a:off x="1097280" y="1629613"/>
            <a:ext cx="100580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6D4"/>
                </a:solidFill>
                <a:latin typeface="+mj-lt"/>
              </a:rPr>
              <a:t>PLUG-n-</a:t>
            </a:r>
            <a:r>
              <a:rPr lang="en-US"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600"/>
                </a:solidFill>
                <a:latin typeface="+mj-lt"/>
              </a:rPr>
              <a:t>HARVEST</a:t>
            </a:r>
            <a:endParaRPr lang="el-GR" sz="72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9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2361787"/>
      </p:ext>
    </p:extLst>
  </p:cSld>
  <p:clrMapOvr>
    <a:masterClrMapping/>
  </p:clrMapOvr>
  <p:hf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Out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95400" y="1556792"/>
            <a:ext cx="10801200" cy="431230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Θέση ημερομηνίας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C9F940-3752-4988-A080-ACBD9960BA4B}" type="datetime1">
              <a:t>21/11/2018</a:t>
            </a:fld>
            <a:endParaRPr lang="en-US"/>
          </a:p>
        </p:txBody>
      </p:sp>
      <p:sp>
        <p:nvSpPr>
          <p:cNvPr id="6" name="Θέση υποσέλιδου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/>
          </a:p>
        </p:txBody>
      </p:sp>
      <p:sp>
        <p:nvSpPr>
          <p:cNvPr id="7" name="Θέση αριθμού διαφάνειας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8" name="TextBox 9"/>
          <p:cNvSpPr>
            <a:spLocks noAdjustHandles="1"/>
          </p:cNvSpPr>
          <p:nvPr userDrawn="1"/>
        </p:nvSpPr>
        <p:spPr bwMode="auto">
          <a:xfrm>
            <a:off x="703927" y="412937"/>
            <a:ext cx="11117420" cy="66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600" b="0" i="0" u="none" strike="noStrike" cap="none" spc="-5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Plug-N-Harvest: </a:t>
            </a:r>
            <a:r>
              <a:rPr lang="de-DE" sz="3600" b="0" i="0" u="none" strike="noStrike" cap="none" spc="-50">
                <a:ln>
                  <a:noFill/>
                </a:ln>
                <a:solidFill>
                  <a:srgbClr val="1886D4"/>
                </a:solidFill>
                <a:latin typeface="Arial"/>
              </a:rPr>
              <a:t>Presentation Outline</a:t>
            </a:r>
            <a:endParaRPr lang="el-GR">
              <a:solidFill>
                <a:srgbClr val="1886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67611"/>
      </p:ext>
    </p:extLst>
  </p:cSld>
  <p:clrMapOvr>
    <a:masterClrMapping/>
  </p:clrMapOvr>
  <p:hf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Side by Side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2FB9F1-94BF-45D3-AE33-6ABCB2F20E7B}" type="datetime1">
              <a:t>21/11/2018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695400" y="286603"/>
            <a:ext cx="10801200" cy="982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95400" y="1556791"/>
            <a:ext cx="5400600" cy="433141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 bwMode="auto">
          <a:xfrm>
            <a:off x="6096000" y="1556791"/>
            <a:ext cx="5365504" cy="433141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5738898"/>
      </p:ext>
    </p:extLst>
  </p:cSld>
  <p:clrMapOvr>
    <a:masterClrMapping/>
  </p:clrMapOvr>
  <p:hf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Side by Side Text and Fig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2FB9F1-94BF-45D3-AE33-6ABCB2F20E7B}" type="datetime1">
              <a:t>21/11/2018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95400" y="1556791"/>
            <a:ext cx="4752528" cy="433141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 hasCustomPrompt="1"/>
          </p:nvPr>
        </p:nvSpPr>
        <p:spPr bwMode="auto">
          <a:xfrm>
            <a:off x="5447928" y="1556791"/>
            <a:ext cx="6048672" cy="43314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695400" y="286603"/>
            <a:ext cx="10801200" cy="982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defRPr/>
            </a:pPr>
            <a:r>
              <a:rPr lang="en-US"/>
              <a:t>MAIN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1112233"/>
      </p:ext>
    </p:extLst>
  </p:cSld>
  <p:clrMapOvr>
    <a:masterClrMapping/>
  </p:clrMapOvr>
  <p:hf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Side by Side Text and two Fig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2FB9F1-94BF-45D3-AE33-6ABCB2F20E7B}" type="datetime1">
              <a:t>21/11/2018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95400" y="1556791"/>
            <a:ext cx="4752528" cy="433141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 hasCustomPrompt="1"/>
          </p:nvPr>
        </p:nvSpPr>
        <p:spPr bwMode="auto">
          <a:xfrm>
            <a:off x="5478697" y="1556791"/>
            <a:ext cx="6029811" cy="21602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 hasCustomPrompt="1"/>
          </p:nvPr>
        </p:nvSpPr>
        <p:spPr bwMode="auto">
          <a:xfrm>
            <a:off x="5478697" y="3727968"/>
            <a:ext cx="6029811" cy="21602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95400" y="286603"/>
            <a:ext cx="10801200" cy="982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defRPr/>
            </a:pPr>
            <a:r>
              <a:rPr lang="en-US"/>
              <a:t>MAIN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2234776"/>
      </p:ext>
    </p:extLst>
  </p:cSld>
  <p:clrMapOvr>
    <a:masterClrMapping/>
  </p:clrMapOvr>
  <p:hf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Side by Side Text and four Fig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2FB9F1-94BF-45D3-AE33-6ABCB2F20E7B}" type="datetime1">
              <a:t>21/11/2018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95400" y="1556791"/>
            <a:ext cx="4752528" cy="433141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 hasCustomPrompt="1"/>
          </p:nvPr>
        </p:nvSpPr>
        <p:spPr bwMode="auto">
          <a:xfrm>
            <a:off x="5478697" y="1556791"/>
            <a:ext cx="3030291" cy="21602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6" hasCustomPrompt="1"/>
          </p:nvPr>
        </p:nvSpPr>
        <p:spPr bwMode="auto">
          <a:xfrm>
            <a:off x="8508988" y="1556790"/>
            <a:ext cx="3002124" cy="21602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7" hasCustomPrompt="1"/>
          </p:nvPr>
        </p:nvSpPr>
        <p:spPr bwMode="auto">
          <a:xfrm>
            <a:off x="5478697" y="3717031"/>
            <a:ext cx="3030291" cy="21602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8" hasCustomPrompt="1"/>
          </p:nvPr>
        </p:nvSpPr>
        <p:spPr bwMode="auto">
          <a:xfrm>
            <a:off x="8508988" y="3717030"/>
            <a:ext cx="3002124" cy="21602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695400" y="286603"/>
            <a:ext cx="10801200" cy="982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defRPr/>
            </a:pPr>
            <a:r>
              <a:rPr lang="en-US"/>
              <a:t>MAIN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9361054"/>
      </p:ext>
    </p:extLst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SAMPLE TEXT</a:t>
            </a:r>
            <a:endParaRPr lang="el-GR" dirty="0"/>
          </a:p>
          <a:p>
            <a:pPr lvl="1"/>
            <a:r>
              <a:rPr lang="en-US" dirty="0"/>
              <a:t>Second level</a:t>
            </a:r>
            <a:endParaRPr lang="el-GR" dirty="0"/>
          </a:p>
          <a:p>
            <a:pPr lvl="2"/>
            <a:r>
              <a:rPr lang="en-US" dirty="0"/>
              <a:t>Third level</a:t>
            </a:r>
            <a:endParaRPr lang="el-GR" dirty="0"/>
          </a:p>
          <a:p>
            <a:pPr lvl="3"/>
            <a:r>
              <a:rPr lang="en-US" dirty="0"/>
              <a:t>Fourth level</a:t>
            </a:r>
            <a:endParaRPr lang="el-GR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26F7F1-73E5-42DF-AE6B-BC1B99F56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81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612D3F4-0F40-4DC0-B582-280A460D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F940-3752-4988-A080-ACBD9960BA4B}" type="datetime1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0D3B07AB-1213-436F-B06A-EE53137B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0D381510-7CEE-46A0-9CA1-745ACABB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36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Slide: No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6F430A-72C9-4ED3-B5E4-3D55C9729DA8}" type="datetime1">
              <a:t>21/11/2018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2726"/>
      </p:ext>
    </p:extLst>
  </p:cSld>
  <p:clrMapOvr>
    <a:masterClrMapping/>
  </p:clrMapOvr>
  <p:hf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Slide: Switch Tasks/Presenters - First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96986" y="3212976"/>
            <a:ext cx="10801200" cy="98215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Task: X.X - Title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6F430A-72C9-4ED3-B5E4-3D55C9729DA8}" type="datetime1">
              <a:t>21/11/2018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8" name="Title 1"/>
          <p:cNvSpPr>
            <a:spLocks noAdjustHandles="1"/>
          </p:cNvSpPr>
          <p:nvPr userDrawn="1"/>
        </p:nvSpPr>
        <p:spPr bwMode="auto">
          <a:xfrm>
            <a:off x="847800" y="439003"/>
            <a:ext cx="10801200" cy="982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>
              <a:lnSpc>
                <a:spcPct val="85000"/>
              </a:lnSpc>
              <a:spcBef>
                <a:spcPts val="0"/>
              </a:spcBef>
              <a:buNone/>
              <a:defRPr sz="3600" spc="-5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>
              <a:defRPr/>
            </a:pPr>
            <a:r>
              <a:rPr lang="en-US"/>
              <a:t>Plug-N-Harvest: WPX - Title</a:t>
            </a:r>
          </a:p>
        </p:txBody>
      </p:sp>
    </p:spTree>
    <p:extLst>
      <p:ext uri="{BB962C8B-B14F-4D97-AF65-F5344CB8AC3E}">
        <p14:creationId xmlns:p14="http://schemas.microsoft.com/office/powerpoint/2010/main" val="586755615"/>
      </p:ext>
    </p:extLst>
  </p:cSld>
  <p:clrMapOvr>
    <a:masterClrMapping/>
  </p:clrMapOvr>
  <p:hf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Tab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6F430A-72C9-4ED3-B5E4-3D55C9729DA8}" type="datetime1">
              <a:t>21/11/2018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 bwMode="auto">
          <a:xfrm>
            <a:off x="695325" y="1557337"/>
            <a:ext cx="10801350" cy="4319934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6508044"/>
      </p:ext>
    </p:extLst>
  </p:cSld>
  <p:clrMapOvr>
    <a:masterClrMapping/>
  </p:clrMapOvr>
  <p:hf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Cha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6F430A-72C9-4ED3-B5E4-3D55C9729DA8}" type="datetime1">
              <a:t>21/11/2018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 bwMode="auto">
          <a:xfrm>
            <a:off x="695325" y="1557337"/>
            <a:ext cx="10801275" cy="4319934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221051"/>
      </p:ext>
    </p:extLst>
  </p:cSld>
  <p:clrMapOvr>
    <a:masterClrMapping/>
  </p:clrMapOvr>
  <p:hf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Med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6F430A-72C9-4ED3-B5E4-3D55C9729DA8}" type="datetime1">
              <a:t>21/11/2018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8" name="Media Placeholder 2"/>
          <p:cNvSpPr>
            <a:spLocks noGrp="1"/>
          </p:cNvSpPr>
          <p:nvPr>
            <p:ph type="media" sz="quarter" idx="15"/>
          </p:nvPr>
        </p:nvSpPr>
        <p:spPr bwMode="auto">
          <a:xfrm>
            <a:off x="695325" y="1557337"/>
            <a:ext cx="10801350" cy="4319587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850190"/>
      </p:ext>
    </p:extLst>
  </p:cSld>
  <p:clrMapOvr>
    <a:masterClrMapping/>
  </p:clrMapOvr>
  <p:hf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Slide: Empt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C6629B-A2E2-43B0-BC7C-2B77883FD396}" type="datetime1">
              <a:t>21/11/2018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pt-BR">
                <a:solidFill>
                  <a:schemeClr val="tx1"/>
                </a:solidFill>
              </a:rPr>
              <a:t>PLUG-N-HARVEST</a:t>
            </a:r>
            <a:br>
              <a:rPr lang="pt-BR">
                <a:solidFill>
                  <a:schemeClr val="tx1"/>
                </a:solidFill>
              </a:rPr>
            </a:br>
            <a:r>
              <a:rPr lang="pt-BR">
                <a:solidFill>
                  <a:schemeClr val="tx1"/>
                </a:solidFill>
              </a:rPr>
              <a:t>ID: 768735 - H2020-EU.2.1.5.2.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7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grpSp>
        <p:nvGrpSpPr>
          <p:cNvPr id="8" name="Ομάδα 11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9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0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1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2" name="Εικόνα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78272"/>
      </p:ext>
    </p:extLst>
  </p:cSld>
  <p:clrMapOvr>
    <a:masterClrMapping/>
  </p:clrMapOvr>
  <p:hf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Side by S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320888" y="1268760"/>
            <a:ext cx="3617298" cy="487457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Subtitle</a:t>
            </a:r>
            <a:endParaRPr/>
          </a:p>
          <a:p>
            <a:pPr lvl="0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2711624" y="6450190"/>
            <a:ext cx="122656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DC22D29-6C03-4FCB-92CF-E05A67975532}" type="datetime1">
              <a:t>21/11/2018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357179" y="6459785"/>
            <a:ext cx="5832877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v-SE"/>
              <a:t>PLUG-N-HARVEST, 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0272463" y="6459785"/>
            <a:ext cx="102037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8" name="Εικόνα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grpSp>
        <p:nvGrpSpPr>
          <p:cNvPr id="9" name="Ομάδα 19"/>
          <p:cNvGrpSpPr/>
          <p:nvPr userDrawn="1"/>
        </p:nvGrpSpPr>
        <p:grpSpPr bwMode="auto">
          <a:xfrm rot="16199998">
            <a:off x="718683" y="3308070"/>
            <a:ext cx="6858001" cy="241858"/>
            <a:chOff x="-3" y="5947505"/>
            <a:chExt cx="12192003" cy="195824"/>
          </a:xfrm>
        </p:grpSpPr>
        <p:sp>
          <p:nvSpPr>
            <p:cNvPr id="10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1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360997" y="195412"/>
            <a:ext cx="7279619" cy="594791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322794" y="195412"/>
            <a:ext cx="3613484" cy="982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defRPr/>
            </a:pPr>
            <a:r>
              <a:rPr lang="en-US"/>
              <a:t>MAIN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6319179"/>
      </p:ext>
    </p:extLst>
  </p:cSld>
  <p:clrMapOvr>
    <a:masterClrMapping/>
  </p:clrMapOvr>
  <p:hf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Two fig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0" y="5301208"/>
            <a:ext cx="12188825" cy="15567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Rectangle 8"/>
          <p:cNvSpPr/>
          <p:nvPr userDrawn="1"/>
        </p:nvSpPr>
        <p:spPr bwMode="auto">
          <a:xfrm>
            <a:off x="-6351" y="5244592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607127" y="5366696"/>
            <a:ext cx="9603798" cy="531183"/>
          </a:xfrm>
        </p:spPr>
        <p:txBody>
          <a:bodyPr lIns="91440" tIns="0" rIns="91440" bIns="0" anchor="b">
            <a:noAutofit/>
          </a:bodyPr>
          <a:lstStyle>
            <a:lvl1pPr algn="ctr">
              <a:defRPr sz="3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Figure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 hasCustomPrompt="1"/>
          </p:nvPr>
        </p:nvSpPr>
        <p:spPr bwMode="auto">
          <a:xfrm>
            <a:off x="15" y="-1"/>
            <a:ext cx="6095985" cy="52354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1607126" y="5907024"/>
            <a:ext cx="9603416" cy="410649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Figure Subtitle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8D4731-F406-4A17-A852-A57626BC2303}" type="datetime1">
              <a:t>21/11/2018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 noChangeAspect="1"/>
          </p:cNvSpPr>
          <p:nvPr>
            <p:ph type="pic" idx="13" hasCustomPrompt="1"/>
          </p:nvPr>
        </p:nvSpPr>
        <p:spPr bwMode="auto">
          <a:xfrm>
            <a:off x="6096000" y="-1"/>
            <a:ext cx="6096000" cy="52354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2092304"/>
      </p:ext>
    </p:extLst>
  </p:cSld>
  <p:clrMapOvr>
    <a:masterClrMapping/>
  </p:clrMapOvr>
  <p:hf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Three fig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0" y="5301208"/>
            <a:ext cx="12188825" cy="15567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Rectangle 8"/>
          <p:cNvSpPr/>
          <p:nvPr userDrawn="1"/>
        </p:nvSpPr>
        <p:spPr bwMode="auto">
          <a:xfrm>
            <a:off x="-6351" y="5244592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607127" y="5366696"/>
            <a:ext cx="9603798" cy="531183"/>
          </a:xfrm>
        </p:spPr>
        <p:txBody>
          <a:bodyPr lIns="91440" tIns="0" rIns="91440" bIns="0" anchor="b">
            <a:noAutofit/>
          </a:bodyPr>
          <a:lstStyle>
            <a:lvl1pPr algn="ctr">
              <a:defRPr sz="3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Figure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1607126" y="5907024"/>
            <a:ext cx="9603416" cy="410649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Figure Subtitle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8D4731-F406-4A17-A852-A57626BC2303}" type="datetime1">
              <a:t>21/11/2018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11" name="Εικόνα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2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 noChangeAspect="1"/>
          </p:cNvSpPr>
          <p:nvPr>
            <p:ph type="pic" idx="13" hasCustomPrompt="1"/>
          </p:nvPr>
        </p:nvSpPr>
        <p:spPr bwMode="auto">
          <a:xfrm>
            <a:off x="6096000" y="-1"/>
            <a:ext cx="6096000" cy="52354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 hasCustomPrompt="1"/>
          </p:nvPr>
        </p:nvSpPr>
        <p:spPr bwMode="auto">
          <a:xfrm>
            <a:off x="-1573" y="-1280"/>
            <a:ext cx="6106808" cy="26444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6" hasCustomPrompt="1"/>
          </p:nvPr>
        </p:nvSpPr>
        <p:spPr bwMode="auto">
          <a:xfrm>
            <a:off x="-6351" y="2643158"/>
            <a:ext cx="6106808" cy="25922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1978928"/>
      </p:ext>
    </p:extLst>
  </p:cSld>
  <p:clrMapOvr>
    <a:masterClrMapping/>
  </p:clrMapOvr>
  <p:hf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Four fig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0" y="5301208"/>
            <a:ext cx="12188825" cy="15567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Rectangle 8"/>
          <p:cNvSpPr/>
          <p:nvPr userDrawn="1"/>
        </p:nvSpPr>
        <p:spPr bwMode="auto">
          <a:xfrm>
            <a:off x="-6351" y="5244592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607127" y="5366696"/>
            <a:ext cx="9603798" cy="531183"/>
          </a:xfrm>
        </p:spPr>
        <p:txBody>
          <a:bodyPr lIns="91440" tIns="0" rIns="91440" bIns="0" anchor="b">
            <a:noAutofit/>
          </a:bodyPr>
          <a:lstStyle>
            <a:lvl1pPr algn="ctr">
              <a:defRPr sz="3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Figure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1607126" y="5907024"/>
            <a:ext cx="9603416" cy="410649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Figure Subtitle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8D4731-F406-4A17-A852-A57626BC2303}" type="datetime1">
              <a:t>21/11/2018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11" name="Εικόνα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2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 noChangeAspect="1"/>
          </p:cNvSpPr>
          <p:nvPr>
            <p:ph type="pic" idx="15" hasCustomPrompt="1"/>
          </p:nvPr>
        </p:nvSpPr>
        <p:spPr bwMode="auto">
          <a:xfrm>
            <a:off x="-1573" y="-1280"/>
            <a:ext cx="6106808" cy="26444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6" hasCustomPrompt="1"/>
          </p:nvPr>
        </p:nvSpPr>
        <p:spPr bwMode="auto">
          <a:xfrm>
            <a:off x="-6351" y="2643158"/>
            <a:ext cx="6106808" cy="25922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7" hasCustomPrompt="1"/>
          </p:nvPr>
        </p:nvSpPr>
        <p:spPr bwMode="auto">
          <a:xfrm>
            <a:off x="6080443" y="-1280"/>
            <a:ext cx="6106808" cy="26444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8" hasCustomPrompt="1"/>
          </p:nvPr>
        </p:nvSpPr>
        <p:spPr bwMode="auto">
          <a:xfrm>
            <a:off x="6075664" y="2643158"/>
            <a:ext cx="6106808" cy="25922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9299105"/>
      </p:ext>
    </p:extLst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B51E-3943-40B2-9BC6-F6706F17CFAB}" type="datetime1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43C16FE-CE7E-4EEB-AC88-AFC2754AC2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WPX - Task X.X: Task or deliverable title HERE</a:t>
            </a:r>
          </a:p>
          <a:p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</p:txBody>
      </p: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C308791F-8CFD-4C06-9B8A-9C7BE9A8F531}"/>
              </a:ext>
            </a:extLst>
          </p:cNvPr>
          <p:cNvGrpSpPr/>
          <p:nvPr userDrawn="1"/>
        </p:nvGrpSpPr>
        <p:grpSpPr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14" name="Straight Connector 8">
              <a:extLst>
                <a:ext uri="{FF2B5EF4-FFF2-40B4-BE49-F238E27FC236}">
                  <a16:creationId xmlns:a16="http://schemas.microsoft.com/office/drawing/2014/main" id="{38039ED5-B2FD-4CD4-B618-9DF9BD751A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8">
              <a:extLst>
                <a:ext uri="{FF2B5EF4-FFF2-40B4-BE49-F238E27FC236}">
                  <a16:creationId xmlns:a16="http://schemas.microsoft.com/office/drawing/2014/main" id="{32F2A100-2389-49EA-B7F2-7127B1CF7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8">
              <a:extLst>
                <a:ext uri="{FF2B5EF4-FFF2-40B4-BE49-F238E27FC236}">
                  <a16:creationId xmlns:a16="http://schemas.microsoft.com/office/drawing/2014/main" id="{992A9B7B-E089-42FA-BDFD-C0559D6E95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8">
              <a:extLst>
                <a:ext uri="{FF2B5EF4-FFF2-40B4-BE49-F238E27FC236}">
                  <a16:creationId xmlns:a16="http://schemas.microsoft.com/office/drawing/2014/main" id="{E3C49DDD-6924-496F-B888-F8C7C67966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4189554-F227-4AE4-A4C2-35E50B5F01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PROJECT TITLE</a:t>
            </a:r>
          </a:p>
        </p:txBody>
      </p:sp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8F469D77-EF19-4057-AE87-E3ADDE7EA43B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DD03EBFC-06E0-4021-A919-3201FB912504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48FC381C-27D3-4527-B488-05F888E6D541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CFED065A-E2E6-41D0-A136-406B2A928BA5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pic>
        <p:nvPicPr>
          <p:cNvPr id="23" name="Εικόνα 10">
            <a:extLst>
              <a:ext uri="{FF2B5EF4-FFF2-40B4-BE49-F238E27FC236}">
                <a16:creationId xmlns:a16="http://schemas.microsoft.com/office/drawing/2014/main" id="{062D54C6-0708-49C1-8E90-66C8A0701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24" name="Εικόνα 15">
            <a:extLst>
              <a:ext uri="{FF2B5EF4-FFF2-40B4-BE49-F238E27FC236}">
                <a16:creationId xmlns:a16="http://schemas.microsoft.com/office/drawing/2014/main" id="{5F8247B2-F9B4-41A4-92EC-65CB22139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" y="187221"/>
            <a:ext cx="1440872" cy="9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One Fig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0" y="5301208"/>
            <a:ext cx="12188825" cy="15567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Rectangle 8"/>
          <p:cNvSpPr/>
          <p:nvPr userDrawn="1"/>
        </p:nvSpPr>
        <p:spPr bwMode="auto">
          <a:xfrm>
            <a:off x="-6351" y="5244592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607127" y="5366696"/>
            <a:ext cx="9603798" cy="531183"/>
          </a:xfrm>
        </p:spPr>
        <p:txBody>
          <a:bodyPr lIns="91440" tIns="0" rIns="91440" bIns="0" anchor="b">
            <a:noAutofit/>
          </a:bodyPr>
          <a:lstStyle>
            <a:lvl1pPr algn="ctr">
              <a:defRPr sz="3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Figure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 hasCustomPrompt="1"/>
          </p:nvPr>
        </p:nvSpPr>
        <p:spPr bwMode="auto">
          <a:xfrm>
            <a:off x="15" y="-1"/>
            <a:ext cx="12182458" cy="52354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1607126" y="5907024"/>
            <a:ext cx="9603416" cy="410649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Figure Subtitle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8D4731-F406-4A17-A852-A57626BC2303}" type="datetime1">
              <a:t>21/11/2018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2659"/>
      </p:ext>
    </p:extLst>
  </p:cSld>
  <p:clrMapOvr>
    <a:masterClrMapping/>
  </p:clrMapOvr>
  <p:hf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Fin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C6629B-A2E2-43B0-BC7C-2B77883FD396}" type="datetime1">
              <a:t>21/11/2018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pt-BR">
                <a:solidFill>
                  <a:schemeClr val="tx1"/>
                </a:solidFill>
              </a:rPr>
              <a:t>PLUG-N-HARVEST</a:t>
            </a:r>
            <a:br>
              <a:rPr lang="pt-BR">
                <a:solidFill>
                  <a:schemeClr val="tx1"/>
                </a:solidFill>
              </a:rPr>
            </a:br>
            <a:r>
              <a:rPr lang="pt-BR">
                <a:solidFill>
                  <a:schemeClr val="tx1"/>
                </a:solidFill>
              </a:rPr>
              <a:t>ID: 768735 - H2020-EU.2.1.5.2.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7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grpSp>
        <p:nvGrpSpPr>
          <p:cNvPr id="8" name="Ομάδα 11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9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0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1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2" name="Εικόνα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sp>
        <p:nvSpPr>
          <p:cNvPr id="13" name="TextBox 1"/>
          <p:cNvSpPr>
            <a:spLocks noAdjustHandles="1"/>
          </p:cNvSpPr>
          <p:nvPr userDrawn="1"/>
        </p:nvSpPr>
        <p:spPr bwMode="auto">
          <a:xfrm>
            <a:off x="695400" y="2924944"/>
            <a:ext cx="108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>
                <a:latin typeface="+mj-lt"/>
              </a:rPr>
              <a:t>THANK YOU</a:t>
            </a:r>
            <a:endParaRPr lang="el-GR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1996528"/>
      </p:ext>
    </p:extLst>
  </p:cSld>
  <p:clrMapOvr>
    <a:masterClrMapping/>
  </p:clrMapOvr>
  <p:hf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WPX - Task X.X: Task or deliverable title HERE</a:t>
            </a:r>
          </a:p>
          <a:p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9292" y="6459785"/>
            <a:ext cx="1710260" cy="365125"/>
          </a:xfrm>
        </p:spPr>
        <p:txBody>
          <a:bodyPr/>
          <a:lstStyle/>
          <a:p>
            <a:fld id="{40F4E886-7301-4474-86BD-9B5B4C643F56}" type="datetime1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PLUG-N-HARVEST</a:t>
            </a:r>
            <a:br>
              <a:rPr lang="en-US" dirty="0"/>
            </a:br>
            <a:r>
              <a:rPr lang="en-US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5622" y="6459785"/>
            <a:ext cx="1087438" cy="365125"/>
          </a:xfrm>
        </p:spPr>
        <p:txBody>
          <a:bodyPr/>
          <a:lstStyle/>
          <a:p>
            <a:fld id="{76F34D8A-136C-4FA7-8325-F06DF2D5CB3D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62D54C6-0708-49C1-8E90-66C8A0701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F8247B2-F9B4-41A4-92EC-65CB22139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" y="187221"/>
            <a:ext cx="1440872" cy="960582"/>
          </a:xfrm>
          <a:prstGeom prst="rect">
            <a:avLst/>
          </a:prstGeom>
        </p:spPr>
      </p:pic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B1077E51-D833-444F-8F9A-ECFCB822172D}"/>
              </a:ext>
            </a:extLst>
          </p:cNvPr>
          <p:cNvGrpSpPr/>
          <p:nvPr userDrawn="1"/>
        </p:nvGrpSpPr>
        <p:grpSpPr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8">
              <a:extLst>
                <a:ext uri="{FF2B5EF4-FFF2-40B4-BE49-F238E27FC236}">
                  <a16:creationId xmlns:a16="http://schemas.microsoft.com/office/drawing/2014/main" id="{E89A774E-3AA7-48C0-A869-6155FBDA0D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8">
              <a:extLst>
                <a:ext uri="{FF2B5EF4-FFF2-40B4-BE49-F238E27FC236}">
                  <a16:creationId xmlns:a16="http://schemas.microsoft.com/office/drawing/2014/main" id="{31CD710B-C000-4BC0-95DE-E420B42FFB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8">
              <a:extLst>
                <a:ext uri="{FF2B5EF4-FFF2-40B4-BE49-F238E27FC236}">
                  <a16:creationId xmlns:a16="http://schemas.microsoft.com/office/drawing/2014/main" id="{434D3471-EABD-48E5-9E38-05D6FB41B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E426D7DF-322D-4C32-8367-7D2ECAA5E7D2}"/>
              </a:ext>
            </a:extLst>
          </p:cNvPr>
          <p:cNvGrpSpPr/>
          <p:nvPr userDrawn="1"/>
        </p:nvGrpSpPr>
        <p:grpSpPr>
          <a:xfrm>
            <a:off x="-3" y="5995713"/>
            <a:ext cx="12192003" cy="195824"/>
            <a:chOff x="-3" y="5947506"/>
            <a:chExt cx="12192003" cy="195824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D343923A-53F8-490B-8309-F3D82466784A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50390A1A-8D46-4BDB-9F90-0B900E264D96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9ED04F5D-513F-4679-A122-E350071F5D1C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57811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/>
          </a:p>
        </p:txBody>
      </p:sp>
      <p:pic>
        <p:nvPicPr>
          <p:cNvPr id="7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8" name="Εικόνα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3904" y="187221"/>
            <a:ext cx="1440872" cy="960582"/>
          </a:xfrm>
          <a:prstGeom prst="rect">
            <a:avLst/>
          </a:prstGeom>
        </p:spPr>
      </p:pic>
      <p:grpSp>
        <p:nvGrpSpPr>
          <p:cNvPr id="9" name="Ομάδα 23"/>
          <p:cNvGrpSpPr/>
          <p:nvPr userDrawn="1"/>
        </p:nvGrpSpPr>
        <p:grpSpPr bwMode="auto">
          <a:xfrm>
            <a:off x="293904" y="1390417"/>
            <a:ext cx="6955033" cy="3572554"/>
            <a:chOff x="348625" y="2240280"/>
            <a:chExt cx="6955033" cy="3572554"/>
          </a:xfrm>
        </p:grpSpPr>
        <p:cxnSp>
          <p:nvCxnSpPr>
            <p:cNvPr id="10" name="Straight Connector 8"/>
            <p:cNvCxnSpPr>
              <a:cxnSpLocks/>
            </p:cNvCxnSpPr>
            <p:nvPr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"/>
            <p:cNvCxnSpPr>
              <a:cxnSpLocks/>
            </p:cNvCxnSpPr>
            <p:nvPr userDrawn="1"/>
          </p:nvCxnSpPr>
          <p:spPr bwMode="auto">
            <a:xfrm>
              <a:off x="348625" y="3990831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Ομάδα 18"/>
          <p:cNvGrpSpPr/>
          <p:nvPr userDrawn="1"/>
        </p:nvGrpSpPr>
        <p:grpSpPr bwMode="auto">
          <a:xfrm>
            <a:off x="-3" y="5995713"/>
            <a:ext cx="12192003" cy="195824"/>
            <a:chOff x="-3" y="5947505"/>
            <a:chExt cx="12192003" cy="195824"/>
          </a:xfrm>
        </p:grpSpPr>
        <p:sp>
          <p:nvSpPr>
            <p:cNvPr id="1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097280" y="2016673"/>
            <a:ext cx="10058083" cy="836263"/>
          </a:xfrm>
        </p:spPr>
        <p:txBody>
          <a:bodyPr anchor="ctr" anchorCtr="1">
            <a:normAutofit/>
          </a:bodyPr>
          <a:lstStyle>
            <a:lvl1pPr algn="ctr">
              <a:defRPr sz="4800"/>
            </a:lvl1pPr>
          </a:lstStyle>
          <a:p>
            <a:pPr lvl="0">
              <a:defRPr/>
            </a:pPr>
            <a:r>
              <a:rPr lang="en-US" dirty="0"/>
              <a:t>PROJECT TITLE</a:t>
            </a:r>
            <a:endParaRPr lang="el-G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57D9586-FFA5-49A0-8DF6-595931F83CC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2076375" y="6459785"/>
            <a:ext cx="1493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031F7AB-E0F9-4CDE-AE4A-6116E615C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862562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76F34D8A-136C-4FA7-8325-F06DF2D5CB3D}" type="slidenum"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8338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Title (Light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/>
          </a:p>
        </p:txBody>
      </p:sp>
      <p:pic>
        <p:nvPicPr>
          <p:cNvPr id="7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8" name="Εικόνα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3904" y="187221"/>
            <a:ext cx="1440872" cy="960582"/>
          </a:xfrm>
          <a:prstGeom prst="rect">
            <a:avLst/>
          </a:prstGeom>
        </p:spPr>
      </p:pic>
      <p:grpSp>
        <p:nvGrpSpPr>
          <p:cNvPr id="9" name="Ομάδα 23"/>
          <p:cNvGrpSpPr/>
          <p:nvPr userDrawn="1"/>
        </p:nvGrpSpPr>
        <p:grpSpPr bwMode="auto">
          <a:xfrm>
            <a:off x="293904" y="1390417"/>
            <a:ext cx="6955033" cy="3572554"/>
            <a:chOff x="348625" y="2240280"/>
            <a:chExt cx="6955033" cy="3572554"/>
          </a:xfrm>
        </p:grpSpPr>
        <p:cxnSp>
          <p:nvCxnSpPr>
            <p:cNvPr id="10" name="Straight Connector 8"/>
            <p:cNvCxnSpPr>
              <a:cxnSpLocks/>
            </p:cNvCxnSpPr>
            <p:nvPr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"/>
            <p:cNvCxnSpPr>
              <a:cxnSpLocks/>
            </p:cNvCxnSpPr>
            <p:nvPr userDrawn="1"/>
          </p:nvCxnSpPr>
          <p:spPr bwMode="auto">
            <a:xfrm>
              <a:off x="348625" y="3990831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Ομάδα 18"/>
          <p:cNvGrpSpPr/>
          <p:nvPr userDrawn="1"/>
        </p:nvGrpSpPr>
        <p:grpSpPr bwMode="auto">
          <a:xfrm>
            <a:off x="-3" y="5995713"/>
            <a:ext cx="12192003" cy="195824"/>
            <a:chOff x="-3" y="5947505"/>
            <a:chExt cx="12192003" cy="195824"/>
          </a:xfrm>
        </p:grpSpPr>
        <p:sp>
          <p:nvSpPr>
            <p:cNvPr id="1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18" name="Text Placeholder 3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097280" y="3429000"/>
            <a:ext cx="10058083" cy="449428"/>
          </a:xfrm>
        </p:spPr>
        <p:txBody>
          <a:bodyPr anchor="ctr"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+mn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>
              <a:defRPr/>
            </a:pPr>
            <a:r>
              <a:rPr lang="en-US" dirty="0" err="1"/>
              <a:t>Agenda_DD.MM.YYYY</a:t>
            </a:r>
            <a:endParaRPr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097280" y="2016673"/>
            <a:ext cx="10058083" cy="836263"/>
          </a:xfrm>
        </p:spPr>
        <p:txBody>
          <a:bodyPr anchor="ctr" anchorCtr="1">
            <a:normAutofit/>
          </a:bodyPr>
          <a:lstStyle>
            <a:lvl1pPr algn="ctr">
              <a:defRPr sz="4800"/>
            </a:lvl1pPr>
          </a:lstStyle>
          <a:p>
            <a:pPr lvl="0">
              <a:defRPr/>
            </a:pPr>
            <a:r>
              <a:rPr lang="en-US" dirty="0"/>
              <a:t>PROJECT TITLE</a:t>
            </a:r>
            <a:endParaRPr lang="el-G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57D9586-FFA5-49A0-8DF6-595931F83CC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2076375" y="6459785"/>
            <a:ext cx="1493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031F7AB-E0F9-4CDE-AE4A-6116E615C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862562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76F34D8A-136C-4FA7-8325-F06DF2D5CB3D}" type="slidenum"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925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Title (Extended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/>
          </a:p>
        </p:txBody>
      </p:sp>
      <p:pic>
        <p:nvPicPr>
          <p:cNvPr id="7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8" name="Εικόνα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3904" y="187221"/>
            <a:ext cx="1440872" cy="960582"/>
          </a:xfrm>
          <a:prstGeom prst="rect">
            <a:avLst/>
          </a:prstGeom>
        </p:spPr>
      </p:pic>
      <p:grpSp>
        <p:nvGrpSpPr>
          <p:cNvPr id="9" name="Ομάδα 23"/>
          <p:cNvGrpSpPr/>
          <p:nvPr userDrawn="1"/>
        </p:nvGrpSpPr>
        <p:grpSpPr bwMode="auto">
          <a:xfrm>
            <a:off x="293904" y="1390417"/>
            <a:ext cx="6955033" cy="3572554"/>
            <a:chOff x="348625" y="2240280"/>
            <a:chExt cx="6955033" cy="3572554"/>
          </a:xfrm>
        </p:grpSpPr>
        <p:cxnSp>
          <p:nvCxnSpPr>
            <p:cNvPr id="10" name="Straight Connector 8"/>
            <p:cNvCxnSpPr>
              <a:cxnSpLocks/>
            </p:cNvCxnSpPr>
            <p:nvPr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"/>
            <p:cNvCxnSpPr>
              <a:cxnSpLocks/>
            </p:cNvCxnSpPr>
            <p:nvPr userDrawn="1"/>
          </p:nvCxnSpPr>
          <p:spPr bwMode="auto">
            <a:xfrm>
              <a:off x="348625" y="3990831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Ομάδα 18"/>
          <p:cNvGrpSpPr/>
          <p:nvPr userDrawn="1"/>
        </p:nvGrpSpPr>
        <p:grpSpPr bwMode="auto">
          <a:xfrm>
            <a:off x="-3" y="5995713"/>
            <a:ext cx="12192003" cy="195824"/>
            <a:chOff x="-3" y="5947505"/>
            <a:chExt cx="12192003" cy="195824"/>
          </a:xfrm>
        </p:grpSpPr>
        <p:sp>
          <p:nvSpPr>
            <p:cNvPr id="1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graphicFrame>
        <p:nvGraphicFramePr>
          <p:cNvPr id="18" name="Table 30"/>
          <p:cNvGraphicFramePr>
            <a:graphicFrameLocks noGrp="1"/>
          </p:cNvGraphicFramePr>
          <p:nvPr userDrawn="1"/>
        </p:nvGraphicFramePr>
        <p:xfrm>
          <a:off x="1097280" y="3212681"/>
          <a:ext cx="3054504" cy="2656265"/>
        </p:xfrm>
        <a:graphic>
          <a:graphicData uri="http://schemas.openxmlformats.org/drawingml/2006/table">
            <a:tbl>
              <a:tblPr firstRow="1" bandRow="1"/>
              <a:tblGrid>
                <a:gridCol w="3054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12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400" b="1" i="1" dirty="0">
                          <a:latin typeface="+mj-lt"/>
                        </a:rPr>
                        <a:t>WORK PACKAGE:</a:t>
                      </a:r>
                      <a:endParaRPr lang="el-GR" sz="2400" b="1" i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400" b="1" i="1">
                          <a:latin typeface="+mj-lt"/>
                        </a:rPr>
                        <a:t>TASK(S):</a:t>
                      </a:r>
                      <a:endParaRPr lang="el-GR" sz="2400" b="1" i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2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400" b="1" i="1">
                          <a:latin typeface="+mj-lt"/>
                        </a:rPr>
                        <a:t>ORGANIZATION(S):</a:t>
                      </a:r>
                      <a:endParaRPr lang="el-GR" sz="2400" b="1" i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2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400" b="1" i="1">
                          <a:latin typeface="+mj-lt"/>
                        </a:rPr>
                        <a:t>PRESENTER(S):</a:t>
                      </a:r>
                      <a:endParaRPr lang="el-GR" sz="2400" b="1" i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2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400" b="1" i="1" dirty="0">
                          <a:latin typeface="+mj-lt"/>
                        </a:rPr>
                        <a:t>MEETING TITLE:</a:t>
                      </a:r>
                      <a:endParaRPr lang="el-GR" sz="2400" b="1" i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 Placeholder 3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151782" y="5328400"/>
            <a:ext cx="7003579" cy="431799"/>
          </a:xfrm>
        </p:spPr>
        <p:txBody>
          <a:bodyPr>
            <a:normAutofit/>
          </a:bodyPr>
          <a:lstStyle>
            <a:lvl1pPr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>
              <a:defRPr/>
            </a:pPr>
            <a:r>
              <a:rPr lang="en-US"/>
              <a:t>Click to modify</a:t>
            </a:r>
            <a:endParaRPr/>
          </a:p>
        </p:txBody>
      </p:sp>
      <p:sp>
        <p:nvSpPr>
          <p:cNvPr id="20" name="Text Placeholder 3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151783" y="3727341"/>
            <a:ext cx="7003579" cy="431799"/>
          </a:xfrm>
        </p:spPr>
        <p:txBody>
          <a:bodyPr>
            <a:normAutofit/>
          </a:bodyPr>
          <a:lstStyle>
            <a:lvl1pPr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>
              <a:defRPr/>
            </a:pPr>
            <a:r>
              <a:rPr lang="en-US"/>
              <a:t>Click to modify</a:t>
            </a:r>
            <a:endParaRPr/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151783" y="4258765"/>
            <a:ext cx="7003579" cy="431799"/>
          </a:xfrm>
        </p:spPr>
        <p:txBody>
          <a:bodyPr>
            <a:normAutofit/>
          </a:bodyPr>
          <a:lstStyle>
            <a:lvl1pPr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>
              <a:defRPr/>
            </a:pPr>
            <a:r>
              <a:rPr lang="en-US"/>
              <a:t>Click to modify</a:t>
            </a:r>
            <a:endParaRPr/>
          </a:p>
        </p:txBody>
      </p:sp>
      <p:sp>
        <p:nvSpPr>
          <p:cNvPr id="22" name="Text Placeholder 3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151783" y="4815797"/>
            <a:ext cx="7003579" cy="431799"/>
          </a:xfrm>
        </p:spPr>
        <p:txBody>
          <a:bodyPr>
            <a:normAutofit/>
          </a:bodyPr>
          <a:lstStyle>
            <a:lvl1pPr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>
              <a:defRPr/>
            </a:pPr>
            <a:r>
              <a:rPr lang="en-US"/>
              <a:t>Click to modify</a:t>
            </a:r>
            <a:endParaRPr/>
          </a:p>
        </p:txBody>
      </p:sp>
      <p:sp>
        <p:nvSpPr>
          <p:cNvPr id="23" name="Text Placeholder 3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151783" y="3224180"/>
            <a:ext cx="7003579" cy="431799"/>
          </a:xfrm>
        </p:spPr>
        <p:txBody>
          <a:bodyPr>
            <a:normAutofit/>
          </a:bodyPr>
          <a:lstStyle>
            <a:lvl1pPr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>
              <a:defRPr/>
            </a:pPr>
            <a:r>
              <a:rPr lang="en-US"/>
              <a:t>Click to modify</a:t>
            </a:r>
            <a:endParaRPr/>
          </a:p>
        </p:txBody>
      </p:sp>
      <p:sp>
        <p:nvSpPr>
          <p:cNvPr id="24" name="Rectangle 39"/>
          <p:cNvSpPr/>
          <p:nvPr userDrawn="1"/>
        </p:nvSpPr>
        <p:spPr bwMode="auto">
          <a:xfrm>
            <a:off x="1097280" y="1629613"/>
            <a:ext cx="100580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6D4"/>
                </a:solidFill>
                <a:latin typeface="+mj-lt"/>
              </a:rPr>
              <a:t>PLUG-N-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600"/>
                </a:solidFill>
                <a:latin typeface="+mj-lt"/>
              </a:rPr>
              <a:t>HARVEST</a:t>
            </a:r>
            <a:endParaRPr lang="el-GR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600"/>
              </a:solidFill>
              <a:latin typeface="+mj-lt"/>
            </a:endParaRP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53871D6F-8BC4-45AE-BEA2-84C26721887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2076375" y="6459785"/>
            <a:ext cx="1493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D37A1B7A-A083-4F00-A360-E8224F115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862562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76F34D8A-136C-4FA7-8325-F06DF2D5CB3D}" type="slidenum"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220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Subhead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" name="Ομάδα 18">
            <a:extLst>
              <a:ext uri="{FF2B5EF4-FFF2-40B4-BE49-F238E27FC236}">
                <a16:creationId xmlns:a16="http://schemas.microsoft.com/office/drawing/2014/main" id="{1B9D628A-647C-43D1-93B4-8C70DB333FEF}"/>
              </a:ext>
            </a:extLst>
          </p:cNvPr>
          <p:cNvGrpSpPr/>
          <p:nvPr userDrawn="1"/>
        </p:nvGrpSpPr>
        <p:grpSpPr bwMode="auto">
          <a:xfrm>
            <a:off x="-3" y="5995713"/>
            <a:ext cx="12192003" cy="195824"/>
            <a:chOff x="-3" y="5947505"/>
            <a:chExt cx="12192003" cy="195824"/>
          </a:xfrm>
        </p:grpSpPr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AC45DF5F-E5A7-49B9-9F05-3688E216C12A}"/>
                </a:ext>
              </a:extLst>
            </p:cNvPr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304E34C5-8632-41EC-A636-E75A5C081842}"/>
                </a:ext>
              </a:extLst>
            </p:cNvPr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21338959-F7B1-4B95-9955-106B7BA4B7C1}"/>
                </a:ext>
              </a:extLst>
            </p:cNvPr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pt-BR">
                <a:solidFill>
                  <a:schemeClr val="tx1"/>
                </a:solidFill>
              </a:rPr>
              <a:t>PLUG-N-HARVEST</a:t>
            </a:r>
            <a:br>
              <a:rPr lang="pt-BR">
                <a:solidFill>
                  <a:schemeClr val="tx1"/>
                </a:solidFill>
              </a:rPr>
            </a:br>
            <a:r>
              <a:rPr lang="pt-BR">
                <a:solidFill>
                  <a:schemeClr val="tx1"/>
                </a:solidFill>
              </a:rPr>
              <a:t>ID: 768735 - H2020-EU.2.1.5.2.</a:t>
            </a:r>
            <a:endParaRPr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7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pic>
        <p:nvPicPr>
          <p:cNvPr id="12" name="Εικόνα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grpSp>
        <p:nvGrpSpPr>
          <p:cNvPr id="13" name="Ομάδα 23"/>
          <p:cNvGrpSpPr/>
          <p:nvPr userDrawn="1"/>
        </p:nvGrpSpPr>
        <p:grpSpPr bwMode="auto">
          <a:xfrm>
            <a:off x="293904" y="1390417"/>
            <a:ext cx="6955033" cy="3572554"/>
            <a:chOff x="348625" y="2240280"/>
            <a:chExt cx="6955033" cy="3572554"/>
          </a:xfrm>
        </p:grpSpPr>
        <p:cxnSp>
          <p:nvCxnSpPr>
            <p:cNvPr id="14" name="Straight Connector 8"/>
            <p:cNvCxnSpPr>
              <a:cxnSpLocks/>
            </p:cNvCxnSpPr>
            <p:nvPr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8"/>
            <p:cNvCxnSpPr>
              <a:cxnSpLocks/>
            </p:cNvCxnSpPr>
            <p:nvPr userDrawn="1"/>
          </p:nvCxnSpPr>
          <p:spPr bwMode="auto">
            <a:xfrm>
              <a:off x="348625" y="3990831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972255" y="2348880"/>
            <a:ext cx="10641112" cy="64295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3801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: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24DE6-EB7B-446E-AFCC-176FC9351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Slide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1C4EC8-829C-4FD2-808F-3841D4C0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EC0B77-EFDA-4DAC-A678-1374F69D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ADF260-9DE4-4F19-AE2E-BB3B2C0F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de-DE" smtClean="0"/>
              <a:t>‹Nº›</a:t>
            </a:fld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E41506F-C5BA-4C2F-A02B-4004F4B3B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340768"/>
            <a:ext cx="10801350" cy="4353354"/>
          </a:xfrm>
        </p:spPr>
        <p:txBody>
          <a:bodyPr/>
          <a:lstStyle>
            <a:lvl1pPr marL="108000">
              <a:defRPr/>
            </a:lvl1pPr>
            <a:lvl2pPr indent="-342000">
              <a:defRPr/>
            </a:lvl2pPr>
            <a:lvl3pPr marL="810000" indent="-342000">
              <a:lnSpc>
                <a:spcPct val="100000"/>
              </a:lnSpc>
              <a:spcBef>
                <a:spcPts val="1200"/>
              </a:spcBef>
              <a:defRPr/>
            </a:lvl3pPr>
            <a:lvl4pPr marL="1170000" indent="-34200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4pPr>
            <a:lvl5pPr marL="1530000" indent="-342000">
              <a:spcBef>
                <a:spcPts val="200"/>
              </a:spcBef>
              <a:defRPr/>
            </a:lvl5pPr>
          </a:lstStyle>
          <a:p>
            <a:pPr lvl="0"/>
            <a:r>
              <a:rPr lang="de-DE" dirty="0"/>
              <a:t>Sample 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Fourth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Fifth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71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: Side by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D15BC-BE31-414D-A44B-D4E6A5127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Slide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12E6E3-F690-481E-B016-4ED6CC07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FC1C48-020A-4B19-BABD-6606083A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8473C6-E295-4113-B231-DE0CCD3F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30EE8B0E-147C-44D1-AC76-D26C32235F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340768"/>
            <a:ext cx="5256659" cy="4353354"/>
          </a:xfrm>
        </p:spPr>
        <p:txBody>
          <a:bodyPr/>
          <a:lstStyle>
            <a:lvl1pPr marL="10800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Sample 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Fifth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Textplatzhalter 15">
            <a:extLst>
              <a:ext uri="{FF2B5EF4-FFF2-40B4-BE49-F238E27FC236}">
                <a16:creationId xmlns:a16="http://schemas.microsoft.com/office/drawing/2014/main" id="{FED49925-AB9C-417D-B7DB-F917C76028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16" y="1340768"/>
            <a:ext cx="5256659" cy="4353354"/>
          </a:xfrm>
        </p:spPr>
        <p:txBody>
          <a:bodyPr/>
          <a:lstStyle>
            <a:lvl1pPr marL="10800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Sample 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2865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: Empty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AA805-0913-4E98-A38A-AFD7C014A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Slide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000AB3-07EC-472B-829F-0DD7E52A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A81E58-3B59-4394-9969-BC55E8D3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B655B3-51EA-43AF-85A2-06F79B6B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55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9F1-94BF-45D3-AE33-6ABCB2F20E7B}" type="datetime1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1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Empt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Ομάδα 18">
            <a:extLst>
              <a:ext uri="{FF2B5EF4-FFF2-40B4-BE49-F238E27FC236}">
                <a16:creationId xmlns:a16="http://schemas.microsoft.com/office/drawing/2014/main" id="{7AF76615-0713-4DE2-83D8-3FED1D1A2EFE}"/>
              </a:ext>
            </a:extLst>
          </p:cNvPr>
          <p:cNvGrpSpPr/>
          <p:nvPr userDrawn="1"/>
        </p:nvGrpSpPr>
        <p:grpSpPr bwMode="auto">
          <a:xfrm>
            <a:off x="-3" y="5995713"/>
            <a:ext cx="12192003" cy="195824"/>
            <a:chOff x="-3" y="5947505"/>
            <a:chExt cx="12192003" cy="195824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7253D6CB-81E2-4915-98B8-914744CE8139}"/>
                </a:ext>
              </a:extLst>
            </p:cNvPr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269E5B3D-730D-443F-8A80-CD7EC63580B0}"/>
                </a:ext>
              </a:extLst>
            </p:cNvPr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E0271D1D-453C-4E94-AF36-51AF45CE68CD}"/>
                </a:ext>
              </a:extLst>
            </p:cNvPr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pt-BR">
                <a:solidFill>
                  <a:schemeClr val="tx1"/>
                </a:solidFill>
              </a:rPr>
              <a:t>PLUG-N-HARVEST</a:t>
            </a:r>
            <a:br>
              <a:rPr lang="pt-BR">
                <a:solidFill>
                  <a:schemeClr val="tx1"/>
                </a:solidFill>
              </a:rPr>
            </a:br>
            <a:r>
              <a:rPr lang="pt-BR">
                <a:solidFill>
                  <a:schemeClr val="tx1"/>
                </a:solidFill>
              </a:rPr>
              <a:t>ID: 768735 - H2020-EU.2.1.5.2.</a:t>
            </a:r>
            <a:endParaRPr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7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pic>
        <p:nvPicPr>
          <p:cNvPr id="12" name="Εικόνα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00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: Project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5FAFAC-5481-4A6F-B05B-E99F83E7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529044-7442-404B-86A6-80BA4400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A1D5DF-B4E9-47CF-80F6-D72CD70A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C2AA0F-92D8-47EC-B809-1CD5D3B44F12}"/>
              </a:ext>
            </a:extLst>
          </p:cNvPr>
          <p:cNvSpPr txBox="1"/>
          <p:nvPr userDrawn="1"/>
        </p:nvSpPr>
        <p:spPr>
          <a:xfrm>
            <a:off x="695400" y="286603"/>
            <a:ext cx="10801200" cy="98215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de-DE" sz="36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Project Plug-n-Harvest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0C65ED8-8B36-4A7D-8120-75F14307FFB8}"/>
              </a:ext>
            </a:extLst>
          </p:cNvPr>
          <p:cNvSpPr txBox="1"/>
          <p:nvPr userDrawn="1"/>
        </p:nvSpPr>
        <p:spPr>
          <a:xfrm>
            <a:off x="623392" y="1412777"/>
            <a:ext cx="10873208" cy="43924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0488" marR="0" lvl="0" indent="-9048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Calibri"/>
              <a:buChar char=" "/>
              <a:tabLst/>
              <a:defRPr/>
            </a:pP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Aim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Make refurbishment of buildings simpler, faster, sustainable and cost-efficient by using a modular toolkit</a:t>
            </a:r>
          </a:p>
          <a:p>
            <a:pPr marL="91440" marR="0" lvl="0" indent="-91440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Calibri"/>
              <a:buChar char=" 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Funded by the 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European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Union´s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 Horizon 2020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research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 and innovation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programme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</a:endParaRPr>
          </a:p>
          <a:p>
            <a:pPr marL="91440" marR="0" lvl="0" indent="-91440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Calibri"/>
              <a:buChar char=" 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Project start: 	01.09.2017</a:t>
            </a:r>
          </a:p>
          <a:p>
            <a:pPr marL="91440" marR="0" lvl="0" indent="-91440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Calibri"/>
              <a:buChar char=" 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Project duration: 	51 months</a:t>
            </a:r>
          </a:p>
          <a:p>
            <a:pPr marL="91440" marR="0" lvl="0" indent="-91440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Calibri"/>
              <a:buChar char=" 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Consortium:		13 members</a:t>
            </a:r>
          </a:p>
          <a:p>
            <a:pPr marL="91440" marR="0" lvl="0" indent="-91440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Calibri"/>
              <a:buChar char=" 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			Research, industry and municipal administration partners</a:t>
            </a:r>
          </a:p>
          <a:p>
            <a:pPr marL="91440" marR="0" lvl="0" indent="-91440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Calibri"/>
              <a:buChar char=" 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			Greece (Leadership), Spain, Romania, United Kingdom, 			Germany</a:t>
            </a:r>
          </a:p>
        </p:txBody>
      </p:sp>
    </p:spTree>
    <p:extLst>
      <p:ext uri="{BB962C8B-B14F-4D97-AF65-F5344CB8AC3E}">
        <p14:creationId xmlns:p14="http://schemas.microsoft.com/office/powerpoint/2010/main" val="101068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Project Data (Old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5" name="Θέση υποσέλιδου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/>
          </a:p>
        </p:txBody>
      </p:sp>
      <p:sp>
        <p:nvSpPr>
          <p:cNvPr id="6" name="Θέση αριθμού διαφάνειας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/>
          </p:nvPr>
        </p:nvGraphicFramePr>
        <p:xfrm>
          <a:off x="6052180" y="1412776"/>
          <a:ext cx="5732452" cy="4285522"/>
        </p:xfrm>
        <a:graphic>
          <a:graphicData uri="http://schemas.openxmlformats.org/drawingml/2006/table">
            <a:tbl>
              <a:tblPr firstRow="1" bandRow="1"/>
              <a:tblGrid>
                <a:gridCol w="32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4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dirty="0">
                          <a:latin typeface="+mj-lt"/>
                        </a:rPr>
                        <a:t>List of Participants</a:t>
                      </a:r>
                      <a:endParaRPr lang="el-GR" sz="1600" dirty="0">
                        <a:latin typeface="+mj-lt"/>
                      </a:endParaRPr>
                    </a:p>
                  </a:txBody>
                  <a:tcPr marL="36000" marT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>
                          <a:latin typeface="+mj-lt"/>
                        </a:rPr>
                        <a:t>1</a:t>
                      </a:r>
                      <a:endParaRPr lang="el-GR" sz="1400" b="1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Centre for Research and Technology Hellas - CERTH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5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>
                          <a:latin typeface="+mj-lt"/>
                        </a:rPr>
                        <a:t>2</a:t>
                      </a:r>
                      <a:endParaRPr lang="el-GR" sz="1400" b="1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Rheinisch-Westfaelische Technische Hochschule Aachen - RWTH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>
                          <a:latin typeface="+mj-lt"/>
                        </a:rPr>
                        <a:t>3</a:t>
                      </a:r>
                      <a:endParaRPr lang="el-GR" sz="1400" b="1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Cardiff University – CU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>
                          <a:latin typeface="+mj-lt"/>
                        </a:rPr>
                        <a:t>4</a:t>
                      </a:r>
                      <a:endParaRPr lang="el-GR" sz="1400" b="1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Aloumyl, Biomichania Alouminioy Anonimi Etairia - ALUMIL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19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>
                          <a:latin typeface="+mj-lt"/>
                        </a:rPr>
                        <a:t>5</a:t>
                      </a:r>
                      <a:endParaRPr lang="el-GR" sz="1400" b="1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Sistemes Avancats De Energia Solar Termica Sccl - AIGUASOL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>
                          <a:latin typeface="+mj-lt"/>
                        </a:rPr>
                        <a:t>6</a:t>
                      </a:r>
                      <a:endParaRPr lang="el-GR" sz="1400" b="1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Odin Solutions s.l. - ODINS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>
                          <a:latin typeface="+mj-lt"/>
                        </a:rPr>
                        <a:t>7</a:t>
                      </a:r>
                      <a:endParaRPr lang="el-GR" sz="1400" b="1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SIEMENS SRL - SIE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>
                          <a:latin typeface="+mj-lt"/>
                        </a:rPr>
                        <a:t>8</a:t>
                      </a:r>
                      <a:endParaRPr lang="el-GR" sz="1400" b="1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" sz="1400">
                          <a:latin typeface="+mj-lt"/>
                        </a:rPr>
                        <a:t>Etra Investigacion Y Desarrollo Sa - ETRA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>
                          <a:latin typeface="+mj-lt"/>
                        </a:rPr>
                        <a:t>9</a:t>
                      </a:r>
                      <a:endParaRPr lang="el-GR" sz="1400" b="1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Energy Transitions Limited - ET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>
                          <a:latin typeface="+mj-lt"/>
                        </a:rPr>
                        <a:t>10</a:t>
                      </a:r>
                      <a:endParaRPr lang="el-GR" sz="1400" b="1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Eco Intelligent Growth, SL - EIG</a:t>
                      </a:r>
                      <a:endParaRPr/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>
                          <a:latin typeface="+mj-lt"/>
                        </a:rPr>
                        <a:t>11</a:t>
                      </a:r>
                      <a:endParaRPr lang="el-GR" sz="1400" b="1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Agencia De L'habitatge De Catalunya - AHC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>
                          <a:latin typeface="+mj-lt"/>
                        </a:rPr>
                        <a:t>12</a:t>
                      </a:r>
                      <a:endParaRPr lang="el-GR" sz="1400" b="1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Perifieria Dytikhs Makedonias - RWM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23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>
                          <a:latin typeface="+mj-lt"/>
                        </a:rPr>
                        <a:t>13</a:t>
                      </a:r>
                      <a:endParaRPr lang="el-GR" sz="1400" b="1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County Council Of The City And County Of Cardiff - CCC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TextBox 1"/>
          <p:cNvSpPr>
            <a:spLocks noAdjustHandles="1"/>
          </p:cNvSpPr>
          <p:nvPr userDrawn="1"/>
        </p:nvSpPr>
        <p:spPr bwMode="auto">
          <a:xfrm>
            <a:off x="695400" y="1412776"/>
            <a:ext cx="5400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Calibri"/>
              <a:buNone/>
              <a:defRPr/>
            </a:pPr>
            <a:r>
              <a:rPr lang="en-US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Cordis Europa URL: </a:t>
            </a:r>
            <a:r>
              <a:rPr lang="en-US" sz="1800" b="0" i="0" u="sng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http://cordis.europa.eu/project/rcn/211287_en.html</a:t>
            </a:r>
            <a:endParaRPr lang="en-US" sz="1800" b="0" i="0" u="none" strike="noStrike" cap="none" spc="0" dirty="0">
              <a:ln>
                <a:noFill/>
              </a:ln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Calibri"/>
              <a:buNone/>
              <a:defRPr/>
            </a:pPr>
            <a:r>
              <a:rPr lang="en-US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Project Website: </a:t>
            </a:r>
            <a:r>
              <a:rPr lang="en-US" sz="1800" b="0" i="0" u="sng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www.plug-n-harvest.eu</a:t>
            </a:r>
            <a:endParaRPr lang="en-US" sz="1800" b="0" i="0" u="none" strike="noStrike" cap="none" spc="0" dirty="0">
              <a:ln>
                <a:noFill/>
              </a:ln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Calibri"/>
              <a:buNone/>
              <a:defRPr/>
            </a:pPr>
            <a:r>
              <a:rPr lang="en-US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Project Acronym : </a:t>
            </a:r>
            <a:r>
              <a:rPr lang="en-US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PLUG-N-HARVEST</a:t>
            </a:r>
            <a:endParaRPr lang="en-US" sz="2400" b="0" i="0" u="none" strike="noStrike" cap="none" spc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Calibri"/>
              <a:buNone/>
              <a:defRPr/>
            </a:pPr>
            <a:r>
              <a:rPr lang="en-US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Project ID: </a:t>
            </a:r>
            <a:r>
              <a:rPr lang="en-US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768735</a:t>
            </a:r>
            <a:endParaRPr lang="en-US" sz="2400" b="0" i="0" u="none" strike="noStrike" cap="none" spc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Calibri"/>
              <a:buNone/>
              <a:defRPr/>
            </a:pPr>
            <a:r>
              <a:rPr lang="en-US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Funded under: </a:t>
            </a:r>
            <a:r>
              <a:rPr lang="en-US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H2020-EU.2.1.5.2. - Technologies enabling energy-efficient systems and energy-efficient buildings with a low environmental impact</a:t>
            </a:r>
            <a:endParaRPr lang="en-US" sz="2400" b="0" i="0" u="none" strike="noStrike" cap="none" spc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Calibri"/>
              <a:buNone/>
              <a:defRPr/>
            </a:pPr>
            <a:r>
              <a:rPr lang="en-US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Project Start Date: </a:t>
            </a:r>
            <a:r>
              <a:rPr lang="en-US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1</a:t>
            </a:r>
            <a:r>
              <a:rPr lang="en-US" sz="1800" b="0" i="0" u="none" strike="noStrike" cap="none" spc="0" baseline="3000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st</a:t>
            </a:r>
            <a:r>
              <a:rPr lang="en-US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 of September 2017</a:t>
            </a:r>
            <a:endParaRPr lang="en-US" sz="2400" b="0" i="0" u="none" strike="noStrike" cap="none" spc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Calibri"/>
              <a:buNone/>
              <a:defRPr/>
            </a:pPr>
            <a:r>
              <a:rPr lang="en-US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Duration: </a:t>
            </a:r>
            <a:r>
              <a:rPr lang="en-US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</a:rPr>
              <a:t>51 months</a:t>
            </a:r>
            <a:endParaRPr lang="en-US" sz="2400" b="0" i="0" u="none" strike="noStrike" cap="none" spc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F12436-96F9-4C4B-8731-D8DF83828E9F}"/>
              </a:ext>
            </a:extLst>
          </p:cNvPr>
          <p:cNvSpPr txBox="1"/>
          <p:nvPr userDrawn="1"/>
        </p:nvSpPr>
        <p:spPr>
          <a:xfrm>
            <a:off x="695400" y="286603"/>
            <a:ext cx="10801200" cy="98215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de-DE" sz="36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Project Plug-n-Harvest</a:t>
            </a:r>
          </a:p>
        </p:txBody>
      </p:sp>
    </p:spTree>
    <p:extLst>
      <p:ext uri="{BB962C8B-B14F-4D97-AF65-F5344CB8AC3E}">
        <p14:creationId xmlns:p14="http://schemas.microsoft.com/office/powerpoint/2010/main" val="3307313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: Consort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D7AFF5-9582-41DA-8278-85ABCE81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61E87B-27A4-409C-A258-D7F99D16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C8A776-00C1-4A78-B387-C3B3ED74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80CFF1B-EE38-49B3-89F9-4CF5FFA6EBA2}"/>
              </a:ext>
            </a:extLst>
          </p:cNvPr>
          <p:cNvSpPr txBox="1"/>
          <p:nvPr userDrawn="1"/>
        </p:nvSpPr>
        <p:spPr>
          <a:xfrm>
            <a:off x="695400" y="286603"/>
            <a:ext cx="10801200" cy="98215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de-DE" sz="36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Plug-n-Harvest </a:t>
            </a:r>
            <a:r>
              <a:rPr lang="de-DE" sz="36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Consortium</a:t>
            </a:r>
            <a:endParaRPr lang="de-DE" sz="36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pic>
        <p:nvPicPr>
          <p:cNvPr id="7" name="Grafik 4">
            <a:extLst>
              <a:ext uri="{FF2B5EF4-FFF2-40B4-BE49-F238E27FC236}">
                <a16:creationId xmlns:a16="http://schemas.microsoft.com/office/drawing/2014/main" id="{C8D1A561-F1B5-4EAE-BABD-B59E41B97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456040" y="1769759"/>
            <a:ext cx="5170126" cy="3541316"/>
          </a:xfrm>
          <a:prstGeom prst="rect">
            <a:avLst/>
          </a:prstGeom>
        </p:spPr>
      </p:pic>
      <p:graphicFrame>
        <p:nvGraphicFramePr>
          <p:cNvPr id="8" name="Tabelle 2">
            <a:extLst>
              <a:ext uri="{FF2B5EF4-FFF2-40B4-BE49-F238E27FC236}">
                <a16:creationId xmlns:a16="http://schemas.microsoft.com/office/drawing/2014/main" id="{9C470DDA-E63D-4177-90E6-3FDD9197AF7C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767408" y="1340768"/>
          <a:ext cx="5665014" cy="4399299"/>
        </p:xfrm>
        <a:graphic>
          <a:graphicData uri="http://schemas.openxmlformats.org/drawingml/2006/table">
            <a:tbl>
              <a:tblPr firstRow="1" bandRow="1"/>
              <a:tblGrid>
                <a:gridCol w="1149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19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CERTH</a:t>
                      </a:r>
                      <a:endParaRPr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Centre </a:t>
                      </a:r>
                      <a:r>
                        <a:rPr lang="de-DE" sz="1500" b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Research </a:t>
                      </a:r>
                      <a:r>
                        <a:rPr lang="de-DE" sz="1500" b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Technology Hellas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24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de-DE" sz="15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RWTH</a:t>
                      </a:r>
                      <a:endParaRPr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de-DE" sz="15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RWTH Aachen University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5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CU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 dirty="0"/>
                        <a:t>Cardiff University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5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Alumil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Alumil Aluminium Industry S.A.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75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Aiguasol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 dirty="0"/>
                        <a:t>AIGUASOL – </a:t>
                      </a:r>
                      <a:r>
                        <a:rPr lang="de-DE" sz="1500" dirty="0" err="1"/>
                        <a:t>Sistemes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Avancats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d´Energia</a:t>
                      </a:r>
                      <a:r>
                        <a:rPr lang="de-DE" sz="1500" dirty="0"/>
                        <a:t> Solar </a:t>
                      </a:r>
                      <a:r>
                        <a:rPr lang="de-DE" sz="1500" dirty="0" err="1"/>
                        <a:t>Tèrmica</a:t>
                      </a:r>
                      <a:r>
                        <a:rPr lang="de-DE" sz="1500" dirty="0"/>
                        <a:t> SCCL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5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OdinS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Odin Solutions S.L.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5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Siemens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SIEMENS SRL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5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Etra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Etra Investigaciòn y Desarrollo S.A.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5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ETL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 dirty="0"/>
                        <a:t>Energy Transition Limited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5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EIG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Eco Intelligent Growth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5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AHC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Agencia de l´Habitage de Catalunya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5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RWM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Region of Western Macedonia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5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/>
                        <a:t>CCC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500" dirty="0"/>
                        <a:t>County Council </a:t>
                      </a:r>
                      <a:r>
                        <a:rPr lang="de-DE" sz="1500" dirty="0" err="1"/>
                        <a:t>of</a:t>
                      </a:r>
                      <a:r>
                        <a:rPr lang="de-DE" sz="1500" dirty="0"/>
                        <a:t> Cardiff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260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: Time Sche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7D43AA-B91A-4B5D-B2AF-A1AA5498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C4C5D2-BD91-4056-B875-BF0959F6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D293EB-132A-4CBD-9A45-0B960094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35FB201-DD78-4CA9-BF5E-A570CF15461C}"/>
              </a:ext>
            </a:extLst>
          </p:cNvPr>
          <p:cNvSpPr txBox="1"/>
          <p:nvPr userDrawn="1"/>
        </p:nvSpPr>
        <p:spPr bwMode="auto">
          <a:xfrm>
            <a:off x="695400" y="286603"/>
            <a:ext cx="10801200" cy="98215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de-DE" sz="36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Time Schedule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960EF87-7A4F-4016-81DB-34DE9B516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07368" y="2132856"/>
            <a:ext cx="11426572" cy="24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240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Out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95400" y="1340768"/>
            <a:ext cx="10801200" cy="431230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Θέση ημερομηνίας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6" name="Θέση υποσέλιδου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/>
          </a:p>
        </p:txBody>
      </p:sp>
      <p:sp>
        <p:nvSpPr>
          <p:cNvPr id="7" name="Θέση αριθμού διαφάνειας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8" name="TextBox 9"/>
          <p:cNvSpPr>
            <a:spLocks noAdjustHandles="1"/>
          </p:cNvSpPr>
          <p:nvPr userDrawn="1"/>
        </p:nvSpPr>
        <p:spPr bwMode="auto">
          <a:xfrm>
            <a:off x="703927" y="412937"/>
            <a:ext cx="11117420" cy="66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600" b="0" i="0" u="none" strike="noStrike" cap="none" spc="-5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Plug-N-Harvest: </a:t>
            </a:r>
            <a:r>
              <a:rPr lang="de-DE" sz="3600" b="0" i="0" u="none" strike="noStrike" cap="none" spc="-50" dirty="0" err="1">
                <a:ln>
                  <a:noFill/>
                </a:ln>
                <a:solidFill>
                  <a:srgbClr val="1886D4"/>
                </a:solidFill>
                <a:latin typeface="Arial"/>
              </a:rPr>
              <a:t>Presentation</a:t>
            </a:r>
            <a:r>
              <a:rPr lang="de-DE" sz="3600" b="0" i="0" u="none" strike="noStrike" cap="none" spc="-50" dirty="0">
                <a:ln>
                  <a:noFill/>
                </a:ln>
                <a:solidFill>
                  <a:srgbClr val="1886D4"/>
                </a:solidFill>
                <a:latin typeface="Arial"/>
              </a:rPr>
              <a:t> Outline</a:t>
            </a:r>
            <a:endParaRPr lang="el-GR" dirty="0">
              <a:solidFill>
                <a:srgbClr val="1886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47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Side by Side Text and Fig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95400" y="1340768"/>
            <a:ext cx="4752528" cy="433141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>
              <a:defRPr/>
            </a:pPr>
            <a:r>
              <a:rPr lang="en-US" dirty="0"/>
              <a:t>SAMPLE TEXT</a:t>
            </a:r>
            <a:endParaRPr lang="el-GR" dirty="0"/>
          </a:p>
          <a:p>
            <a:pPr lvl="1">
              <a:defRPr/>
            </a:pPr>
            <a:r>
              <a:rPr lang="en-US" dirty="0"/>
              <a:t>Second level</a:t>
            </a:r>
            <a:endParaRPr lang="el-GR" dirty="0"/>
          </a:p>
          <a:p>
            <a:pPr lvl="2">
              <a:defRPr/>
            </a:pPr>
            <a:r>
              <a:rPr lang="en-US" dirty="0"/>
              <a:t>Third level</a:t>
            </a:r>
            <a:endParaRPr lang="el-GR" dirty="0"/>
          </a:p>
          <a:p>
            <a:pPr lvl="3">
              <a:defRPr/>
            </a:pPr>
            <a:r>
              <a:rPr lang="en-US" dirty="0"/>
              <a:t>Fourth level</a:t>
            </a:r>
            <a:endParaRPr lang="el-GR" dirty="0"/>
          </a:p>
          <a:p>
            <a:pPr lvl="4">
              <a:defRPr/>
            </a:pPr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 hasCustomPrompt="1"/>
          </p:nvPr>
        </p:nvSpPr>
        <p:spPr bwMode="auto">
          <a:xfrm>
            <a:off x="5447928" y="1340768"/>
            <a:ext cx="6048672" cy="43314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 dirty="0"/>
              <a:t>Click to add picture</a:t>
            </a:r>
            <a:endParaRPr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695400" y="286603"/>
            <a:ext cx="10801200" cy="982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defRPr/>
            </a:pPr>
            <a:r>
              <a:rPr lang="en-US"/>
              <a:t>MAIN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5464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Side by Side Text and two Fig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95400" y="1340768"/>
            <a:ext cx="4752528" cy="433141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 hasCustomPrompt="1"/>
          </p:nvPr>
        </p:nvSpPr>
        <p:spPr bwMode="auto">
          <a:xfrm>
            <a:off x="5478697" y="1340768"/>
            <a:ext cx="6029811" cy="21602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 hasCustomPrompt="1"/>
          </p:nvPr>
        </p:nvSpPr>
        <p:spPr bwMode="auto">
          <a:xfrm>
            <a:off x="5478697" y="3501008"/>
            <a:ext cx="6029811" cy="21602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95400" y="286603"/>
            <a:ext cx="10801200" cy="982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defRPr/>
            </a:pPr>
            <a:r>
              <a:rPr lang="en-US"/>
              <a:t>MAIN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5336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Side by Side Text and four Fig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95400" y="1340768"/>
            <a:ext cx="4752528" cy="433141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 hasCustomPrompt="1"/>
          </p:nvPr>
        </p:nvSpPr>
        <p:spPr bwMode="auto">
          <a:xfrm>
            <a:off x="5478697" y="1340768"/>
            <a:ext cx="3030291" cy="21602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6" hasCustomPrompt="1"/>
          </p:nvPr>
        </p:nvSpPr>
        <p:spPr bwMode="auto">
          <a:xfrm>
            <a:off x="8508988" y="1340768"/>
            <a:ext cx="3002124" cy="21602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7" hasCustomPrompt="1"/>
          </p:nvPr>
        </p:nvSpPr>
        <p:spPr bwMode="auto">
          <a:xfrm>
            <a:off x="5478697" y="3501008"/>
            <a:ext cx="3030291" cy="21711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8" hasCustomPrompt="1"/>
          </p:nvPr>
        </p:nvSpPr>
        <p:spPr bwMode="auto">
          <a:xfrm>
            <a:off x="8508988" y="3501008"/>
            <a:ext cx="3002124" cy="21711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695400" y="286603"/>
            <a:ext cx="10801200" cy="982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defRPr/>
            </a:pPr>
            <a:r>
              <a:rPr lang="en-US"/>
              <a:t>MAIN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540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Slide: Switch Tasks/Presenters - First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96986" y="3068960"/>
            <a:ext cx="10801200" cy="98215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Task: X.X - Title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8" name="Title 1"/>
          <p:cNvSpPr>
            <a:spLocks noAdjustHandles="1"/>
          </p:cNvSpPr>
          <p:nvPr userDrawn="1"/>
        </p:nvSpPr>
        <p:spPr bwMode="auto">
          <a:xfrm>
            <a:off x="847800" y="439003"/>
            <a:ext cx="10801200" cy="982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>
              <a:lnSpc>
                <a:spcPct val="85000"/>
              </a:lnSpc>
              <a:spcBef>
                <a:spcPts val="0"/>
              </a:spcBef>
              <a:buNone/>
              <a:defRPr sz="3600" spc="-5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>
              <a:defRPr/>
            </a:pPr>
            <a:r>
              <a:rPr lang="en-US"/>
              <a:t>Plug-N-Harvest: WPX -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267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1880955"/>
            <a:ext cx="4937760" cy="4079579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1880955"/>
            <a:ext cx="4937760" cy="4079579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C05-FFF6-4D9D-9DB5-7D1A9A8DDC4A}" type="datetime1">
              <a:rPr lang="en-US" smtClean="0"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8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Tab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 bwMode="auto">
          <a:xfrm>
            <a:off x="695325" y="1340768"/>
            <a:ext cx="10801350" cy="4319934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4805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Cha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 bwMode="auto">
          <a:xfrm>
            <a:off x="695325" y="1340768"/>
            <a:ext cx="10801275" cy="4319934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6343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Med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8" name="Media Placeholder 2"/>
          <p:cNvSpPr>
            <a:spLocks noGrp="1"/>
          </p:cNvSpPr>
          <p:nvPr>
            <p:ph type="media" sz="quarter" idx="15"/>
          </p:nvPr>
        </p:nvSpPr>
        <p:spPr bwMode="auto">
          <a:xfrm>
            <a:off x="695325" y="1340768"/>
            <a:ext cx="10801350" cy="4319587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719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Side by S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320888" y="1268760"/>
            <a:ext cx="3617298" cy="487457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Subtitle</a:t>
            </a:r>
            <a:endParaRPr/>
          </a:p>
          <a:p>
            <a:pPr lvl="0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2711624" y="6450190"/>
            <a:ext cx="122656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357179" y="6459785"/>
            <a:ext cx="5832877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v-SE"/>
              <a:t>PLUG-N-HARVEST ID: 768735 - H2020-EU.2.1.5.2.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0272463" y="6459785"/>
            <a:ext cx="102037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8" name="Εικόνα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33256"/>
            <a:ext cx="1133648" cy="1089708"/>
          </a:xfrm>
          <a:prstGeom prst="rect">
            <a:avLst/>
          </a:prstGeom>
        </p:spPr>
      </p:pic>
      <p:grpSp>
        <p:nvGrpSpPr>
          <p:cNvPr id="9" name="Ομάδα 19"/>
          <p:cNvGrpSpPr/>
          <p:nvPr userDrawn="1"/>
        </p:nvGrpSpPr>
        <p:grpSpPr bwMode="auto">
          <a:xfrm rot="16199998">
            <a:off x="718683" y="3308070"/>
            <a:ext cx="6858001" cy="241858"/>
            <a:chOff x="-3" y="5947505"/>
            <a:chExt cx="12192003" cy="195824"/>
          </a:xfrm>
        </p:grpSpPr>
        <p:sp>
          <p:nvSpPr>
            <p:cNvPr id="10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1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70714"/>
            <a:ext cx="1072004" cy="71467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360997" y="195412"/>
            <a:ext cx="7279619" cy="594791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322794" y="195412"/>
            <a:ext cx="3613484" cy="982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defRPr/>
            </a:pPr>
            <a:r>
              <a:rPr lang="en-US"/>
              <a:t>MAIN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8190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Two fig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0" y="5301208"/>
            <a:ext cx="12188825" cy="15567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Rectangle 8"/>
          <p:cNvSpPr/>
          <p:nvPr userDrawn="1"/>
        </p:nvSpPr>
        <p:spPr bwMode="auto">
          <a:xfrm>
            <a:off x="-6351" y="5244592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607127" y="5366696"/>
            <a:ext cx="9603798" cy="531183"/>
          </a:xfrm>
        </p:spPr>
        <p:txBody>
          <a:bodyPr lIns="91440" tIns="0" rIns="91440" bIns="0" anchor="b">
            <a:noAutofit/>
          </a:bodyPr>
          <a:lstStyle>
            <a:lvl1pPr algn="ctr">
              <a:defRPr sz="3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Figure Title</a:t>
            </a:r>
            <a:endParaRPr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 hasCustomPrompt="1"/>
          </p:nvPr>
        </p:nvSpPr>
        <p:spPr bwMode="auto">
          <a:xfrm>
            <a:off x="15" y="-1"/>
            <a:ext cx="6095985" cy="52354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1607126" y="5907024"/>
            <a:ext cx="9603416" cy="410649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Figure Subtitle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 noChangeAspect="1"/>
          </p:cNvSpPr>
          <p:nvPr>
            <p:ph type="pic" idx="13" hasCustomPrompt="1"/>
          </p:nvPr>
        </p:nvSpPr>
        <p:spPr bwMode="auto">
          <a:xfrm>
            <a:off x="6096000" y="-1"/>
            <a:ext cx="6096000" cy="52354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8321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Three fig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0" y="5301208"/>
            <a:ext cx="12188825" cy="15567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Rectangle 8"/>
          <p:cNvSpPr/>
          <p:nvPr userDrawn="1"/>
        </p:nvSpPr>
        <p:spPr bwMode="auto">
          <a:xfrm>
            <a:off x="-6351" y="5244592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607127" y="5366696"/>
            <a:ext cx="9603798" cy="531183"/>
          </a:xfrm>
        </p:spPr>
        <p:txBody>
          <a:bodyPr lIns="91440" tIns="0" rIns="91440" bIns="0" anchor="b">
            <a:noAutofit/>
          </a:bodyPr>
          <a:lstStyle>
            <a:lvl1pPr algn="ctr">
              <a:defRPr sz="3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Figure Title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1607126" y="5907024"/>
            <a:ext cx="9603416" cy="410649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Figure Subtitle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11" name="Εικόνα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2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 noChangeAspect="1"/>
          </p:cNvSpPr>
          <p:nvPr>
            <p:ph type="pic" idx="13" hasCustomPrompt="1"/>
          </p:nvPr>
        </p:nvSpPr>
        <p:spPr bwMode="auto">
          <a:xfrm>
            <a:off x="6096000" y="-1"/>
            <a:ext cx="6096000" cy="52354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 hasCustomPrompt="1"/>
          </p:nvPr>
        </p:nvSpPr>
        <p:spPr bwMode="auto">
          <a:xfrm>
            <a:off x="-1573" y="-1280"/>
            <a:ext cx="6106808" cy="26444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6" hasCustomPrompt="1"/>
          </p:nvPr>
        </p:nvSpPr>
        <p:spPr bwMode="auto">
          <a:xfrm>
            <a:off x="-6351" y="2643158"/>
            <a:ext cx="6106808" cy="25922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7376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Four fig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0" y="5301208"/>
            <a:ext cx="12188825" cy="15567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Rectangle 8"/>
          <p:cNvSpPr/>
          <p:nvPr userDrawn="1"/>
        </p:nvSpPr>
        <p:spPr bwMode="auto">
          <a:xfrm>
            <a:off x="-6351" y="5244592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607127" y="5366696"/>
            <a:ext cx="9603798" cy="531183"/>
          </a:xfrm>
        </p:spPr>
        <p:txBody>
          <a:bodyPr lIns="91440" tIns="0" rIns="91440" bIns="0" anchor="b">
            <a:noAutofit/>
          </a:bodyPr>
          <a:lstStyle>
            <a:lvl1pPr algn="ctr">
              <a:defRPr sz="3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Figure Title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1607126" y="5907024"/>
            <a:ext cx="9603416" cy="410649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Figure Subtitle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11" name="Εικόνα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2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 noChangeAspect="1"/>
          </p:cNvSpPr>
          <p:nvPr>
            <p:ph type="pic" idx="15" hasCustomPrompt="1"/>
          </p:nvPr>
        </p:nvSpPr>
        <p:spPr bwMode="auto">
          <a:xfrm>
            <a:off x="-1573" y="-1280"/>
            <a:ext cx="6106808" cy="26444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6" hasCustomPrompt="1"/>
          </p:nvPr>
        </p:nvSpPr>
        <p:spPr bwMode="auto">
          <a:xfrm>
            <a:off x="-6351" y="2643158"/>
            <a:ext cx="6106808" cy="25922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7" hasCustomPrompt="1"/>
          </p:nvPr>
        </p:nvSpPr>
        <p:spPr bwMode="auto">
          <a:xfrm>
            <a:off x="6080443" y="-1280"/>
            <a:ext cx="6106808" cy="26444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8" hasCustomPrompt="1"/>
          </p:nvPr>
        </p:nvSpPr>
        <p:spPr bwMode="auto">
          <a:xfrm>
            <a:off x="6075664" y="2643158"/>
            <a:ext cx="6106808" cy="25922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99640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One Fig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0" y="5301208"/>
            <a:ext cx="12188825" cy="15567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Rectangle 8"/>
          <p:cNvSpPr/>
          <p:nvPr userDrawn="1"/>
        </p:nvSpPr>
        <p:spPr bwMode="auto">
          <a:xfrm>
            <a:off x="-6351" y="5244592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607127" y="5366696"/>
            <a:ext cx="9603798" cy="531183"/>
          </a:xfrm>
        </p:spPr>
        <p:txBody>
          <a:bodyPr lIns="91440" tIns="0" rIns="91440" bIns="0" anchor="b">
            <a:noAutofit/>
          </a:bodyPr>
          <a:lstStyle>
            <a:lvl1pPr algn="ctr">
              <a:defRPr sz="3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Figure Title</a:t>
            </a:r>
            <a:endParaRPr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 hasCustomPrompt="1"/>
          </p:nvPr>
        </p:nvSpPr>
        <p:spPr bwMode="auto">
          <a:xfrm>
            <a:off x="15" y="-1"/>
            <a:ext cx="12182458" cy="52354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1607126" y="5907024"/>
            <a:ext cx="9603416" cy="410649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Figure Subtitle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23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: Project Web Med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5" name="Θέση υποσέλιδου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/>
          </a:p>
        </p:txBody>
      </p:sp>
      <p:sp>
        <p:nvSpPr>
          <p:cNvPr id="6" name="Θέση αριθμού διαφάνειας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7" name="TextBox 2"/>
          <p:cNvSpPr>
            <a:spLocks noAdjustHandles="1"/>
          </p:cNvSpPr>
          <p:nvPr userDrawn="1"/>
        </p:nvSpPr>
        <p:spPr bwMode="auto">
          <a:xfrm>
            <a:off x="703927" y="412937"/>
            <a:ext cx="1079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600" b="0" i="0" u="none" strike="noStrike" cap="none" spc="-5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Plug-N-Harvest: </a:t>
            </a:r>
            <a:r>
              <a:rPr lang="de-DE" sz="3600" b="0" i="0" u="none" strike="noStrike" cap="none" spc="-50">
                <a:ln>
                  <a:noFill/>
                </a:ln>
                <a:solidFill>
                  <a:srgbClr val="1886D4"/>
                </a:solidFill>
                <a:latin typeface="Arial"/>
              </a:rPr>
              <a:t>For More Please Visit...</a:t>
            </a:r>
            <a:endParaRPr lang="el-GR">
              <a:solidFill>
                <a:srgbClr val="1886D4"/>
              </a:solidFill>
            </a:endParaRPr>
          </a:p>
        </p:txBody>
      </p:sp>
      <p:grpSp>
        <p:nvGrpSpPr>
          <p:cNvPr id="8" name="Diagram 3"/>
          <p:cNvGrpSpPr/>
          <p:nvPr userDrawn="1"/>
        </p:nvGrpSpPr>
        <p:grpSpPr bwMode="auto">
          <a:xfrm>
            <a:off x="623391" y="1556793"/>
            <a:ext cx="10945216" cy="4320480"/>
            <a:chOff x="0" y="0"/>
            <a:chExt cx="10945216" cy="4320480"/>
          </a:xfrm>
        </p:grpSpPr>
        <p:sp>
          <p:nvSpPr>
            <p:cNvPr id="9" name="Ορθογώνιο: Στρογγύλεμα γωνιών 8"/>
            <p:cNvSpPr/>
            <p:nvPr/>
          </p:nvSpPr>
          <p:spPr bwMode="auto">
            <a:xfrm>
              <a:off x="222229" y="1818"/>
              <a:ext cx="1944524" cy="1339777"/>
            </a:xfrm>
            <a:prstGeom prst="roundRect">
              <a:avLst>
                <a:gd name="adj" fmla="val 16667"/>
              </a:avLst>
            </a:prstGeom>
            <a:blipFill>
              <a:blip r:embed="rId2"/>
              <a:srcRect t="15277" b="15277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</p:sp>
        <p:sp>
          <p:nvSpPr>
            <p:cNvPr id="10" name="Ορθογώνιο 9"/>
            <p:cNvSpPr/>
            <p:nvPr/>
          </p:nvSpPr>
          <p:spPr bwMode="auto">
            <a:xfrm>
              <a:off x="222229" y="1341595"/>
              <a:ext cx="1944524" cy="721418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  <a:alpha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u="sng">
                  <a:solidFill>
                    <a:schemeClr val="hlink"/>
                  </a:solidFill>
                  <a:hlinkClick r:id="rId3"/>
                </a:rPr>
                <a:t>@Plug.N.Harvest</a:t>
              </a:r>
              <a:endParaRPr lang="el-GR" sz="1600"/>
            </a:p>
          </p:txBody>
        </p:sp>
        <p:sp>
          <p:nvSpPr>
            <p:cNvPr id="11" name="Ορθογώνιο: Στρογγύλεμα γωνιών 10"/>
            <p:cNvSpPr/>
            <p:nvPr/>
          </p:nvSpPr>
          <p:spPr bwMode="auto">
            <a:xfrm>
              <a:off x="2361287" y="1818"/>
              <a:ext cx="1944524" cy="1339777"/>
            </a:xfrm>
            <a:prstGeom prst="roundRect">
              <a:avLst>
                <a:gd name="adj" fmla="val 16667"/>
              </a:avLst>
            </a:prstGeom>
            <a:blipFill>
              <a:blip r:embed="rId4"/>
              <a:srcRect t="15753" b="15753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</p:sp>
        <p:sp>
          <p:nvSpPr>
            <p:cNvPr id="12" name="Ορθογώνιο 11"/>
            <p:cNvSpPr/>
            <p:nvPr/>
          </p:nvSpPr>
          <p:spPr bwMode="auto">
            <a:xfrm>
              <a:off x="2361287" y="1341595"/>
              <a:ext cx="1944524" cy="721418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  <a:alpha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i="0" u="sng">
                  <a:solidFill>
                    <a:schemeClr val="hlink"/>
                  </a:solidFill>
                  <a:hlinkClick r:id="rId5"/>
                </a:rPr>
                <a:t>@Plug_N_Harvest</a:t>
              </a:r>
              <a:endParaRPr lang="el-GR" sz="1600"/>
            </a:p>
          </p:txBody>
        </p:sp>
        <p:sp>
          <p:nvSpPr>
            <p:cNvPr id="13" name="Ορθογώνιο: Στρογγύλεμα γωνιών 12"/>
            <p:cNvSpPr/>
            <p:nvPr/>
          </p:nvSpPr>
          <p:spPr bwMode="auto">
            <a:xfrm>
              <a:off x="4500345" y="1818"/>
              <a:ext cx="1944524" cy="1339777"/>
            </a:xfrm>
            <a:prstGeom prst="roundRect">
              <a:avLst>
                <a:gd name="adj" fmla="val 16667"/>
              </a:avLst>
            </a:prstGeom>
            <a:blipFill>
              <a:blip r:embed="rId6"/>
              <a:srcRect t="15753" b="15753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</p:sp>
        <p:sp>
          <p:nvSpPr>
            <p:cNvPr id="14" name="Ορθογώνιο 13"/>
            <p:cNvSpPr/>
            <p:nvPr/>
          </p:nvSpPr>
          <p:spPr bwMode="auto">
            <a:xfrm>
              <a:off x="4500345" y="1341595"/>
              <a:ext cx="1944524" cy="721418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  <a:alpha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u="sng">
                  <a:solidFill>
                    <a:schemeClr val="hlink"/>
                  </a:solidFill>
                  <a:hlinkClick r:id="rId7"/>
                </a:rPr>
                <a:t>@Plug-N-Harvest H2020</a:t>
              </a:r>
              <a:endParaRPr lang="el-GR" sz="1600"/>
            </a:p>
          </p:txBody>
        </p:sp>
        <p:sp>
          <p:nvSpPr>
            <p:cNvPr id="15" name="Ορθογώνιο: Στρογγύλεμα γωνιών 14"/>
            <p:cNvSpPr/>
            <p:nvPr/>
          </p:nvSpPr>
          <p:spPr bwMode="auto">
            <a:xfrm>
              <a:off x="6639404" y="1818"/>
              <a:ext cx="1944524" cy="1339777"/>
            </a:xfrm>
            <a:prstGeom prst="roundRect">
              <a:avLst>
                <a:gd name="adj" fmla="val 16667"/>
              </a:avLst>
            </a:prstGeom>
            <a:blipFill>
              <a:blip r:embed="rId8"/>
              <a:srcRect t="15753" b="15753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</p:sp>
        <p:sp>
          <p:nvSpPr>
            <p:cNvPr id="16" name="Ορθογώνιο 15"/>
            <p:cNvSpPr/>
            <p:nvPr/>
          </p:nvSpPr>
          <p:spPr bwMode="auto">
            <a:xfrm>
              <a:off x="6639404" y="1341595"/>
              <a:ext cx="1944524" cy="721418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  <a:alpha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u="sng">
                  <a:solidFill>
                    <a:schemeClr val="hlink"/>
                  </a:solidFill>
                  <a:hlinkClick r:id="rId9"/>
                </a:rPr>
                <a:t>@PLUG N HARVEST</a:t>
              </a:r>
              <a:endParaRPr lang="el-GR" sz="1600"/>
            </a:p>
          </p:txBody>
        </p:sp>
        <p:sp>
          <p:nvSpPr>
            <p:cNvPr id="17" name="Ορθογώνιο: Στρογγύλεμα γωνιών 16"/>
            <p:cNvSpPr/>
            <p:nvPr/>
          </p:nvSpPr>
          <p:spPr bwMode="auto">
            <a:xfrm>
              <a:off x="8778462" y="1818"/>
              <a:ext cx="1944524" cy="1339777"/>
            </a:xfrm>
            <a:prstGeom prst="roundRect">
              <a:avLst>
                <a:gd name="adj" fmla="val 16667"/>
              </a:avLst>
            </a:prstGeom>
            <a:blipFill>
              <a:blip r:embed="rId10"/>
              <a:srcRect t="15753" b="15753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</p:sp>
        <p:sp>
          <p:nvSpPr>
            <p:cNvPr id="18" name="Ορθογώνιο 17"/>
            <p:cNvSpPr/>
            <p:nvPr/>
          </p:nvSpPr>
          <p:spPr bwMode="auto">
            <a:xfrm>
              <a:off x="8778462" y="1341595"/>
              <a:ext cx="1944524" cy="721418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  <a:alpha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u="sng">
                  <a:solidFill>
                    <a:schemeClr val="hlink"/>
                  </a:solidFill>
                  <a:hlinkClick r:id="rId11"/>
                </a:rPr>
                <a:t>@Plug-N-Harvest</a:t>
              </a:r>
              <a:endParaRPr lang="el-GR" sz="1600"/>
            </a:p>
          </p:txBody>
        </p:sp>
        <p:sp>
          <p:nvSpPr>
            <p:cNvPr id="19" name="Ορθογώνιο: Στρογγύλεμα γωνιών 18"/>
            <p:cNvSpPr/>
            <p:nvPr/>
          </p:nvSpPr>
          <p:spPr bwMode="auto">
            <a:xfrm>
              <a:off x="3430815" y="2257466"/>
              <a:ext cx="1944524" cy="1339777"/>
            </a:xfrm>
            <a:prstGeom prst="roundRect">
              <a:avLst>
                <a:gd name="adj" fmla="val 16667"/>
              </a:avLst>
            </a:prstGeom>
            <a:blipFill>
              <a:blip r:embed="rId12"/>
              <a:srcRect t="15753" b="15753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</p:sp>
        <p:sp>
          <p:nvSpPr>
            <p:cNvPr id="20" name="Ορθογώνιο 19"/>
            <p:cNvSpPr/>
            <p:nvPr/>
          </p:nvSpPr>
          <p:spPr bwMode="auto">
            <a:xfrm>
              <a:off x="3430815" y="3597243"/>
              <a:ext cx="1944524" cy="721418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  <a:alpha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u="sng">
                  <a:solidFill>
                    <a:schemeClr val="hlink"/>
                  </a:solidFill>
                  <a:hlinkClick r:id="rId13"/>
                </a:rPr>
                <a:t>www.plug-n-harvest.eu</a:t>
              </a:r>
              <a:endParaRPr lang="el-GR" sz="1600"/>
            </a:p>
          </p:txBody>
        </p:sp>
        <p:sp>
          <p:nvSpPr>
            <p:cNvPr id="21" name="Ορθογώνιο: Στρογγύλεμα γωνιών 20"/>
            <p:cNvSpPr/>
            <p:nvPr/>
          </p:nvSpPr>
          <p:spPr bwMode="auto">
            <a:xfrm>
              <a:off x="5569875" y="2257466"/>
              <a:ext cx="1944524" cy="1339777"/>
            </a:xfrm>
            <a:prstGeom prst="roundRect">
              <a:avLst>
                <a:gd name="adj" fmla="val 16667"/>
              </a:avLst>
            </a:prstGeom>
            <a:blipFill>
              <a:blip r:embed="rId14"/>
              <a:srcRect t="15753" b="15753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</p:sp>
        <p:sp>
          <p:nvSpPr>
            <p:cNvPr id="22" name="Ορθογώνιο 21"/>
            <p:cNvSpPr/>
            <p:nvPr/>
          </p:nvSpPr>
          <p:spPr bwMode="auto">
            <a:xfrm>
              <a:off x="5569875" y="3597243"/>
              <a:ext cx="1944524" cy="721418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  <a:alpha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u="sng">
                  <a:solidFill>
                    <a:schemeClr val="hlink"/>
                  </a:solidFill>
                  <a:hlinkClick r:id="rId15"/>
                </a:rPr>
                <a:t>info@plug-n-harvest.eu</a:t>
              </a:r>
              <a:endParaRPr lang="el-GR" sz="1600"/>
            </a:p>
          </p:txBody>
        </p:sp>
      </p:grpSp>
    </p:spTree>
    <p:extLst>
      <p:ext uri="{BB962C8B-B14F-4D97-AF65-F5344CB8AC3E}">
        <p14:creationId xmlns:p14="http://schemas.microsoft.com/office/powerpoint/2010/main" val="17510696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ide: Fin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" name="Ομάδα 18">
            <a:extLst>
              <a:ext uri="{FF2B5EF4-FFF2-40B4-BE49-F238E27FC236}">
                <a16:creationId xmlns:a16="http://schemas.microsoft.com/office/drawing/2014/main" id="{83812C8D-4E89-4AE6-9D19-A9A75FDFDA1D}"/>
              </a:ext>
            </a:extLst>
          </p:cNvPr>
          <p:cNvGrpSpPr/>
          <p:nvPr userDrawn="1"/>
        </p:nvGrpSpPr>
        <p:grpSpPr bwMode="auto">
          <a:xfrm>
            <a:off x="-3" y="5995713"/>
            <a:ext cx="12192003" cy="195824"/>
            <a:chOff x="-3" y="5947505"/>
            <a:chExt cx="12192003" cy="195824"/>
          </a:xfrm>
        </p:grpSpPr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1A589AD7-F16A-4211-8BFE-CCB2DD936101}"/>
                </a:ext>
              </a:extLst>
            </p:cNvPr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6E53B718-EB7D-4BA1-B812-AC025A5F96B4}"/>
                </a:ext>
              </a:extLst>
            </p:cNvPr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90D67AA4-E5C3-440B-BFFE-5B8C8830D7B0}"/>
                </a:ext>
              </a:extLst>
            </p:cNvPr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21.11.2018</a:t>
            </a: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pt-BR">
                <a:solidFill>
                  <a:schemeClr val="tx1"/>
                </a:solidFill>
              </a:rPr>
              <a:t>PLUG-N-HARVEST</a:t>
            </a:r>
            <a:br>
              <a:rPr lang="pt-BR">
                <a:solidFill>
                  <a:schemeClr val="tx1"/>
                </a:solidFill>
              </a:rPr>
            </a:br>
            <a:r>
              <a:rPr lang="pt-BR">
                <a:solidFill>
                  <a:schemeClr val="tx1"/>
                </a:solidFill>
              </a:rPr>
              <a:t>ID: 768735 - H2020-EU.2.1.5.2.</a:t>
            </a:r>
            <a:endParaRPr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7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pic>
        <p:nvPicPr>
          <p:cNvPr id="12" name="Εικόνα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sp>
        <p:nvSpPr>
          <p:cNvPr id="13" name="TextBox 1"/>
          <p:cNvSpPr>
            <a:spLocks noAdjustHandles="1"/>
          </p:cNvSpPr>
          <p:nvPr userDrawn="1"/>
        </p:nvSpPr>
        <p:spPr bwMode="auto">
          <a:xfrm>
            <a:off x="695400" y="2924944"/>
            <a:ext cx="108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>
                <a:latin typeface="+mj-lt"/>
              </a:rPr>
              <a:t>THANK YOU</a:t>
            </a:r>
            <a:endParaRPr lang="el-GR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880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430A-72C9-4ED3-B5E4-3D55C9729DA8}" type="datetime1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9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629B-A2E2-43B0-BC7C-2B77883FD396}" type="datetime1">
              <a:rPr lang="en-US" smtClean="0"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9CBEFB42-D63E-48B0-A7CD-3A60FAEC760C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C37FF781-9C17-4A91-922E-F3B350CA9B95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3D52B7E-3185-4429-8C69-D68660BF7562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9062B99A-805E-48DA-B107-0ADF8E7285BD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0A252D2-8345-4587-9DE7-54B25A62F7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2"/>
            <a:ext cx="1133648" cy="10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7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Plug-N-Harvest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WPX - Task X.X: Task or deliverable title HERE</a:t>
            </a:r>
          </a:p>
          <a:p>
            <a:pPr lvl="0"/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7342" y="6450190"/>
            <a:ext cx="1370258" cy="365125"/>
          </a:xfrm>
        </p:spPr>
        <p:txBody>
          <a:bodyPr/>
          <a:lstStyle>
            <a:lvl1pPr algn="l">
              <a:defRPr/>
            </a:lvl1pPr>
          </a:lstStyle>
          <a:p>
            <a:fld id="{1DC22D29-6C03-4FCB-92CF-E05A67975532}" type="datetime1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F34D8A-136C-4FA7-8325-F06DF2D5CB3D}" type="slidenum">
              <a:rPr lang="en-US" smtClean="0"/>
              <a:t>‹Nº›</a:t>
            </a:fld>
            <a:endParaRPr lang="en-US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89255103-ABFE-4C1E-9EBF-BCAD2DDD10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2"/>
            <a:ext cx="1133648" cy="1089708"/>
          </a:xfrm>
          <a:prstGeom prst="rect">
            <a:avLst/>
          </a:prstGeom>
        </p:spPr>
      </p:pic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88EF884B-A5A0-448E-A2B4-B09A0C195D0A}"/>
              </a:ext>
            </a:extLst>
          </p:cNvPr>
          <p:cNvGrpSpPr/>
          <p:nvPr userDrawn="1"/>
        </p:nvGrpSpPr>
        <p:grpSpPr>
          <a:xfrm rot="16200000">
            <a:off x="906181" y="3323698"/>
            <a:ext cx="6824911" cy="177516"/>
            <a:chOff x="-3" y="5947506"/>
            <a:chExt cx="12192003" cy="195824"/>
          </a:xfrm>
        </p:grpSpPr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FFF23D27-342C-4ED8-81CD-A4251EC1555C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E9F2C060-EBC0-4C48-961A-E9557C2BD013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8F5D799A-6E78-4B81-8B77-17801B2BA134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pic>
        <p:nvPicPr>
          <p:cNvPr id="16" name="Εικόνα 10">
            <a:extLst>
              <a:ext uri="{FF2B5EF4-FFF2-40B4-BE49-F238E27FC236}">
                <a16:creationId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0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127" y="5074920"/>
            <a:ext cx="960379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7126" y="5907024"/>
            <a:ext cx="9603417" cy="410649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731-F406-4A17-A852-A57626BC2303}" type="datetime1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‹Nº›</a:t>
            </a:fld>
            <a:endParaRPr lang="en-US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35D5308-59B2-45DC-AC22-360428095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3" name="Εικόνα 10">
            <a:extLst>
              <a:ext uri="{FF2B5EF4-FFF2-40B4-BE49-F238E27FC236}">
                <a16:creationId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6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E492B0E9-531B-4925-B657-2BE448CF69F1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8DE7556A-AA3B-4ED2-92AC-D167BFFBFA1D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65ADA764-0488-49B9-B596-23756CFA3286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79F76D77-D388-40FA-9546-FC0D56BCD5E0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MAIN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SAMPLE TEXT</a:t>
            </a:r>
            <a:endParaRPr lang="el-GR" dirty="0"/>
          </a:p>
          <a:p>
            <a:pPr lvl="1"/>
            <a:r>
              <a:rPr lang="en-US" dirty="0"/>
              <a:t>Second level</a:t>
            </a:r>
            <a:endParaRPr lang="el-GR" dirty="0"/>
          </a:p>
          <a:p>
            <a:pPr lvl="2"/>
            <a:r>
              <a:rPr lang="en-US" dirty="0"/>
              <a:t>Third level</a:t>
            </a:r>
            <a:endParaRPr lang="el-GR" dirty="0"/>
          </a:p>
          <a:p>
            <a:pPr lvl="3"/>
            <a:r>
              <a:rPr lang="en-US" dirty="0"/>
              <a:t>Fourth level</a:t>
            </a:r>
            <a:endParaRPr lang="el-GR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2076375" y="6459785"/>
            <a:ext cx="1493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7FC9F940-3752-4988-A080-ACBD9960BA4B}" type="datetime1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2562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76F34D8A-136C-4FA7-8325-F06DF2D5CB3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BA6E2B9-6CAE-4B21-A9FA-8087BC61DA6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0"/>
            <a:ext cx="1133648" cy="1089709"/>
          </a:xfrm>
          <a:prstGeom prst="rect">
            <a:avLst/>
          </a:prstGeom>
        </p:spPr>
      </p:pic>
      <p:grpSp>
        <p:nvGrpSpPr>
          <p:cNvPr id="30" name="Ομάδα 29">
            <a:extLst>
              <a:ext uri="{FF2B5EF4-FFF2-40B4-BE49-F238E27FC236}">
                <a16:creationId xmlns:a16="http://schemas.microsoft.com/office/drawing/2014/main" id="{F0085E31-E4FC-4984-96C4-2425E589CC45}"/>
              </a:ext>
            </a:extLst>
          </p:cNvPr>
          <p:cNvGrpSpPr/>
          <p:nvPr userDrawn="1"/>
        </p:nvGrpSpPr>
        <p:grpSpPr>
          <a:xfrm>
            <a:off x="452654" y="59457"/>
            <a:ext cx="7009754" cy="3572554"/>
            <a:chOff x="293904" y="2240280"/>
            <a:chExt cx="7009754" cy="3572554"/>
          </a:xfrm>
        </p:grpSpPr>
        <p:cxnSp>
          <p:nvCxnSpPr>
            <p:cNvPr id="31" name="Straight Connector 8">
              <a:extLst>
                <a:ext uri="{FF2B5EF4-FFF2-40B4-BE49-F238E27FC236}">
                  <a16:creationId xmlns:a16="http://schemas.microsoft.com/office/drawing/2014/main" id="{89FE1EE2-C458-49C3-804C-DFFA402467F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">
              <a:extLst>
                <a:ext uri="{FF2B5EF4-FFF2-40B4-BE49-F238E27FC236}">
                  <a16:creationId xmlns:a16="http://schemas.microsoft.com/office/drawing/2014/main" id="{F8B83012-3BFE-4E1A-BF4E-6C3E30D5AF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id="{23BCB931-7A15-404C-8A6F-DAB743C6B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">
              <a:extLst>
                <a:ext uri="{FF2B5EF4-FFF2-40B4-BE49-F238E27FC236}">
                  <a16:creationId xmlns:a16="http://schemas.microsoft.com/office/drawing/2014/main" id="{DBEECB60-E8C1-4EEE-BB52-2FD68B2AA7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Εικόνα 10">
            <a:extLst>
              <a:ext uri="{FF2B5EF4-FFF2-40B4-BE49-F238E27FC236}">
                <a16:creationId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2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22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Ομάδα 7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8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695400" y="286603"/>
            <a:ext cx="10801200" cy="982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695400" y="1537676"/>
            <a:ext cx="10801200" cy="43314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 bwMode="auto">
          <a:xfrm>
            <a:off x="2076375" y="6459785"/>
            <a:ext cx="1493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7FC9F940-3752-4988-A080-ACBD9960BA4B}" type="datetime1">
              <a:t>21/11/2018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3686185" y="6459785"/>
            <a:ext cx="4822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12" name="Slide Number Placeholder 5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862562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76F34D8A-136C-4FA7-8325-F06DF2D5CB3D}" type="slidenum">
              <a:t>‹Nº›</a:t>
            </a:fld>
            <a:endParaRPr lang="el-GR"/>
          </a:p>
        </p:txBody>
      </p:sp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22"/>
          <a:stretch/>
        </p:blipFill>
        <p:spPr bwMode="auto">
          <a:xfrm>
            <a:off x="11061529" y="5766130"/>
            <a:ext cx="1133648" cy="1089709"/>
          </a:xfrm>
          <a:prstGeom prst="rect">
            <a:avLst/>
          </a:prstGeom>
        </p:spPr>
      </p:pic>
      <p:grpSp>
        <p:nvGrpSpPr>
          <p:cNvPr id="14" name="Ομάδα 29"/>
          <p:cNvGrpSpPr/>
          <p:nvPr userDrawn="1"/>
        </p:nvGrpSpPr>
        <p:grpSpPr bwMode="auto">
          <a:xfrm>
            <a:off x="-3" y="8192"/>
            <a:ext cx="7009751" cy="2521135"/>
            <a:chOff x="293907" y="2529773"/>
            <a:chExt cx="7009751" cy="2521135"/>
          </a:xfrm>
        </p:grpSpPr>
        <p:cxnSp>
          <p:nvCxnSpPr>
            <p:cNvPr id="15" name="Straight Connector 8"/>
            <p:cNvCxnSpPr>
              <a:cxnSpLocks/>
            </p:cNvCxnSpPr>
            <p:nvPr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8"/>
            <p:cNvCxnSpPr>
              <a:cxnSpLocks/>
            </p:cNvCxnSpPr>
            <p:nvPr userDrawn="1"/>
          </p:nvCxnSpPr>
          <p:spPr bwMode="auto">
            <a:xfrm>
              <a:off x="917302" y="2529773"/>
              <a:ext cx="0" cy="252113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8"/>
            <p:cNvCxnSpPr>
              <a:cxnSpLocks/>
            </p:cNvCxnSpPr>
            <p:nvPr userDrawn="1"/>
          </p:nvCxnSpPr>
          <p:spPr bwMode="auto">
            <a:xfrm>
              <a:off x="293907" y="3997199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Εικόνα 10"/>
          <p:cNvPicPr>
            <a:picLocks noChangeAspect="1"/>
          </p:cNvPicPr>
          <p:nvPr userDrawn="1"/>
        </p:nvPicPr>
        <p:blipFill>
          <a:blip r:embed="rId2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9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p:hf hdr="0" dt="0"/>
  <p:txStyles>
    <p:titleStyle>
      <a:lvl1pPr algn="l" defTabSz="914400">
        <a:lnSpc>
          <a:spcPct val="85000"/>
        </a:lnSpc>
        <a:spcBef>
          <a:spcPts val="0"/>
        </a:spcBef>
        <a:buNone/>
        <a:defRPr sz="3600" spc="-50">
          <a:solidFill>
            <a:schemeClr val="tx1">
              <a:lumMod val="75000"/>
              <a:lumOff val="25000"/>
            </a:schemeClr>
          </a:solidFill>
          <a:latin typeface="+mj-lt"/>
          <a:ea typeface="+mj-ea"/>
        </a:defRPr>
      </a:lvl1pPr>
    </p:titleStyle>
    <p:bodyStyle>
      <a:lvl1pPr marL="91440" indent="-91440" algn="l" defTabSz="91440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/>
        <a:buChar char=" "/>
        <a:defRPr sz="2800">
          <a:solidFill>
            <a:schemeClr val="tx1">
              <a:lumMod val="75000"/>
              <a:lumOff val="25000"/>
            </a:schemeClr>
          </a:solidFill>
          <a:latin typeface="+mj-lt"/>
          <a:ea typeface="+mn-ea"/>
        </a:defRPr>
      </a:lvl1pPr>
      <a:lvl2pPr marL="38404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2400">
          <a:solidFill>
            <a:schemeClr val="tx1">
              <a:lumMod val="75000"/>
              <a:lumOff val="25000"/>
            </a:schemeClr>
          </a:solidFill>
          <a:latin typeface="+mj-lt"/>
          <a:ea typeface="+mn-ea"/>
        </a:defRPr>
      </a:lvl2pPr>
      <a:lvl3pPr marL="56692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2000">
          <a:solidFill>
            <a:schemeClr val="tx1">
              <a:lumMod val="75000"/>
              <a:lumOff val="25000"/>
            </a:schemeClr>
          </a:solidFill>
          <a:latin typeface="+mj-lt"/>
          <a:ea typeface="+mn-ea"/>
        </a:defRPr>
      </a:lvl3pPr>
      <a:lvl4pPr marL="74980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800">
          <a:solidFill>
            <a:schemeClr val="tx1">
              <a:lumMod val="75000"/>
              <a:lumOff val="25000"/>
            </a:schemeClr>
          </a:solidFill>
          <a:latin typeface="+mj-lt"/>
          <a:ea typeface="+mn-ea"/>
        </a:defRPr>
      </a:lvl4pPr>
      <a:lvl5pPr marL="93268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600">
          <a:solidFill>
            <a:schemeClr val="tx1">
              <a:lumMod val="75000"/>
              <a:lumOff val="25000"/>
            </a:schemeClr>
          </a:solidFill>
          <a:latin typeface="+mj-lt"/>
          <a:ea typeface="+mn-ea"/>
        </a:defRPr>
      </a:lvl5pPr>
      <a:lvl6pPr marL="11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6pPr>
      <a:lvl7pPr marL="13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7pPr>
      <a:lvl8pPr marL="1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8pPr>
      <a:lvl9pPr marL="17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1" name="Ομάδα 18">
            <a:extLst>
              <a:ext uri="{FF2B5EF4-FFF2-40B4-BE49-F238E27FC236}">
                <a16:creationId xmlns:a16="http://schemas.microsoft.com/office/drawing/2014/main" id="{9310060B-C594-4381-AC35-8D992C6B0C5F}"/>
              </a:ext>
            </a:extLst>
          </p:cNvPr>
          <p:cNvGrpSpPr/>
          <p:nvPr userDrawn="1"/>
        </p:nvGrpSpPr>
        <p:grpSpPr bwMode="auto">
          <a:xfrm>
            <a:off x="-3" y="5995713"/>
            <a:ext cx="12192003" cy="195824"/>
            <a:chOff x="-3" y="5947505"/>
            <a:chExt cx="12192003" cy="195824"/>
          </a:xfrm>
        </p:grpSpPr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50D2D827-EF09-4F93-8511-C9EEB1ABB79E}"/>
                </a:ext>
              </a:extLst>
            </p:cNvPr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2D60E386-8B17-498E-992B-053AEEEA9DBE}"/>
                </a:ext>
              </a:extLst>
            </p:cNvPr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9A303BEF-B0F5-4AD2-AEA5-F976D81553E0}"/>
                </a:ext>
              </a:extLst>
            </p:cNvPr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8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695400" y="286603"/>
            <a:ext cx="10801200" cy="982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defRPr/>
            </a:pPr>
            <a:r>
              <a:rPr lang="en-US" dirty="0"/>
              <a:t>MAIN TITLE</a:t>
            </a:r>
            <a:endParaRPr dirty="0"/>
          </a:p>
        </p:txBody>
      </p:sp>
      <p:sp>
        <p:nvSpPr>
          <p:cNvPr id="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695400" y="1340768"/>
            <a:ext cx="10801200" cy="2200602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>
              <a:defRPr/>
            </a:pPr>
            <a:r>
              <a:rPr lang="de-DE" dirty="0"/>
              <a:t>Sample Text</a:t>
            </a:r>
            <a:endParaRPr lang="el-GR" dirty="0"/>
          </a:p>
          <a:p>
            <a:pPr lvl="1">
              <a:defRPr/>
            </a:pPr>
            <a:r>
              <a:rPr lang="en-US" dirty="0"/>
              <a:t>Second level</a:t>
            </a:r>
            <a:endParaRPr lang="el-GR" dirty="0"/>
          </a:p>
          <a:p>
            <a:pPr lvl="2">
              <a:defRPr/>
            </a:pPr>
            <a:r>
              <a:rPr lang="en-US" dirty="0"/>
              <a:t>Third level</a:t>
            </a:r>
            <a:endParaRPr lang="el-GR" dirty="0"/>
          </a:p>
          <a:p>
            <a:pPr lvl="3">
              <a:defRPr/>
            </a:pPr>
            <a:r>
              <a:rPr lang="en-US" dirty="0"/>
              <a:t>Fourth level</a:t>
            </a:r>
            <a:endParaRPr lang="el-GR" dirty="0"/>
          </a:p>
          <a:p>
            <a:pPr lvl="4">
              <a:defRPr/>
            </a:pPr>
            <a:r>
              <a:rPr lang="en-US" dirty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 bwMode="auto">
          <a:xfrm>
            <a:off x="2076375" y="6459785"/>
            <a:ext cx="1493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21.11.2018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3686185" y="6459785"/>
            <a:ext cx="4822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/>
          </a:p>
        </p:txBody>
      </p:sp>
      <p:sp>
        <p:nvSpPr>
          <p:cNvPr id="12" name="Slide Number Placeholder 5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862562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76F34D8A-136C-4FA7-8325-F06DF2D5CB3D}" type="slidenum">
              <a:t>‹Nº›</a:t>
            </a:fld>
            <a:endParaRPr lang="el-GR"/>
          </a:p>
        </p:txBody>
      </p:sp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29"/>
          <a:stretch/>
        </p:blipFill>
        <p:spPr bwMode="auto">
          <a:xfrm>
            <a:off x="11061529" y="5766130"/>
            <a:ext cx="1133648" cy="1089709"/>
          </a:xfrm>
          <a:prstGeom prst="rect">
            <a:avLst/>
          </a:prstGeom>
        </p:spPr>
      </p:pic>
      <p:pic>
        <p:nvPicPr>
          <p:cNvPr id="19" name="Εικόνα 10"/>
          <p:cNvPicPr>
            <a:picLocks noChangeAspect="1"/>
          </p:cNvPicPr>
          <p:nvPr userDrawn="1"/>
        </p:nvPicPr>
        <p:blipFill>
          <a:blip r:embed="rId30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8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</p:sldLayoutIdLst>
  <p:hf hdr="0"/>
  <p:txStyles>
    <p:titleStyle>
      <a:lvl1pPr algn="l" defTabSz="914400">
        <a:lnSpc>
          <a:spcPct val="85000"/>
        </a:lnSpc>
        <a:spcBef>
          <a:spcPts val="0"/>
        </a:spcBef>
        <a:buNone/>
        <a:defRPr sz="3600" spc="-50">
          <a:solidFill>
            <a:schemeClr val="tx1">
              <a:lumMod val="75000"/>
              <a:lumOff val="25000"/>
            </a:schemeClr>
          </a:solidFill>
          <a:latin typeface="+mj-lt"/>
          <a:ea typeface="+mj-ea"/>
        </a:defRPr>
      </a:lvl1pPr>
    </p:titleStyle>
    <p:bodyStyle>
      <a:lvl1pPr marL="108000" indent="0" algn="l" defTabSz="914400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/>
        <a:buNone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1pPr>
      <a:lvl2pPr marL="450000" indent="-342000" algn="l" defTabSz="914400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810000" indent="-342000" algn="l" defTabSz="914400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3pPr>
      <a:lvl4pPr marL="1170000" indent="-342000" algn="l" defTabSz="914400">
        <a:lnSpc>
          <a:spcPct val="100000"/>
        </a:lnSpc>
        <a:spcBef>
          <a:spcPts val="6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4pPr>
      <a:lvl5pPr marL="1530000" indent="-342000" algn="l" defTabSz="91440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5pPr>
      <a:lvl6pPr marL="11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6pPr>
      <a:lvl7pPr marL="13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7pPr>
      <a:lvl8pPr marL="1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8pPr>
      <a:lvl9pPr marL="17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4.png"/><Relationship Id="rId7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9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40.png"/><Relationship Id="rId4" Type="http://schemas.openxmlformats.org/officeDocument/2006/relationships/image" Target="../media/image9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BCD7F-7D20-4196-9BC8-1812FB8B2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Plug-N-Harvest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48DEC19-20EE-4472-A437-E401CB201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107181"/>
            <a:ext cx="10058400" cy="18364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dirty="0"/>
              <a:t> – REQUIREMENTS ANALYSIS AND ENGINEERING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/>
              <a:t>ORGANIZATION: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AIGUASOL, CU, RWTH, CERTH</a:t>
            </a:r>
            <a:br>
              <a:rPr lang="en-US" dirty="0"/>
            </a:br>
            <a:r>
              <a:rPr lang="en-US" dirty="0"/>
              <a:t>PRESENTER(S):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ARNAU GONZÁLEZ (AIGUASOL), HU DU (CU),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VeRENA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DANNAPFEL (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RWTH), Panagiotis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Drosatos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(CERTH)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FF99D1-84A9-4976-8182-294B238D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7BD775-B4D9-4270-A9E3-0DC387B9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3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35D32B5-41BB-422D-97CB-824AB27AF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Task 1.1 (as others in WP1) hibernates for half a year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The next version of D1.1 will be an </a:t>
            </a:r>
            <a:r>
              <a:rPr lang="en-GB" sz="2400" b="1" dirty="0"/>
              <a:t>updated version</a:t>
            </a:r>
            <a:r>
              <a:rPr lang="en-GB" sz="2400" dirty="0"/>
              <a:t> of the list of indicators, calculation methodologies and it should include the </a:t>
            </a:r>
            <a:r>
              <a:rPr lang="en-GB" sz="2400" b="1" dirty="0"/>
              <a:t>baseline calculation </a:t>
            </a:r>
            <a:r>
              <a:rPr lang="en-GB" sz="2400" dirty="0"/>
              <a:t>for all of them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51821D9-529F-4875-A3F0-83C8CDC2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Task</a:t>
            </a:r>
            <a:r>
              <a:rPr lang="es-ES" dirty="0"/>
              <a:t> 1.1 – NEXT STEPS</a:t>
            </a:r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C84BCD-37C0-4CA7-BA91-94354EFC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81A89C-FEC7-41F2-AA24-6F4EC634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6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PLUG-N-HARVEST</a:t>
            </a:r>
            <a:b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ID: 768735 - H2020-EU.2.1.5.2.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F466-7489-4981-B605-82F756EF0E1D}" type="slidenum">
              <a:rPr kumimoji="0" lang="el-GR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076375" y="6459785"/>
            <a:ext cx="1493175" cy="365125"/>
          </a:xfr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31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.0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5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.2018</a:t>
            </a:r>
          </a:p>
        </p:txBody>
      </p:sp>
    </p:spTree>
    <p:extLst>
      <p:ext uri="{BB962C8B-B14F-4D97-AF65-F5344CB8AC3E}">
        <p14:creationId xmlns:p14="http://schemas.microsoft.com/office/powerpoint/2010/main" val="340688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BCD7F-7D20-4196-9BC8-1812FB8B2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WP1 – Requirements Analysis and Engineering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48DEC19-20EE-4472-A437-E401CB201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4107180"/>
            <a:ext cx="10242863" cy="1836420"/>
          </a:xfrm>
        </p:spPr>
        <p:txBody>
          <a:bodyPr>
            <a:normAutofit fontScale="92500" lnSpcReduction="10000"/>
          </a:bodyPr>
          <a:lstStyle/>
          <a:p>
            <a:pPr rtl="0"/>
            <a:r>
              <a:rPr lang="en-US" sz="26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T1.2 Use Cases, Test Scenarios and Evaluation Plans</a:t>
            </a:r>
          </a:p>
          <a:p>
            <a:r>
              <a:rPr lang="en-US" dirty="0"/>
              <a:t>Task responsible: CU</a:t>
            </a:r>
            <a:br>
              <a:rPr lang="en-US" dirty="0"/>
            </a:br>
            <a:r>
              <a:rPr lang="en-US" dirty="0"/>
              <a:t>PRESENTER(S): Dr Hu Du, Dr </a:t>
            </a:r>
            <a:r>
              <a:rPr lang="en-US" dirty="0" err="1"/>
              <a:t>Puxi</a:t>
            </a:r>
            <a:r>
              <a:rPr lang="en-US" dirty="0"/>
              <a:t> Huang, Prof Phil Jones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MEETING: CARDIFF Meeting, CARDIFF, 20-22 NOVEMBER 2018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FF99D1-84A9-4976-8182-294B238D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7BD775-B4D9-4270-A9E3-0DC387B9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7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.0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.2018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PLUG-N-HARVEST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B6179A1-2DCC-4A88-9678-654C99BA82D8}" type="slidenum">
              <a:rPr lang="en-GB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fld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Task 1.2 Deliverables and Milestones</a:t>
            </a:r>
            <a:endParaRPr lang="en-GB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67408" y="1772816"/>
          <a:ext cx="11161240" cy="3604742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894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9288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Del. no.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Deliverable name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/>
                        <a:t>WP no.</a:t>
                      </a:r>
                      <a:endParaRPr lang="en-GB" sz="160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/>
                        <a:t>Lead beneficiary</a:t>
                      </a:r>
                      <a:endParaRPr lang="en-GB" sz="160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/>
                        <a:t>Nature</a:t>
                      </a:r>
                      <a:endParaRPr lang="en-GB" sz="160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/>
                        <a:t>Dissemination </a:t>
                      </a:r>
                      <a:br>
                        <a:rPr lang="en-US" sz="1600"/>
                      </a:br>
                      <a:r>
                        <a:rPr lang="en-US" sz="1600"/>
                        <a:t>level</a:t>
                      </a:r>
                      <a:endParaRPr lang="en-GB" sz="160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/>
                        <a:t>Delivery date from DoW</a:t>
                      </a:r>
                      <a:endParaRPr lang="en-GB" sz="160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/>
                        <a:t>Actual delivery date</a:t>
                      </a:r>
                      <a:endParaRPr lang="en-GB" sz="160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/>
                        <a:t>Status / Comments</a:t>
                      </a:r>
                      <a:endParaRPr lang="en-GB" sz="160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55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D1.2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(also known</a:t>
                      </a:r>
                      <a:r>
                        <a:rPr lang="en-US" sz="1600" baseline="0" dirty="0"/>
                        <a:t> as </a:t>
                      </a:r>
                      <a:r>
                        <a:rPr lang="en-US" sz="1600" dirty="0"/>
                        <a:t>D1.2.1)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Use Case Site Survey and  Audit Report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WP1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CU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Report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Public, </a:t>
                      </a:r>
                      <a:r>
                        <a:rPr lang="en-US" sz="1600" dirty="0"/>
                        <a:t>Confidential, only for members of the consortium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M30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(Version [a], M12)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M14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Submitted,</a:t>
                      </a:r>
                      <a:endParaRPr lang="en-GB" sz="1600" dirty="0"/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Slight delay was performed due to quality checking activities.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645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D1.3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(also known</a:t>
                      </a:r>
                      <a:r>
                        <a:rPr lang="en-US" sz="1600" baseline="0" dirty="0"/>
                        <a:t> as </a:t>
                      </a:r>
                      <a:r>
                        <a:rPr lang="en-US" sz="1600" dirty="0"/>
                        <a:t>D1.2.2)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Evaluation Plan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WP1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CU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Report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Public, </a:t>
                      </a:r>
                      <a:r>
                        <a:rPr lang="en-US" sz="1600" dirty="0"/>
                        <a:t>Confidential, only for members of the consortium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M30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(Version [a], M12)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M14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Submitted,</a:t>
                      </a:r>
                      <a:endParaRPr lang="en-GB" sz="1600" dirty="0"/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Slight delay was performed due to quality checking activities.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30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911424" y="1776040"/>
            <a:ext cx="648072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247 pages document covering: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Review of the use case of other European projects for energy harvesting in façades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Site and building information survey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Occupants satisfaction survey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Test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Conclusion and suggestion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50D3FE-0D0C-4362-AD95-B7A3EB1BBCC7}" type="slidenum">
              <a:rPr lang="en-GB" smtClean="0"/>
              <a:t>14</a:t>
            </a:fld>
            <a:endParaRPr lang="el-GR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GB" dirty="0"/>
              <a:t>D1.2 Use Case Site Survey and Audit Report </a:t>
            </a:r>
            <a:r>
              <a:rPr lang="en-GB" sz="3200" dirty="0"/>
              <a:t>(</a:t>
            </a:r>
            <a:r>
              <a:rPr lang="en-US" sz="3200" dirty="0"/>
              <a:t>D1.2.1a</a:t>
            </a:r>
            <a:r>
              <a:rPr lang="en-GB" sz="3200" dirty="0"/>
              <a:t>)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076375" y="6459785"/>
            <a:ext cx="1493175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31</a:t>
            </a:r>
            <a:r>
              <a:rPr lang="el-GR" dirty="0"/>
              <a:t>.0</a:t>
            </a:r>
            <a:r>
              <a:rPr lang="en-GB" dirty="0"/>
              <a:t>5</a:t>
            </a:r>
            <a:r>
              <a:rPr lang="el-GR" dirty="0"/>
              <a:t>.2018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1052736"/>
            <a:ext cx="3384376" cy="478535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2632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.0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.2018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PLUG-N-HARVEST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B6179A1-2DCC-4A88-9678-654C99BA82D8}" type="slidenum">
              <a:rPr lang="en-GB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fld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70" y="4397723"/>
            <a:ext cx="2228607" cy="1243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850" y="4365104"/>
            <a:ext cx="1606669" cy="1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92" y="4550644"/>
            <a:ext cx="2222077" cy="1083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742" y="4566580"/>
            <a:ext cx="2602298" cy="1051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374" y="4566580"/>
            <a:ext cx="1923631" cy="1195379"/>
          </a:xfrm>
          <a:prstGeom prst="rect">
            <a:avLst/>
          </a:prstGeom>
        </p:spPr>
      </p:pic>
      <p:sp>
        <p:nvSpPr>
          <p:cNvPr id="14" name="Title 5"/>
          <p:cNvSpPr>
            <a:spLocks noGrp="1"/>
          </p:cNvSpPr>
          <p:nvPr>
            <p:ph type="title"/>
          </p:nvPr>
        </p:nvSpPr>
        <p:spPr bwMode="auto">
          <a:xfrm>
            <a:off x="695400" y="286603"/>
            <a:ext cx="10801200" cy="9821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/>
              <a:t>D1.2 Use Case Site Survey and Audit Report </a:t>
            </a:r>
            <a:r>
              <a:rPr lang="en-GB" sz="3200" dirty="0"/>
              <a:t>(</a:t>
            </a:r>
            <a:r>
              <a:rPr lang="en-US" sz="3200" dirty="0"/>
              <a:t>D1.2.1a</a:t>
            </a:r>
            <a:r>
              <a:rPr lang="en-GB" sz="3200" dirty="0"/>
              <a:t>)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 bwMode="auto">
          <a:xfrm>
            <a:off x="911424" y="1776040"/>
            <a:ext cx="1029714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Test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Orientation vs annual energy generation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Each pilot site in different climate condition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Insulation position vs annual heating demand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Energy saving potential on the old or new building</a:t>
            </a:r>
          </a:p>
        </p:txBody>
      </p:sp>
    </p:spTree>
    <p:extLst>
      <p:ext uri="{BB962C8B-B14F-4D97-AF65-F5344CB8AC3E}">
        <p14:creationId xmlns:p14="http://schemas.microsoft.com/office/powerpoint/2010/main" val="78881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911424" y="1776040"/>
            <a:ext cx="7488832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98 pages document covering: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Evaluation design and methodology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Historical energy and weather data investigation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Review of the existing metering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Tangible and intangible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Evaluation scenarios and essential parameters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b="1" dirty="0"/>
              <a:t>KPIs and monitoring equipment requirement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 Monitoring system and equipment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 Evaluation schedule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50D3FE-0D0C-4362-AD95-B7A3EB1BBCC7}" type="slidenum">
              <a:rPr lang="en-GB" smtClean="0"/>
              <a:t>16</a:t>
            </a:fld>
            <a:endParaRPr lang="el-GR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D1.3 Evaluation Plan </a:t>
            </a:r>
            <a:r>
              <a:rPr lang="en-GB" sz="3200" dirty="0"/>
              <a:t>(</a:t>
            </a:r>
            <a:r>
              <a:rPr lang="en-US" sz="3200" dirty="0"/>
              <a:t>D1.2.2a</a:t>
            </a:r>
            <a:r>
              <a:rPr lang="en-GB" sz="3200" dirty="0"/>
              <a:t>)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076375" y="6459785"/>
            <a:ext cx="1493175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31</a:t>
            </a:r>
            <a:r>
              <a:rPr lang="el-GR" dirty="0"/>
              <a:t>.0</a:t>
            </a:r>
            <a:r>
              <a:rPr lang="en-GB" dirty="0"/>
              <a:t>5</a:t>
            </a:r>
            <a:r>
              <a:rPr lang="el-GR" dirty="0"/>
              <a:t>.2018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88" y="548680"/>
            <a:ext cx="3384376" cy="478535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404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50D3FE-0D0C-4362-AD95-B7A3EB1BBCC7}" type="slidenum">
              <a:rPr lang="en-GB" smtClean="0"/>
              <a:t>17</a:t>
            </a:fld>
            <a:endParaRPr lang="el-GR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dirty="0"/>
              <a:t>D1.3 Evaluation Plan </a:t>
            </a:r>
            <a:r>
              <a:rPr lang="en-GB" dirty="0"/>
              <a:t>- Monitoring equipment requirement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076375" y="6459785"/>
            <a:ext cx="1493175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31</a:t>
            </a:r>
            <a:r>
              <a:rPr lang="el-GR" dirty="0"/>
              <a:t>.0</a:t>
            </a:r>
            <a:r>
              <a:rPr lang="en-GB" dirty="0"/>
              <a:t>5</a:t>
            </a:r>
            <a:r>
              <a:rPr lang="el-GR" dirty="0"/>
              <a:t>.2018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36" y="1556792"/>
            <a:ext cx="7249088" cy="4372679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 bwMode="auto">
          <a:xfrm>
            <a:off x="8904312" y="5222520"/>
            <a:ext cx="3143672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Page 50 of D1.3 report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94245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50D3FE-0D0C-4362-AD95-B7A3EB1BBCC7}" type="slidenum">
              <a:rPr lang="en-GB" smtClean="0"/>
              <a:t>18</a:t>
            </a:fld>
            <a:endParaRPr lang="el-GR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 sz="4000" dirty="0"/>
              <a:t>D1.3 Evaluation Plan </a:t>
            </a:r>
            <a:r>
              <a:rPr lang="en-GB" dirty="0"/>
              <a:t>- </a:t>
            </a:r>
            <a:r>
              <a:rPr lang="en-GB" sz="3200" dirty="0"/>
              <a:t>Evaluation schedule</a:t>
            </a:r>
            <a:endParaRPr lang="en-GB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076375" y="6459785"/>
            <a:ext cx="1493175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31</a:t>
            </a:r>
            <a:r>
              <a:rPr lang="el-GR" dirty="0"/>
              <a:t>.0</a:t>
            </a:r>
            <a:r>
              <a:rPr lang="en-GB" dirty="0"/>
              <a:t>5</a:t>
            </a:r>
            <a:r>
              <a:rPr lang="el-GR" dirty="0"/>
              <a:t>.2018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844824"/>
            <a:ext cx="5092794" cy="3687724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911424" y="1776040"/>
            <a:ext cx="5904656" cy="41764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PLUG-N-HARVEST performance evaluation will be conducted under WP4 Task 4.6 Evaluation design and methodology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7 phases of evaluation are recommended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D4.6 M36 should cover reports from phase 1-3 (pre-retrofit baseline)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D4.6 M51 should cover reports from phase 4-7 (post-retrofit baseline)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5506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BCD7F-7D20-4196-9BC8-1812FB8B2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WP1 – Requirements Analysis and Engineering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48DEC19-20EE-4472-A437-E401CB201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107181"/>
            <a:ext cx="10275520" cy="183642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T1.3 Analysis of Building Types and Construction Requirements</a:t>
            </a:r>
            <a:endParaRPr lang="es-ES" sz="3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dirty="0"/>
              <a:t>Task responsible: CU</a:t>
            </a:r>
            <a:br>
              <a:rPr lang="en-US" sz="2800" dirty="0"/>
            </a:br>
            <a:r>
              <a:rPr lang="en-US" sz="2800" dirty="0"/>
              <a:t>PRESENTER(S): Dr Hu Du, Dr </a:t>
            </a:r>
            <a:r>
              <a:rPr lang="en-US" sz="2800" dirty="0" err="1"/>
              <a:t>Puxi</a:t>
            </a:r>
            <a:r>
              <a:rPr lang="en-US" sz="2800" dirty="0"/>
              <a:t> Huang, Prof Phil Jones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800" dirty="0"/>
              <a:t>MEETING: CARDIFF Meeting, CARDIFF, 20-22 NOVEMBER 2018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FF99D1-84A9-4976-8182-294B238D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7BD775-B4D9-4270-A9E3-0DC387B9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2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WP1 progress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Task 1.1 – End-Users and Business Requirements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Task 1.2 – Use Cases, Test Scenarios and Evaluation Plans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Task 1.3 – Analysis of building types and Construction Requirements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Task 1.4 – PnH architectural design, functional and technical specifications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Task 1.5 – Active-façade CFD simulation and optimization guidelines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de-DE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 lang="sv-S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2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649827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.0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.2018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PLUG-N-HARVEST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B6179A1-2DCC-4A88-9678-654C99BA82D8}" type="slidenum">
              <a:rPr lang="en-GB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fld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Task 1.3 Deliverables and Milestones</a:t>
            </a:r>
            <a:endParaRPr lang="en-GB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67408" y="1772816"/>
          <a:ext cx="11161240" cy="218828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894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9288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Del. no.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Deliverable name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/>
                        <a:t>WP no.</a:t>
                      </a:r>
                      <a:endParaRPr lang="en-GB" sz="160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/>
                        <a:t>Lead beneficiary</a:t>
                      </a:r>
                      <a:endParaRPr lang="en-GB" sz="160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/>
                        <a:t>Nature</a:t>
                      </a:r>
                      <a:endParaRPr lang="en-GB" sz="160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/>
                        <a:t>Dissemination </a:t>
                      </a:r>
                      <a:br>
                        <a:rPr lang="en-US" sz="1600"/>
                      </a:br>
                      <a:r>
                        <a:rPr lang="en-US" sz="1600"/>
                        <a:t>level</a:t>
                      </a:r>
                      <a:endParaRPr lang="en-GB" sz="160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/>
                        <a:t>Delivery date from DoW</a:t>
                      </a:r>
                      <a:endParaRPr lang="en-GB" sz="160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/>
                        <a:t>Actual delivery date</a:t>
                      </a:r>
                      <a:endParaRPr lang="en-GB" sz="160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/>
                        <a:t>Status / Comments</a:t>
                      </a:r>
                      <a:endParaRPr lang="en-GB" sz="160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55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D1.4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(also known</a:t>
                      </a:r>
                      <a:r>
                        <a:rPr lang="en-US" sz="1600" baseline="0" dirty="0"/>
                        <a:t> as </a:t>
                      </a:r>
                      <a:r>
                        <a:rPr lang="en-US" sz="1600" dirty="0"/>
                        <a:t>D1.3)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System Engineering requirements definition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WP1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CU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Report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Public, </a:t>
                      </a:r>
                      <a:r>
                        <a:rPr lang="en-US" sz="1600" dirty="0"/>
                        <a:t>Confidential, only for members of the consortium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M30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(Version [a], M12)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M14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Submitted,</a:t>
                      </a:r>
                      <a:endParaRPr lang="en-GB" sz="1600" dirty="0"/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/>
                        <a:t>Slight delay was performed due to quality checking activities.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537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911424" y="1776040"/>
            <a:ext cx="7488832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352 pages document covering: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Review of the existing condition of pilot buildings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Construction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Appendix A: Loading requirement of wall cladding in Spain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Appendix B: loading requirement of wall cladding in the UK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Appendix C: Building information survey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Appendix D: Building services system survey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Appendix E: Building regulation information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50D3FE-0D0C-4362-AD95-B7A3EB1BBCC7}" type="slidenum">
              <a:rPr lang="en-GB" smtClean="0"/>
              <a:t>21</a:t>
            </a:fld>
            <a:endParaRPr lang="el-GR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D1.4 System Engineering requirements </a:t>
            </a:r>
            <a:r>
              <a:rPr lang="en-GB" sz="3200" dirty="0"/>
              <a:t>(</a:t>
            </a:r>
            <a:r>
              <a:rPr lang="en-US" sz="3200" dirty="0"/>
              <a:t>D1.3a</a:t>
            </a:r>
            <a:r>
              <a:rPr lang="en-GB" sz="3200" dirty="0"/>
              <a:t>)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076375" y="6459785"/>
            <a:ext cx="1493175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31</a:t>
            </a:r>
            <a:r>
              <a:rPr lang="el-GR" dirty="0"/>
              <a:t>.0</a:t>
            </a:r>
            <a:r>
              <a:rPr lang="en-GB" dirty="0"/>
              <a:t>5</a:t>
            </a:r>
            <a:r>
              <a:rPr lang="el-GR" dirty="0"/>
              <a:t>.2018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292" y="1268760"/>
            <a:ext cx="3168351" cy="4479902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139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911424" y="1776040"/>
            <a:ext cx="7488832" cy="417646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Building fabric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HVAC and Domestic Hot Water (DHW) system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Lighting system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Usability and operation of controls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Structural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Fire prevention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Cultural aesthetic and requirements of the </a:t>
            </a:r>
            <a:r>
              <a:rPr lang="en-GB" sz="2400" dirty="0" err="1"/>
              <a:t>neighborhood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Waste recycle and incentive scheme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Transport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Low carbon technologies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50D3FE-0D0C-4362-AD95-B7A3EB1BBCC7}" type="slidenum">
              <a:rPr lang="en-GB" smtClean="0"/>
              <a:t>22</a:t>
            </a:fld>
            <a:endParaRPr lang="el-GR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D1.4 System Engineering requirements </a:t>
            </a:r>
            <a:r>
              <a:rPr lang="en-GB" sz="3200" dirty="0"/>
              <a:t>– the review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076375" y="6459785"/>
            <a:ext cx="1493175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31</a:t>
            </a:r>
            <a:r>
              <a:rPr lang="el-GR" dirty="0"/>
              <a:t>.0</a:t>
            </a:r>
            <a:r>
              <a:rPr lang="en-GB" dirty="0"/>
              <a:t>5</a:t>
            </a:r>
            <a:r>
              <a:rPr lang="el-GR" dirty="0"/>
              <a:t>.2018</a:t>
            </a:r>
          </a:p>
        </p:txBody>
      </p:sp>
    </p:spTree>
    <p:extLst>
      <p:ext uri="{BB962C8B-B14F-4D97-AF65-F5344CB8AC3E}">
        <p14:creationId xmlns:p14="http://schemas.microsoft.com/office/powerpoint/2010/main" val="1922416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911424" y="1776040"/>
            <a:ext cx="9865096" cy="3093120"/>
          </a:xfrm>
        </p:spPr>
        <p:txBody>
          <a:bodyPr numCol="2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 Fire safety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 Energy conservation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 Waste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 Ventilation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 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 Acoustic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 Lighting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 Appearance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 Use of toxic and pollutants material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 Battery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 Additional requirements for each pilot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50D3FE-0D0C-4362-AD95-B7A3EB1BBCC7}" type="slidenum">
              <a:rPr lang="en-GB" smtClean="0"/>
              <a:t>23</a:t>
            </a:fld>
            <a:endParaRPr lang="el-GR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>
          <a:xfrm>
            <a:off x="695400" y="286603"/>
            <a:ext cx="11377264" cy="9821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D1.4 System Engineering requirements </a:t>
            </a:r>
            <a:r>
              <a:rPr lang="en-GB" sz="3200" dirty="0"/>
              <a:t>– the requirements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076375" y="6459785"/>
            <a:ext cx="1493175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31</a:t>
            </a:r>
            <a:r>
              <a:rPr lang="el-GR" dirty="0"/>
              <a:t>.0</a:t>
            </a:r>
            <a:r>
              <a:rPr lang="en-GB" dirty="0"/>
              <a:t>5</a:t>
            </a:r>
            <a:r>
              <a:rPr lang="el-GR" dirty="0"/>
              <a:t>.2018</a:t>
            </a:r>
          </a:p>
        </p:txBody>
      </p:sp>
    </p:spTree>
    <p:extLst>
      <p:ext uri="{BB962C8B-B14F-4D97-AF65-F5344CB8AC3E}">
        <p14:creationId xmlns:p14="http://schemas.microsoft.com/office/powerpoint/2010/main" val="238052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911424" y="1776040"/>
            <a:ext cx="10369152" cy="41764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Update the deliverable of D1.2 Use Case Site Survey and Audit Report (due M30, 29</a:t>
            </a:r>
            <a:r>
              <a:rPr lang="en-GB" sz="2400" baseline="30000" dirty="0"/>
              <a:t>th</a:t>
            </a:r>
            <a:r>
              <a:rPr lang="en-GB" sz="2400" dirty="0"/>
              <a:t> Feb 2020), mainly including the post-retrofit occupants survey (also contribute to WP4 T4.6 performance evaluation)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Update the deliverable of D1.3 Evaluation Plan (due M30, 29</a:t>
            </a:r>
            <a:r>
              <a:rPr lang="en-GB" sz="2400" baseline="30000" dirty="0"/>
              <a:t>th</a:t>
            </a:r>
            <a:r>
              <a:rPr lang="en-GB" sz="2400" dirty="0"/>
              <a:t> Feb 2020), mainly including baseline parameter monitoring (also contribute to WP4 T4.6 performance evaluation)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Update the deliverable of D1.4 Systems engineering requirements definition (due M30, 29</a:t>
            </a:r>
            <a:r>
              <a:rPr lang="en-GB" sz="2400" baseline="30000" dirty="0"/>
              <a:t>th</a:t>
            </a:r>
            <a:r>
              <a:rPr lang="en-GB" sz="2400" dirty="0"/>
              <a:t> Feb 2020)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50D3FE-0D0C-4362-AD95-B7A3EB1BBCC7}" type="slidenum">
              <a:rPr lang="en-GB" smtClean="0"/>
              <a:t>24</a:t>
            </a:fld>
            <a:endParaRPr lang="el-GR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Future works</a:t>
            </a:r>
            <a:endParaRPr lang="el-GR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076375" y="6459785"/>
            <a:ext cx="1493175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31</a:t>
            </a:r>
            <a:r>
              <a:rPr lang="el-GR" dirty="0"/>
              <a:t>.0</a:t>
            </a:r>
            <a:r>
              <a:rPr lang="en-GB" dirty="0"/>
              <a:t>5</a:t>
            </a:r>
            <a:r>
              <a:rPr lang="el-GR" dirty="0"/>
              <a:t>.2018</a:t>
            </a:r>
          </a:p>
        </p:txBody>
      </p:sp>
    </p:spTree>
    <p:extLst>
      <p:ext uri="{BB962C8B-B14F-4D97-AF65-F5344CB8AC3E}">
        <p14:creationId xmlns:p14="http://schemas.microsoft.com/office/powerpoint/2010/main" val="1765467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PLUG-N-HARVEST</a:t>
            </a:r>
            <a:b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ID: 768735 - H2020-EU.2.1.5.2.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F466-7489-4981-B605-82F756EF0E1D}" type="slidenum">
              <a:rPr kumimoji="0" lang="el-GR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l-G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076375" y="6459785"/>
            <a:ext cx="1493175" cy="365125"/>
          </a:xfr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31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.0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5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.2018</a:t>
            </a:r>
          </a:p>
        </p:txBody>
      </p:sp>
    </p:spTree>
    <p:extLst>
      <p:ext uri="{BB962C8B-B14F-4D97-AF65-F5344CB8AC3E}">
        <p14:creationId xmlns:p14="http://schemas.microsoft.com/office/powerpoint/2010/main" val="40607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BCD7F-7D20-4196-9BC8-1812FB8B2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WP1 – Requirements Analysis and Engineering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48DEC19-20EE-4472-A437-E401CB201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107180"/>
            <a:ext cx="10275520" cy="185819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T1.4 architectural design, functional and technical specifications</a:t>
            </a:r>
          </a:p>
          <a:p>
            <a:r>
              <a:rPr lang="en-US" dirty="0"/>
              <a:t>Task responsible: RWTH</a:t>
            </a:r>
            <a:br>
              <a:rPr lang="en-US" dirty="0"/>
            </a:br>
            <a:r>
              <a:rPr lang="en-US" dirty="0"/>
              <a:t>PRESENTER(S): RWTH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MEETING: CARDIFF Meeting, CARDIFF, 20-22 NOVEMBER 2018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FF99D1-84A9-4976-8182-294B238D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7BD775-B4D9-4270-A9E3-0DC387B9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15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Modular Toolkit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PLUG-N-HARVEST</a:t>
            </a:r>
            <a:br>
              <a:rPr kumimoji="0" lang="en-US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ID: 768735 - H2020-EU.2.1.5.2.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0" y="6459538"/>
            <a:ext cx="1493838" cy="365125"/>
          </a:xfr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21.11.2018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10879138" y="6459538"/>
            <a:ext cx="1312862" cy="365125"/>
          </a:xfrm>
        </p:spPr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Grafi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-2779" r="-35675"/>
          <a:stretch>
            <a:fillRect/>
          </a:stretch>
        </p:blipFill>
        <p:spPr bwMode="auto">
          <a:xfrm>
            <a:off x="5342583" y="419076"/>
            <a:ext cx="6315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t="-2757" r="-28922"/>
          <a:stretch>
            <a:fillRect/>
          </a:stretch>
        </p:blipFill>
        <p:spPr bwMode="auto">
          <a:xfrm>
            <a:off x="5361633" y="492101"/>
            <a:ext cx="58801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r="-13380"/>
          <a:stretch>
            <a:fillRect/>
          </a:stretch>
        </p:blipFill>
        <p:spPr bwMode="auto">
          <a:xfrm>
            <a:off x="5360045" y="531788"/>
            <a:ext cx="5713413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r="-8626" b="2979"/>
          <a:stretch>
            <a:fillRect/>
          </a:stretch>
        </p:blipFill>
        <p:spPr bwMode="auto">
          <a:xfrm>
            <a:off x="5375920" y="558776"/>
            <a:ext cx="5489575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/>
          <a:stretch>
            <a:fillRect/>
          </a:stretch>
        </p:blipFill>
        <p:spPr bwMode="auto">
          <a:xfrm>
            <a:off x="5375920" y="620688"/>
            <a:ext cx="5303838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mit Pfeil 13"/>
          <p:cNvCxnSpPr>
            <a:stCxn id="24" idx="1"/>
          </p:cNvCxnSpPr>
          <p:nvPr/>
        </p:nvCxnSpPr>
        <p:spPr>
          <a:xfrm flipH="1">
            <a:off x="8562033" y="3143226"/>
            <a:ext cx="1528762" cy="5857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25" idx="1"/>
          </p:cNvCxnSpPr>
          <p:nvPr/>
        </p:nvCxnSpPr>
        <p:spPr>
          <a:xfrm flipH="1" flipV="1">
            <a:off x="9622483" y="4730726"/>
            <a:ext cx="515937" cy="2270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21" idx="3"/>
          </p:cNvCxnSpPr>
          <p:nvPr/>
        </p:nvCxnSpPr>
        <p:spPr>
          <a:xfrm flipV="1">
            <a:off x="5042545" y="2195488"/>
            <a:ext cx="431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23" idx="3"/>
          </p:cNvCxnSpPr>
          <p:nvPr/>
        </p:nvCxnSpPr>
        <p:spPr>
          <a:xfrm>
            <a:off x="5074295" y="4903763"/>
            <a:ext cx="19446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22" idx="3"/>
          </p:cNvCxnSpPr>
          <p:nvPr/>
        </p:nvCxnSpPr>
        <p:spPr>
          <a:xfrm flipV="1">
            <a:off x="5045720" y="4135413"/>
            <a:ext cx="16922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20" idx="1"/>
          </p:cNvCxnSpPr>
          <p:nvPr/>
        </p:nvCxnSpPr>
        <p:spPr>
          <a:xfrm flipH="1">
            <a:off x="6299845" y="1373163"/>
            <a:ext cx="1497013" cy="1031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796858" y="1081063"/>
            <a:ext cx="16557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Site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Measured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Elements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386783" y="1903388"/>
            <a:ext cx="16557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Aluminium Frame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389958" y="3897288"/>
            <a:ext cx="16557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Top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Window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Module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418533" y="4611663"/>
            <a:ext cx="16557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Balustrade Module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0090795" y="2849538"/>
            <a:ext cx="14525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Full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Opaque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Module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0138420" y="4665638"/>
            <a:ext cx="14525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Full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Window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Module</a:t>
            </a:r>
          </a:p>
        </p:txBody>
      </p:sp>
      <p:cxnSp>
        <p:nvCxnSpPr>
          <p:cNvPr id="26" name="Gerade Verbindung mit Pfeil 25"/>
          <p:cNvCxnSpPr>
            <a:stCxn id="20" idx="1"/>
          </p:cNvCxnSpPr>
          <p:nvPr/>
        </p:nvCxnSpPr>
        <p:spPr>
          <a:xfrm flipH="1">
            <a:off x="6299845" y="1373163"/>
            <a:ext cx="1497013" cy="26257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95400" y="286603"/>
            <a:ext cx="10801200" cy="982157"/>
          </a:xfrm>
        </p:spPr>
        <p:txBody>
          <a:bodyPr/>
          <a:lstStyle/>
          <a:p>
            <a:r>
              <a:rPr lang="de-DE" dirty="0"/>
              <a:t>D1.5 – Database in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21.11.2018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PLUG-N-HARVEST</a:t>
            </a:r>
            <a:br>
              <a:rPr kumimoji="0" lang="en-US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ID: 768735 - H2020-EU.2.1.5.2.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76374" y="1052735"/>
            <a:ext cx="16782076" cy="4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961810"/>
            <a:ext cx="8352928" cy="503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1922386" y="3137410"/>
            <a:ext cx="8899525" cy="3060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995715" y="1853112"/>
            <a:ext cx="2336444" cy="2367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992115" y="3088484"/>
            <a:ext cx="2990987" cy="2788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357383" y="3039874"/>
            <a:ext cx="3329110" cy="2788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4333618" y="4186718"/>
            <a:ext cx="3588232" cy="1806610"/>
            <a:chOff x="4333618" y="4113310"/>
            <a:chExt cx="3588232" cy="1880013"/>
          </a:xfrm>
        </p:grpSpPr>
        <p:sp>
          <p:nvSpPr>
            <p:cNvPr id="11" name="Rechteck 10"/>
            <p:cNvSpPr/>
            <p:nvPr/>
          </p:nvSpPr>
          <p:spPr>
            <a:xfrm>
              <a:off x="4333618" y="4421386"/>
              <a:ext cx="3588232" cy="1571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4727848" y="4113310"/>
              <a:ext cx="273630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1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21.11.2018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PLUG-N-HARVEST</a:t>
            </a:r>
            <a:b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ID: 768735 - H2020-EU.2.1.5.2.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</a:t>
            </a:r>
          </a:p>
        </p:txBody>
      </p:sp>
      <p:sp>
        <p:nvSpPr>
          <p:cNvPr id="7" name="Titel 1"/>
          <p:cNvSpPr>
            <a:spLocks/>
          </p:cNvSpPr>
          <p:nvPr/>
        </p:nvSpPr>
        <p:spPr bwMode="auto">
          <a:xfrm>
            <a:off x="694800" y="367023"/>
            <a:ext cx="10515600" cy="841883"/>
          </a:xfrm>
          <a:prstGeom prst="rect">
            <a:avLst/>
          </a:prstGeom>
        </p:spPr>
        <p:txBody>
          <a:bodyPr anchor="ctr" anchorCtr="0"/>
          <a:lstStyle>
            <a:lvl1pPr algn="l" defTabSz="914400">
              <a:lnSpc>
                <a:spcPct val="85000"/>
              </a:lnSpc>
              <a:spcBef>
                <a:spcPts val="0"/>
              </a:spcBef>
              <a:buNone/>
              <a:defRPr sz="36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-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</a:rPr>
              <a:t>Functional</a:t>
            </a:r>
            <a:r>
              <a:rPr kumimoji="0" lang="de-DE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3600" b="0" i="0" u="none" strike="noStrike" kern="0" cap="none" spc="-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</a:rPr>
              <a:t>Requirements</a:t>
            </a:r>
            <a:r>
              <a:rPr kumimoji="0" lang="de-DE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</a:rPr>
              <a:t>: </a:t>
            </a:r>
            <a:r>
              <a:rPr kumimoji="0" lang="de-DE" sz="3600" b="0" i="0" u="none" strike="noStrike" kern="0" cap="none" spc="-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</a:rPr>
              <a:t>Statics</a:t>
            </a:r>
            <a:endParaRPr kumimoji="0" lang="de-DE" sz="3600" b="0" i="0" u="none" strike="noStrike" kern="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Inhaltsplatzhalter 1"/>
          <p:cNvSpPr>
            <a:spLocks/>
          </p:cNvSpPr>
          <p:nvPr/>
        </p:nvSpPr>
        <p:spPr bwMode="auto">
          <a:xfrm>
            <a:off x="694800" y="1124744"/>
            <a:ext cx="11233848" cy="936667"/>
          </a:xfrm>
          <a:prstGeom prst="rect">
            <a:avLst/>
          </a:prstGeom>
        </p:spPr>
        <p:txBody>
          <a:bodyPr vert="horz" wrap="square" lIns="90000" tIns="45720" rIns="0" bIns="45720" rtlCol="0">
            <a:spAutoFit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9pPr>
          </a:lstStyle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Inhaltsplatzhalter 1"/>
          <p:cNvSpPr>
            <a:spLocks/>
          </p:cNvSpPr>
          <p:nvPr/>
        </p:nvSpPr>
        <p:spPr bwMode="auto">
          <a:xfrm>
            <a:off x="694800" y="1124744"/>
            <a:ext cx="11233848" cy="3477875"/>
          </a:xfrm>
          <a:prstGeom prst="rect">
            <a:avLst/>
          </a:prstGeom>
        </p:spPr>
        <p:txBody>
          <a:bodyPr vert="horz" wrap="square" lIns="90000" tIns="45720" rIns="0" bIns="45720" rtlCol="0">
            <a:spAutoFit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9pPr>
          </a:lstStyle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The universal fixing point of the ADBE system is the ceiling head.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</a:endParaRPr>
          </a:p>
          <a:p>
            <a:pPr marL="542925" marR="0" lvl="1" indent="-342900" algn="l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8A5EF"/>
              </a:buClr>
              <a:buSzTx/>
              <a:buFont typeface="Wingdings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Alumil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, we need your contribution. Please add a chapter on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limitations and requirements resulting from the manufacturing 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process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The ceiling mountings and all mountings in the module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must be designed for loads from wind suction and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pressure. </a:t>
            </a:r>
          </a:p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</a:rPr>
              <a:t>German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</a:rPr>
              <a:t>windloads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</a:rPr>
              <a:t> according to EN 1991-1-1-4/NA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</a:endParaRPr>
          </a:p>
          <a:p>
            <a:pPr marL="635508" marR="0" lvl="1" indent="-342900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400"/>
              </a:spcAft>
              <a:buClr>
                <a:srgbClr val="08A5EF"/>
              </a:buClr>
              <a:buSzTx/>
              <a:buFont typeface="Wingdings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We need your contribution (see D1.5, Tab. 1.3): 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" name="Grafik 14"/>
          <p:cNvPicPr/>
          <p:nvPr/>
        </p:nvPicPr>
        <p:blipFill>
          <a:blip r:embed="rId2"/>
          <a:stretch/>
        </p:blipFill>
        <p:spPr bwMode="auto">
          <a:xfrm>
            <a:off x="8506608" y="1570789"/>
            <a:ext cx="3710354" cy="1652135"/>
          </a:xfrm>
          <a:prstGeom prst="rect">
            <a:avLst/>
          </a:prstGeom>
        </p:spPr>
      </p:pic>
      <p:graphicFrame>
        <p:nvGraphicFramePr>
          <p:cNvPr id="11" name="Tabelle 16"/>
          <p:cNvGraphicFramePr>
            <a:graphicFrameLocks noGrp="1"/>
          </p:cNvGraphicFramePr>
          <p:nvPr/>
        </p:nvGraphicFramePr>
        <p:xfrm>
          <a:off x="8328247" y="3654342"/>
          <a:ext cx="3600401" cy="2088230"/>
        </p:xfrm>
        <a:graphic>
          <a:graphicData uri="http://schemas.openxmlformats.org/drawingml/2006/table">
            <a:tbl>
              <a:tblPr firstRow="1" firstCol="1" bandRow="1"/>
              <a:tblGrid>
                <a:gridCol w="288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4266">
                <a:tc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defRPr/>
                      </a:pPr>
                      <a:r>
                        <a:rPr lang="en-US" sz="1100"/>
                        <a:t>Pilot</a:t>
                      </a:r>
                      <a:endParaRPr lang="de-DE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defRPr/>
                      </a:pPr>
                      <a:r>
                        <a:rPr lang="en-US" sz="1100"/>
                        <a:t>Significant wind load for the ABDE q</a:t>
                      </a:r>
                      <a:r>
                        <a:rPr lang="en-US" sz="1100" baseline="-25000"/>
                        <a:t>p </a:t>
                      </a:r>
                      <a:r>
                        <a:rPr lang="en-US" sz="1100"/>
                        <a:t>kN/m²  </a:t>
                      </a:r>
                      <a:endParaRPr lang="de-DE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9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defRPr/>
                      </a:pPr>
                      <a:r>
                        <a:rPr lang="en-US" sz="1100"/>
                        <a:t>1</a:t>
                      </a:r>
                      <a:endParaRPr lang="de-DE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defRPr/>
                      </a:pPr>
                      <a:r>
                        <a:rPr lang="en-US" sz="1100"/>
                        <a:t>Germany</a:t>
                      </a:r>
                      <a:endParaRPr lang="de-DE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defRPr/>
                      </a:pPr>
                      <a:r>
                        <a:rPr lang="en-US" sz="1100"/>
                        <a:t>± 0,775</a:t>
                      </a:r>
                      <a:endParaRPr lang="de-DE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9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defRPr/>
                      </a:pPr>
                      <a:r>
                        <a:rPr lang="en-US" sz="1100"/>
                        <a:t>2</a:t>
                      </a:r>
                      <a:endParaRPr lang="de-DE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defRPr/>
                      </a:pPr>
                      <a:r>
                        <a:rPr lang="en-US" sz="1100"/>
                        <a:t>Greece</a:t>
                      </a:r>
                      <a:endParaRPr lang="de-DE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defRPr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??? </a:t>
                      </a:r>
                      <a:endParaRPr lang="de-DE" sz="11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49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defRPr/>
                      </a:pPr>
                      <a:r>
                        <a:rPr lang="en-US" sz="1100"/>
                        <a:t>3</a:t>
                      </a:r>
                      <a:endParaRPr lang="de-DE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defRPr/>
                      </a:pPr>
                      <a:r>
                        <a:rPr lang="en-US" sz="1100"/>
                        <a:t>Spain</a:t>
                      </a:r>
                      <a:endParaRPr lang="de-DE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defRPr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???</a:t>
                      </a:r>
                      <a:endParaRPr lang="de-DE" sz="11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9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defRPr/>
                      </a:pPr>
                      <a:r>
                        <a:rPr lang="en-US" sz="1100"/>
                        <a:t>4</a:t>
                      </a:r>
                      <a:endParaRPr lang="de-DE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defRPr/>
                      </a:pPr>
                      <a:r>
                        <a:rPr lang="en-US" sz="1100"/>
                        <a:t>Wales</a:t>
                      </a:r>
                      <a:endParaRPr lang="de-DE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defRPr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???</a:t>
                      </a:r>
                      <a:endParaRPr lang="de-DE" sz="11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37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6 Conector angular"/>
          <p:cNvCxnSpPr>
            <a:endCxn id="45" idx="0"/>
          </p:cNvCxnSpPr>
          <p:nvPr/>
        </p:nvCxnSpPr>
        <p:spPr>
          <a:xfrm rot="16200000" flipH="1">
            <a:off x="4230378" y="3336183"/>
            <a:ext cx="1674898" cy="158759"/>
          </a:xfrm>
          <a:prstGeom prst="bentConnector3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6 Conector angular"/>
          <p:cNvCxnSpPr/>
          <p:nvPr/>
        </p:nvCxnSpPr>
        <p:spPr>
          <a:xfrm rot="16200000" flipH="1">
            <a:off x="3144646" y="3380212"/>
            <a:ext cx="1792181" cy="165424"/>
          </a:xfrm>
          <a:prstGeom prst="bentConnector3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WP1 Timeline </a:t>
            </a:r>
          </a:p>
        </p:txBody>
      </p:sp>
      <p:cxnSp>
        <p:nvCxnSpPr>
          <p:cNvPr id="6" name="6 Conector angular"/>
          <p:cNvCxnSpPr/>
          <p:nvPr/>
        </p:nvCxnSpPr>
        <p:spPr>
          <a:xfrm rot="16200000" flipH="1">
            <a:off x="1623548" y="2909537"/>
            <a:ext cx="1366578" cy="685668"/>
          </a:xfrm>
          <a:prstGeom prst="bentConnector3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7 Conector angular"/>
          <p:cNvCxnSpPr/>
          <p:nvPr/>
        </p:nvCxnSpPr>
        <p:spPr>
          <a:xfrm rot="16200000" flipH="1">
            <a:off x="445134" y="3095153"/>
            <a:ext cx="1342948" cy="338065"/>
          </a:xfrm>
          <a:prstGeom prst="bentConnector3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8 Conector angular"/>
          <p:cNvCxnSpPr/>
          <p:nvPr/>
        </p:nvCxnSpPr>
        <p:spPr>
          <a:xfrm rot="5400000">
            <a:off x="9103228" y="2720815"/>
            <a:ext cx="1201761" cy="100827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0 Conector angular"/>
          <p:cNvCxnSpPr/>
          <p:nvPr/>
        </p:nvCxnSpPr>
        <p:spPr>
          <a:xfrm rot="16200000" flipH="1">
            <a:off x="10783339" y="3096975"/>
            <a:ext cx="1292872" cy="295074"/>
          </a:xfrm>
          <a:prstGeom prst="bentConnector3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11 Diagrama"/>
          <p:cNvGraphicFramePr/>
          <p:nvPr>
            <p:extLst/>
          </p:nvPr>
        </p:nvGraphicFramePr>
        <p:xfrm>
          <a:off x="143339" y="2464957"/>
          <a:ext cx="11971037" cy="63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6 Anillo"/>
          <p:cNvSpPr/>
          <p:nvPr/>
        </p:nvSpPr>
        <p:spPr>
          <a:xfrm>
            <a:off x="3614719" y="4241732"/>
            <a:ext cx="1004127" cy="979716"/>
          </a:xfrm>
          <a:prstGeom prst="donut">
            <a:avLst>
              <a:gd name="adj" fmla="val 2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17 Elipse"/>
          <p:cNvSpPr/>
          <p:nvPr/>
        </p:nvSpPr>
        <p:spPr>
          <a:xfrm>
            <a:off x="1061295" y="3959413"/>
            <a:ext cx="446449" cy="435596"/>
          </a:xfrm>
          <a:prstGeom prst="ellipse">
            <a:avLst/>
          </a:prstGeom>
          <a:solidFill>
            <a:srgbClr val="37990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9 Elipse"/>
          <p:cNvSpPr/>
          <p:nvPr/>
        </p:nvSpPr>
        <p:spPr>
          <a:xfrm>
            <a:off x="2431447" y="3970871"/>
            <a:ext cx="446449" cy="435596"/>
          </a:xfrm>
          <a:prstGeom prst="ellipse">
            <a:avLst/>
          </a:prstGeom>
          <a:solidFill>
            <a:srgbClr val="37990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22 Rectángulo"/>
          <p:cNvSpPr/>
          <p:nvPr/>
        </p:nvSpPr>
        <p:spPr>
          <a:xfrm>
            <a:off x="0" y="4385010"/>
            <a:ext cx="1798684" cy="11499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278" tIns="0" rIns="0" bIns="0" numCol="1" spcCol="1693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</a:pPr>
            <a:r>
              <a:rPr lang="es-ES_tradnl" sz="2400" dirty="0"/>
              <a:t>T1.1, T1.2, T1.3 </a:t>
            </a:r>
          </a:p>
          <a:p>
            <a:pPr algn="ctr" defTabSz="1422364">
              <a:lnSpc>
                <a:spcPct val="90000"/>
              </a:lnSpc>
              <a:spcBef>
                <a:spcPct val="0"/>
              </a:spcBef>
            </a:pPr>
            <a:r>
              <a:rPr lang="en-GB" sz="2400" dirty="0"/>
              <a:t>Start</a:t>
            </a:r>
          </a:p>
        </p:txBody>
      </p:sp>
      <p:sp>
        <p:nvSpPr>
          <p:cNvPr id="16" name="24 Rectángulo"/>
          <p:cNvSpPr/>
          <p:nvPr/>
        </p:nvSpPr>
        <p:spPr>
          <a:xfrm>
            <a:off x="1705204" y="4164136"/>
            <a:ext cx="1798684" cy="12816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278" tIns="0" rIns="0" bIns="0" numCol="1" spcCol="1693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/>
              <a:t>T1.4, T1.5 Start</a:t>
            </a:r>
          </a:p>
        </p:txBody>
      </p:sp>
      <p:sp>
        <p:nvSpPr>
          <p:cNvPr id="17" name="25 Rectángulo"/>
          <p:cNvSpPr/>
          <p:nvPr/>
        </p:nvSpPr>
        <p:spPr>
          <a:xfrm>
            <a:off x="6795832" y="3679307"/>
            <a:ext cx="1883080" cy="9221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278" tIns="0" rIns="0" bIns="0" numCol="1" spcCol="1693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</a:pPr>
            <a:r>
              <a:rPr lang="es-ES_tradnl" sz="2000" b="1" dirty="0"/>
              <a:t>D1.1, D1.2, D1.3 </a:t>
            </a:r>
          </a:p>
          <a:p>
            <a:pPr algn="ctr" defTabSz="1422364">
              <a:lnSpc>
                <a:spcPct val="90000"/>
              </a:lnSpc>
              <a:spcBef>
                <a:spcPct val="0"/>
              </a:spcBef>
            </a:pPr>
            <a:r>
              <a:rPr lang="en-GB" sz="2000" b="1" dirty="0"/>
              <a:t>Final</a:t>
            </a:r>
          </a:p>
        </p:txBody>
      </p:sp>
      <p:sp>
        <p:nvSpPr>
          <p:cNvPr id="19" name="30 Anillo"/>
          <p:cNvSpPr/>
          <p:nvPr/>
        </p:nvSpPr>
        <p:spPr>
          <a:xfrm>
            <a:off x="8697115" y="3688613"/>
            <a:ext cx="1004127" cy="979716"/>
          </a:xfrm>
          <a:prstGeom prst="donut">
            <a:avLst>
              <a:gd name="adj" fmla="val 2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33 CuadroTexto"/>
          <p:cNvSpPr txBox="1"/>
          <p:nvPr/>
        </p:nvSpPr>
        <p:spPr>
          <a:xfrm>
            <a:off x="548390" y="1756356"/>
            <a:ext cx="877798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_tradnl" sz="37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Q1</a:t>
            </a:r>
            <a:endParaRPr lang="es-ES" sz="37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21 Elipse"/>
          <p:cNvSpPr/>
          <p:nvPr/>
        </p:nvSpPr>
        <p:spPr>
          <a:xfrm>
            <a:off x="8982755" y="3962247"/>
            <a:ext cx="446449" cy="435596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33 CuadroTexto"/>
          <p:cNvSpPr txBox="1"/>
          <p:nvPr/>
        </p:nvSpPr>
        <p:spPr>
          <a:xfrm>
            <a:off x="1551091" y="1756356"/>
            <a:ext cx="879176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_tradnl" sz="37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Q2</a:t>
            </a:r>
            <a:endParaRPr lang="es-ES" sz="37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33 CuadroTexto"/>
          <p:cNvSpPr txBox="1"/>
          <p:nvPr/>
        </p:nvSpPr>
        <p:spPr>
          <a:xfrm>
            <a:off x="2555170" y="1756356"/>
            <a:ext cx="879176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_tradnl" sz="37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Q3</a:t>
            </a:r>
            <a:endParaRPr lang="es-ES" sz="37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2" name="33 CuadroTexto"/>
          <p:cNvSpPr txBox="1"/>
          <p:nvPr/>
        </p:nvSpPr>
        <p:spPr>
          <a:xfrm>
            <a:off x="3559249" y="1756356"/>
            <a:ext cx="879176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_tradnl" sz="37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Q4</a:t>
            </a:r>
            <a:endParaRPr lang="es-ES" sz="37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3" name="33 CuadroTexto"/>
          <p:cNvSpPr txBox="1"/>
          <p:nvPr/>
        </p:nvSpPr>
        <p:spPr>
          <a:xfrm>
            <a:off x="4563328" y="1756356"/>
            <a:ext cx="879176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_tradnl" sz="37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Q5</a:t>
            </a:r>
            <a:endParaRPr lang="es-ES" sz="37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567407" y="1756356"/>
            <a:ext cx="879176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_tradnl" sz="3700" dirty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Q6</a:t>
            </a:r>
            <a:endParaRPr lang="es-ES" sz="3700" dirty="0">
              <a:solidFill>
                <a:schemeClr val="bg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5" name="33 CuadroTexto"/>
          <p:cNvSpPr txBox="1"/>
          <p:nvPr/>
        </p:nvSpPr>
        <p:spPr>
          <a:xfrm>
            <a:off x="6571486" y="1756356"/>
            <a:ext cx="879176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_tradnl" sz="3700" dirty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Q7</a:t>
            </a:r>
            <a:endParaRPr lang="es-ES" sz="3700" dirty="0">
              <a:solidFill>
                <a:schemeClr val="bg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6" name="33 CuadroTexto"/>
          <p:cNvSpPr txBox="1"/>
          <p:nvPr/>
        </p:nvSpPr>
        <p:spPr>
          <a:xfrm>
            <a:off x="7575565" y="1756356"/>
            <a:ext cx="879176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_tradnl" sz="37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Q8</a:t>
            </a:r>
            <a:endParaRPr lang="es-ES" sz="37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7" name="33 CuadroTexto"/>
          <p:cNvSpPr txBox="1"/>
          <p:nvPr/>
        </p:nvSpPr>
        <p:spPr>
          <a:xfrm>
            <a:off x="8579644" y="1756356"/>
            <a:ext cx="879176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_tradnl" sz="37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Q9</a:t>
            </a:r>
            <a:endParaRPr lang="es-ES" sz="37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8" name="33 CuadroTexto"/>
          <p:cNvSpPr txBox="1"/>
          <p:nvPr/>
        </p:nvSpPr>
        <p:spPr>
          <a:xfrm>
            <a:off x="9583723" y="1756356"/>
            <a:ext cx="1143064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_tradnl" sz="37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Q10</a:t>
            </a:r>
            <a:endParaRPr lang="es-ES" sz="37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" name="33 CuadroTexto"/>
          <p:cNvSpPr txBox="1"/>
          <p:nvPr/>
        </p:nvSpPr>
        <p:spPr>
          <a:xfrm>
            <a:off x="10851689" y="1756356"/>
            <a:ext cx="1107848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_tradnl" sz="37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Q11</a:t>
            </a:r>
            <a:endParaRPr lang="es-ES" sz="37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0" name="22 Rectángulo"/>
          <p:cNvSpPr/>
          <p:nvPr/>
        </p:nvSpPr>
        <p:spPr>
          <a:xfrm>
            <a:off x="7853680" y="4607333"/>
            <a:ext cx="2204484" cy="11499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278" tIns="0" rIns="0" bIns="0" numCol="1" spcCol="1693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</a:pPr>
            <a:r>
              <a:rPr lang="es-ES_tradnl" sz="2400" dirty="0"/>
              <a:t>T1.1, T1.2, T1.3 </a:t>
            </a:r>
          </a:p>
          <a:p>
            <a:pPr algn="ctr" defTabSz="1422364">
              <a:lnSpc>
                <a:spcPct val="90000"/>
              </a:lnSpc>
              <a:spcBef>
                <a:spcPct val="0"/>
              </a:spcBef>
            </a:pPr>
            <a:r>
              <a:rPr lang="en-GB" sz="2400" dirty="0"/>
              <a:t>End</a:t>
            </a:r>
          </a:p>
        </p:txBody>
      </p:sp>
      <p:sp>
        <p:nvSpPr>
          <p:cNvPr id="41" name="21 Elipse"/>
          <p:cNvSpPr/>
          <p:nvPr/>
        </p:nvSpPr>
        <p:spPr>
          <a:xfrm>
            <a:off x="11377182" y="3973528"/>
            <a:ext cx="446449" cy="435596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24 Rectángulo"/>
          <p:cNvSpPr/>
          <p:nvPr/>
        </p:nvSpPr>
        <p:spPr>
          <a:xfrm>
            <a:off x="10327537" y="4509593"/>
            <a:ext cx="1864463" cy="11072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278" tIns="0" rIns="0" bIns="0" numCol="1" spcCol="1693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/>
              <a:t>T1.4, T1.5 End</a:t>
            </a:r>
          </a:p>
        </p:txBody>
      </p:sp>
      <p:sp>
        <p:nvSpPr>
          <p:cNvPr id="43" name="25 Rectángulo"/>
          <p:cNvSpPr/>
          <p:nvPr/>
        </p:nvSpPr>
        <p:spPr>
          <a:xfrm>
            <a:off x="3037113" y="5199701"/>
            <a:ext cx="1608029" cy="8343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278" tIns="0" rIns="0" bIns="0" numCol="1" spcCol="1693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</a:pPr>
            <a:r>
              <a:rPr lang="es-ES_tradnl" sz="2000" b="1" dirty="0"/>
              <a:t>D1.1, D1.2, D1.3, D1.4 </a:t>
            </a:r>
          </a:p>
          <a:p>
            <a:pPr algn="ctr" defTabSz="1422364">
              <a:lnSpc>
                <a:spcPct val="90000"/>
              </a:lnSpc>
              <a:spcBef>
                <a:spcPct val="0"/>
              </a:spcBef>
            </a:pPr>
            <a:r>
              <a:rPr lang="en-GB" sz="2000" b="1" dirty="0"/>
              <a:t>First</a:t>
            </a:r>
          </a:p>
        </p:txBody>
      </p:sp>
      <p:sp>
        <p:nvSpPr>
          <p:cNvPr id="45" name="16 Anillo"/>
          <p:cNvSpPr/>
          <p:nvPr/>
        </p:nvSpPr>
        <p:spPr>
          <a:xfrm>
            <a:off x="4645143" y="4253012"/>
            <a:ext cx="1004127" cy="979716"/>
          </a:xfrm>
          <a:prstGeom prst="donut">
            <a:avLst>
              <a:gd name="adj" fmla="val 2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25 Rectángulo"/>
          <p:cNvSpPr/>
          <p:nvPr/>
        </p:nvSpPr>
        <p:spPr>
          <a:xfrm>
            <a:off x="4520683" y="4959710"/>
            <a:ext cx="1182307" cy="1225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278" tIns="0" rIns="0" bIns="0" numCol="1" spcCol="1693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</a:pPr>
            <a:r>
              <a:rPr lang="es-ES_tradnl" sz="2000" b="1" dirty="0"/>
              <a:t>D1.5, D1.6</a:t>
            </a:r>
          </a:p>
          <a:p>
            <a:pPr algn="ctr" defTabSz="1422364">
              <a:lnSpc>
                <a:spcPct val="90000"/>
              </a:lnSpc>
              <a:spcBef>
                <a:spcPct val="0"/>
              </a:spcBef>
            </a:pPr>
            <a:r>
              <a:rPr lang="en-GB" sz="2000" b="1" dirty="0"/>
              <a:t>First</a:t>
            </a:r>
          </a:p>
        </p:txBody>
      </p:sp>
      <p:sp>
        <p:nvSpPr>
          <p:cNvPr id="48" name="30 Anillo"/>
          <p:cNvSpPr/>
          <p:nvPr/>
        </p:nvSpPr>
        <p:spPr>
          <a:xfrm>
            <a:off x="11095042" y="3707772"/>
            <a:ext cx="1004127" cy="979716"/>
          </a:xfrm>
          <a:prstGeom prst="donut">
            <a:avLst>
              <a:gd name="adj" fmla="val 2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25 Rectángulo"/>
          <p:cNvSpPr/>
          <p:nvPr/>
        </p:nvSpPr>
        <p:spPr>
          <a:xfrm>
            <a:off x="9900153" y="3744427"/>
            <a:ext cx="1224593" cy="7788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278" tIns="0" rIns="0" bIns="0" numCol="1" spcCol="1693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</a:pPr>
            <a:r>
              <a:rPr lang="es-ES_tradnl" sz="2000" b="1" dirty="0"/>
              <a:t>D1.4, D1.5</a:t>
            </a:r>
          </a:p>
          <a:p>
            <a:pPr algn="ctr" defTabSz="1422364">
              <a:lnSpc>
                <a:spcPct val="90000"/>
              </a:lnSpc>
              <a:spcBef>
                <a:spcPct val="0"/>
              </a:spcBef>
            </a:pPr>
            <a:r>
              <a:rPr lang="en-GB" sz="2000" b="1" dirty="0"/>
              <a:t>Final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836C90D-92D2-4A30-B51E-DEDB84160253}"/>
              </a:ext>
            </a:extLst>
          </p:cNvPr>
          <p:cNvSpPr/>
          <p:nvPr/>
        </p:nvSpPr>
        <p:spPr>
          <a:xfrm>
            <a:off x="2919044" y="1527497"/>
            <a:ext cx="1911911" cy="46572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B40A28AD-6491-4D56-92CB-816C4460186F}"/>
              </a:ext>
            </a:extLst>
          </p:cNvPr>
          <p:cNvSpPr/>
          <p:nvPr/>
        </p:nvSpPr>
        <p:spPr>
          <a:xfrm>
            <a:off x="4333486" y="1497195"/>
            <a:ext cx="1571464" cy="46572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745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11"/>
          <p:cNvPicPr>
            <a:picLocks noChangeAspect="1"/>
          </p:cNvPicPr>
          <p:nvPr/>
        </p:nvPicPr>
        <p:blipFill rotWithShape="1">
          <a:blip r:embed="rId2"/>
          <a:srcRect l="393" t="-13636" r="-393" b="-8821"/>
          <a:stretch/>
        </p:blipFill>
        <p:spPr bwMode="auto">
          <a:xfrm>
            <a:off x="726284" y="3401406"/>
            <a:ext cx="7848873" cy="2187834"/>
          </a:xfrm>
          <a:prstGeom prst="rect">
            <a:avLst/>
          </a:prstGeom>
        </p:spPr>
      </p:pic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21.11.2018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PLUG-N-HARVEST</a:t>
            </a:r>
            <a:b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ID: 768735 - H2020-EU.2.1.5.2.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4</a:t>
            </a:r>
          </a:p>
        </p:txBody>
      </p:sp>
      <p:sp>
        <p:nvSpPr>
          <p:cNvPr id="8" name="Titel 1"/>
          <p:cNvSpPr>
            <a:spLocks/>
          </p:cNvSpPr>
          <p:nvPr/>
        </p:nvSpPr>
        <p:spPr bwMode="auto">
          <a:xfrm>
            <a:off x="694800" y="367023"/>
            <a:ext cx="10515600" cy="841883"/>
          </a:xfrm>
          <a:prstGeom prst="rect">
            <a:avLst/>
          </a:prstGeom>
        </p:spPr>
        <p:txBody>
          <a:bodyPr anchor="ctr" anchorCtr="0"/>
          <a:lstStyle>
            <a:lvl1pPr algn="l" defTabSz="914400">
              <a:lnSpc>
                <a:spcPct val="85000"/>
              </a:lnSpc>
              <a:spcBef>
                <a:spcPts val="0"/>
              </a:spcBef>
              <a:buNone/>
              <a:defRPr sz="36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-5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</a:rPr>
              <a:t>Functional Requirements: Fire protection</a:t>
            </a:r>
          </a:p>
        </p:txBody>
      </p:sp>
      <p:sp>
        <p:nvSpPr>
          <p:cNvPr id="9" name="Inhaltsplatzhalter 1"/>
          <p:cNvSpPr>
            <a:spLocks/>
          </p:cNvSpPr>
          <p:nvPr/>
        </p:nvSpPr>
        <p:spPr bwMode="auto">
          <a:xfrm>
            <a:off x="694800" y="1124744"/>
            <a:ext cx="11233848" cy="936667"/>
          </a:xfrm>
          <a:prstGeom prst="rect">
            <a:avLst/>
          </a:prstGeom>
        </p:spPr>
        <p:txBody>
          <a:bodyPr vert="horz" wrap="square" lIns="90000" tIns="45720" rIns="0" bIns="45720" rtlCol="0">
            <a:spAutoFit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9pPr>
          </a:lstStyle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Inhaltsplatzhalter 1"/>
          <p:cNvSpPr>
            <a:spLocks/>
          </p:cNvSpPr>
          <p:nvPr/>
        </p:nvSpPr>
        <p:spPr bwMode="auto">
          <a:xfrm>
            <a:off x="694800" y="1124744"/>
            <a:ext cx="11233848" cy="2637645"/>
          </a:xfrm>
          <a:prstGeom prst="rect">
            <a:avLst/>
          </a:prstGeom>
        </p:spPr>
        <p:txBody>
          <a:bodyPr vert="horz" wrap="square" lIns="90000" tIns="45720" rIns="0" bIns="45720" rtlCol="0">
            <a:spAutoFit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9pPr>
          </a:lstStyle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According to D1.3, the requirements for the fire resistance of facades are limited to the fire resistance classes of the overall structure (D1.3 Table 16.) </a:t>
            </a:r>
          </a:p>
          <a:p>
            <a:pPr marL="554546" marR="0" lvl="1" indent="-261938" algn="l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8A5E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Fire resistance in Germany, Greece and Spain: 90 minutes </a:t>
            </a:r>
          </a:p>
          <a:p>
            <a:pPr marL="554546" marR="0" lvl="1" indent="-261938" algn="l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8A5E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Fire resistance in Wales: 60 minutes</a:t>
            </a:r>
          </a:p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In Germany, concrete requirements are also placed on materiality depending on the building structure and use. </a:t>
            </a:r>
          </a:p>
          <a:p>
            <a:pPr marL="554546" marR="0" lvl="1" indent="-261938" algn="l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8A5EF"/>
              </a:buClr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We need your contribution (see D1.5, Table 3): 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940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21.11.2018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PLUG-N-HARVEST</a:t>
            </a:r>
            <a:b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ID: 768735 - H2020-EU.2.1.5.2.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</a:t>
            </a:r>
          </a:p>
        </p:txBody>
      </p:sp>
      <p:sp>
        <p:nvSpPr>
          <p:cNvPr id="7" name="Titel 1"/>
          <p:cNvSpPr>
            <a:spLocks/>
          </p:cNvSpPr>
          <p:nvPr/>
        </p:nvSpPr>
        <p:spPr bwMode="auto">
          <a:xfrm>
            <a:off x="694800" y="367023"/>
            <a:ext cx="10515600" cy="841883"/>
          </a:xfrm>
          <a:prstGeom prst="rect">
            <a:avLst/>
          </a:prstGeom>
        </p:spPr>
        <p:txBody>
          <a:bodyPr anchor="ctr" anchorCtr="0"/>
          <a:lstStyle>
            <a:lvl1pPr algn="l" defTabSz="914400">
              <a:lnSpc>
                <a:spcPct val="85000"/>
              </a:lnSpc>
              <a:spcBef>
                <a:spcPts val="0"/>
              </a:spcBef>
              <a:buNone/>
              <a:defRPr sz="36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-5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</a:rPr>
              <a:t>Functional Requirements: U-Values</a:t>
            </a:r>
          </a:p>
        </p:txBody>
      </p:sp>
      <p:sp>
        <p:nvSpPr>
          <p:cNvPr id="8" name="Inhaltsplatzhalter 1"/>
          <p:cNvSpPr>
            <a:spLocks/>
          </p:cNvSpPr>
          <p:nvPr/>
        </p:nvSpPr>
        <p:spPr bwMode="auto">
          <a:xfrm>
            <a:off x="694800" y="1124744"/>
            <a:ext cx="11233848" cy="936667"/>
          </a:xfrm>
          <a:prstGeom prst="rect">
            <a:avLst/>
          </a:prstGeom>
        </p:spPr>
        <p:txBody>
          <a:bodyPr vert="horz" wrap="square" lIns="90000" tIns="45720" rIns="0" bIns="45720" rtlCol="0">
            <a:spAutoFit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9pPr>
          </a:lstStyle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Inhaltsplatzhalter 1"/>
          <p:cNvSpPr>
            <a:spLocks/>
          </p:cNvSpPr>
          <p:nvPr/>
        </p:nvSpPr>
        <p:spPr bwMode="auto">
          <a:xfrm>
            <a:off x="694800" y="1124744"/>
            <a:ext cx="11233848" cy="5261953"/>
          </a:xfrm>
          <a:prstGeom prst="rect">
            <a:avLst/>
          </a:prstGeom>
        </p:spPr>
        <p:txBody>
          <a:bodyPr vert="horz" wrap="square" lIns="90000" tIns="45720" rIns="0" bIns="45720" rtlCol="0">
            <a:spAutoFit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9pPr>
          </a:lstStyle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Required maximum, average heat transmission coefficient (U-value) depends on country specific building regulations.</a:t>
            </a:r>
          </a:p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The German requirements are decisive for the design of the ADBE</a:t>
            </a:r>
          </a:p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required U-values apply to exterior walls without integrated building technology.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1938" marR="0" lvl="0" indent="-261938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8A5EF"/>
              </a:buClr>
              <a:buSzPct val="100000"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15" name="Inhaltsplatzhalter 5"/>
          <p:cNvGraphicFramePr>
            <a:graphicFrameLocks/>
          </p:cNvGraphicFramePr>
          <p:nvPr>
            <p:extLst/>
          </p:nvPr>
        </p:nvGraphicFramePr>
        <p:xfrm>
          <a:off x="839416" y="2420888"/>
          <a:ext cx="10370982" cy="253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317">
                  <a:extLst>
                    <a:ext uri="{9D8B030D-6E8A-4147-A177-3AD203B41FA5}">
                      <a16:colId xmlns:a16="http://schemas.microsoft.com/office/drawing/2014/main" val="67804857"/>
                    </a:ext>
                  </a:extLst>
                </a:gridCol>
                <a:gridCol w="3831581">
                  <a:extLst>
                    <a:ext uri="{9D8B030D-6E8A-4147-A177-3AD203B41FA5}">
                      <a16:colId xmlns:a16="http://schemas.microsoft.com/office/drawing/2014/main" val="4173698251"/>
                    </a:ext>
                  </a:extLst>
                </a:gridCol>
                <a:gridCol w="1215771">
                  <a:extLst>
                    <a:ext uri="{9D8B030D-6E8A-4147-A177-3AD203B41FA5}">
                      <a16:colId xmlns:a16="http://schemas.microsoft.com/office/drawing/2014/main" val="1456475197"/>
                    </a:ext>
                  </a:extLst>
                </a:gridCol>
                <a:gridCol w="1215771">
                  <a:extLst>
                    <a:ext uri="{9D8B030D-6E8A-4147-A177-3AD203B41FA5}">
                      <a16:colId xmlns:a16="http://schemas.microsoft.com/office/drawing/2014/main" val="2464343290"/>
                    </a:ext>
                  </a:extLst>
                </a:gridCol>
                <a:gridCol w="1215771">
                  <a:extLst>
                    <a:ext uri="{9D8B030D-6E8A-4147-A177-3AD203B41FA5}">
                      <a16:colId xmlns:a16="http://schemas.microsoft.com/office/drawing/2014/main" val="645122054"/>
                    </a:ext>
                  </a:extLst>
                </a:gridCol>
                <a:gridCol w="1215771">
                  <a:extLst>
                    <a:ext uri="{9D8B030D-6E8A-4147-A177-3AD203B41FA5}">
                      <a16:colId xmlns:a16="http://schemas.microsoft.com/office/drawing/2014/main" val="3726984833"/>
                    </a:ext>
                  </a:extLst>
                </a:gridCol>
              </a:tblGrid>
              <a:tr h="292792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Structural component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36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construction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36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Country</a:t>
                      </a:r>
                      <a:r>
                        <a:rPr lang="en-US" sz="1800" baseline="0" noProof="0" dirty="0"/>
                        <a:t> specific required U-value for retrofitting  [W/(m²K)]</a:t>
                      </a:r>
                      <a:endParaRPr lang="en-US" sz="1800" noProof="0" dirty="0"/>
                    </a:p>
                  </a:txBody>
                  <a:tcPr marL="36000" marR="36000" marT="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899325"/>
                  </a:ext>
                </a:extLst>
              </a:tr>
              <a:tr h="711504">
                <a:tc vMerge="1"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Germany</a:t>
                      </a:r>
                    </a:p>
                  </a:txBody>
                  <a:tcPr marL="36000" marR="36000" marT="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Greece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Spain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Wales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793945"/>
                  </a:ext>
                </a:extLst>
              </a:tr>
              <a:tr h="340235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noProof="0" dirty="0"/>
                        <a:t>Windows, window doors</a:t>
                      </a:r>
                    </a:p>
                  </a:txBody>
                  <a:tcPr marL="36000" marR="36000" marT="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noProof="0" dirty="0"/>
                        <a:t>Windows </a:t>
                      </a:r>
                    </a:p>
                  </a:txBody>
                  <a:tcPr marL="36000" marR="36000" marT="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1.30</a:t>
                      </a:r>
                    </a:p>
                  </a:txBody>
                  <a:tcPr marL="36000" marR="36000" marT="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2.60</a:t>
                      </a:r>
                    </a:p>
                  </a:txBody>
                  <a:tcPr marL="36000" marR="36000" marT="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2.00</a:t>
                      </a:r>
                    </a:p>
                  </a:txBody>
                  <a:tcPr marL="36000" marR="36000" marT="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1.60</a:t>
                      </a: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2925618972"/>
                  </a:ext>
                </a:extLst>
              </a:tr>
              <a:tr h="292792">
                <a:tc vMerge="1"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noProof="0" dirty="0"/>
                        <a:t>Curtain walls </a:t>
                      </a:r>
                    </a:p>
                  </a:txBody>
                  <a:tcPr marL="36000" marR="36000" marT="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1.40</a:t>
                      </a:r>
                    </a:p>
                  </a:txBody>
                  <a:tcPr marL="36000" marR="36000" marT="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2.60</a:t>
                      </a:r>
                    </a:p>
                  </a:txBody>
                  <a:tcPr marL="36000" marR="36000" marT="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2.00</a:t>
                      </a:r>
                    </a:p>
                  </a:txBody>
                  <a:tcPr marL="36000" marR="36000" marT="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1.60</a:t>
                      </a: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3572377995"/>
                  </a:ext>
                </a:extLst>
              </a:tr>
              <a:tr h="551618">
                <a:tc>
                  <a:txBody>
                    <a:bodyPr/>
                    <a:lstStyle/>
                    <a:p>
                      <a:pPr algn="l"/>
                      <a:r>
                        <a:rPr lang="en-US" sz="1800" noProof="0" dirty="0"/>
                        <a:t>Exterior wall</a:t>
                      </a:r>
                    </a:p>
                    <a:p>
                      <a:pPr algn="l"/>
                      <a:r>
                        <a:rPr lang="en-US" sz="1800" noProof="0" dirty="0"/>
                        <a:t>(opaque)</a:t>
                      </a:r>
                    </a:p>
                  </a:txBody>
                  <a:tcPr marL="36000" marR="36000" marT="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noProof="0" dirty="0"/>
                        <a:t>Masonry, Concrete,</a:t>
                      </a:r>
                      <a:r>
                        <a:rPr lang="en-US" sz="1800" baseline="0" noProof="0" dirty="0"/>
                        <a:t> Timber, etc. with new external insulation </a:t>
                      </a:r>
                      <a:endParaRPr lang="en-US" sz="1800" noProof="0" dirty="0"/>
                    </a:p>
                  </a:txBody>
                  <a:tcPr marL="36000" marR="36000" marT="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0.24</a:t>
                      </a:r>
                    </a:p>
                  </a:txBody>
                  <a:tcPr marL="36000" marR="36000" marT="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0.35</a:t>
                      </a:r>
                    </a:p>
                  </a:txBody>
                  <a:tcPr marL="36000" marR="36000" marT="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0.41</a:t>
                      </a:r>
                    </a:p>
                  </a:txBody>
                  <a:tcPr marL="36000" marR="36000" marT="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0.30</a:t>
                      </a:r>
                    </a:p>
                  </a:txBody>
                  <a:tcPr marL="36000" marR="36000" marT="0" marB="36000" anchor="ctr"/>
                </a:tc>
                <a:extLst>
                  <a:ext uri="{0D108BD9-81ED-4DB2-BD59-A6C34878D82A}">
                    <a16:rowId xmlns:a16="http://schemas.microsoft.com/office/drawing/2014/main" val="4230473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209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D1.5 - Components Assessment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21.11.2018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PLUG-N-HARVEST</a:t>
            </a:r>
            <a:br>
              <a:rPr kumimoji="0" lang="sv-SE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sv-SE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ID: 768735 - H2020-EU.2.1.5.2.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47" y="1237695"/>
            <a:ext cx="4563429" cy="203657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1844824"/>
            <a:ext cx="528000" cy="576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245" y="1071368"/>
            <a:ext cx="5166857" cy="225257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952" y="2593214"/>
            <a:ext cx="1452000" cy="123428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185" y="3446542"/>
            <a:ext cx="5091429" cy="238628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575352" y="4381005"/>
            <a:ext cx="528000" cy="49371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1636" y="4295113"/>
            <a:ext cx="1452000" cy="6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D1.5 – Database Components - Research </a:t>
            </a:r>
            <a:r>
              <a:rPr lang="de-DE" dirty="0" err="1"/>
              <a:t>Sources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21.11.2018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PLUG-N-HARVEST</a:t>
            </a:r>
            <a:br>
              <a:rPr kumimoji="0" lang="en-US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ID: 768735 - H2020-EU.2.1.5.2.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695326" y="1266736"/>
          <a:ext cx="10801274" cy="1263763"/>
        </p:xfrm>
        <a:graphic>
          <a:graphicData uri="http://schemas.openxmlformats.org/drawingml/2006/table">
            <a:tbl>
              <a:tblPr/>
              <a:tblGrid>
                <a:gridCol w="2264363">
                  <a:extLst>
                    <a:ext uri="{9D8B030D-6E8A-4147-A177-3AD203B41FA5}">
                      <a16:colId xmlns:a16="http://schemas.microsoft.com/office/drawing/2014/main" val="1477167741"/>
                    </a:ext>
                  </a:extLst>
                </a:gridCol>
                <a:gridCol w="2836961">
                  <a:extLst>
                    <a:ext uri="{9D8B030D-6E8A-4147-A177-3AD203B41FA5}">
                      <a16:colId xmlns:a16="http://schemas.microsoft.com/office/drawing/2014/main" val="1087672942"/>
                    </a:ext>
                  </a:extLst>
                </a:gridCol>
                <a:gridCol w="1769847">
                  <a:extLst>
                    <a:ext uri="{9D8B030D-6E8A-4147-A177-3AD203B41FA5}">
                      <a16:colId xmlns:a16="http://schemas.microsoft.com/office/drawing/2014/main" val="3645919052"/>
                    </a:ext>
                  </a:extLst>
                </a:gridCol>
                <a:gridCol w="1821902">
                  <a:extLst>
                    <a:ext uri="{9D8B030D-6E8A-4147-A177-3AD203B41FA5}">
                      <a16:colId xmlns:a16="http://schemas.microsoft.com/office/drawing/2014/main" val="3056895343"/>
                    </a:ext>
                  </a:extLst>
                </a:gridCol>
                <a:gridCol w="2108201">
                  <a:extLst>
                    <a:ext uri="{9D8B030D-6E8A-4147-A177-3AD203B41FA5}">
                      <a16:colId xmlns:a16="http://schemas.microsoft.com/office/drawing/2014/main" val="3060405539"/>
                    </a:ext>
                  </a:extLst>
                </a:gridCol>
              </a:tblGrid>
              <a:tr h="180997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Technology: PV: CIGS/CIS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136228"/>
                  </a:ext>
                </a:extLst>
              </a:tr>
              <a:tr h="101357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Thin-film PV module with highest efficiency 2014 (global)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Measurement by U.S. Energy Department for research and development for renewable energy and energy efficiency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Avancis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PowerMax 3.5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588730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/>
          </p:nvPr>
        </p:nvGraphicFramePr>
        <p:xfrm>
          <a:off x="695327" y="2528474"/>
          <a:ext cx="10801274" cy="815749"/>
        </p:xfrm>
        <a:graphic>
          <a:graphicData uri="http://schemas.openxmlformats.org/drawingml/2006/table">
            <a:tbl>
              <a:tblPr/>
              <a:tblGrid>
                <a:gridCol w="2264363">
                  <a:extLst>
                    <a:ext uri="{9D8B030D-6E8A-4147-A177-3AD203B41FA5}">
                      <a16:colId xmlns:a16="http://schemas.microsoft.com/office/drawing/2014/main" val="681943607"/>
                    </a:ext>
                  </a:extLst>
                </a:gridCol>
                <a:gridCol w="2836961">
                  <a:extLst>
                    <a:ext uri="{9D8B030D-6E8A-4147-A177-3AD203B41FA5}">
                      <a16:colId xmlns:a16="http://schemas.microsoft.com/office/drawing/2014/main" val="2280581862"/>
                    </a:ext>
                  </a:extLst>
                </a:gridCol>
                <a:gridCol w="1769848">
                  <a:extLst>
                    <a:ext uri="{9D8B030D-6E8A-4147-A177-3AD203B41FA5}">
                      <a16:colId xmlns:a16="http://schemas.microsoft.com/office/drawing/2014/main" val="3902750968"/>
                    </a:ext>
                  </a:extLst>
                </a:gridCol>
                <a:gridCol w="1821902">
                  <a:extLst>
                    <a:ext uri="{9D8B030D-6E8A-4147-A177-3AD203B41FA5}">
                      <a16:colId xmlns:a16="http://schemas.microsoft.com/office/drawing/2014/main" val="2865643829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826835621"/>
                    </a:ext>
                  </a:extLst>
                </a:gridCol>
              </a:tblGrid>
              <a:tr h="274236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Technology: Heatpumps Air-Water (Split)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00637"/>
                  </a:ext>
                </a:extLst>
              </a:tr>
              <a:tr h="541513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Proposal of project partner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List from CERTH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Helioscience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(IMERYS)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ECO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Depth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&gt; 280mm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855932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/>
          </p:nvPr>
        </p:nvGraphicFramePr>
        <p:xfrm>
          <a:off x="695326" y="3330635"/>
          <a:ext cx="10801274" cy="1259050"/>
        </p:xfrm>
        <a:graphic>
          <a:graphicData uri="http://schemas.openxmlformats.org/drawingml/2006/table">
            <a:tbl>
              <a:tblPr/>
              <a:tblGrid>
                <a:gridCol w="2264363">
                  <a:extLst>
                    <a:ext uri="{9D8B030D-6E8A-4147-A177-3AD203B41FA5}">
                      <a16:colId xmlns:a16="http://schemas.microsoft.com/office/drawing/2014/main" val="4281144779"/>
                    </a:ext>
                  </a:extLst>
                </a:gridCol>
                <a:gridCol w="2836961">
                  <a:extLst>
                    <a:ext uri="{9D8B030D-6E8A-4147-A177-3AD203B41FA5}">
                      <a16:colId xmlns:a16="http://schemas.microsoft.com/office/drawing/2014/main" val="1673830125"/>
                    </a:ext>
                  </a:extLst>
                </a:gridCol>
                <a:gridCol w="1769848">
                  <a:extLst>
                    <a:ext uri="{9D8B030D-6E8A-4147-A177-3AD203B41FA5}">
                      <a16:colId xmlns:a16="http://schemas.microsoft.com/office/drawing/2014/main" val="319966647"/>
                    </a:ext>
                  </a:extLst>
                </a:gridCol>
                <a:gridCol w="1821902">
                  <a:extLst>
                    <a:ext uri="{9D8B030D-6E8A-4147-A177-3AD203B41FA5}">
                      <a16:colId xmlns:a16="http://schemas.microsoft.com/office/drawing/2014/main" val="3103009862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466836508"/>
                    </a:ext>
                  </a:extLst>
                </a:gridCol>
              </a:tblGrid>
              <a:tr h="236602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Technology: Power Storage: Lithium-Ion Battery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867862"/>
                  </a:ext>
                </a:extLst>
              </a:tr>
              <a:tr h="100886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Top 3 leading manufacturers of li-ion batteries (global)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Navigant Research Leaderboard: Assessment of Strategy and Execution for 10 Li-Ion Battery Manufacturers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LG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Chem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Residential ESS (Energy Storage System) RESU3.3, RESU6.5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 or limited;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solutions to fulfil security requirement are under examination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952709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/>
          </p:nvPr>
        </p:nvGraphicFramePr>
        <p:xfrm>
          <a:off x="695326" y="4589685"/>
          <a:ext cx="10801274" cy="1231900"/>
        </p:xfrm>
        <a:graphic>
          <a:graphicData uri="http://schemas.openxmlformats.org/drawingml/2006/table">
            <a:tbl>
              <a:tblPr/>
              <a:tblGrid>
                <a:gridCol w="2264363">
                  <a:extLst>
                    <a:ext uri="{9D8B030D-6E8A-4147-A177-3AD203B41FA5}">
                      <a16:colId xmlns:a16="http://schemas.microsoft.com/office/drawing/2014/main" val="1699859827"/>
                    </a:ext>
                  </a:extLst>
                </a:gridCol>
                <a:gridCol w="2836962">
                  <a:extLst>
                    <a:ext uri="{9D8B030D-6E8A-4147-A177-3AD203B41FA5}">
                      <a16:colId xmlns:a16="http://schemas.microsoft.com/office/drawing/2014/main" val="3376712720"/>
                    </a:ext>
                  </a:extLst>
                </a:gridCol>
                <a:gridCol w="1769847">
                  <a:extLst>
                    <a:ext uri="{9D8B030D-6E8A-4147-A177-3AD203B41FA5}">
                      <a16:colId xmlns:a16="http://schemas.microsoft.com/office/drawing/2014/main" val="3861124637"/>
                    </a:ext>
                  </a:extLst>
                </a:gridCol>
                <a:gridCol w="1821902">
                  <a:extLst>
                    <a:ext uri="{9D8B030D-6E8A-4147-A177-3AD203B41FA5}">
                      <a16:colId xmlns:a16="http://schemas.microsoft.com/office/drawing/2014/main" val="635170924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165445593"/>
                    </a:ext>
                  </a:extLst>
                </a:gridCol>
              </a:tblGrid>
              <a:tr h="17780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Technology: Power storage: Redox-Flow Battery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630081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Top 3 vanadium redox battery manufacturers (global)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HTF Market Intelligence Consulting: Vanadium Redox Battery (VRB) Market 2018 Forecast to 2023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Rongke Power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Under examination: Current products too large for application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4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422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WP5 – Merging of RWTH and EIG Database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21.11.2018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PLUG-N-HARVEST</a:t>
            </a:r>
            <a:br>
              <a:rPr kumimoji="0" lang="en-US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ID: 768735 - H2020-EU.2.1.5.2.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95325" y="3198168"/>
            <a:ext cx="10801350" cy="461665"/>
          </a:xfrm>
        </p:spPr>
        <p:txBody>
          <a:bodyPr/>
          <a:lstStyle/>
          <a:p>
            <a:pPr algn="ctr"/>
            <a:r>
              <a:rPr lang="en-GB"/>
              <a:t>Will be introduced during the WP5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40648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D1.5 – Drawings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21.11.2018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PLUG-N-HARVEST</a:t>
            </a:r>
            <a:br>
              <a:rPr kumimoji="0" lang="sv-SE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sv-SE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ID: 768735 - H2020-EU.2.1.5.2.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5325" y="3198168"/>
            <a:ext cx="10801350" cy="461665"/>
          </a:xfrm>
        </p:spPr>
        <p:txBody>
          <a:bodyPr/>
          <a:lstStyle/>
          <a:p>
            <a:pPr algn="ctr"/>
            <a:r>
              <a:rPr lang="en-GB"/>
              <a:t>To be presented in the afternoon together with the ADBE modular toolkit</a:t>
            </a:r>
          </a:p>
        </p:txBody>
      </p:sp>
    </p:spTree>
    <p:extLst>
      <p:ext uri="{BB962C8B-B14F-4D97-AF65-F5344CB8AC3E}">
        <p14:creationId xmlns:p14="http://schemas.microsoft.com/office/powerpoint/2010/main" val="2517025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BCD7F-7D20-4196-9BC8-1812FB8B2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WP1 – Requirements Analysis and Engineering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48DEC19-20EE-4472-A437-E401CB201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107180"/>
            <a:ext cx="10275520" cy="1991869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T1.5 Active-façade CFD simulation and optimization guidelines</a:t>
            </a:r>
          </a:p>
          <a:p>
            <a:r>
              <a:rPr lang="en-US" dirty="0"/>
              <a:t>Task responsible: CERTH</a:t>
            </a:r>
            <a:br>
              <a:rPr lang="en-US" dirty="0"/>
            </a:br>
            <a:r>
              <a:rPr lang="en-US" dirty="0"/>
              <a:t>PRESENTER(S): </a:t>
            </a:r>
            <a:r>
              <a:rPr lang="en-US" dirty="0" err="1"/>
              <a:t>P.Drosatos</a:t>
            </a:r>
            <a:r>
              <a:rPr lang="en-US" dirty="0"/>
              <a:t>, </a:t>
            </a:r>
            <a:r>
              <a:rPr lang="en-US" dirty="0" err="1"/>
              <a:t>P.Stamatopoulos</a:t>
            </a:r>
            <a:r>
              <a:rPr lang="en-US" dirty="0"/>
              <a:t>, </a:t>
            </a:r>
            <a:r>
              <a:rPr lang="en-US" dirty="0" err="1"/>
              <a:t>N.Nikolopoulos</a:t>
            </a:r>
            <a:r>
              <a:rPr lang="en-US" dirty="0"/>
              <a:t>, </a:t>
            </a:r>
            <a:r>
              <a:rPr lang="el-GR" dirty="0"/>
              <a:t>Ν.</a:t>
            </a:r>
            <a:r>
              <a:rPr lang="en-US" dirty="0" err="1"/>
              <a:t>Margaritis</a:t>
            </a:r>
            <a:r>
              <a:rPr lang="en-US" dirty="0"/>
              <a:t>, </a:t>
            </a:r>
            <a:r>
              <a:rPr lang="el-GR" dirty="0"/>
              <a:t>Μ.</a:t>
            </a:r>
            <a:r>
              <a:rPr lang="en-US" dirty="0" err="1"/>
              <a:t>Zeneli</a:t>
            </a:r>
            <a:r>
              <a:rPr lang="en-US" dirty="0"/>
              <a:t>, </a:t>
            </a:r>
            <a:r>
              <a:rPr lang="el-GR" dirty="0"/>
              <a:t>Ι.</a:t>
            </a:r>
            <a:r>
              <a:rPr lang="en-US" dirty="0" err="1"/>
              <a:t>Violidakis</a:t>
            </a:r>
            <a:r>
              <a:rPr lang="en-US" dirty="0"/>
              <a:t>, </a:t>
            </a:r>
            <a:r>
              <a:rPr lang="en-US" dirty="0" err="1"/>
              <a:t>I.Malgarinos</a:t>
            </a:r>
            <a:r>
              <a:rPr lang="en-US" dirty="0"/>
              <a:t>, </a:t>
            </a:r>
            <a:r>
              <a:rPr lang="en-US" dirty="0" err="1"/>
              <a:t>E.Kakaras</a:t>
            </a:r>
            <a:endParaRPr lang="en-US" dirty="0"/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MEETING: CARDIFF Meeting, CARDIFF, 20-22 NOVEMBER 2018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FF99D1-84A9-4976-8182-294B238D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7BD775-B4D9-4270-A9E3-0DC387B9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62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430590" y="1010036"/>
            <a:ext cx="6227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Presentation Outline</a:t>
            </a:r>
            <a:endParaRPr lang="el-GR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1" y="533936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58125" y="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28818"/>
              </p:ext>
            </p:extLst>
          </p:nvPr>
        </p:nvGraphicFramePr>
        <p:xfrm>
          <a:off x="2873828" y="100487"/>
          <a:ext cx="8414657" cy="824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44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 description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296069-8732-41D0-AC82-8DBBBA482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9" y="1556791"/>
            <a:ext cx="11093829" cy="462629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b="1" dirty="0">
                <a:cs typeface="Arial" panose="020B0604020202020204" pitchFamily="34" charset="0"/>
              </a:rPr>
              <a:t>Motivation of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Work Progress</a:t>
            </a:r>
            <a:endParaRPr lang="el-GR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1" dirty="0">
                <a:cs typeface="Arial" panose="020B0604020202020204" pitchFamily="34" charset="0"/>
              </a:rPr>
              <a:t>Investigation of the building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/>
              <a:t>Geometrical Model and Numerical Grid</a:t>
            </a:r>
            <a:endParaRPr lang="en-GB" sz="2200" i="1" u="sng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/>
              <a:t>Boundary Conditions</a:t>
            </a:r>
            <a:endParaRPr lang="en-GB" sz="2200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Aeration Rates </a:t>
            </a:r>
            <a:endParaRPr lang="el-GR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Validation of Model</a:t>
            </a:r>
            <a:endParaRPr lang="el-GR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/>
              <a:t>Modelica</a:t>
            </a:r>
            <a:r>
              <a:rPr lang="en-US" sz="2200" dirty="0"/>
              <a:t> Correlations</a:t>
            </a:r>
            <a:endParaRPr lang="en-GB" sz="2200" b="1" dirty="0">
              <a:solidFill>
                <a:schemeClr val="l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1" dirty="0"/>
              <a:t>Simplifying Perforated metal sheet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Geometrical Model of Perforated Sheet and Porous Medium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/>
              <a:t>Numerical Grids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/>
              <a:t>Coefficients for Porous Medium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Validation </a:t>
            </a:r>
            <a:r>
              <a:rPr lang="en-GB" sz="2200" dirty="0"/>
              <a:t>of Porous Media Approach (Natural convection Simulation)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/>
              <a:t>PV/T cladding simulation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2D and 3D Geometry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/>
              <a:t>Numerical Grids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/>
              <a:t>Boundary Conditions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/>
              <a:t>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/>
              <a:t>Conclusions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164531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7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400922"/>
              </p:ext>
            </p:extLst>
          </p:nvPr>
        </p:nvGraphicFramePr>
        <p:xfrm>
          <a:off x="2590800" y="18506"/>
          <a:ext cx="8828313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5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 &amp; Progress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40120" y="672547"/>
            <a:ext cx="6227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Motivation of Work</a:t>
            </a:r>
            <a:endParaRPr lang="el-GR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4917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Grafik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46" y="1391160"/>
            <a:ext cx="5759450" cy="373415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901543" y="1274119"/>
            <a:ext cx="45175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u="sng" dirty="0"/>
              <a:t>RWTH Aachen University</a:t>
            </a:r>
            <a:r>
              <a:rPr lang="en-US" dirty="0"/>
              <a:t> is developing a </a:t>
            </a:r>
            <a:r>
              <a:rPr lang="en-US" b="1" dirty="0" err="1"/>
              <a:t>Modelica</a:t>
            </a:r>
            <a:r>
              <a:rPr lang="en-US" b="1" dirty="0"/>
              <a:t> model </a:t>
            </a:r>
            <a:r>
              <a:rPr lang="en-US" dirty="0"/>
              <a:t>for the </a:t>
            </a:r>
            <a:r>
              <a:rPr lang="en-US" b="1" dirty="0"/>
              <a:t>energetic analysis</a:t>
            </a:r>
            <a:r>
              <a:rPr lang="en-US" dirty="0"/>
              <a:t> of a building (</a:t>
            </a:r>
            <a:r>
              <a:rPr lang="en-US" b="1" dirty="0"/>
              <a:t>D2.2</a:t>
            </a:r>
            <a:r>
              <a:rPr lang="en-US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Main object: calculation of </a:t>
            </a:r>
            <a:r>
              <a:rPr lang="en-US" b="1" dirty="0"/>
              <a:t>heat fluxes </a:t>
            </a:r>
            <a:r>
              <a:rPr lang="en-US" dirty="0"/>
              <a:t>through the entire building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 order to </a:t>
            </a:r>
            <a:r>
              <a:rPr lang="en-US" b="1" dirty="0"/>
              <a:t>complete</a:t>
            </a:r>
            <a:r>
              <a:rPr lang="en-US" dirty="0"/>
              <a:t> the </a:t>
            </a:r>
            <a:r>
              <a:rPr lang="en-US" dirty="0" err="1"/>
              <a:t>Modelica</a:t>
            </a:r>
            <a:r>
              <a:rPr lang="en-US" dirty="0"/>
              <a:t> model it is necessary the </a:t>
            </a:r>
            <a:r>
              <a:rPr lang="en-US" b="1" dirty="0"/>
              <a:t>following correlations  </a:t>
            </a:r>
            <a:r>
              <a:rPr lang="en-US" dirty="0"/>
              <a:t>to be used as input data:</a:t>
            </a:r>
          </a:p>
          <a:p>
            <a:pPr algn="just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8424" y="4771594"/>
            <a:ext cx="10189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estimation of </a:t>
            </a:r>
            <a:r>
              <a:rPr lang="en-US" b="1" dirty="0"/>
              <a:t>volume flow rate </a:t>
            </a:r>
            <a:r>
              <a:rPr lang="en-US" dirty="0"/>
              <a:t>through an open window under different wind scenarios </a:t>
            </a:r>
          </a:p>
          <a:p>
            <a:pPr algn="just"/>
            <a:r>
              <a:rPr lang="en-US" dirty="0"/>
              <a:t>     (</a:t>
            </a:r>
            <a:r>
              <a:rPr lang="en-US" b="1" dirty="0"/>
              <a:t>point A</a:t>
            </a:r>
            <a:r>
              <a:rPr lang="en-US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estimation of the </a:t>
            </a:r>
            <a:r>
              <a:rPr lang="en-US" b="1" dirty="0"/>
              <a:t>thermal influence </a:t>
            </a:r>
            <a:r>
              <a:rPr lang="en-US" dirty="0"/>
              <a:t>of the channel flow inside the canal on the PV system  </a:t>
            </a:r>
          </a:p>
          <a:p>
            <a:pPr algn="just"/>
            <a:r>
              <a:rPr lang="en-US" dirty="0"/>
              <a:t>     (</a:t>
            </a:r>
            <a:r>
              <a:rPr lang="en-US" b="1" dirty="0"/>
              <a:t>point B</a:t>
            </a:r>
            <a:r>
              <a:rPr lang="en-US" dirty="0"/>
              <a:t>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9128" y="6185453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These correlations can be resulted by CFD results</a:t>
            </a:r>
          </a:p>
        </p:txBody>
      </p:sp>
    </p:spTree>
    <p:extLst>
      <p:ext uri="{BB962C8B-B14F-4D97-AF65-F5344CB8AC3E}">
        <p14:creationId xmlns:p14="http://schemas.microsoft.com/office/powerpoint/2010/main" val="2712474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5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4394" y="1622584"/>
            <a:ext cx="41798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/>
              <a:t>T1.6:  Active-façade CFD simulation and optimization guidelines</a:t>
            </a:r>
            <a:r>
              <a:rPr lang="en-US" sz="1400" dirty="0"/>
              <a:t>                 </a:t>
            </a:r>
            <a:endParaRPr lang="en-US" sz="1600" dirty="0"/>
          </a:p>
          <a:p>
            <a:pPr algn="just"/>
            <a:r>
              <a:rPr lang="en-US" sz="1400" dirty="0">
                <a:solidFill>
                  <a:srgbClr val="FF0000"/>
                </a:solidFill>
              </a:rPr>
              <a:t>	</a:t>
            </a:r>
            <a:endParaRPr lang="en-US" sz="1600" dirty="0"/>
          </a:p>
          <a:p>
            <a:pPr algn="just"/>
            <a:r>
              <a:rPr lang="en-US" sz="1400" dirty="0">
                <a:solidFill>
                  <a:srgbClr val="FF0000"/>
                </a:solidFill>
              </a:rPr>
              <a:t>	</a:t>
            </a:r>
            <a:endParaRPr lang="en-US" sz="1600" dirty="0"/>
          </a:p>
          <a:p>
            <a:endParaRPr lang="el-GR" sz="1600" dirty="0"/>
          </a:p>
        </p:txBody>
      </p:sp>
      <p:sp>
        <p:nvSpPr>
          <p:cNvPr id="24" name="Rectangle 23"/>
          <p:cNvSpPr/>
          <p:nvPr/>
        </p:nvSpPr>
        <p:spPr>
          <a:xfrm>
            <a:off x="653145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19820"/>
              </p:ext>
            </p:extLst>
          </p:nvPr>
        </p:nvGraphicFramePr>
        <p:xfrm>
          <a:off x="2737914" y="7620"/>
          <a:ext cx="84526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8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461843" y="666211"/>
            <a:ext cx="6227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Work Progress</a:t>
            </a:r>
            <a:endParaRPr lang="el-GR" sz="24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5601" y="2352944"/>
            <a:ext cx="4030613" cy="635144"/>
            <a:chOff x="119843" y="2495072"/>
            <a:chExt cx="4030613" cy="635144"/>
          </a:xfrm>
        </p:grpSpPr>
        <p:sp>
          <p:nvSpPr>
            <p:cNvPr id="5" name="Isosceles Triangle 4"/>
            <p:cNvSpPr/>
            <p:nvPr/>
          </p:nvSpPr>
          <p:spPr>
            <a:xfrm>
              <a:off x="376739" y="2508630"/>
              <a:ext cx="102636" cy="15862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3714050" y="2495072"/>
              <a:ext cx="102636" cy="15862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72640" y="2668550"/>
              <a:ext cx="34461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19843" y="2668551"/>
              <a:ext cx="718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12/2017</a:t>
              </a:r>
              <a:endParaRPr lang="el-GR" sz="12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32220" y="2668550"/>
              <a:ext cx="7182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5/2020</a:t>
              </a:r>
              <a:endParaRPr lang="el-GR" sz="1200" b="1" dirty="0"/>
            </a:p>
          </p:txBody>
        </p:sp>
      </p:grpSp>
      <p:sp>
        <p:nvSpPr>
          <p:cNvPr id="34" name="Isosceles Triangle 33"/>
          <p:cNvSpPr/>
          <p:nvPr/>
        </p:nvSpPr>
        <p:spPr>
          <a:xfrm>
            <a:off x="4429807" y="2366502"/>
            <a:ext cx="102636" cy="1586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TextBox 45"/>
          <p:cNvSpPr txBox="1"/>
          <p:nvPr/>
        </p:nvSpPr>
        <p:spPr>
          <a:xfrm>
            <a:off x="2193490" y="2521373"/>
            <a:ext cx="71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11/2018</a:t>
            </a:r>
            <a:endParaRPr lang="el-GR" sz="1200" b="1" dirty="0">
              <a:solidFill>
                <a:srgbClr val="00B05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088397" y="2527566"/>
            <a:ext cx="1516210" cy="637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Isosceles Triangle 61"/>
          <p:cNvSpPr/>
          <p:nvPr/>
        </p:nvSpPr>
        <p:spPr>
          <a:xfrm>
            <a:off x="2494787" y="2366433"/>
            <a:ext cx="102636" cy="1586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4" name="Picture 8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40" y="1246613"/>
            <a:ext cx="4654338" cy="503360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flipH="1">
            <a:off x="5825436" y="2086494"/>
            <a:ext cx="4786870" cy="19480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" name="Straight Connector 2"/>
          <p:cNvCxnSpPr/>
          <p:nvPr/>
        </p:nvCxnSpPr>
        <p:spPr>
          <a:xfrm>
            <a:off x="8374518" y="1500349"/>
            <a:ext cx="14964" cy="472242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74420" y="2006334"/>
            <a:ext cx="10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74712" y="2007222"/>
            <a:ext cx="10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3692" y="2284430"/>
            <a:ext cx="13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50% completed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84463" y="2281042"/>
            <a:ext cx="113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50% pending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596295" y="2524846"/>
            <a:ext cx="1938349" cy="6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51701"/>
              </p:ext>
            </p:extLst>
          </p:nvPr>
        </p:nvGraphicFramePr>
        <p:xfrm>
          <a:off x="660733" y="3276311"/>
          <a:ext cx="4301433" cy="1610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479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WP 1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Task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Deliverable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59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Requirements Analysis and Engineering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Τ</a:t>
                      </a:r>
                      <a:r>
                        <a:rPr lang="en-US" sz="1200" dirty="0"/>
                        <a:t>1.5</a:t>
                      </a:r>
                    </a:p>
                    <a:p>
                      <a:pPr algn="ctr"/>
                      <a:r>
                        <a:rPr lang="en-US" sz="1200" dirty="0"/>
                        <a:t>Active-façade CFD simulation and optimization guidelines </a:t>
                      </a:r>
                      <a:endParaRPr lang="en-US" sz="1400" b="1" i="1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D1.6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Active-façade CFD simulation and optimization guidelines</a:t>
                      </a:r>
                      <a:endParaRPr lang="en-US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15</a:t>
                      </a:r>
                    </a:p>
                    <a:p>
                      <a:pPr algn="ctr"/>
                      <a:endParaRPr lang="el-GR" sz="1200" i="1" dirty="0"/>
                    </a:p>
                    <a:p>
                      <a:pPr algn="ctr"/>
                      <a:r>
                        <a:rPr lang="el-GR" sz="1200" i="1" dirty="0"/>
                        <a:t>33</a:t>
                      </a:r>
                      <a:endParaRPr lang="en-US" sz="1200" i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19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A3B02E4-2322-486B-A9A1-D3698CA32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Task 1.1 delivered first version of D1.1 in August 31</a:t>
            </a:r>
            <a:r>
              <a:rPr lang="en-US" sz="2400" baseline="30000" dirty="0"/>
              <a:t>st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Lists of relevant project indicators: 17 KPIs (key indicators) and 28 DPIs (secondary indicators)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Task 1.2 &amp; Task 1.3 delivered first version of D1.2, D1.3 and D1.4 in September 30</a:t>
            </a:r>
            <a:r>
              <a:rPr lang="en-US" sz="2400" baseline="30000" dirty="0"/>
              <a:t>th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Use case site survey and audit reports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Evaluation plan layout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Systems engineering requirements definition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Task 1.4 &amp; Task 1.5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About to deliver first versions of D1.5 and D1.6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5E8D0A2-5C9F-47CD-8D1C-4FD01263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WP1 progress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86B611-507C-4DBF-8D2A-4744D4F9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97BA14-4557-477D-A59F-008266E3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19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1388748"/>
            <a:ext cx="6237190" cy="1649276"/>
            <a:chOff x="0" y="123281"/>
            <a:chExt cx="13561976" cy="38953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2991" y="280788"/>
              <a:ext cx="7408985" cy="37107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r="1410"/>
            <a:stretch/>
          </p:blipFill>
          <p:spPr>
            <a:xfrm>
              <a:off x="0" y="123281"/>
              <a:ext cx="7362092" cy="389537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1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64031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067999"/>
              </p:ext>
            </p:extLst>
          </p:nvPr>
        </p:nvGraphicFramePr>
        <p:xfrm>
          <a:off x="2976357" y="19719"/>
          <a:ext cx="847541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8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Motivation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</a:rPr>
                        <a:t> &amp; Progress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Problem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</a:rPr>
                        <a:t> description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Models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Results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Concluding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</a:rPr>
                        <a:t> Remarks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Building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170" y="3269707"/>
            <a:ext cx="1910436" cy="11406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845725" y="2335877"/>
            <a:ext cx="673331" cy="8807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26679" y="2934074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Building sketch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1305" y="4438245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Photo of window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73504" y="3013967"/>
            <a:ext cx="69314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Calculation of </a:t>
            </a:r>
            <a:r>
              <a:rPr lang="en-US" b="1" dirty="0"/>
              <a:t>aeration rates </a:t>
            </a:r>
            <a:r>
              <a:rPr lang="en-US" dirty="0"/>
              <a:t>in the investigated room for </a:t>
            </a:r>
            <a:r>
              <a:rPr lang="en-US" b="1" dirty="0"/>
              <a:t>different wind conditions </a:t>
            </a:r>
            <a:r>
              <a:rPr lang="en-US" dirty="0"/>
              <a:t>using CFD simulations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Wind conditions measured by </a:t>
            </a:r>
            <a:r>
              <a:rPr lang="en-US" b="1" dirty="0"/>
              <a:t>weather station </a:t>
            </a:r>
            <a:r>
              <a:rPr lang="en-US" dirty="0"/>
              <a:t>installed on the building roof</a:t>
            </a:r>
          </a:p>
          <a:p>
            <a:pPr algn="just"/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Validation </a:t>
            </a:r>
            <a:r>
              <a:rPr lang="en-US" dirty="0"/>
              <a:t>of the developed mathematical model using experimental values (tracer gas concentration decay method)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Derivation of </a:t>
            </a:r>
            <a:r>
              <a:rPr lang="en-US" b="1" dirty="0"/>
              <a:t>correlations</a:t>
            </a:r>
            <a:r>
              <a:rPr lang="en-US" dirty="0"/>
              <a:t> that will be used in </a:t>
            </a:r>
            <a:r>
              <a:rPr lang="en-US" b="1" dirty="0" err="1"/>
              <a:t>Modelica</a:t>
            </a:r>
            <a:r>
              <a:rPr lang="en-US" dirty="0"/>
              <a:t> model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6192" y="3207594"/>
            <a:ext cx="903654" cy="29762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42535" y="6183879"/>
            <a:ext cx="1434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Weather station</a:t>
            </a:r>
          </a:p>
        </p:txBody>
      </p:sp>
    </p:spTree>
    <p:extLst>
      <p:ext uri="{BB962C8B-B14F-4D97-AF65-F5344CB8AC3E}">
        <p14:creationId xmlns:p14="http://schemas.microsoft.com/office/powerpoint/2010/main" val="1509506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5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42314"/>
              </p:ext>
            </p:extLst>
          </p:nvPr>
        </p:nvGraphicFramePr>
        <p:xfrm>
          <a:off x="2993571" y="8833"/>
          <a:ext cx="873034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Problem description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Building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91879"/>
              </p:ext>
            </p:extLst>
          </p:nvPr>
        </p:nvGraphicFramePr>
        <p:xfrm>
          <a:off x="4910281" y="2534333"/>
          <a:ext cx="2767599" cy="308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40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Simulation of window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278">
                <a:tc>
                  <a:txBody>
                    <a:bodyPr/>
                    <a:lstStyle/>
                    <a:p>
                      <a:pPr algn="ctr"/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53145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66496" y="743337"/>
            <a:ext cx="4071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/>
              <a:t>Geometrical Model and Numerical Grid</a:t>
            </a:r>
            <a:endParaRPr lang="en-GB" sz="2400" b="1" i="1" u="sn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25357"/>
              </p:ext>
            </p:extLst>
          </p:nvPr>
        </p:nvGraphicFramePr>
        <p:xfrm>
          <a:off x="336971" y="1500217"/>
          <a:ext cx="4062464" cy="412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Computational domain for CFD simulation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0348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67323" y="2100381"/>
            <a:ext cx="3799863" cy="3374076"/>
            <a:chOff x="1545713" y="2034939"/>
            <a:chExt cx="6013286" cy="4476365"/>
          </a:xfrm>
          <a:noFill/>
        </p:grpSpPr>
        <p:pic>
          <p:nvPicPr>
            <p:cNvPr id="9" name="Picture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845" y="2034939"/>
              <a:ext cx="5219192" cy="3097706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713" y="5132645"/>
              <a:ext cx="6013286" cy="1378659"/>
            </a:xfrm>
            <a:prstGeom prst="rect">
              <a:avLst/>
            </a:prstGeom>
            <a:grpFill/>
          </p:spPr>
        </p:pic>
      </p:grpSp>
      <p:sp>
        <p:nvSpPr>
          <p:cNvPr id="5" name="TextBox 4"/>
          <p:cNvSpPr txBox="1"/>
          <p:nvPr/>
        </p:nvSpPr>
        <p:spPr>
          <a:xfrm>
            <a:off x="4779930" y="1537251"/>
            <a:ext cx="2808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window openings: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25%</a:t>
            </a:r>
            <a:r>
              <a:rPr lang="en-US" dirty="0"/>
              <a:t>   , d = 0.0425m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100%</a:t>
            </a:r>
            <a:r>
              <a:rPr lang="en-US" dirty="0"/>
              <a:t> , d = 0.17m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706074"/>
              </p:ext>
            </p:extLst>
          </p:nvPr>
        </p:nvGraphicFramePr>
        <p:xfrm>
          <a:off x="7855033" y="2151160"/>
          <a:ext cx="424017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393">
                  <a:extLst>
                    <a:ext uri="{9D8B030D-6E8A-4147-A177-3AD203B41FA5}">
                      <a16:colId xmlns:a16="http://schemas.microsoft.com/office/drawing/2014/main" val="725477670"/>
                    </a:ext>
                  </a:extLst>
                </a:gridCol>
                <a:gridCol w="1413393">
                  <a:extLst>
                    <a:ext uri="{9D8B030D-6E8A-4147-A177-3AD203B41FA5}">
                      <a16:colId xmlns:a16="http://schemas.microsoft.com/office/drawing/2014/main" val="516262467"/>
                    </a:ext>
                  </a:extLst>
                </a:gridCol>
                <a:gridCol w="1413393">
                  <a:extLst>
                    <a:ext uri="{9D8B030D-6E8A-4147-A177-3AD203B41FA5}">
                      <a16:colId xmlns:a16="http://schemas.microsoft.com/office/drawing/2014/main" val="840860639"/>
                    </a:ext>
                  </a:extLst>
                </a:gridCol>
              </a:tblGrid>
              <a:tr h="6462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amount of elements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  <a:r>
                        <a:rPr lang="en-US" baseline="0" dirty="0"/>
                        <a:t> of elements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</a:t>
                      </a:r>
                      <a:r>
                        <a:rPr lang="en-US" baseline="0" dirty="0"/>
                        <a:t> skewness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739721"/>
                  </a:ext>
                </a:extLst>
              </a:tr>
              <a:tr h="3744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8.7millions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Hexahedrons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422266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038290" y="2933709"/>
            <a:ext cx="2789127" cy="2617790"/>
            <a:chOff x="4260163" y="2854713"/>
            <a:chExt cx="2789127" cy="26177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163" y="2854713"/>
              <a:ext cx="2634497" cy="2617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03" r="100000"/>
            <a:stretch/>
          </p:blipFill>
          <p:spPr>
            <a:xfrm>
              <a:off x="7003571" y="3180746"/>
              <a:ext cx="45719" cy="229175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947845" y="3959300"/>
            <a:ext cx="4132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Very dense </a:t>
            </a:r>
            <a:r>
              <a:rPr lang="en-US" dirty="0"/>
              <a:t>and </a:t>
            </a:r>
            <a:r>
              <a:rPr lang="en-US" b="1" dirty="0"/>
              <a:t>high quality </a:t>
            </a:r>
            <a:r>
              <a:rPr lang="en-US" dirty="0"/>
              <a:t>mesh</a:t>
            </a:r>
          </a:p>
          <a:p>
            <a:r>
              <a:rPr lang="en-US" dirty="0"/>
              <a:t>Hexahedrons ensure </a:t>
            </a:r>
            <a:r>
              <a:rPr lang="en-US" b="1" dirty="0"/>
              <a:t>smooth convergence</a:t>
            </a:r>
          </a:p>
        </p:txBody>
      </p:sp>
    </p:spTree>
    <p:extLst>
      <p:ext uri="{BB962C8B-B14F-4D97-AF65-F5344CB8AC3E}">
        <p14:creationId xmlns:p14="http://schemas.microsoft.com/office/powerpoint/2010/main" val="1241328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5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72918"/>
              </p:ext>
            </p:extLst>
          </p:nvPr>
        </p:nvGraphicFramePr>
        <p:xfrm>
          <a:off x="2830286" y="30605"/>
          <a:ext cx="84582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7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Problem description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5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Building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74915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57478" y="758113"/>
            <a:ext cx="331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400" b="1" dirty="0"/>
              <a:t>Boundary Conditions</a:t>
            </a:r>
            <a:endParaRPr lang="en-GB" sz="2400" b="1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65364"/>
              </p:ext>
            </p:extLst>
          </p:nvPr>
        </p:nvGraphicFramePr>
        <p:xfrm>
          <a:off x="671656" y="1512460"/>
          <a:ext cx="6955972" cy="4587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57">
                  <a:extLst>
                    <a:ext uri="{9D8B030D-6E8A-4147-A177-3AD203B41FA5}">
                      <a16:colId xmlns:a16="http://schemas.microsoft.com/office/drawing/2014/main" val="3123699729"/>
                    </a:ext>
                  </a:extLst>
                </a:gridCol>
                <a:gridCol w="991633">
                  <a:extLst>
                    <a:ext uri="{9D8B030D-6E8A-4147-A177-3AD203B41FA5}">
                      <a16:colId xmlns:a16="http://schemas.microsoft.com/office/drawing/2014/main" val="4121095901"/>
                    </a:ext>
                  </a:extLst>
                </a:gridCol>
                <a:gridCol w="1059177">
                  <a:extLst>
                    <a:ext uri="{9D8B030D-6E8A-4147-A177-3AD203B41FA5}">
                      <a16:colId xmlns:a16="http://schemas.microsoft.com/office/drawing/2014/main" val="1461193249"/>
                    </a:ext>
                  </a:extLst>
                </a:gridCol>
                <a:gridCol w="1224265">
                  <a:extLst>
                    <a:ext uri="{9D8B030D-6E8A-4147-A177-3AD203B41FA5}">
                      <a16:colId xmlns:a16="http://schemas.microsoft.com/office/drawing/2014/main" val="3643067008"/>
                    </a:ext>
                  </a:extLst>
                </a:gridCol>
                <a:gridCol w="1197840">
                  <a:extLst>
                    <a:ext uri="{9D8B030D-6E8A-4147-A177-3AD203B41FA5}">
                      <a16:colId xmlns:a16="http://schemas.microsoft.com/office/drawing/2014/main" val="3790334214"/>
                    </a:ext>
                  </a:extLst>
                </a:gridCol>
                <a:gridCol w="840725">
                  <a:extLst>
                    <a:ext uri="{9D8B030D-6E8A-4147-A177-3AD203B41FA5}">
                      <a16:colId xmlns:a16="http://schemas.microsoft.com/office/drawing/2014/main" val="889084402"/>
                    </a:ext>
                  </a:extLst>
                </a:gridCol>
                <a:gridCol w="1000075">
                  <a:extLst>
                    <a:ext uri="{9D8B030D-6E8A-4147-A177-3AD203B41FA5}">
                      <a16:colId xmlns:a16="http://schemas.microsoft.com/office/drawing/2014/main" val="2858985238"/>
                    </a:ext>
                  </a:extLst>
                </a:gridCol>
              </a:tblGrid>
              <a:tr h="6553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Incident angle (</a:t>
                      </a:r>
                      <a:r>
                        <a:rPr lang="en-US" sz="1400" kern="1000" baseline="30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Velocity magnitude (m/sec)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Ambient temperature (</a:t>
                      </a:r>
                      <a:r>
                        <a:rPr lang="en-US" sz="1400" kern="1000" baseline="30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400" kern="1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Room temperature (</a:t>
                      </a:r>
                      <a:r>
                        <a:rPr lang="en-US" sz="1400" kern="1000" baseline="30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400" kern="1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Window opening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Beaufort scale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189762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205.71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16.51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5255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195.27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16.04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58122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238.88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75303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</a:t>
                      </a:r>
                      <a:endParaRPr lang="en-US" sz="1400" b="1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215.22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330436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0" baseline="-25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</a:t>
                      </a:r>
                      <a:endParaRPr lang="en-US" sz="1400" b="1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215.22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060258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0" baseline="-25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US" sz="1400" b="1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215.22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12882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1a</a:t>
                      </a:r>
                      <a:endParaRPr lang="en-US" sz="1400" b="1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996241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1b</a:t>
                      </a:r>
                      <a:endParaRPr lang="en-US" sz="1400" b="1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20788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1c</a:t>
                      </a:r>
                      <a:endParaRPr lang="en-US" sz="1400" b="1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79618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2a</a:t>
                      </a:r>
                      <a:endParaRPr lang="en-US" sz="1400" b="1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500313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2b</a:t>
                      </a:r>
                      <a:endParaRPr lang="en-US" sz="1400" b="1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65853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0" baseline="-25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2c</a:t>
                      </a:r>
                      <a:endParaRPr lang="en-US" sz="1400" b="1" kern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42628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3a</a:t>
                      </a:r>
                      <a:endParaRPr lang="en-US" sz="1400" b="1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933364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3b</a:t>
                      </a:r>
                      <a:endParaRPr lang="en-US" sz="1400" b="1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39717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3c</a:t>
                      </a:r>
                      <a:endParaRPr lang="en-US" sz="1400" b="1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404072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4a</a:t>
                      </a:r>
                      <a:endParaRPr lang="en-US" sz="1400" b="1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475579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4b</a:t>
                      </a:r>
                      <a:endParaRPr lang="en-US" sz="1400" b="1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864593"/>
                  </a:ext>
                </a:extLst>
              </a:tr>
              <a:tr h="2184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4c</a:t>
                      </a:r>
                      <a:endParaRPr lang="en-US" sz="1400" b="1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9772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32353" y="4056280"/>
            <a:ext cx="3926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For each direction of free airflow three different velocities have been selected  (</a:t>
            </a:r>
            <a:r>
              <a:rPr lang="en-US" b="1" dirty="0"/>
              <a:t>4bft,5bft,7bft</a:t>
            </a:r>
            <a:r>
              <a:rPr lang="en-US" dirty="0"/>
              <a:t> in Beaufort scale)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2355" y="1305886"/>
            <a:ext cx="392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Three cases (</a:t>
            </a:r>
            <a:r>
              <a:rPr lang="en-US" b="1" dirty="0"/>
              <a:t>3</a:t>
            </a:r>
            <a:r>
              <a:rPr lang="en-US" dirty="0"/>
              <a:t>)  for </a:t>
            </a:r>
            <a:r>
              <a:rPr lang="en-US" b="1" dirty="0"/>
              <a:t>validation</a:t>
            </a:r>
            <a:r>
              <a:rPr lang="en-US" dirty="0"/>
              <a:t> purposes (A,B,C)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2353" y="2038325"/>
            <a:ext cx="392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Fifteen cases (</a:t>
            </a:r>
            <a:r>
              <a:rPr lang="en-US" b="1" dirty="0"/>
              <a:t>15</a:t>
            </a:r>
            <a:r>
              <a:rPr lang="en-US" dirty="0"/>
              <a:t>) for </a:t>
            </a:r>
            <a:r>
              <a:rPr lang="en-US" b="1" dirty="0" err="1"/>
              <a:t>Modelica</a:t>
            </a:r>
            <a:r>
              <a:rPr lang="en-US" dirty="0"/>
              <a:t> correlations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2353" y="2770764"/>
            <a:ext cx="3926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aeration rates used as input for </a:t>
            </a:r>
            <a:r>
              <a:rPr lang="en-US" dirty="0" err="1"/>
              <a:t>Modelica</a:t>
            </a:r>
            <a:r>
              <a:rPr lang="en-US" dirty="0"/>
              <a:t> model should be expressed as a </a:t>
            </a:r>
            <a:r>
              <a:rPr lang="en-US" b="1" dirty="0"/>
              <a:t>function of air magnitude and direction </a:t>
            </a:r>
          </a:p>
        </p:txBody>
      </p:sp>
    </p:spTree>
    <p:extLst>
      <p:ext uri="{BB962C8B-B14F-4D97-AF65-F5344CB8AC3E}">
        <p14:creationId xmlns:p14="http://schemas.microsoft.com/office/powerpoint/2010/main" val="3708168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64469"/>
              </p:ext>
            </p:extLst>
          </p:nvPr>
        </p:nvGraphicFramePr>
        <p:xfrm>
          <a:off x="3113314" y="8833"/>
          <a:ext cx="842554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8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Problem description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Building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53142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12739"/>
              </p:ext>
            </p:extLst>
          </p:nvPr>
        </p:nvGraphicFramePr>
        <p:xfrm>
          <a:off x="653142" y="1511304"/>
          <a:ext cx="666205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771">
                  <a:extLst>
                    <a:ext uri="{9D8B030D-6E8A-4147-A177-3AD203B41FA5}">
                      <a16:colId xmlns:a16="http://schemas.microsoft.com/office/drawing/2014/main" val="409107814"/>
                    </a:ext>
                  </a:extLst>
                </a:gridCol>
                <a:gridCol w="1879777">
                  <a:extLst>
                    <a:ext uri="{9D8B030D-6E8A-4147-A177-3AD203B41FA5}">
                      <a16:colId xmlns:a16="http://schemas.microsoft.com/office/drawing/2014/main" val="4073118183"/>
                    </a:ext>
                  </a:extLst>
                </a:gridCol>
                <a:gridCol w="2620554">
                  <a:extLst>
                    <a:ext uri="{9D8B030D-6E8A-4147-A177-3AD203B41FA5}">
                      <a16:colId xmlns:a16="http://schemas.microsoft.com/office/drawing/2014/main" val="2197641008"/>
                    </a:ext>
                  </a:extLst>
                </a:gridCol>
                <a:gridCol w="1477956">
                  <a:extLst>
                    <a:ext uri="{9D8B030D-6E8A-4147-A177-3AD203B41FA5}">
                      <a16:colId xmlns:a16="http://schemas.microsoft.com/office/drawing/2014/main" val="2290398511"/>
                    </a:ext>
                  </a:extLst>
                </a:gridCol>
              </a:tblGrid>
              <a:tr h="19301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Aerations rates of CFD and experimental data</a:t>
                      </a:r>
                      <a:endParaRPr lang="en-US" sz="1400" kern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683560"/>
                  </a:ext>
                </a:extLst>
              </a:tr>
              <a:tr h="379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Aeration rate (CFD)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(1/h)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Aeration rate (experiments)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(1/h)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 difference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344398"/>
                  </a:ext>
                </a:extLst>
              </a:tr>
              <a:tr h="1895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-31.15</a:t>
                      </a:r>
                      <a:endParaRPr lang="en-US" sz="14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572799"/>
                  </a:ext>
                </a:extLst>
              </a:tr>
              <a:tr h="1895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4.87</a:t>
                      </a:r>
                      <a:endParaRPr lang="en-US" sz="14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2.70</a:t>
                      </a:r>
                      <a:endParaRPr lang="en-US" sz="14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129.13</a:t>
                      </a:r>
                      <a:endParaRPr lang="en-US" sz="14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55798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2.12</a:t>
                      </a:r>
                      <a:endParaRPr lang="en-US" sz="14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2.10</a:t>
                      </a:r>
                      <a:endParaRPr lang="en-US" sz="14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1.38</a:t>
                      </a:r>
                      <a:endParaRPr lang="en-US" sz="14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064466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  <a:r>
                        <a:rPr lang="en-US" sz="1400" b="1" kern="1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4.77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5257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  <a:r>
                        <a:rPr lang="en-US" sz="1400" b="1" kern="1000" baseline="-250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b</a:t>
                      </a:r>
                      <a:endParaRPr lang="en-US" sz="1400" b="1" kern="1000" baseline="-25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13.00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7778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  <a:r>
                        <a:rPr lang="en-US" sz="1400" b="1" kern="1000" baseline="-250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</a:t>
                      </a:r>
                      <a:endParaRPr lang="en-US" sz="1400" b="1" kern="1000" baseline="-25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14.04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730958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  <a:r>
                        <a:rPr lang="en-US" sz="1400" b="1" kern="1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10.41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880286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  <a:r>
                        <a:rPr lang="en-US" sz="1400" b="1" kern="1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19.48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060106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  <a:r>
                        <a:rPr lang="en-US" sz="1400" b="1" kern="1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27.78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944725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  <a:r>
                        <a:rPr lang="en-US" sz="1400" b="1" kern="1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11.64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866544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  <a:r>
                        <a:rPr lang="en-US" sz="1400" b="1" kern="1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20.42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45940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  <a:r>
                        <a:rPr lang="en-US" sz="1400" b="1" kern="1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31.05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96830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  <a:r>
                        <a:rPr lang="en-US" sz="1400" b="1" kern="1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9.05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93705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  <a:r>
                        <a:rPr lang="en-US" sz="1400" b="1" kern="1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15.47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48068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  <a:r>
                        <a:rPr lang="en-US" sz="1400" b="1" kern="1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22.83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89206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  <a:r>
                        <a:rPr lang="en-US" sz="1400" b="1" kern="1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6.40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672254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  <a:r>
                        <a:rPr lang="en-US" sz="1400" b="1" kern="1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9.66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409739"/>
                  </a:ext>
                </a:extLst>
              </a:tr>
              <a:tr h="19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</a:t>
                      </a:r>
                      <a:r>
                        <a:rPr lang="en-US" sz="1400" b="1" kern="1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7.62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66174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16642" y="719484"/>
            <a:ext cx="244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/>
              <a:t>Aeration Rates </a:t>
            </a:r>
            <a:endParaRPr lang="el-GR" sz="2400" b="1" dirty="0"/>
          </a:p>
        </p:txBody>
      </p:sp>
      <p:sp>
        <p:nvSpPr>
          <p:cNvPr id="2" name="TextBox 1"/>
          <p:cNvSpPr txBox="1"/>
          <p:nvPr/>
        </p:nvSpPr>
        <p:spPr>
          <a:xfrm rot="5400000">
            <a:off x="7056951" y="2154542"/>
            <a:ext cx="139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Validation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6403624" y="4381821"/>
            <a:ext cx="269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Modelica</a:t>
            </a:r>
            <a:r>
              <a:rPr lang="en-US" dirty="0"/>
              <a:t> correlations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37083" y="1816764"/>
            <a:ext cx="3601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Based on </a:t>
            </a:r>
            <a:r>
              <a:rPr lang="en-US" b="1" dirty="0"/>
              <a:t>relative difference</a:t>
            </a:r>
            <a:r>
              <a:rPr lang="en-US" dirty="0"/>
              <a:t> between CFD and experimental values as regards the aeration rate, the </a:t>
            </a:r>
            <a:r>
              <a:rPr lang="en-US" b="1" dirty="0"/>
              <a:t>validation</a:t>
            </a:r>
            <a:r>
              <a:rPr lang="en-US" dirty="0"/>
              <a:t> of the model </a:t>
            </a:r>
            <a:r>
              <a:rPr lang="en-US" b="1" dirty="0"/>
              <a:t>is not possible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37083" y="3696939"/>
            <a:ext cx="3601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This is attributed to the </a:t>
            </a:r>
            <a:r>
              <a:rPr lang="en-US" b="1" dirty="0"/>
              <a:t>location</a:t>
            </a:r>
            <a:r>
              <a:rPr lang="en-US" dirty="0"/>
              <a:t> of the </a:t>
            </a:r>
            <a:r>
              <a:rPr lang="en-US" b="1" dirty="0"/>
              <a:t>weather station </a:t>
            </a:r>
            <a:r>
              <a:rPr lang="en-US" dirty="0"/>
              <a:t>that measures the direction and magnitude of air free stream</a:t>
            </a:r>
          </a:p>
        </p:txBody>
      </p:sp>
    </p:spTree>
    <p:extLst>
      <p:ext uri="{BB962C8B-B14F-4D97-AF65-F5344CB8AC3E}">
        <p14:creationId xmlns:p14="http://schemas.microsoft.com/office/powerpoint/2010/main" val="3225755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21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625151"/>
              </p:ext>
            </p:extLst>
          </p:nvPr>
        </p:nvGraphicFramePr>
        <p:xfrm>
          <a:off x="3189515" y="8833"/>
          <a:ext cx="842554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8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Problem description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Building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751121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938852"/>
              </p:ext>
            </p:extLst>
          </p:nvPr>
        </p:nvGraphicFramePr>
        <p:xfrm>
          <a:off x="1369095" y="1511303"/>
          <a:ext cx="5673728" cy="2490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934">
                  <a:extLst>
                    <a:ext uri="{9D8B030D-6E8A-4147-A177-3AD203B41FA5}">
                      <a16:colId xmlns:a16="http://schemas.microsoft.com/office/drawing/2014/main" val="3298466827"/>
                    </a:ext>
                  </a:extLst>
                </a:gridCol>
              </a:tblGrid>
              <a:tr h="3562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Stream lines of velocity field in case B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952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19666"/>
              </p:ext>
            </p:extLst>
          </p:nvPr>
        </p:nvGraphicFramePr>
        <p:xfrm>
          <a:off x="1369095" y="4093966"/>
          <a:ext cx="5673728" cy="2669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934">
                  <a:extLst>
                    <a:ext uri="{9D8B030D-6E8A-4147-A177-3AD203B41FA5}">
                      <a16:colId xmlns:a16="http://schemas.microsoft.com/office/drawing/2014/main" val="3298466827"/>
                    </a:ext>
                  </a:extLst>
                </a:gridCol>
              </a:tblGrid>
              <a:tr h="3603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Stream lines of velocity field in case C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95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469121" y="2045101"/>
            <a:ext cx="5495449" cy="1916430"/>
            <a:chOff x="1846299" y="2022532"/>
            <a:chExt cx="5495449" cy="1916430"/>
          </a:xfrm>
        </p:grpSpPr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299" y="2022532"/>
              <a:ext cx="2786380" cy="1915160"/>
            </a:xfrm>
            <a:prstGeom prst="rect">
              <a:avLst/>
            </a:prstGeom>
            <a:noFill/>
          </p:spPr>
        </p:pic>
        <p:pic>
          <p:nvPicPr>
            <p:cNvPr id="9" name="Picture 8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53"/>
            <a:stretch/>
          </p:blipFill>
          <p:spPr bwMode="auto">
            <a:xfrm>
              <a:off x="4760473" y="2022532"/>
              <a:ext cx="2581275" cy="19164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428481" y="4536249"/>
            <a:ext cx="5536089" cy="2127050"/>
            <a:chOff x="1805659" y="4569890"/>
            <a:chExt cx="5536089" cy="2127050"/>
          </a:xfrm>
        </p:grpSpPr>
        <p:pic>
          <p:nvPicPr>
            <p:cNvPr id="13" name="Picture 12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2" r="7125"/>
            <a:stretch/>
          </p:blipFill>
          <p:spPr bwMode="auto">
            <a:xfrm>
              <a:off x="1805659" y="4569891"/>
              <a:ext cx="2827020" cy="21270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97"/>
            <a:stretch/>
          </p:blipFill>
          <p:spPr bwMode="auto">
            <a:xfrm>
              <a:off x="4809542" y="4569890"/>
              <a:ext cx="2532206" cy="21270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7675789" y="719484"/>
            <a:ext cx="2984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/>
              <a:t>Validation of Model</a:t>
            </a:r>
            <a:endParaRPr lang="el-GR" sz="2400" b="1" dirty="0"/>
          </a:p>
          <a:p>
            <a:pPr algn="r"/>
            <a:r>
              <a:rPr lang="en-US" sz="2400" b="1" dirty="0"/>
              <a:t> </a:t>
            </a:r>
            <a:endParaRPr lang="el-G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02285" y="1720840"/>
            <a:ext cx="4212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weather station is located </a:t>
            </a:r>
            <a:r>
              <a:rPr lang="en-US" b="1" dirty="0"/>
              <a:t>inside</a:t>
            </a:r>
            <a:r>
              <a:rPr lang="en-US" dirty="0"/>
              <a:t> the developed boundary layer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 The measurements that have been used as reference cannot be considered as </a:t>
            </a:r>
            <a:r>
              <a:rPr lang="en-US" b="1" dirty="0"/>
              <a:t>representative</a:t>
            </a:r>
            <a:r>
              <a:rPr lang="en-US" dirty="0"/>
              <a:t> for time-averaged </a:t>
            </a:r>
            <a:r>
              <a:rPr lang="en-US" b="1" dirty="0"/>
              <a:t>free airflow conditions </a:t>
            </a:r>
            <a:r>
              <a:rPr lang="en-US" dirty="0"/>
              <a:t>due to </a:t>
            </a:r>
            <a:r>
              <a:rPr lang="en-US" b="1" dirty="0" err="1"/>
              <a:t>recirculations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4906953" y="2662281"/>
            <a:ext cx="388418" cy="3404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46024" y="2929318"/>
            <a:ext cx="564936" cy="1734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25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9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035729"/>
              </p:ext>
            </p:extLst>
          </p:nvPr>
        </p:nvGraphicFramePr>
        <p:xfrm>
          <a:off x="2950029" y="8833"/>
          <a:ext cx="857794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7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Problem description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Building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4029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1253" y="719484"/>
            <a:ext cx="3398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err="1"/>
              <a:t>Modelica</a:t>
            </a:r>
            <a:r>
              <a:rPr lang="en-US" sz="2400" b="1" dirty="0"/>
              <a:t> Correlations</a:t>
            </a:r>
            <a:endParaRPr lang="el-GR" sz="2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90923"/>
              </p:ext>
            </p:extLst>
          </p:nvPr>
        </p:nvGraphicFramePr>
        <p:xfrm>
          <a:off x="1948543" y="1592033"/>
          <a:ext cx="8109858" cy="2748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972">
                  <a:extLst>
                    <a:ext uri="{9D8B030D-6E8A-4147-A177-3AD203B41FA5}">
                      <a16:colId xmlns:a16="http://schemas.microsoft.com/office/drawing/2014/main" val="1082310079"/>
                    </a:ext>
                  </a:extLst>
                </a:gridCol>
                <a:gridCol w="2713972">
                  <a:extLst>
                    <a:ext uri="{9D8B030D-6E8A-4147-A177-3AD203B41FA5}">
                      <a16:colId xmlns:a16="http://schemas.microsoft.com/office/drawing/2014/main" val="1191343235"/>
                    </a:ext>
                  </a:extLst>
                </a:gridCol>
              </a:tblGrid>
              <a:tr h="547236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Incident velocity (v=6m/sec)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Incident velocity  (v=10m/sec)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Incident velocity (v=15m/sec)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369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0.8417</a:t>
                      </a:r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0.8892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0.9465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948010" y="2075837"/>
            <a:ext cx="8086211" cy="2005929"/>
            <a:chOff x="180975" y="4086057"/>
            <a:chExt cx="8794432" cy="2432586"/>
          </a:xfrm>
        </p:grpSpPr>
        <p:pic>
          <p:nvPicPr>
            <p:cNvPr id="11" name="Picture 1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5" y="4143081"/>
              <a:ext cx="2930843" cy="2375562"/>
            </a:xfrm>
            <a:prstGeom prst="rect">
              <a:avLst/>
            </a:prstGeom>
            <a:noFill/>
          </p:spPr>
        </p:pic>
        <p:pic>
          <p:nvPicPr>
            <p:cNvPr id="12" name="Picture 11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4"/>
            <a:stretch/>
          </p:blipFill>
          <p:spPr bwMode="auto">
            <a:xfrm>
              <a:off x="3125866" y="4143081"/>
              <a:ext cx="2930367" cy="23755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740" y="4086057"/>
              <a:ext cx="3054667" cy="2375562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8960" y="4791672"/>
                <a:ext cx="9761925" cy="1235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l-GR" sz="1400" b="1" dirty="0"/>
                  <a:t>θ</a:t>
                </a:r>
                <a:r>
                  <a:rPr lang="el-GR" sz="1400" dirty="0"/>
                  <a:t> </a:t>
                </a:r>
                <a:r>
                  <a:rPr lang="en-US" sz="1400" dirty="0"/>
                  <a:t>relative angle to North-to-South direction, </a:t>
                </a:r>
                <a:r>
                  <a:rPr lang="en-US" sz="1400" b="1" dirty="0" err="1"/>
                  <a:t>m</a:t>
                </a:r>
                <a:r>
                  <a:rPr lang="en-US" sz="1400" b="1" baseline="-25000" dirty="0" err="1"/>
                  <a:t>max</a:t>
                </a:r>
                <a:r>
                  <a:rPr lang="en-US" sz="1400" baseline="-25000" dirty="0"/>
                  <a:t>  </a:t>
                </a:r>
                <a:r>
                  <a:rPr lang="en-US" sz="1400" dirty="0"/>
                  <a:t>maximum mass flow rate in each set of cases</a:t>
                </a:r>
                <a:endParaRPr lang="en-US" sz="1400" baseline="-250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Fitting of the data curve using the </a:t>
                </a:r>
                <a:r>
                  <a:rPr lang="en-US" sz="1400" b="1" dirty="0"/>
                  <a:t>Gaussian function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l-GR" sz="1400" b="1" dirty="0"/>
                  <a:t>α</a:t>
                </a:r>
                <a:r>
                  <a:rPr lang="en-US" sz="1400" b="1" dirty="0"/>
                  <a:t>=</a:t>
                </a:r>
                <a:r>
                  <a:rPr lang="el-GR" sz="1400" b="1" dirty="0"/>
                  <a:t>1, </a:t>
                </a:r>
                <a:r>
                  <a:rPr lang="en-US" sz="1400" b="1" dirty="0"/>
                  <a:t>b=0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400" b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1400" b="1" i="1">
                        <a:latin typeface="Cambria Math" panose="02040503050406030204" pitchFamily="18" charset="0"/>
                      </a:rPr>
                      <m:t>0.00273</m:t>
                    </m:r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400" b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400" b="1" i="1">
                        <a:latin typeface="Cambria Math" panose="02040503050406030204" pitchFamily="18" charset="0"/>
                      </a:rPr>
                      <m:t>0.04956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400" b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400" b="1" i="1">
                        <a:latin typeface="Cambria Math" panose="02040503050406030204" pitchFamily="18" charset="0"/>
                      </a:rPr>
                      <m:t>0.20632</m:t>
                    </m:r>
                    <m:r>
                      <m:rPr>
                        <m:nor/>
                      </m:rPr>
                      <a:rPr lang="en-US" sz="1400" i="1">
                        <a:latin typeface="Cambria Math" panose="02040503050406030204" pitchFamily="18" charset="0"/>
                      </a:rPr>
                      <m:t> ,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1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𝟎𝟒𝟖𝟖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𝟎𝟑𝟐𝟔</m:t>
                    </m:r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=0.9996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960" y="4791672"/>
                <a:ext cx="9761925" cy="1235916"/>
              </a:xfrm>
              <a:prstGeom prst="rect">
                <a:avLst/>
              </a:prstGeom>
              <a:blipFill>
                <a:blip r:embed="rId6"/>
                <a:stretch>
                  <a:fillRect l="-250" t="-985" b="-19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630214" y="4357771"/>
                <a:ext cx="4428187" cy="433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</m:acc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𝑑𝑖𝑚𝑒𝑛𝑠𝑖𝑜𝑛𝑙𝑒𝑠𝑠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𝑚𝑎𝑠𝑠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𝑓𝑙𝑜𝑤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14" y="4357771"/>
                <a:ext cx="4428187" cy="4339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48010" y="4340522"/>
                <a:ext cx="3437623" cy="507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135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𝑑𝑖𝑚𝑒𝑛𝑠𝑖𝑜𝑛𝑙𝑒𝑠𝑠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𝑎𝑛𝑔𝑙𝑒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10" y="4340522"/>
                <a:ext cx="3437623" cy="507062"/>
              </a:xfrm>
              <a:prstGeom prst="rect">
                <a:avLst/>
              </a:prstGeom>
              <a:blipFill>
                <a:blip r:embed="rId8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677473" y="1035957"/>
                <a:ext cx="1982466" cy="552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473" y="1035957"/>
                <a:ext cx="1982466" cy="5520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482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5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53145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06" y="4379960"/>
            <a:ext cx="2000876" cy="21556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115" y="4184095"/>
            <a:ext cx="1889759" cy="222846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15109" y="1474596"/>
            <a:ext cx="2438535" cy="2823237"/>
            <a:chOff x="113076" y="1687803"/>
            <a:chExt cx="3042654" cy="4029444"/>
          </a:xfrm>
        </p:grpSpPr>
        <p:pic>
          <p:nvPicPr>
            <p:cNvPr id="5" name="Picture 4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6" y="1687803"/>
              <a:ext cx="3042654" cy="4029444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570004" y="5294312"/>
              <a:ext cx="779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1648603" y="2142181"/>
              <a:ext cx="492617" cy="1123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646205" y="3369312"/>
              <a:ext cx="495015" cy="19059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6200000">
              <a:off x="1710620" y="2917100"/>
              <a:ext cx="1511129" cy="921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Perforated metal sheet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575632" y="2113756"/>
              <a:ext cx="785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314832"/>
              </p:ext>
            </p:extLst>
          </p:nvPr>
        </p:nvGraphicFramePr>
        <p:xfrm>
          <a:off x="3153644" y="8833"/>
          <a:ext cx="8298128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Simplifying Perforated Metal Sheet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42605" y="1474596"/>
            <a:ext cx="73490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second step is the simulation of the airflow behind an </a:t>
            </a:r>
            <a:r>
              <a:rPr lang="en-US" b="1" dirty="0"/>
              <a:t>active-façade system</a:t>
            </a:r>
            <a:r>
              <a:rPr lang="en-US" dirty="0"/>
              <a:t> installed on building envelope for various conditions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geometrical formation of the system includes </a:t>
            </a:r>
            <a:r>
              <a:rPr lang="en-US" b="1" dirty="0"/>
              <a:t>insect mesh (perforated metal sheet)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detailed simulation of this perforated metal sheet demands </a:t>
            </a:r>
            <a:r>
              <a:rPr lang="en-US" b="1" dirty="0"/>
              <a:t>high </a:t>
            </a:r>
            <a:r>
              <a:rPr lang="en-US" dirty="0"/>
              <a:t>computational resources and time</a:t>
            </a: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/>
              <a:t>To simplify the case we </a:t>
            </a:r>
            <a:r>
              <a:rPr lang="en-US" b="1" dirty="0"/>
              <a:t>replace</a:t>
            </a:r>
            <a:r>
              <a:rPr lang="en-US" dirty="0"/>
              <a:t> the sheet </a:t>
            </a:r>
            <a:r>
              <a:rPr lang="en-US" b="1" dirty="0"/>
              <a:t>with porous medium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Validation </a:t>
            </a:r>
            <a:r>
              <a:rPr lang="en-US" dirty="0"/>
              <a:t>of the model in </a:t>
            </a:r>
            <a:r>
              <a:rPr lang="en-US" b="1" dirty="0"/>
              <a:t>two </a:t>
            </a:r>
            <a:r>
              <a:rPr lang="en-US" dirty="0"/>
              <a:t>cases with arbitrary computational domain (not that of active-façade):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Forced flow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Natural-convection flow</a:t>
            </a:r>
          </a:p>
        </p:txBody>
      </p:sp>
    </p:spTree>
    <p:extLst>
      <p:ext uri="{BB962C8B-B14F-4D97-AF65-F5344CB8AC3E}">
        <p14:creationId xmlns:p14="http://schemas.microsoft.com/office/powerpoint/2010/main" val="30511726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0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98549"/>
              </p:ext>
            </p:extLst>
          </p:nvPr>
        </p:nvGraphicFramePr>
        <p:xfrm>
          <a:off x="2971800" y="8833"/>
          <a:ext cx="8403771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Simplifying Perforated Metal Sheet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87351"/>
              </p:ext>
            </p:extLst>
          </p:nvPr>
        </p:nvGraphicFramePr>
        <p:xfrm>
          <a:off x="1257340" y="4973294"/>
          <a:ext cx="6636294" cy="139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0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Pattern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and dimensions of perforated sheet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54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64030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64402" y="679393"/>
            <a:ext cx="4413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Geometrical Model of Perforated Sheet and Porous Medium </a:t>
            </a:r>
            <a:endParaRPr lang="el-GR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217320"/>
              </p:ext>
            </p:extLst>
          </p:nvPr>
        </p:nvGraphicFramePr>
        <p:xfrm>
          <a:off x="1257340" y="1511304"/>
          <a:ext cx="8670430" cy="338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6300">
                  <a:extLst>
                    <a:ext uri="{9D8B030D-6E8A-4147-A177-3AD203B41FA5}">
                      <a16:colId xmlns:a16="http://schemas.microsoft.com/office/drawing/2014/main" val="3894916342"/>
                    </a:ext>
                  </a:extLst>
                </a:gridCol>
                <a:gridCol w="2691712">
                  <a:extLst>
                    <a:ext uri="{9D8B030D-6E8A-4147-A177-3AD203B41FA5}">
                      <a16:colId xmlns:a16="http://schemas.microsoft.com/office/drawing/2014/main" val="1929347250"/>
                    </a:ext>
                  </a:extLst>
                </a:gridCol>
              </a:tblGrid>
              <a:tr h="6965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z-y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view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z-x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view 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oom of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perforated sheet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z-x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view 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oom of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porous zone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76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 b="14767"/>
          <a:stretch/>
        </p:blipFill>
        <p:spPr bwMode="auto">
          <a:xfrm>
            <a:off x="1109913" y="5436492"/>
            <a:ext cx="6691037" cy="658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14674"/>
              </p:ext>
            </p:extLst>
          </p:nvPr>
        </p:nvGraphicFramePr>
        <p:xfrm>
          <a:off x="8105076" y="4972348"/>
          <a:ext cx="1909352" cy="1660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55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Sketch of perforated sheet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482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954" y="5851999"/>
            <a:ext cx="954587" cy="78039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215400" y="2142479"/>
            <a:ext cx="8779020" cy="2847671"/>
            <a:chOff x="52856" y="2192020"/>
            <a:chExt cx="8978085" cy="2950763"/>
          </a:xfrm>
        </p:grpSpPr>
        <p:grpSp>
          <p:nvGrpSpPr>
            <p:cNvPr id="12" name="Group 11"/>
            <p:cNvGrpSpPr/>
            <p:nvPr/>
          </p:nvGrpSpPr>
          <p:grpSpPr>
            <a:xfrm>
              <a:off x="52856" y="2192020"/>
              <a:ext cx="3262111" cy="2950763"/>
              <a:chOff x="1872136" y="1428333"/>
              <a:chExt cx="3335853" cy="2975448"/>
            </a:xfrm>
          </p:grpSpPr>
          <p:pic>
            <p:nvPicPr>
              <p:cNvPr id="7" name="Picture 6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4706" r="3495"/>
              <a:stretch/>
            </p:blipFill>
            <p:spPr>
              <a:xfrm>
                <a:off x="1872136" y="1705605"/>
                <a:ext cx="3025054" cy="269817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051196" y="1428333"/>
                <a:ext cx="1206178" cy="385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L=1.06m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4290486" y="2622789"/>
                <a:ext cx="1457325" cy="37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H=0.82m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249562" y="2224316"/>
              <a:ext cx="3030774" cy="2742726"/>
              <a:chOff x="4648552" y="1985464"/>
              <a:chExt cx="3061618" cy="2982017"/>
            </a:xfrm>
          </p:grpSpPr>
          <p:pic>
            <p:nvPicPr>
              <p:cNvPr id="9" name="Picture 8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79" t="5147"/>
              <a:stretch/>
            </p:blipFill>
            <p:spPr>
              <a:xfrm>
                <a:off x="5547737" y="2341440"/>
                <a:ext cx="2162433" cy="2626041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108544" y="1985464"/>
                <a:ext cx="1191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W=0.02m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48552" y="3257191"/>
                <a:ext cx="1191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T=0.02m</a:t>
                </a: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012" y="2514166"/>
              <a:ext cx="2027929" cy="24551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134792" y="3393994"/>
              <a:ext cx="1179515" cy="339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T=0.02m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04015" y="2221345"/>
              <a:ext cx="1179515" cy="339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W=0.02m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5787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82184"/>
              </p:ext>
            </p:extLst>
          </p:nvPr>
        </p:nvGraphicFramePr>
        <p:xfrm>
          <a:off x="3026229" y="8833"/>
          <a:ext cx="850173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3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Simplifying Perforated Metal Sheet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1" y="63087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64031" y="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547348"/>
              </p:ext>
            </p:extLst>
          </p:nvPr>
        </p:nvGraphicFramePr>
        <p:xfrm>
          <a:off x="1294580" y="3521775"/>
          <a:ext cx="6636291" cy="309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5682">
                  <a:extLst>
                    <a:ext uri="{9D8B030D-6E8A-4147-A177-3AD203B41FA5}">
                      <a16:colId xmlns:a16="http://schemas.microsoft.com/office/drawing/2014/main" val="3894916342"/>
                    </a:ext>
                  </a:extLst>
                </a:gridCol>
              </a:tblGrid>
              <a:tr h="41744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Computational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meshes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10929119"/>
                  </a:ext>
                </a:extLst>
              </a:tr>
              <a:tr h="417442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Perforated sheet</a:t>
                      </a:r>
                      <a:endParaRPr lang="el-G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Porous medium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9000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817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078298"/>
              </p:ext>
            </p:extLst>
          </p:nvPr>
        </p:nvGraphicFramePr>
        <p:xfrm>
          <a:off x="820613" y="1602960"/>
          <a:ext cx="6636290" cy="179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258">
                  <a:extLst>
                    <a:ext uri="{9D8B030D-6E8A-4147-A177-3AD203B41FA5}">
                      <a16:colId xmlns:a16="http://schemas.microsoft.com/office/drawing/2014/main" val="3775136183"/>
                    </a:ext>
                  </a:extLst>
                </a:gridCol>
                <a:gridCol w="1327258">
                  <a:extLst>
                    <a:ext uri="{9D8B030D-6E8A-4147-A177-3AD203B41FA5}">
                      <a16:colId xmlns:a16="http://schemas.microsoft.com/office/drawing/2014/main" val="4236244474"/>
                    </a:ext>
                  </a:extLst>
                </a:gridCol>
                <a:gridCol w="1327258">
                  <a:extLst>
                    <a:ext uri="{9D8B030D-6E8A-4147-A177-3AD203B41FA5}">
                      <a16:colId xmlns:a16="http://schemas.microsoft.com/office/drawing/2014/main" val="2720700753"/>
                    </a:ext>
                  </a:extLst>
                </a:gridCol>
                <a:gridCol w="1327258">
                  <a:extLst>
                    <a:ext uri="{9D8B030D-6E8A-4147-A177-3AD203B41FA5}">
                      <a16:colId xmlns:a16="http://schemas.microsoft.com/office/drawing/2014/main" val="329104603"/>
                    </a:ext>
                  </a:extLst>
                </a:gridCol>
                <a:gridCol w="1327258">
                  <a:extLst>
                    <a:ext uri="{9D8B030D-6E8A-4147-A177-3AD203B41FA5}">
                      <a16:colId xmlns:a16="http://schemas.microsoft.com/office/drawing/2014/main" val="1811473360"/>
                    </a:ext>
                  </a:extLst>
                </a:gridCol>
              </a:tblGrid>
              <a:tr h="406495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Perforated sheet</a:t>
                      </a:r>
                      <a:endParaRPr lang="en-US" sz="120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Mesh elements distribution </a:t>
                      </a:r>
                      <a:endParaRPr lang="en-US" sz="120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Porous  medium</a:t>
                      </a:r>
                      <a:endParaRPr lang="en-US" sz="120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Mesh elements distribution </a:t>
                      </a:r>
                      <a:endParaRPr lang="en-US" sz="120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905697"/>
                  </a:ext>
                </a:extLst>
              </a:tr>
              <a:tr h="40649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amount of mesh elements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1,291,143</a:t>
                      </a:r>
                      <a:endParaRPr lang="en-US" sz="1400" b="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136,684</a:t>
                      </a:r>
                      <a:endParaRPr lang="en-US" sz="1400" b="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375564"/>
                  </a:ext>
                </a:extLst>
              </a:tr>
              <a:tr h="18631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Hexahedral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1,273,371</a:t>
                      </a:r>
                      <a:endParaRPr lang="en-US" sz="1400" b="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98.6%</a:t>
                      </a:r>
                      <a:endParaRPr lang="en-US" sz="1400" b="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136,684</a:t>
                      </a:r>
                      <a:endParaRPr lang="en-US" sz="1400" b="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b="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12196"/>
                  </a:ext>
                </a:extLst>
              </a:tr>
              <a:tr h="18631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Wedges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17,772</a:t>
                      </a:r>
                      <a:endParaRPr lang="en-US" sz="1400" b="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1.4%</a:t>
                      </a:r>
                      <a:endParaRPr lang="en-US" sz="1400" b="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84775"/>
                  </a:ext>
                </a:extLst>
              </a:tr>
              <a:tr h="287934"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Mesh quality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984415"/>
                  </a:ext>
                </a:extLst>
              </a:tr>
              <a:tr h="18631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Skewness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400" b="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en-US" sz="1400" b="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kern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79815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279320" y="4471750"/>
            <a:ext cx="6651549" cy="2030015"/>
            <a:chOff x="1423754" y="4523185"/>
            <a:chExt cx="6651549" cy="2030015"/>
          </a:xfrm>
        </p:grpSpPr>
        <p:pic>
          <p:nvPicPr>
            <p:cNvPr id="24" name="Picture 2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754" y="4523185"/>
              <a:ext cx="3386371" cy="2030015"/>
            </a:xfrm>
            <a:prstGeom prst="rect">
              <a:avLst/>
            </a:prstGeom>
          </p:spPr>
        </p:pic>
        <p:pic>
          <p:nvPicPr>
            <p:cNvPr id="25" name="Picture 2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573" y="4523185"/>
              <a:ext cx="3179730" cy="2030015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8191500" y="681569"/>
            <a:ext cx="2476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/>
              <a:t>Numerical Grids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91500" y="1511304"/>
            <a:ext cx="35324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In porous media analysis: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Significant </a:t>
            </a:r>
            <a:r>
              <a:rPr lang="en-US" b="1" dirty="0"/>
              <a:t>less</a:t>
            </a:r>
            <a:r>
              <a:rPr lang="en-US" dirty="0"/>
              <a:t> mesh </a:t>
            </a:r>
            <a:r>
              <a:rPr lang="en-US" b="1" dirty="0"/>
              <a:t>elements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Better quality </a:t>
            </a:r>
            <a:r>
              <a:rPr lang="en-US" dirty="0"/>
              <a:t>(lower skewness)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en-US" b="1" dirty="0"/>
              <a:t>hexahedrons</a:t>
            </a:r>
            <a:r>
              <a:rPr lang="en-US" dirty="0"/>
              <a:t> (smooth convergence)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949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7" y="666327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298082"/>
              </p:ext>
            </p:extLst>
          </p:nvPr>
        </p:nvGraphicFramePr>
        <p:xfrm>
          <a:off x="3124200" y="8833"/>
          <a:ext cx="839288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2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Simplifying Perforated Metal Sheet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74917" y="35448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76951" y="681569"/>
            <a:ext cx="4591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/>
              <a:t>Coefficients for Porous Medium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191574"/>
              </p:ext>
            </p:extLst>
          </p:nvPr>
        </p:nvGraphicFramePr>
        <p:xfrm>
          <a:off x="841276" y="1980832"/>
          <a:ext cx="5749491" cy="2824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9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55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 of data with second order polynomial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123">
                <a:tc>
                  <a:txBody>
                    <a:bodyPr/>
                    <a:lstStyle/>
                    <a:p>
                      <a:pPr algn="ctr"/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09" y="2333982"/>
            <a:ext cx="5749491" cy="247173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14457" y="1511302"/>
                <a:ext cx="5083629" cy="4530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The pressure drop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against velocity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dirty="0"/>
                  <a:t> through a </a:t>
                </a:r>
                <a:r>
                  <a:rPr lang="en-US" b="1" dirty="0"/>
                  <a:t>porous component </a:t>
                </a:r>
                <a:r>
                  <a:rPr lang="en-US" dirty="0"/>
                  <a:t>can be described by a second order polynomial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kern="1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b="1" i="1" kern="1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US" b="1" i="1" kern="1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kern="1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kern="1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p>
                          <m:r>
                            <a:rPr lang="en-US" b="1" i="1" kern="1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kern="1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 kern="1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kern="1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Calculation of pressure drop (</a:t>
                </a:r>
                <a:r>
                  <a:rPr lang="el-GR" b="1" dirty="0"/>
                  <a:t>Δ</a:t>
                </a:r>
                <a:r>
                  <a:rPr lang="en-US" b="1" dirty="0"/>
                  <a:t>p</a:t>
                </a:r>
                <a:r>
                  <a:rPr lang="en-US" dirty="0"/>
                  <a:t>) for different velocity magnitudes in </a:t>
                </a:r>
                <a:r>
                  <a:rPr lang="en-US" b="1" dirty="0"/>
                  <a:t>forced-flow case</a:t>
                </a:r>
                <a:r>
                  <a:rPr lang="en-US" dirty="0"/>
                  <a:t> with the </a:t>
                </a:r>
                <a:r>
                  <a:rPr lang="en-US" b="1" dirty="0"/>
                  <a:t>real</a:t>
                </a:r>
                <a:r>
                  <a:rPr lang="en-US" dirty="0"/>
                  <a:t> geometrical formulation of perforated </a:t>
                </a:r>
                <a:r>
                  <a:rPr lang="en-US" b="1" dirty="0"/>
                  <a:t>metal sheet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Derivation of </a:t>
                </a:r>
                <a:r>
                  <a:rPr lang="en-US" b="1" dirty="0"/>
                  <a:t>coefficients A,B</a:t>
                </a:r>
                <a:r>
                  <a:rPr lang="en-US" dirty="0"/>
                  <a:t> for porous medium</a:t>
                </a:r>
              </a:p>
              <a:p>
                <a:pPr algn="just"/>
                <a:endParaRPr lang="en-US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Investigation of the same cases with </a:t>
                </a:r>
                <a:r>
                  <a:rPr lang="en-US" b="1" dirty="0"/>
                  <a:t>replacement</a:t>
                </a:r>
                <a:r>
                  <a:rPr lang="en-US" dirty="0"/>
                  <a:t> of the perforated metal sheet </a:t>
                </a:r>
                <a:r>
                  <a:rPr lang="en-US" b="1" dirty="0"/>
                  <a:t>with porous medium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57" y="1511302"/>
                <a:ext cx="5083629" cy="4530536"/>
              </a:xfrm>
              <a:prstGeom prst="rect">
                <a:avLst/>
              </a:prstGeom>
              <a:blipFill>
                <a:blip r:embed="rId4"/>
                <a:stretch>
                  <a:fillRect l="-839" t="-808" r="-959" b="-1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1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BCD7F-7D20-4196-9BC8-1812FB8B2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WP1 – Requirements Analysis and Engineering 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FF99D1-84A9-4976-8182-294B238D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7BD775-B4D9-4270-A9E3-0DC387B9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Subtítulo 12">
            <a:extLst>
              <a:ext uri="{FF2B5EF4-FFF2-40B4-BE49-F238E27FC236}">
                <a16:creationId xmlns:a16="http://schemas.microsoft.com/office/drawing/2014/main" id="{DC63D852-2F11-4216-AD82-2140AD460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4107180"/>
            <a:ext cx="10319063" cy="1645919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08A5EF"/>
              </a:buClr>
            </a:pPr>
            <a:r>
              <a:rPr lang="en-GB" sz="2800" dirty="0">
                <a:solidFill>
                  <a:srgbClr val="08A5E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T1.1 END-USER AND BUSINESS REQUIREMENTS</a:t>
            </a:r>
          </a:p>
          <a:p>
            <a:pPr lvl="0">
              <a:buClr>
                <a:srgbClr val="08A5EF"/>
              </a:buClr>
              <a:defRPr/>
            </a:pPr>
            <a:r>
              <a:rPr lang="en-GB" sz="2600" kern="0" dirty="0">
                <a:solidFill>
                  <a:srgbClr val="000000"/>
                </a:solidFill>
              </a:rPr>
              <a:t>Task responsible: AIGUASOL</a:t>
            </a:r>
            <a:br>
              <a:rPr lang="en-GB" sz="2600" kern="0" dirty="0">
                <a:solidFill>
                  <a:srgbClr val="000000"/>
                </a:solidFill>
              </a:rPr>
            </a:br>
            <a:r>
              <a:rPr lang="en-GB" sz="2600" kern="0" dirty="0">
                <a:solidFill>
                  <a:srgbClr val="000000"/>
                </a:solidFill>
              </a:rPr>
              <a:t>PRESENTER(S): ARNAU GONZÁLEZ</a:t>
            </a:r>
          </a:p>
          <a:p>
            <a:pPr lvl="0">
              <a:spcBef>
                <a:spcPts val="600"/>
              </a:spcBef>
              <a:spcAft>
                <a:spcPts val="800"/>
              </a:spcAft>
              <a:buClr>
                <a:srgbClr val="08A5EF"/>
              </a:buClr>
              <a:defRPr/>
            </a:pPr>
            <a:r>
              <a:rPr lang="en-GB" sz="2600" kern="0" dirty="0">
                <a:solidFill>
                  <a:srgbClr val="000000"/>
                </a:solidFill>
              </a:rPr>
              <a:t>MEETING: CARDIFF Meeting, CARDIFF, 20-22 NOVEMBER 2018</a:t>
            </a:r>
            <a:endParaRPr lang="en-GB" sz="2600" kern="0" dirty="0">
              <a:solidFill>
                <a:srgbClr val="51C3F9">
                  <a:lumMod val="75000"/>
                </a:srgb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943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9" y="654804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541010"/>
              </p:ext>
            </p:extLst>
          </p:nvPr>
        </p:nvGraphicFramePr>
        <p:xfrm>
          <a:off x="3067051" y="8833"/>
          <a:ext cx="847107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Simplifying Perforated Metal Sheet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53879" y="23925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05398" y="654804"/>
            <a:ext cx="4058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Validation </a:t>
            </a:r>
            <a:r>
              <a:rPr lang="en-GB" sz="2400" b="1" dirty="0"/>
              <a:t>of Porous Media Approach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31432" y="1425597"/>
          <a:ext cx="8531768" cy="2758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508">
                  <a:extLst>
                    <a:ext uri="{9D8B030D-6E8A-4147-A177-3AD203B41FA5}">
                      <a16:colId xmlns:a16="http://schemas.microsoft.com/office/drawing/2014/main" val="3894916342"/>
                    </a:ext>
                  </a:extLst>
                </a:gridCol>
              </a:tblGrid>
              <a:tr h="328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Velocity inlet 0.5m/s</a:t>
                      </a:r>
                      <a:endParaRPr lang="el-G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Velocity inlet 1.5m/s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4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831432" y="4184086"/>
          <a:ext cx="8531768" cy="2673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507">
                  <a:extLst>
                    <a:ext uri="{9D8B030D-6E8A-4147-A177-3AD203B41FA5}">
                      <a16:colId xmlns:a16="http://schemas.microsoft.com/office/drawing/2014/main" val="3894916342"/>
                    </a:ext>
                  </a:extLst>
                </a:gridCol>
              </a:tblGrid>
              <a:tr h="317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Velocity inlet 3m/s</a:t>
                      </a:r>
                      <a:endParaRPr lang="el-G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Velocity inlet 18m/s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92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798560" y="1636831"/>
            <a:ext cx="8564641" cy="5230159"/>
            <a:chOff x="274559" y="1636830"/>
            <a:chExt cx="8564641" cy="5230159"/>
          </a:xfrm>
        </p:grpSpPr>
        <p:pic>
          <p:nvPicPr>
            <p:cNvPr id="10" name="Picture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59" y="1636830"/>
              <a:ext cx="4157750" cy="2647910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453" y="1744115"/>
              <a:ext cx="4202747" cy="264099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549501" y="4449539"/>
              <a:ext cx="8164783" cy="2417450"/>
              <a:chOff x="549501" y="4461976"/>
              <a:chExt cx="8164783" cy="2417450"/>
            </a:xfrm>
          </p:grpSpPr>
          <p:pic>
            <p:nvPicPr>
              <p:cNvPr id="17" name="Picture 16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501" y="4461976"/>
                <a:ext cx="3951879" cy="241745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8366" y="4523478"/>
                <a:ext cx="3845918" cy="2337298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3067051" y="1744116"/>
            <a:ext cx="721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Good agreement between two approximations in all cases examined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9858" y="4465891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Differences downward the perforated sheet</a:t>
            </a:r>
          </a:p>
        </p:txBody>
      </p:sp>
      <p:sp>
        <p:nvSpPr>
          <p:cNvPr id="8" name="Oval 7"/>
          <p:cNvSpPr/>
          <p:nvPr/>
        </p:nvSpPr>
        <p:spPr>
          <a:xfrm>
            <a:off x="3705225" y="3181351"/>
            <a:ext cx="685800" cy="581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34246" y="3235294"/>
            <a:ext cx="685800" cy="581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38778" y="5845144"/>
            <a:ext cx="685800" cy="581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105978" y="5845143"/>
            <a:ext cx="685800" cy="581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907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9" y="64180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48254"/>
              </p:ext>
            </p:extLst>
          </p:nvPr>
        </p:nvGraphicFramePr>
        <p:xfrm>
          <a:off x="3024541" y="8833"/>
          <a:ext cx="847077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Simplifying Perforated Metal Sheet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238375" y="1676077"/>
          <a:ext cx="7639051" cy="3249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895">
                  <a:extLst>
                    <a:ext uri="{9D8B030D-6E8A-4147-A177-3AD203B41FA5}">
                      <a16:colId xmlns:a16="http://schemas.microsoft.com/office/drawing/2014/main" val="3894916342"/>
                    </a:ext>
                  </a:extLst>
                </a:gridCol>
              </a:tblGrid>
              <a:tr h="3346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Stream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lines</a:t>
                      </a:r>
                      <a:endParaRPr lang="el-G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2AC00">
                            <a:tint val="66000"/>
                            <a:satMod val="160000"/>
                          </a:srgbClr>
                        </a:gs>
                        <a:gs pos="55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1584849"/>
                  </a:ext>
                </a:extLst>
              </a:tr>
              <a:tr h="334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Perforated sheet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Porous medium</a:t>
                      </a:r>
                      <a:endParaRPr lang="el-G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05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96689" y="1093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05398" y="654804"/>
            <a:ext cx="4058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Validation </a:t>
            </a:r>
            <a:r>
              <a:rPr lang="en-GB" sz="2400" b="1" dirty="0"/>
              <a:t>of Porous Media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9731" y="51473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difference between the cases of the real geometry and the porous media analysis is attributed to the </a:t>
            </a:r>
            <a:r>
              <a:rPr lang="en-US" b="1" dirty="0"/>
              <a:t>developed </a:t>
            </a:r>
            <a:r>
              <a:rPr lang="en-US" b="1" dirty="0" err="1"/>
              <a:t>recirculations</a:t>
            </a:r>
            <a:r>
              <a:rPr lang="en-US" b="1" dirty="0"/>
              <a:t> </a:t>
            </a:r>
            <a:r>
              <a:rPr lang="en-US" dirty="0"/>
              <a:t>that cannot be simulated in the second case</a:t>
            </a:r>
          </a:p>
        </p:txBody>
      </p:sp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4" y="2496499"/>
            <a:ext cx="3663658" cy="23008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2511179"/>
            <a:ext cx="3705225" cy="227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24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47273"/>
              </p:ext>
            </p:extLst>
          </p:nvPr>
        </p:nvGraphicFramePr>
        <p:xfrm>
          <a:off x="2928257" y="8833"/>
          <a:ext cx="862148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Simplifying Perforated Metal Sheet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0" y="647842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792982" y="1492817"/>
          <a:ext cx="4423125" cy="324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5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Mass-weighted average pressure along the flow direction</a:t>
                      </a:r>
                      <a:endParaRPr lang="el-GR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34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2260" y="16963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85086" y="681569"/>
            <a:ext cx="4182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/>
              <a:t>Natural Convection Simulation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61" y="2299514"/>
            <a:ext cx="4107740" cy="233898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96404"/>
              </p:ext>
            </p:extLst>
          </p:nvPr>
        </p:nvGraphicFramePr>
        <p:xfrm>
          <a:off x="1769097" y="4876633"/>
          <a:ext cx="4447010" cy="171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218">
                  <a:extLst>
                    <a:ext uri="{9D8B030D-6E8A-4147-A177-3AD203B41FA5}">
                      <a16:colId xmlns:a16="http://schemas.microsoft.com/office/drawing/2014/main" val="188592233"/>
                    </a:ext>
                  </a:extLst>
                </a:gridCol>
                <a:gridCol w="1261287">
                  <a:extLst>
                    <a:ext uri="{9D8B030D-6E8A-4147-A177-3AD203B41FA5}">
                      <a16:colId xmlns:a16="http://schemas.microsoft.com/office/drawing/2014/main" val="3509899266"/>
                    </a:ext>
                  </a:extLst>
                </a:gridCol>
                <a:gridCol w="1595795">
                  <a:extLst>
                    <a:ext uri="{9D8B030D-6E8A-4147-A177-3AD203B41FA5}">
                      <a16:colId xmlns:a16="http://schemas.microsoft.com/office/drawing/2014/main" val="3318118348"/>
                    </a:ext>
                  </a:extLst>
                </a:gridCol>
                <a:gridCol w="627710">
                  <a:extLst>
                    <a:ext uri="{9D8B030D-6E8A-4147-A177-3AD203B41FA5}">
                      <a16:colId xmlns:a16="http://schemas.microsoft.com/office/drawing/2014/main" val="253591391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flow rate</a:t>
                      </a:r>
                      <a:endParaRPr lang="en-US" sz="14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026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 [m]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grid [kg/s]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Porous media [kg/s]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Error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9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0.01031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0.010312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47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0.010312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0.010311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36818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34126" y="1631302"/>
            <a:ext cx="52156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same agreement between the two approximations (real geometry and porous media analysis) as regards the average pressure distribution  can be seen in the case of natural convection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difference downward the perforated metal sheet location is again attributed to the developed </a:t>
            </a:r>
            <a:r>
              <a:rPr lang="en-US" dirty="0" err="1"/>
              <a:t>recirculations</a:t>
            </a:r>
            <a:r>
              <a:rPr lang="en-US" dirty="0"/>
              <a:t> that cannot be approximated in the case where porous media analysis is implemented</a:t>
            </a:r>
          </a:p>
        </p:txBody>
      </p:sp>
    </p:spTree>
    <p:extLst>
      <p:ext uri="{BB962C8B-B14F-4D97-AF65-F5344CB8AC3E}">
        <p14:creationId xmlns:p14="http://schemas.microsoft.com/office/powerpoint/2010/main" val="3427977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6" y="679288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652432"/>
              </p:ext>
            </p:extLst>
          </p:nvPr>
        </p:nvGraphicFramePr>
        <p:xfrm>
          <a:off x="2995301" y="8833"/>
          <a:ext cx="854355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1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PV/T cladding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53146" y="48409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1463" y="1310139"/>
            <a:ext cx="4970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Simulation of an </a:t>
            </a:r>
            <a:r>
              <a:rPr lang="en-US" b="1" dirty="0"/>
              <a:t>active-façade system</a:t>
            </a:r>
            <a:r>
              <a:rPr lang="en-US" dirty="0"/>
              <a:t> installed on a building envelope.</a:t>
            </a:r>
            <a:endParaRPr lang="el-G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Calculation of mass flow rate</a:t>
            </a:r>
            <a:r>
              <a:rPr lang="en-US" dirty="0"/>
              <a:t> for different operating conditions assuming </a:t>
            </a:r>
            <a:r>
              <a:rPr lang="en-US" b="1" dirty="0"/>
              <a:t>natural  convection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Derivation of correlations for </a:t>
            </a:r>
            <a:r>
              <a:rPr lang="en-US" b="1" dirty="0" err="1"/>
              <a:t>Modelica</a:t>
            </a:r>
            <a:r>
              <a:rPr lang="en-US" b="1" dirty="0"/>
              <a:t> </a:t>
            </a:r>
          </a:p>
          <a:p>
            <a:pPr algn="just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919337"/>
              </p:ext>
            </p:extLst>
          </p:nvPr>
        </p:nvGraphicFramePr>
        <p:xfrm>
          <a:off x="751114" y="1440775"/>
          <a:ext cx="5850926" cy="409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712">
                  <a:extLst>
                    <a:ext uri="{9D8B030D-6E8A-4147-A177-3AD203B41FA5}">
                      <a16:colId xmlns:a16="http://schemas.microsoft.com/office/drawing/2014/main" val="1082310079"/>
                    </a:ext>
                  </a:extLst>
                </a:gridCol>
                <a:gridCol w="1426610">
                  <a:extLst>
                    <a:ext uri="{9D8B030D-6E8A-4147-A177-3AD203B41FA5}">
                      <a16:colId xmlns:a16="http://schemas.microsoft.com/office/drawing/2014/main" val="1191343235"/>
                    </a:ext>
                  </a:extLst>
                </a:gridCol>
                <a:gridCol w="1612518">
                  <a:extLst>
                    <a:ext uri="{9D8B030D-6E8A-4147-A177-3AD203B41FA5}">
                      <a16:colId xmlns:a16="http://schemas.microsoft.com/office/drawing/2014/main" val="4248529191"/>
                    </a:ext>
                  </a:extLst>
                </a:gridCol>
              </a:tblGrid>
              <a:tr h="506695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Geometry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Third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5871">
                <a:tc>
                  <a:txBody>
                    <a:bodyPr/>
                    <a:lstStyle/>
                    <a:p>
                      <a:pPr algn="ctr"/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58495" y="1831939"/>
            <a:ext cx="5449220" cy="3439465"/>
            <a:chOff x="255530" y="2023227"/>
            <a:chExt cx="6183199" cy="4344322"/>
          </a:xfrm>
        </p:grpSpPr>
        <p:pic>
          <p:nvPicPr>
            <p:cNvPr id="9" name="Picture 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30" y="2023227"/>
              <a:ext cx="841751" cy="4252882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19" y="2023227"/>
              <a:ext cx="1369170" cy="4344322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727" y="2023227"/>
              <a:ext cx="847889" cy="4252882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611" y="2023227"/>
              <a:ext cx="1338118" cy="4252882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6671463" y="3808767"/>
            <a:ext cx="52157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>
                <a:solidFill>
                  <a:prstClr val="black"/>
                </a:solidFill>
              </a:rPr>
              <a:t>Consideration of worst-case conditions:</a:t>
            </a:r>
          </a:p>
          <a:p>
            <a:pPr marL="285750" indent="-285750" algn="just">
              <a:buFontTx/>
              <a:buChar char="-"/>
            </a:pPr>
            <a:r>
              <a:rPr lang="en-US" b="1" dirty="0">
                <a:solidFill>
                  <a:prstClr val="black"/>
                </a:solidFill>
              </a:rPr>
              <a:t>Three successive modules </a:t>
            </a:r>
            <a:r>
              <a:rPr lang="en-US" dirty="0">
                <a:solidFill>
                  <a:prstClr val="black"/>
                </a:solidFill>
              </a:rPr>
              <a:t>along the vertical direction</a:t>
            </a:r>
          </a:p>
          <a:p>
            <a:pPr marL="285750" indent="-285750" algn="just">
              <a:buFontTx/>
              <a:buChar char="-"/>
            </a:pPr>
            <a:r>
              <a:rPr lang="en-US" b="1" dirty="0">
                <a:solidFill>
                  <a:prstClr val="black"/>
                </a:solidFill>
              </a:rPr>
              <a:t>No entrainment of air </a:t>
            </a:r>
            <a:r>
              <a:rPr lang="en-US" dirty="0">
                <a:solidFill>
                  <a:prstClr val="black"/>
                </a:solidFill>
              </a:rPr>
              <a:t>through the gaps between two successive modules</a:t>
            </a:r>
          </a:p>
          <a:p>
            <a:pPr marL="285750" indent="-285750" algn="just">
              <a:buFontTx/>
              <a:buChar char="-"/>
            </a:pPr>
            <a:r>
              <a:rPr lang="en-US" b="1" dirty="0">
                <a:solidFill>
                  <a:prstClr val="black"/>
                </a:solidFill>
              </a:rPr>
              <a:t>High ambien</a:t>
            </a:r>
            <a:r>
              <a:rPr lang="en-US" dirty="0">
                <a:solidFill>
                  <a:prstClr val="black"/>
                </a:solidFill>
              </a:rPr>
              <a:t>t temperature (</a:t>
            </a:r>
            <a:r>
              <a:rPr lang="en-US" dirty="0" err="1">
                <a:solidFill>
                  <a:prstClr val="black"/>
                </a:solidFill>
              </a:rPr>
              <a:t>T</a:t>
            </a:r>
            <a:r>
              <a:rPr lang="en-US" baseline="-25000" dirty="0" err="1">
                <a:solidFill>
                  <a:prstClr val="black"/>
                </a:solidFill>
              </a:rPr>
              <a:t>amb</a:t>
            </a:r>
            <a:r>
              <a:rPr lang="en-US" dirty="0">
                <a:solidFill>
                  <a:prstClr val="black"/>
                </a:solidFill>
              </a:rPr>
              <a:t>=40</a:t>
            </a:r>
            <a:r>
              <a:rPr lang="en-US" baseline="30000" dirty="0">
                <a:solidFill>
                  <a:prstClr val="black"/>
                </a:solidFill>
              </a:rPr>
              <a:t>o</a:t>
            </a:r>
            <a:r>
              <a:rPr lang="en-US" dirty="0">
                <a:solidFill>
                  <a:prstClr val="black"/>
                </a:solidFill>
              </a:rPr>
              <a:t>C) and </a:t>
            </a:r>
            <a:r>
              <a:rPr lang="en-US" b="1" dirty="0">
                <a:solidFill>
                  <a:prstClr val="black"/>
                </a:solidFill>
              </a:rPr>
              <a:t>minimum </a:t>
            </a:r>
            <a:r>
              <a:rPr lang="el-GR" b="1" dirty="0">
                <a:solidFill>
                  <a:prstClr val="black"/>
                </a:solidFill>
              </a:rPr>
              <a:t>ΔΤ</a:t>
            </a:r>
            <a:r>
              <a:rPr lang="en-US" b="1" dirty="0">
                <a:solidFill>
                  <a:prstClr val="black"/>
                </a:solidFill>
              </a:rPr>
              <a:t> , </a:t>
            </a:r>
            <a:r>
              <a:rPr lang="en-US" dirty="0">
                <a:solidFill>
                  <a:prstClr val="black"/>
                </a:solidFill>
              </a:rPr>
              <a:t>i.e. T</a:t>
            </a:r>
            <a:r>
              <a:rPr lang="en-US" baseline="-25000" dirty="0">
                <a:solidFill>
                  <a:prstClr val="black"/>
                </a:solidFill>
              </a:rPr>
              <a:t>cl1</a:t>
            </a:r>
            <a:r>
              <a:rPr lang="en-US" dirty="0">
                <a:solidFill>
                  <a:prstClr val="black"/>
                </a:solidFill>
              </a:rPr>
              <a:t> = 65</a:t>
            </a:r>
            <a:r>
              <a:rPr lang="en-US" baseline="30000" dirty="0">
                <a:solidFill>
                  <a:prstClr val="black"/>
                </a:solidFill>
              </a:rPr>
              <a:t>o</a:t>
            </a:r>
            <a:r>
              <a:rPr lang="en-US" dirty="0">
                <a:solidFill>
                  <a:prstClr val="black"/>
                </a:solidFill>
              </a:rPr>
              <a:t>C and T</a:t>
            </a:r>
            <a:r>
              <a:rPr lang="en-US" baseline="-25000" dirty="0">
                <a:solidFill>
                  <a:prstClr val="black"/>
                </a:solidFill>
              </a:rPr>
              <a:t>cl2</a:t>
            </a:r>
            <a:r>
              <a:rPr lang="en-US" dirty="0">
                <a:solidFill>
                  <a:prstClr val="black"/>
                </a:solidFill>
              </a:rPr>
              <a:t> = 30</a:t>
            </a:r>
            <a:r>
              <a:rPr lang="en-US" baseline="30000" dirty="0">
                <a:solidFill>
                  <a:prstClr val="black"/>
                </a:solidFill>
              </a:rPr>
              <a:t>o</a:t>
            </a:r>
            <a:r>
              <a:rPr lang="en-US" dirty="0">
                <a:solidFill>
                  <a:prstClr val="black"/>
                </a:solidFill>
              </a:rPr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429597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1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041161"/>
              </p:ext>
            </p:extLst>
          </p:nvPr>
        </p:nvGraphicFramePr>
        <p:xfrm>
          <a:off x="3310290" y="30605"/>
          <a:ext cx="84460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PV/T cladding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64031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9476" y="681569"/>
            <a:ext cx="3438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/>
              <a:t>3D Geometry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920079"/>
              </p:ext>
            </p:extLst>
          </p:nvPr>
        </p:nvGraphicFramePr>
        <p:xfrm>
          <a:off x="2087148" y="1383665"/>
          <a:ext cx="8124230" cy="3878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588">
                  <a:extLst>
                    <a:ext uri="{9D8B030D-6E8A-4147-A177-3AD203B41FA5}">
                      <a16:colId xmlns:a16="http://schemas.microsoft.com/office/drawing/2014/main" val="1082310079"/>
                    </a:ext>
                  </a:extLst>
                </a:gridCol>
                <a:gridCol w="1704152">
                  <a:extLst>
                    <a:ext uri="{9D8B030D-6E8A-4147-A177-3AD203B41FA5}">
                      <a16:colId xmlns:a16="http://schemas.microsoft.com/office/drawing/2014/main" val="1191343235"/>
                    </a:ext>
                  </a:extLst>
                </a:gridCol>
                <a:gridCol w="1878232">
                  <a:extLst>
                    <a:ext uri="{9D8B030D-6E8A-4147-A177-3AD203B41FA5}">
                      <a16:colId xmlns:a16="http://schemas.microsoft.com/office/drawing/2014/main" val="4248529191"/>
                    </a:ext>
                  </a:extLst>
                </a:gridCol>
                <a:gridCol w="1698678">
                  <a:extLst>
                    <a:ext uri="{9D8B030D-6E8A-4147-A177-3AD203B41FA5}">
                      <a16:colId xmlns:a16="http://schemas.microsoft.com/office/drawing/2014/main" val="860056608"/>
                    </a:ext>
                  </a:extLst>
                </a:gridCol>
              </a:tblGrid>
              <a:tr h="6150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Geometry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Third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Porous medium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169">
                <a:tc>
                  <a:txBody>
                    <a:bodyPr/>
                    <a:lstStyle/>
                    <a:p>
                      <a:pPr algn="ctr"/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037814" y="1868330"/>
            <a:ext cx="7951922" cy="3128588"/>
            <a:chOff x="2" y="1855048"/>
            <a:chExt cx="8266883" cy="3779057"/>
          </a:xfrm>
        </p:grpSpPr>
        <p:grpSp>
          <p:nvGrpSpPr>
            <p:cNvPr id="16" name="Group 15"/>
            <p:cNvGrpSpPr/>
            <p:nvPr/>
          </p:nvGrpSpPr>
          <p:grpSpPr>
            <a:xfrm>
              <a:off x="2" y="1855048"/>
              <a:ext cx="6601756" cy="3779057"/>
              <a:chOff x="1025669" y="1956724"/>
              <a:chExt cx="6601756" cy="3779057"/>
            </a:xfrm>
          </p:grpSpPr>
          <p:pic>
            <p:nvPicPr>
              <p:cNvPr id="12" name="Picture 11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5669" y="1956724"/>
                <a:ext cx="1429961" cy="3779057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6618" y="2169987"/>
                <a:ext cx="1650857" cy="335253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3375" y="2240026"/>
                <a:ext cx="1757282" cy="328249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64041" y="2052626"/>
                <a:ext cx="1863384" cy="3469892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8" name="Picture 17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7" b="4399"/>
            <a:stretch/>
          </p:blipFill>
          <p:spPr bwMode="auto">
            <a:xfrm>
              <a:off x="7089967" y="2557319"/>
              <a:ext cx="1176918" cy="22042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64211" y="5277205"/>
            <a:ext cx="848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have used </a:t>
            </a:r>
            <a:r>
              <a:rPr lang="en-US" b="1" dirty="0"/>
              <a:t>both 3D and 2D geometrical models </a:t>
            </a:r>
            <a:r>
              <a:rPr lang="en-US" dirty="0"/>
              <a:t>in order to investigate if the simpler 2D model can approximate the 3D model with validity</a:t>
            </a:r>
          </a:p>
        </p:txBody>
      </p:sp>
    </p:spTree>
    <p:extLst>
      <p:ext uri="{BB962C8B-B14F-4D97-AF65-F5344CB8AC3E}">
        <p14:creationId xmlns:p14="http://schemas.microsoft.com/office/powerpoint/2010/main" val="35422929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1" y="636965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799084"/>
              </p:ext>
            </p:extLst>
          </p:nvPr>
        </p:nvGraphicFramePr>
        <p:xfrm>
          <a:off x="2960913" y="30605"/>
          <a:ext cx="84582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PV/T cladding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64031" y="6086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05386"/>
              </p:ext>
            </p:extLst>
          </p:nvPr>
        </p:nvGraphicFramePr>
        <p:xfrm>
          <a:off x="1638124" y="1481940"/>
          <a:ext cx="5776176" cy="986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754">
                  <a:extLst>
                    <a:ext uri="{9D8B030D-6E8A-4147-A177-3AD203B41FA5}">
                      <a16:colId xmlns:a16="http://schemas.microsoft.com/office/drawing/2014/main" val="595145087"/>
                    </a:ext>
                  </a:extLst>
                </a:gridCol>
                <a:gridCol w="1556973">
                  <a:extLst>
                    <a:ext uri="{9D8B030D-6E8A-4147-A177-3AD203B41FA5}">
                      <a16:colId xmlns:a16="http://schemas.microsoft.com/office/drawing/2014/main" val="678621438"/>
                    </a:ext>
                  </a:extLst>
                </a:gridCol>
                <a:gridCol w="1213769">
                  <a:extLst>
                    <a:ext uri="{9D8B030D-6E8A-4147-A177-3AD203B41FA5}">
                      <a16:colId xmlns:a16="http://schemas.microsoft.com/office/drawing/2014/main" val="600538653"/>
                    </a:ext>
                  </a:extLst>
                </a:gridCol>
                <a:gridCol w="1046353">
                  <a:extLst>
                    <a:ext uri="{9D8B030D-6E8A-4147-A177-3AD203B41FA5}">
                      <a16:colId xmlns:a16="http://schemas.microsoft.com/office/drawing/2014/main" val="2017466491"/>
                    </a:ext>
                  </a:extLst>
                </a:gridCol>
                <a:gridCol w="1155327">
                  <a:extLst>
                    <a:ext uri="{9D8B030D-6E8A-4147-A177-3AD203B41FA5}">
                      <a16:colId xmlns:a16="http://schemas.microsoft.com/office/drawing/2014/main" val="2568672649"/>
                    </a:ext>
                  </a:extLst>
                </a:gridCol>
              </a:tblGrid>
              <a:tr h="405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Model</a:t>
                      </a:r>
                      <a:endParaRPr lang="en-US" sz="16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 amount of elements</a:t>
                      </a:r>
                      <a:endParaRPr lang="en-US" sz="16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Quadrilateral</a:t>
                      </a:r>
                      <a:endParaRPr lang="en-US" sz="16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Hexahedral</a:t>
                      </a:r>
                      <a:endParaRPr lang="en-US" sz="16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Max skewness</a:t>
                      </a:r>
                      <a:endParaRPr lang="en-US" sz="16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770578"/>
                  </a:ext>
                </a:extLst>
              </a:tr>
              <a:tr h="194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231,624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231,624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657061"/>
                  </a:ext>
                </a:extLst>
              </a:tr>
              <a:tr h="194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2,435,400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2,435,400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09248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896850"/>
              </p:ext>
            </p:extLst>
          </p:nvPr>
        </p:nvGraphicFramePr>
        <p:xfrm>
          <a:off x="1638127" y="2562450"/>
          <a:ext cx="5776173" cy="348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183">
                  <a:extLst>
                    <a:ext uri="{9D8B030D-6E8A-4147-A177-3AD203B41FA5}">
                      <a16:colId xmlns:a16="http://schemas.microsoft.com/office/drawing/2014/main" val="1082310079"/>
                    </a:ext>
                  </a:extLst>
                </a:gridCol>
                <a:gridCol w="1830610">
                  <a:extLst>
                    <a:ext uri="{9D8B030D-6E8A-4147-A177-3AD203B41FA5}">
                      <a16:colId xmlns:a16="http://schemas.microsoft.com/office/drawing/2014/main" val="1191343235"/>
                    </a:ext>
                  </a:extLst>
                </a:gridCol>
                <a:gridCol w="2172380">
                  <a:extLst>
                    <a:ext uri="{9D8B030D-6E8A-4147-A177-3AD203B41FA5}">
                      <a16:colId xmlns:a16="http://schemas.microsoft.com/office/drawing/2014/main" val="4248529191"/>
                    </a:ext>
                  </a:extLst>
                </a:gridCol>
              </a:tblGrid>
              <a:tr h="270061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Third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691427" y="2992909"/>
            <a:ext cx="5776173" cy="3048662"/>
            <a:chOff x="1047403" y="2640830"/>
            <a:chExt cx="6572597" cy="3784908"/>
          </a:xfrm>
        </p:grpSpPr>
        <p:pic>
          <p:nvPicPr>
            <p:cNvPr id="19" name="Picture 1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403" y="2640830"/>
              <a:ext cx="2003368" cy="3784908"/>
            </a:xfrm>
            <a:prstGeom prst="rect">
              <a:avLst/>
            </a:prstGeom>
          </p:spPr>
        </p:pic>
        <p:pic>
          <p:nvPicPr>
            <p:cNvPr id="20" name="Picture 1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196" y="2640830"/>
              <a:ext cx="1902317" cy="3784908"/>
            </a:xfrm>
            <a:prstGeom prst="rect">
              <a:avLst/>
            </a:prstGeom>
          </p:spPr>
        </p:pic>
        <p:pic>
          <p:nvPicPr>
            <p:cNvPr id="21" name="Picture 2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393" y="2640830"/>
              <a:ext cx="2399607" cy="378490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324846" y="2376471"/>
            <a:ext cx="2133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In 2D case: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Significant </a:t>
            </a:r>
            <a:r>
              <a:rPr lang="en-US" b="1" dirty="0"/>
              <a:t>less</a:t>
            </a:r>
            <a:r>
              <a:rPr lang="en-US" dirty="0"/>
              <a:t> mesh </a:t>
            </a:r>
            <a:r>
              <a:rPr lang="en-US" b="1" dirty="0"/>
              <a:t>elements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91500" y="681569"/>
            <a:ext cx="2476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/>
              <a:t>Numerical Grids</a:t>
            </a:r>
          </a:p>
        </p:txBody>
      </p:sp>
    </p:spTree>
    <p:extLst>
      <p:ext uri="{BB962C8B-B14F-4D97-AF65-F5344CB8AC3E}">
        <p14:creationId xmlns:p14="http://schemas.microsoft.com/office/powerpoint/2010/main" val="22630903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7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49024"/>
              </p:ext>
            </p:extLst>
          </p:nvPr>
        </p:nvGraphicFramePr>
        <p:xfrm>
          <a:off x="3015342" y="8833"/>
          <a:ext cx="834934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PV/T cladding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74917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5201" y="693459"/>
            <a:ext cx="3355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/>
              <a:t>Boundary Conditions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00775"/>
              </p:ext>
            </p:extLst>
          </p:nvPr>
        </p:nvGraphicFramePr>
        <p:xfrm>
          <a:off x="1983507" y="1410356"/>
          <a:ext cx="4200861" cy="3639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105">
                  <a:extLst>
                    <a:ext uri="{9D8B030D-6E8A-4147-A177-3AD203B41FA5}">
                      <a16:colId xmlns:a16="http://schemas.microsoft.com/office/drawing/2014/main" val="1082310079"/>
                    </a:ext>
                  </a:extLst>
                </a:gridCol>
                <a:gridCol w="1179787">
                  <a:extLst>
                    <a:ext uri="{9D8B030D-6E8A-4147-A177-3AD203B41FA5}">
                      <a16:colId xmlns:a16="http://schemas.microsoft.com/office/drawing/2014/main" val="1191343235"/>
                    </a:ext>
                  </a:extLst>
                </a:gridCol>
                <a:gridCol w="1209969">
                  <a:extLst>
                    <a:ext uri="{9D8B030D-6E8A-4147-A177-3AD203B41FA5}">
                      <a16:colId xmlns:a16="http://schemas.microsoft.com/office/drawing/2014/main" val="4248529191"/>
                    </a:ext>
                  </a:extLst>
                </a:gridCol>
              </a:tblGrid>
              <a:tr h="304544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2D model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3D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122713" y="1808711"/>
            <a:ext cx="4121765" cy="3228535"/>
            <a:chOff x="1188721" y="1960446"/>
            <a:chExt cx="4957750" cy="4673111"/>
          </a:xfrm>
        </p:grpSpPr>
        <p:pic>
          <p:nvPicPr>
            <p:cNvPr id="13" name="Picture 12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21" y="1960447"/>
              <a:ext cx="1929500" cy="4673110"/>
            </a:xfrm>
            <a:prstGeom prst="rect">
              <a:avLst/>
            </a:prstGeom>
          </p:spPr>
        </p:pic>
        <p:pic>
          <p:nvPicPr>
            <p:cNvPr id="14" name="Picture 1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675" y="2037476"/>
              <a:ext cx="1709477" cy="4585140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101" y="1960446"/>
              <a:ext cx="1309370" cy="4662170"/>
            </a:xfrm>
            <a:prstGeom prst="rect">
              <a:avLst/>
            </a:prstGeom>
          </p:spPr>
        </p:pic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4021"/>
              </p:ext>
            </p:extLst>
          </p:nvPr>
        </p:nvGraphicFramePr>
        <p:xfrm>
          <a:off x="6929704" y="1264023"/>
          <a:ext cx="3355314" cy="3451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638">
                  <a:extLst>
                    <a:ext uri="{9D8B030D-6E8A-4147-A177-3AD203B41FA5}">
                      <a16:colId xmlns:a16="http://schemas.microsoft.com/office/drawing/2014/main" val="1082310079"/>
                    </a:ext>
                  </a:extLst>
                </a:gridCol>
                <a:gridCol w="1043838">
                  <a:extLst>
                    <a:ext uri="{9D8B030D-6E8A-4147-A177-3AD203B41FA5}">
                      <a16:colId xmlns:a16="http://schemas.microsoft.com/office/drawing/2014/main" val="1191343235"/>
                    </a:ext>
                  </a:extLst>
                </a:gridCol>
                <a:gridCol w="1043838">
                  <a:extLst>
                    <a:ext uri="{9D8B030D-6E8A-4147-A177-3AD203B41FA5}">
                      <a16:colId xmlns:a16="http://schemas.microsoft.com/office/drawing/2014/main" val="3900428111"/>
                    </a:ext>
                  </a:extLst>
                </a:gridCol>
              </a:tblGrid>
              <a:tr h="539231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7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036571" y="1753924"/>
            <a:ext cx="3121973" cy="2706312"/>
            <a:chOff x="5152560" y="1875615"/>
            <a:chExt cx="3850124" cy="3421545"/>
          </a:xfrm>
        </p:grpSpPr>
        <p:pic>
          <p:nvPicPr>
            <p:cNvPr id="23" name="Picture 22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560" y="1875615"/>
              <a:ext cx="1234315" cy="3420561"/>
            </a:xfrm>
            <a:prstGeom prst="rect">
              <a:avLst/>
            </a:prstGeom>
          </p:spPr>
        </p:pic>
        <p:pic>
          <p:nvPicPr>
            <p:cNvPr id="24" name="Picture 23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622" y="1972179"/>
              <a:ext cx="830226" cy="3295102"/>
            </a:xfrm>
            <a:prstGeom prst="rect">
              <a:avLst/>
            </a:prstGeom>
          </p:spPr>
        </p:pic>
        <p:pic>
          <p:nvPicPr>
            <p:cNvPr id="25" name="Picture 24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482" y="1886109"/>
              <a:ext cx="1154202" cy="3411051"/>
            </a:xfrm>
            <a:prstGeom prst="rect">
              <a:avLst/>
            </a:prstGeom>
          </p:spPr>
        </p:pic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20527"/>
              </p:ext>
            </p:extLst>
          </p:nvPr>
        </p:nvGraphicFramePr>
        <p:xfrm>
          <a:off x="3530932" y="5110500"/>
          <a:ext cx="2653436" cy="1379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436">
                  <a:extLst>
                    <a:ext uri="{9D8B030D-6E8A-4147-A177-3AD203B41FA5}">
                      <a16:colId xmlns:a16="http://schemas.microsoft.com/office/drawing/2014/main" val="1082310079"/>
                    </a:ext>
                  </a:extLst>
                </a:gridCol>
              </a:tblGrid>
              <a:tr h="328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Outlet area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4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69" y="5520160"/>
            <a:ext cx="2061980" cy="905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172" y="4152524"/>
            <a:ext cx="1469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cl1 </a:t>
            </a:r>
            <a:r>
              <a:rPr lang="en-US" dirty="0"/>
              <a:t>= 65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cl2 </a:t>
            </a:r>
            <a:r>
              <a:rPr lang="en-US" dirty="0"/>
              <a:t>= 30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in  </a:t>
            </a:r>
            <a:r>
              <a:rPr lang="en-US" dirty="0"/>
              <a:t>= 40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9246" y="4781496"/>
            <a:ext cx="5064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heat flux: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</a:t>
            </a:r>
            <a:r>
              <a:rPr lang="en-US" b="1" baseline="-25000" dirty="0"/>
              <a:t>1</a:t>
            </a:r>
            <a:r>
              <a:rPr lang="en-US" dirty="0"/>
              <a:t> from the wall adjacent to the technical room to the air canal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</a:t>
            </a:r>
            <a:r>
              <a:rPr lang="en-US" b="1" baseline="-25000" dirty="0"/>
              <a:t>2</a:t>
            </a:r>
            <a:r>
              <a:rPr lang="en-US" dirty="0"/>
              <a:t> from the air canal to the back wall</a:t>
            </a:r>
          </a:p>
        </p:txBody>
      </p:sp>
    </p:spTree>
    <p:extLst>
      <p:ext uri="{BB962C8B-B14F-4D97-AF65-F5344CB8AC3E}">
        <p14:creationId xmlns:p14="http://schemas.microsoft.com/office/powerpoint/2010/main" val="28630702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7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74917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364431"/>
              </p:ext>
            </p:extLst>
          </p:nvPr>
        </p:nvGraphicFramePr>
        <p:xfrm>
          <a:off x="1714996" y="1479204"/>
          <a:ext cx="3844636" cy="229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329">
                  <a:extLst>
                    <a:ext uri="{9D8B030D-6E8A-4147-A177-3AD203B41FA5}">
                      <a16:colId xmlns:a16="http://schemas.microsoft.com/office/drawing/2014/main" val="3611783786"/>
                    </a:ext>
                  </a:extLst>
                </a:gridCol>
                <a:gridCol w="534087">
                  <a:extLst>
                    <a:ext uri="{9D8B030D-6E8A-4147-A177-3AD203B41FA5}">
                      <a16:colId xmlns:a16="http://schemas.microsoft.com/office/drawing/2014/main" val="2304591328"/>
                    </a:ext>
                  </a:extLst>
                </a:gridCol>
                <a:gridCol w="973922">
                  <a:extLst>
                    <a:ext uri="{9D8B030D-6E8A-4147-A177-3AD203B41FA5}">
                      <a16:colId xmlns:a16="http://schemas.microsoft.com/office/drawing/2014/main" val="2437099713"/>
                    </a:ext>
                  </a:extLst>
                </a:gridCol>
                <a:gridCol w="1115298">
                  <a:extLst>
                    <a:ext uri="{9D8B030D-6E8A-4147-A177-3AD203B41FA5}">
                      <a16:colId xmlns:a16="http://schemas.microsoft.com/office/drawing/2014/main" val="228984028"/>
                    </a:ext>
                  </a:extLst>
                </a:gridCol>
              </a:tblGrid>
              <a:tr h="458664">
                <a:tc gridSpan="2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2D model</a:t>
                      </a:r>
                      <a:endParaRPr lang="en-US" sz="12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3D model</a:t>
                      </a:r>
                      <a:endParaRPr lang="en-US" sz="12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506347"/>
                  </a:ext>
                </a:extLst>
              </a:tr>
              <a:tr h="2293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1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Temperature [</a:t>
                      </a:r>
                      <a:r>
                        <a:rPr lang="en-US" sz="1200" b="1" kern="1000" baseline="300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o</a:t>
                      </a:r>
                      <a:r>
                        <a:rPr lang="en-US" sz="1200" b="1" kern="10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</a:t>
                      </a:r>
                      <a:r>
                        <a:rPr lang="en-US" sz="1200" b="1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200" b="1" kern="1000" baseline="-25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inlet</a:t>
                      </a:r>
                      <a:endParaRPr lang="en-US" sz="11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40.43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39415"/>
                  </a:ext>
                </a:extLst>
              </a:tr>
              <a:tr h="2293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2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57.70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57.53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535479"/>
                  </a:ext>
                </a:extLst>
              </a:tr>
              <a:tr h="2293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2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57.71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57.55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178027"/>
                  </a:ext>
                </a:extLst>
              </a:tr>
              <a:tr h="2293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200" b="1" kern="1000" baseline="-25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outlet</a:t>
                      </a:r>
                      <a:endParaRPr lang="en-US" sz="11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57.71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58.33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766939"/>
                  </a:ext>
                </a:extLst>
              </a:tr>
              <a:tr h="229332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Velocity [m/s]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200" b="1" kern="1000" baseline="-25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inlet</a:t>
                      </a:r>
                      <a:endParaRPr lang="en-US" sz="11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036103"/>
                  </a:ext>
                </a:extLst>
              </a:tr>
              <a:tr h="2293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2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17995"/>
                  </a:ext>
                </a:extLst>
              </a:tr>
              <a:tr h="2293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200" b="1" kern="1000" baseline="-25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en-US" sz="11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391153"/>
                  </a:ext>
                </a:extLst>
              </a:tr>
              <a:tr h="2293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200" b="1" kern="1000" baseline="-25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outlet</a:t>
                      </a:r>
                      <a:endParaRPr lang="en-US" sz="1100" kern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601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7660459"/>
                  </p:ext>
                </p:extLst>
              </p:nvPr>
            </p:nvGraphicFramePr>
            <p:xfrm>
              <a:off x="6096000" y="1197348"/>
              <a:ext cx="4972398" cy="25751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0699">
                      <a:extLst>
                        <a:ext uri="{9D8B030D-6E8A-4147-A177-3AD203B41FA5}">
                          <a16:colId xmlns:a16="http://schemas.microsoft.com/office/drawing/2014/main" val="3782913719"/>
                        </a:ext>
                      </a:extLst>
                    </a:gridCol>
                    <a:gridCol w="589991">
                      <a:extLst>
                        <a:ext uri="{9D8B030D-6E8A-4147-A177-3AD203B41FA5}">
                          <a16:colId xmlns:a16="http://schemas.microsoft.com/office/drawing/2014/main" val="3323214980"/>
                        </a:ext>
                      </a:extLst>
                    </a:gridCol>
                    <a:gridCol w="928781">
                      <a:extLst>
                        <a:ext uri="{9D8B030D-6E8A-4147-A177-3AD203B41FA5}">
                          <a16:colId xmlns:a16="http://schemas.microsoft.com/office/drawing/2014/main" val="2626766867"/>
                        </a:ext>
                      </a:extLst>
                    </a:gridCol>
                    <a:gridCol w="997205">
                      <a:extLst>
                        <a:ext uri="{9D8B030D-6E8A-4147-A177-3AD203B41FA5}">
                          <a16:colId xmlns:a16="http://schemas.microsoft.com/office/drawing/2014/main" val="117778390"/>
                        </a:ext>
                      </a:extLst>
                    </a:gridCol>
                    <a:gridCol w="1095722">
                      <a:extLst>
                        <a:ext uri="{9D8B030D-6E8A-4147-A177-3AD203B41FA5}">
                          <a16:colId xmlns:a16="http://schemas.microsoft.com/office/drawing/2014/main" val="756663255"/>
                        </a:ext>
                      </a:extLst>
                    </a:gridCol>
                  </a:tblGrid>
                  <a:tr h="485207"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2D reduced to equivalent 3D model</a:t>
                          </a:r>
                          <a:endParaRPr lang="en-US" sz="1050" kern="1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3D model</a:t>
                          </a:r>
                          <a:endParaRPr lang="en-US" sz="1200" kern="1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Relative error</a:t>
                          </a:r>
                          <a:endParaRPr lang="en-US" sz="1200" kern="1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8277991"/>
                      </a:ext>
                    </a:extLst>
                  </a:tr>
                  <a:tr h="47050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b="1" kern="10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Mass flow rate </a:t>
                          </a:r>
                          <a:r>
                            <a:rPr lang="en-US" sz="1050" b="1" kern="10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MS Mincho"/>
                            </a:rPr>
                            <a:t>[kg/s]</a:t>
                          </a:r>
                          <a:endParaRPr lang="en-US" sz="1050" kern="10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50" b="1" i="1" kern="10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050" b="1" i="1" kern="10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050" b="1" i="1" kern="10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050" b="1" i="1" kern="10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𝒊𝒏𝒍𝒆𝒕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50" kern="1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0.001339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0.001371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2.38%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274047"/>
                      </a:ext>
                    </a:extLst>
                  </a:tr>
                  <a:tr h="23525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First module</a:t>
                          </a:r>
                          <a:endParaRPr lang="en-US" sz="12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Q</a:t>
                          </a:r>
                          <a:r>
                            <a:rPr lang="en-US" sz="1100" b="1" kern="1000" baseline="-25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 </a:t>
                          </a:r>
                          <a:r>
                            <a:rPr lang="en-US" sz="1100" b="1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[W]</a:t>
                          </a:r>
                          <a:endParaRPr lang="en-US" sz="1050" kern="10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75.83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76.63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1.06%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0955492"/>
                      </a:ext>
                    </a:extLst>
                  </a:tr>
                  <a:tr h="24852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Q</a:t>
                          </a:r>
                          <a:r>
                            <a:rPr lang="en-US" sz="1100" b="1" kern="1000" baseline="-25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1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 [W]</a:t>
                          </a:r>
                          <a:endParaRPr lang="en-US" sz="1050" kern="1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-52.34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-52.58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0.47%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7238123"/>
                      </a:ext>
                    </a:extLst>
                  </a:tr>
                  <a:tr h="24852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Second module</a:t>
                          </a:r>
                          <a:endParaRPr lang="en-US" sz="12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Q</a:t>
                          </a:r>
                          <a:r>
                            <a:rPr lang="en-US" sz="1100" b="1" kern="1000" baseline="-25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11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 [W]</a:t>
                          </a:r>
                          <a:endParaRPr lang="en-US" sz="1050" kern="1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57.95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56.94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1.75%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8314870"/>
                      </a:ext>
                    </a:extLst>
                  </a:tr>
                  <a:tr h="23525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Q</a:t>
                          </a:r>
                          <a:r>
                            <a:rPr lang="en-US" sz="1100" b="1" kern="1000" baseline="-25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1100" b="1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[W]</a:t>
                          </a:r>
                          <a:endParaRPr lang="en-US" sz="1050" kern="10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-58.26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-57.02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2.13%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0624736"/>
                      </a:ext>
                    </a:extLst>
                  </a:tr>
                  <a:tr h="24852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Third module</a:t>
                          </a:r>
                          <a:endParaRPr lang="en-US" sz="12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Q</a:t>
                          </a:r>
                          <a:r>
                            <a:rPr lang="en-US" sz="1100" b="1" kern="1000" baseline="-25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1100" b="1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 [W]</a:t>
                          </a:r>
                          <a:endParaRPr lang="en-US" sz="1050" kern="10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60.26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60.87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1.02%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559257"/>
                      </a:ext>
                    </a:extLst>
                  </a:tr>
                  <a:tr h="24852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Q</a:t>
                          </a:r>
                          <a:r>
                            <a:rPr lang="en-US" sz="1100" b="1" kern="1000" baseline="-25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1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 [W]</a:t>
                          </a:r>
                          <a:endParaRPr lang="en-US" sz="1050" kern="1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-58.22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-57.85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0.63%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42392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7660459"/>
                  </p:ext>
                </p:extLst>
              </p:nvPr>
            </p:nvGraphicFramePr>
            <p:xfrm>
              <a:off x="6096000" y="1197348"/>
              <a:ext cx="4972398" cy="25751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0699">
                      <a:extLst>
                        <a:ext uri="{9D8B030D-6E8A-4147-A177-3AD203B41FA5}">
                          <a16:colId xmlns:a16="http://schemas.microsoft.com/office/drawing/2014/main" val="3782913719"/>
                        </a:ext>
                      </a:extLst>
                    </a:gridCol>
                    <a:gridCol w="589991">
                      <a:extLst>
                        <a:ext uri="{9D8B030D-6E8A-4147-A177-3AD203B41FA5}">
                          <a16:colId xmlns:a16="http://schemas.microsoft.com/office/drawing/2014/main" val="3323214980"/>
                        </a:ext>
                      </a:extLst>
                    </a:gridCol>
                    <a:gridCol w="928781">
                      <a:extLst>
                        <a:ext uri="{9D8B030D-6E8A-4147-A177-3AD203B41FA5}">
                          <a16:colId xmlns:a16="http://schemas.microsoft.com/office/drawing/2014/main" val="2626766867"/>
                        </a:ext>
                      </a:extLst>
                    </a:gridCol>
                    <a:gridCol w="997205">
                      <a:extLst>
                        <a:ext uri="{9D8B030D-6E8A-4147-A177-3AD203B41FA5}">
                          <a16:colId xmlns:a16="http://schemas.microsoft.com/office/drawing/2014/main" val="117778390"/>
                        </a:ext>
                      </a:extLst>
                    </a:gridCol>
                    <a:gridCol w="1095722">
                      <a:extLst>
                        <a:ext uri="{9D8B030D-6E8A-4147-A177-3AD203B41FA5}">
                          <a16:colId xmlns:a16="http://schemas.microsoft.com/office/drawing/2014/main" val="756663255"/>
                        </a:ext>
                      </a:extLst>
                    </a:gridCol>
                  </a:tblGrid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2D reduced to equivalent 3D model</a:t>
                          </a:r>
                          <a:endParaRPr lang="en-US" sz="1050" kern="1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3D model</a:t>
                          </a:r>
                          <a:endParaRPr lang="en-US" sz="1200" kern="1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Relative error</a:t>
                          </a:r>
                          <a:endParaRPr lang="en-US" sz="1200" kern="1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8277991"/>
                      </a:ext>
                    </a:extLst>
                  </a:tr>
                  <a:tr h="47050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b="1" kern="10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Mass flow rate </a:t>
                          </a:r>
                          <a:r>
                            <a:rPr lang="en-US" sz="1050" b="1" kern="10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MS Mincho"/>
                            </a:rPr>
                            <a:t>[kg/s]</a:t>
                          </a:r>
                          <a:endParaRPr lang="en-US" sz="1050" kern="10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a-E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1959" t="-145455" r="-513402" b="-332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0.001339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0.001371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2.38%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274047"/>
                      </a:ext>
                    </a:extLst>
                  </a:tr>
                  <a:tr h="23525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First module</a:t>
                          </a:r>
                          <a:endParaRPr lang="en-US" sz="12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Q</a:t>
                          </a:r>
                          <a:r>
                            <a:rPr lang="en-US" sz="1100" b="1" kern="1000" baseline="-25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 </a:t>
                          </a:r>
                          <a:r>
                            <a:rPr lang="en-US" sz="1100" b="1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[W]</a:t>
                          </a:r>
                          <a:endParaRPr lang="en-US" sz="1050" kern="10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75.83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76.63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1.06%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0955492"/>
                      </a:ext>
                    </a:extLst>
                  </a:tr>
                  <a:tr h="24852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Q</a:t>
                          </a:r>
                          <a:r>
                            <a:rPr lang="en-US" sz="1100" b="1" kern="1000" baseline="-25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1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 [W]</a:t>
                          </a:r>
                          <a:endParaRPr lang="en-US" sz="1050" kern="1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-52.34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-52.58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0.47%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7238123"/>
                      </a:ext>
                    </a:extLst>
                  </a:tr>
                  <a:tr h="24852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Second module</a:t>
                          </a:r>
                          <a:endParaRPr lang="en-US" sz="12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Q</a:t>
                          </a:r>
                          <a:r>
                            <a:rPr lang="en-US" sz="1100" b="1" kern="1000" baseline="-25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11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 [W]</a:t>
                          </a:r>
                          <a:endParaRPr lang="en-US" sz="1050" kern="1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57.95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56.94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1.75%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8314870"/>
                      </a:ext>
                    </a:extLst>
                  </a:tr>
                  <a:tr h="23525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Q</a:t>
                          </a:r>
                          <a:r>
                            <a:rPr lang="en-US" sz="1100" b="1" kern="1000" baseline="-25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1100" b="1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[W]</a:t>
                          </a:r>
                          <a:endParaRPr lang="en-US" sz="1050" kern="10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-58.26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-57.02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2.13%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0624736"/>
                      </a:ext>
                    </a:extLst>
                  </a:tr>
                  <a:tr h="24852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Third module</a:t>
                          </a:r>
                          <a:endParaRPr lang="en-US" sz="12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Q</a:t>
                          </a:r>
                          <a:r>
                            <a:rPr lang="en-US" sz="1100" b="1" kern="1000" baseline="-25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1100" b="1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 [W]</a:t>
                          </a:r>
                          <a:endParaRPr lang="en-US" sz="1050" kern="10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60.26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60.87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1.02%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559257"/>
                      </a:ext>
                    </a:extLst>
                  </a:tr>
                  <a:tr h="24852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Q</a:t>
                          </a:r>
                          <a:r>
                            <a:rPr lang="en-US" sz="1100" b="1" kern="1000" baseline="-25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100" b="1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 [W]</a:t>
                          </a:r>
                          <a:endParaRPr lang="en-US" sz="1050" kern="10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-58.22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-57.85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0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0.63%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423925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595014"/>
              </p:ext>
            </p:extLst>
          </p:nvPr>
        </p:nvGraphicFramePr>
        <p:xfrm>
          <a:off x="3178629" y="8833"/>
          <a:ext cx="833845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PV/T cladding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74917" y="3736442"/>
            <a:ext cx="10700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agreement between 2D and 3D models is quite </a:t>
            </a:r>
            <a:r>
              <a:rPr lang="en-US" sz="1600" b="1" dirty="0"/>
              <a:t>good</a:t>
            </a:r>
            <a:r>
              <a:rPr lang="en-US" sz="1600" dirty="0"/>
              <a:t>, since the maximum relative percentage error between these two cases as regards the calculated mass flow rate is lower than </a:t>
            </a:r>
            <a:r>
              <a:rPr lang="en-US" sz="1600" b="1" dirty="0"/>
              <a:t>2.5%</a:t>
            </a:r>
            <a:r>
              <a:rPr lang="en-US" sz="1600" dirty="0"/>
              <a:t>. Therefore, the 3D model can be </a:t>
            </a:r>
            <a:r>
              <a:rPr lang="en-US" sz="1600" b="1" dirty="0"/>
              <a:t>replaced</a:t>
            </a:r>
            <a:r>
              <a:rPr lang="en-US" sz="1600" dirty="0"/>
              <a:t> by a simplified 2D model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temperature of air before the second module has already been increased by 17</a:t>
            </a:r>
            <a:r>
              <a:rPr lang="en-US" sz="1600" baseline="30000" dirty="0"/>
              <a:t>o</a:t>
            </a:r>
            <a:r>
              <a:rPr lang="en-US" sz="1600" dirty="0"/>
              <a:t>C, </a:t>
            </a:r>
            <a:r>
              <a:rPr lang="en-US" sz="1600" b="1" dirty="0"/>
              <a:t>T</a:t>
            </a:r>
            <a:r>
              <a:rPr lang="en-US" sz="1600" b="1" baseline="-25000" dirty="0"/>
              <a:t>1</a:t>
            </a:r>
            <a:r>
              <a:rPr lang="en-US" sz="1600" b="1" dirty="0"/>
              <a:t>=57.70</a:t>
            </a:r>
            <a:r>
              <a:rPr lang="en-US" sz="1600" b="1" baseline="30000" dirty="0"/>
              <a:t>o</a:t>
            </a:r>
            <a:r>
              <a:rPr lang="en-US" sz="1600" b="1" dirty="0"/>
              <a:t>C</a:t>
            </a:r>
            <a:r>
              <a:rPr lang="en-US" sz="1600" dirty="0"/>
              <a:t>, and reaches the </a:t>
            </a:r>
            <a:r>
              <a:rPr lang="en-US" sz="1600" b="1" dirty="0"/>
              <a:t>critical temperature</a:t>
            </a:r>
            <a:r>
              <a:rPr lang="en-US" sz="1600" dirty="0"/>
              <a:t>, </a:t>
            </a:r>
            <a:r>
              <a:rPr lang="en-US" sz="1600" b="1" dirty="0"/>
              <a:t>T</a:t>
            </a:r>
            <a:r>
              <a:rPr lang="en-US" sz="1600" b="1" baseline="-25000" dirty="0"/>
              <a:t>cl1</a:t>
            </a:r>
            <a:r>
              <a:rPr lang="en-US" sz="1600" dirty="0"/>
              <a:t>. All heat absorbed from the wall adjacent to PV technical room is directly transfer towards the back wall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decrease in heat extraction </a:t>
            </a:r>
            <a:r>
              <a:rPr lang="en-US" sz="1600" dirty="0"/>
              <a:t>from the walls adjacent to technical room is expected to </a:t>
            </a:r>
            <a:r>
              <a:rPr lang="en-US" sz="1600" b="1" dirty="0"/>
              <a:t>deteriorate</a:t>
            </a:r>
            <a:r>
              <a:rPr lang="en-US" sz="1600" dirty="0"/>
              <a:t> the </a:t>
            </a:r>
            <a:r>
              <a:rPr lang="en-US" sz="1600" b="1" dirty="0"/>
              <a:t>thermal efficiency </a:t>
            </a:r>
            <a:r>
              <a:rPr lang="en-US" sz="1600" dirty="0"/>
              <a:t>of the PV panels in modules </a:t>
            </a:r>
            <a:r>
              <a:rPr lang="en-US" sz="1600" b="1" dirty="0"/>
              <a:t>2 </a:t>
            </a:r>
            <a:r>
              <a:rPr lang="en-US" sz="1600" dirty="0"/>
              <a:t>&amp;</a:t>
            </a:r>
            <a:r>
              <a:rPr lang="en-US" sz="1600" b="1" dirty="0"/>
              <a:t> 3</a:t>
            </a:r>
            <a:r>
              <a:rPr lang="en-US" sz="16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Modules 2 </a:t>
            </a:r>
            <a:r>
              <a:rPr lang="en-US" sz="1600" dirty="0"/>
              <a:t>&amp;</a:t>
            </a:r>
            <a:r>
              <a:rPr lang="en-US" sz="1600" b="1" dirty="0"/>
              <a:t> 3 </a:t>
            </a:r>
            <a:r>
              <a:rPr lang="en-US" sz="1600" dirty="0"/>
              <a:t>are representative for </a:t>
            </a:r>
            <a:r>
              <a:rPr lang="en-US" sz="1600" b="1" dirty="0"/>
              <a:t>worst-case conditions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1035" y="695563"/>
            <a:ext cx="476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Mass Flow Rates and Heat Flux</a:t>
            </a:r>
          </a:p>
        </p:txBody>
      </p:sp>
    </p:spTree>
    <p:extLst>
      <p:ext uri="{BB962C8B-B14F-4D97-AF65-F5344CB8AC3E}">
        <p14:creationId xmlns:p14="http://schemas.microsoft.com/office/powerpoint/2010/main" val="13534621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7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196891"/>
              </p:ext>
            </p:extLst>
          </p:nvPr>
        </p:nvGraphicFramePr>
        <p:xfrm>
          <a:off x="3026229" y="8833"/>
          <a:ext cx="849085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1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PV/T cladding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74917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13498" y="1511304"/>
          <a:ext cx="5283991" cy="48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201">
                  <a:extLst>
                    <a:ext uri="{9D8B030D-6E8A-4147-A177-3AD203B41FA5}">
                      <a16:colId xmlns:a16="http://schemas.microsoft.com/office/drawing/2014/main" val="1082310079"/>
                    </a:ext>
                  </a:extLst>
                </a:gridCol>
                <a:gridCol w="1367795">
                  <a:extLst>
                    <a:ext uri="{9D8B030D-6E8A-4147-A177-3AD203B41FA5}">
                      <a16:colId xmlns:a16="http://schemas.microsoft.com/office/drawing/2014/main" val="1191343235"/>
                    </a:ext>
                  </a:extLst>
                </a:gridCol>
                <a:gridCol w="1270095">
                  <a:extLst>
                    <a:ext uri="{9D8B030D-6E8A-4147-A177-3AD203B41FA5}">
                      <a16:colId xmlns:a16="http://schemas.microsoft.com/office/drawing/2014/main" val="3900428111"/>
                    </a:ext>
                  </a:extLst>
                </a:gridCol>
                <a:gridCol w="1484900">
                  <a:extLst>
                    <a:ext uri="{9D8B030D-6E8A-4147-A177-3AD203B41FA5}">
                      <a16:colId xmlns:a16="http://schemas.microsoft.com/office/drawing/2014/main" val="2731171816"/>
                    </a:ext>
                  </a:extLst>
                </a:gridCol>
              </a:tblGrid>
              <a:tr h="3703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model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3D model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5185002"/>
                  </a:ext>
                </a:extLst>
              </a:tr>
              <a:tr h="370363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Recirculation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Recirculation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854443" y="2539157"/>
            <a:ext cx="4959331" cy="3785897"/>
            <a:chOff x="771504" y="2356276"/>
            <a:chExt cx="5005803" cy="3834972"/>
          </a:xfrm>
        </p:grpSpPr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400"/>
            <a:stretch/>
          </p:blipFill>
          <p:spPr>
            <a:xfrm>
              <a:off x="771504" y="2437106"/>
              <a:ext cx="1100130" cy="3637199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84" y="2356276"/>
              <a:ext cx="921338" cy="3637198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939"/>
            <a:stretch/>
          </p:blipFill>
          <p:spPr>
            <a:xfrm>
              <a:off x="3724677" y="2473221"/>
              <a:ext cx="452484" cy="3718027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807" y="2473221"/>
              <a:ext cx="952500" cy="360108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7581901" y="693459"/>
            <a:ext cx="3088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Recirculation Areas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7375335" y="1511304"/>
            <a:ext cx="42454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walls adjacent to PV technical room </a:t>
            </a:r>
            <a:r>
              <a:rPr lang="en-US" dirty="0"/>
              <a:t>show </a:t>
            </a:r>
            <a:r>
              <a:rPr lang="en-US" b="1" dirty="0"/>
              <a:t>higher</a:t>
            </a:r>
            <a:r>
              <a:rPr lang="en-US" dirty="0"/>
              <a:t> temperatures than the air flow  temperature values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upwards motion </a:t>
            </a:r>
            <a:r>
              <a:rPr lang="en-US" dirty="0">
                <a:sym typeface="Wingdings" panose="05000000000000000000" pitchFamily="2" charset="2"/>
              </a:rPr>
              <a:t>due to natural convection 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back walls  </a:t>
            </a:r>
            <a:r>
              <a:rPr lang="en-US" dirty="0"/>
              <a:t>show </a:t>
            </a:r>
            <a:r>
              <a:rPr lang="en-US" b="1" dirty="0"/>
              <a:t>lower</a:t>
            </a:r>
            <a:r>
              <a:rPr lang="en-US" dirty="0"/>
              <a:t> temperatures than the air flow temperature values </a:t>
            </a:r>
            <a:r>
              <a:rPr lang="en-US" dirty="0">
                <a:sym typeface="Wingdings" panose="05000000000000000000" pitchFamily="2" charset="2"/>
              </a:rPr>
              <a:t>   </a:t>
            </a:r>
            <a:r>
              <a:rPr lang="en-US" dirty="0"/>
              <a:t> </a:t>
            </a:r>
            <a:r>
              <a:rPr lang="en-US" b="1" dirty="0"/>
              <a:t>downwards motion </a:t>
            </a:r>
            <a:r>
              <a:rPr lang="en-US" dirty="0"/>
              <a:t>due to higher density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This mechanism implies </a:t>
            </a:r>
            <a:r>
              <a:rPr lang="en-US" b="1" dirty="0">
                <a:solidFill>
                  <a:prstClr val="black"/>
                </a:solidFill>
              </a:rPr>
              <a:t>recirculation zones </a:t>
            </a:r>
            <a:r>
              <a:rPr lang="en-US" dirty="0">
                <a:solidFill>
                  <a:prstClr val="black"/>
                </a:solidFill>
              </a:rPr>
              <a:t>inside the air canal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33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642912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3" y="12033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8412"/>
              </p:ext>
            </p:extLst>
          </p:nvPr>
        </p:nvGraphicFramePr>
        <p:xfrm>
          <a:off x="2699657" y="1578683"/>
          <a:ext cx="7373714" cy="4312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886">
                  <a:extLst>
                    <a:ext uri="{9D8B030D-6E8A-4147-A177-3AD203B41FA5}">
                      <a16:colId xmlns:a16="http://schemas.microsoft.com/office/drawing/2014/main" val="1082310079"/>
                    </a:ext>
                  </a:extLst>
                </a:gridCol>
                <a:gridCol w="1931536">
                  <a:extLst>
                    <a:ext uri="{9D8B030D-6E8A-4147-A177-3AD203B41FA5}">
                      <a16:colId xmlns:a16="http://schemas.microsoft.com/office/drawing/2014/main" val="1191343235"/>
                    </a:ext>
                  </a:extLst>
                </a:gridCol>
                <a:gridCol w="1565658">
                  <a:extLst>
                    <a:ext uri="{9D8B030D-6E8A-4147-A177-3AD203B41FA5}">
                      <a16:colId xmlns:a16="http://schemas.microsoft.com/office/drawing/2014/main" val="3900428111"/>
                    </a:ext>
                  </a:extLst>
                </a:gridCol>
                <a:gridCol w="1933634">
                  <a:extLst>
                    <a:ext uri="{9D8B030D-6E8A-4147-A177-3AD203B41FA5}">
                      <a16:colId xmlns:a16="http://schemas.microsoft.com/office/drawing/2014/main" val="2731171816"/>
                    </a:ext>
                  </a:extLst>
                </a:gridCol>
              </a:tblGrid>
              <a:tr h="3346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model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3D model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9600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5185002"/>
                  </a:ext>
                </a:extLst>
              </a:tr>
              <a:tr h="577958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Recirculation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Recirculation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05378" y="2494986"/>
            <a:ext cx="6577442" cy="3115014"/>
            <a:chOff x="876933" y="2427604"/>
            <a:chExt cx="6771642" cy="3611245"/>
          </a:xfrm>
        </p:grpSpPr>
        <p:pic>
          <p:nvPicPr>
            <p:cNvPr id="15" name="Picture 1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933" y="2427604"/>
              <a:ext cx="1432561" cy="3611245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044" y="2427604"/>
              <a:ext cx="1347788" cy="3611245"/>
            </a:xfrm>
            <a:prstGeom prst="rect">
              <a:avLst/>
            </a:prstGeom>
          </p:spPr>
        </p:pic>
        <p:pic>
          <p:nvPicPr>
            <p:cNvPr id="17" name="Picture 16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92" y="2427604"/>
              <a:ext cx="539433" cy="3611245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385" y="2427605"/>
              <a:ext cx="1139190" cy="3611244"/>
            </a:xfrm>
            <a:prstGeom prst="rect">
              <a:avLst/>
            </a:prstGeom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65364"/>
              </p:ext>
            </p:extLst>
          </p:nvPr>
        </p:nvGraphicFramePr>
        <p:xfrm>
          <a:off x="3185796" y="8833"/>
          <a:ext cx="846191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PV/T cladding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581901" y="693459"/>
            <a:ext cx="3088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Recirculation Areas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4837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Conector: angular 56">
            <a:extLst>
              <a:ext uri="{FF2B5EF4-FFF2-40B4-BE49-F238E27FC236}">
                <a16:creationId xmlns:a16="http://schemas.microsoft.com/office/drawing/2014/main" id="{D867626E-1D71-4C87-ACCE-638AA5AC1552}"/>
              </a:ext>
            </a:extLst>
          </p:cNvPr>
          <p:cNvCxnSpPr>
            <a:cxnSpLocks/>
            <a:stCxn id="10" idx="2"/>
            <a:endCxn id="48" idx="0"/>
          </p:cNvCxnSpPr>
          <p:nvPr/>
        </p:nvCxnSpPr>
        <p:spPr>
          <a:xfrm rot="5400000">
            <a:off x="4216106" y="1925549"/>
            <a:ext cx="2554178" cy="3303726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Conector: angular 63">
            <a:extLst>
              <a:ext uri="{FF2B5EF4-FFF2-40B4-BE49-F238E27FC236}">
                <a16:creationId xmlns:a16="http://schemas.microsoft.com/office/drawing/2014/main" id="{8A0CA359-FE4D-4CEE-BCD1-6B0CCCCFA86C}"/>
              </a:ext>
            </a:extLst>
          </p:cNvPr>
          <p:cNvCxnSpPr>
            <a:cxnSpLocks/>
            <a:stCxn id="17" idx="2"/>
            <a:endCxn id="62" idx="0"/>
          </p:cNvCxnSpPr>
          <p:nvPr/>
        </p:nvCxnSpPr>
        <p:spPr>
          <a:xfrm rot="5400000">
            <a:off x="562832" y="2651148"/>
            <a:ext cx="1451175" cy="749524"/>
          </a:xfrm>
          <a:prstGeom prst="bentConnector3">
            <a:avLst>
              <a:gd name="adj1" fmla="val 80756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Conector: angular 80">
            <a:extLst>
              <a:ext uri="{FF2B5EF4-FFF2-40B4-BE49-F238E27FC236}">
                <a16:creationId xmlns:a16="http://schemas.microsoft.com/office/drawing/2014/main" id="{AF113308-89B3-4929-984B-C340A0BFCDB5}"/>
              </a:ext>
            </a:extLst>
          </p:cNvPr>
          <p:cNvCxnSpPr>
            <a:cxnSpLocks/>
            <a:stCxn id="76" idx="0"/>
            <a:endCxn id="16" idx="2"/>
          </p:cNvCxnSpPr>
          <p:nvPr/>
        </p:nvCxnSpPr>
        <p:spPr>
          <a:xfrm rot="5400000" flipH="1" flipV="1">
            <a:off x="862698" y="3139300"/>
            <a:ext cx="2554179" cy="876226"/>
          </a:xfrm>
          <a:prstGeom prst="bentConnector3">
            <a:avLst>
              <a:gd name="adj1" fmla="val 29543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F6CEDFBA-AB28-4645-A463-3E0358BD40B2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 rot="5400000">
            <a:off x="5663890" y="2478856"/>
            <a:ext cx="2554178" cy="2197113"/>
          </a:xfrm>
          <a:prstGeom prst="bentConnector3">
            <a:avLst>
              <a:gd name="adj1" fmla="val 63212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18C3670F-AC0B-4FCF-97B8-9C66F00E6F38}"/>
              </a:ext>
            </a:extLst>
          </p:cNvPr>
          <p:cNvCxnSpPr>
            <a:cxnSpLocks/>
            <a:stCxn id="13" idx="2"/>
            <a:endCxn id="26" idx="0"/>
          </p:cNvCxnSpPr>
          <p:nvPr/>
        </p:nvCxnSpPr>
        <p:spPr>
          <a:xfrm rot="16200000" flipH="1">
            <a:off x="8924367" y="3180372"/>
            <a:ext cx="2554179" cy="794080"/>
          </a:xfrm>
          <a:prstGeom prst="bentConnector3">
            <a:avLst>
              <a:gd name="adj1" fmla="val 78129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6AD83FD1-1129-4157-AC3D-03773B6548F0}"/>
              </a:ext>
            </a:extLst>
          </p:cNvPr>
          <p:cNvCxnSpPr>
            <a:cxnSpLocks/>
            <a:stCxn id="12" idx="2"/>
            <a:endCxn id="30" idx="0"/>
          </p:cNvCxnSpPr>
          <p:nvPr/>
        </p:nvCxnSpPr>
        <p:spPr>
          <a:xfrm rot="5400000">
            <a:off x="7228706" y="3143452"/>
            <a:ext cx="2554178" cy="867920"/>
          </a:xfrm>
          <a:prstGeom prst="bentConnector3">
            <a:avLst>
              <a:gd name="adj1" fmla="val 77702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F68E424C-DC69-47CA-8B48-8D88F8E3AE4D}"/>
              </a:ext>
            </a:extLst>
          </p:cNvPr>
          <p:cNvCxnSpPr>
            <a:cxnSpLocks/>
            <a:stCxn id="14" idx="2"/>
            <a:endCxn id="93" idx="1"/>
          </p:cNvCxnSpPr>
          <p:nvPr/>
        </p:nvCxnSpPr>
        <p:spPr>
          <a:xfrm rot="16200000" flipH="1">
            <a:off x="9982854" y="2980562"/>
            <a:ext cx="1681856" cy="321377"/>
          </a:xfrm>
          <a:prstGeom prst="bentConnector2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5648F377-1F30-4228-8511-DD696F91B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547973"/>
              </p:ext>
            </p:extLst>
          </p:nvPr>
        </p:nvGraphicFramePr>
        <p:xfrm>
          <a:off x="1205821" y="2300322"/>
          <a:ext cx="10058401" cy="80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Task 1.1 progress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33 CuadroTexto">
            <a:extLst>
              <a:ext uri="{FF2B5EF4-FFF2-40B4-BE49-F238E27FC236}">
                <a16:creationId xmlns:a16="http://schemas.microsoft.com/office/drawing/2014/main" id="{6D40AAC8-276E-4259-B578-2A42FFB620AC}"/>
              </a:ext>
            </a:extLst>
          </p:cNvPr>
          <p:cNvSpPr txBox="1"/>
          <p:nvPr/>
        </p:nvSpPr>
        <p:spPr>
          <a:xfrm>
            <a:off x="3939976" y="1869440"/>
            <a:ext cx="832324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ES_tradnl" sz="20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JAN</a:t>
            </a:r>
            <a:endParaRPr lang="es-ES" sz="20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33 CuadroTexto">
            <a:extLst>
              <a:ext uri="{FF2B5EF4-FFF2-40B4-BE49-F238E27FC236}">
                <a16:creationId xmlns:a16="http://schemas.microsoft.com/office/drawing/2014/main" id="{12C9745D-4244-478F-8060-BCF86CADB209}"/>
              </a:ext>
            </a:extLst>
          </p:cNvPr>
          <p:cNvSpPr txBox="1"/>
          <p:nvPr/>
        </p:nvSpPr>
        <p:spPr>
          <a:xfrm>
            <a:off x="4772300" y="1869440"/>
            <a:ext cx="904717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ES_tradnl" sz="20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FEB</a:t>
            </a:r>
            <a:endParaRPr lang="es-ES" sz="20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33 CuadroTexto">
            <a:extLst>
              <a:ext uri="{FF2B5EF4-FFF2-40B4-BE49-F238E27FC236}">
                <a16:creationId xmlns:a16="http://schemas.microsoft.com/office/drawing/2014/main" id="{DE0F12A9-0F82-402C-B156-E43751C9E633}"/>
              </a:ext>
            </a:extLst>
          </p:cNvPr>
          <p:cNvSpPr txBox="1"/>
          <p:nvPr/>
        </p:nvSpPr>
        <p:spPr>
          <a:xfrm>
            <a:off x="5677017" y="1869440"/>
            <a:ext cx="1015682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ES_tradnl" sz="20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</a:t>
            </a:r>
            <a:endParaRPr lang="es-ES" sz="20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33 CuadroTexto">
            <a:extLst>
              <a:ext uri="{FF2B5EF4-FFF2-40B4-BE49-F238E27FC236}">
                <a16:creationId xmlns:a16="http://schemas.microsoft.com/office/drawing/2014/main" id="{5282E005-4C9D-43A2-90F3-F7EA645AC8E5}"/>
              </a:ext>
            </a:extLst>
          </p:cNvPr>
          <p:cNvSpPr txBox="1"/>
          <p:nvPr/>
        </p:nvSpPr>
        <p:spPr>
          <a:xfrm>
            <a:off x="6692699" y="1869440"/>
            <a:ext cx="904717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ES_tradnl" sz="20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</a:t>
            </a:r>
            <a:endParaRPr lang="es-ES" sz="20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33 CuadroTexto">
            <a:extLst>
              <a:ext uri="{FF2B5EF4-FFF2-40B4-BE49-F238E27FC236}">
                <a16:creationId xmlns:a16="http://schemas.microsoft.com/office/drawing/2014/main" id="{23D82F4C-58AF-4F0B-85BC-E6487F8C5395}"/>
              </a:ext>
            </a:extLst>
          </p:cNvPr>
          <p:cNvSpPr txBox="1"/>
          <p:nvPr/>
        </p:nvSpPr>
        <p:spPr>
          <a:xfrm>
            <a:off x="7597416" y="1869440"/>
            <a:ext cx="884237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ES_tradnl" sz="20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MAY</a:t>
            </a:r>
            <a:endParaRPr lang="es-ES" sz="20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33 CuadroTexto">
            <a:extLst>
              <a:ext uri="{FF2B5EF4-FFF2-40B4-BE49-F238E27FC236}">
                <a16:creationId xmlns:a16="http://schemas.microsoft.com/office/drawing/2014/main" id="{51FCDA75-AD1F-4A41-AA5E-14C05858F72C}"/>
              </a:ext>
            </a:extLst>
          </p:cNvPr>
          <p:cNvSpPr txBox="1"/>
          <p:nvPr/>
        </p:nvSpPr>
        <p:spPr>
          <a:xfrm>
            <a:off x="8481653" y="1869440"/>
            <a:ext cx="916204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ES_tradnl" sz="20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JUN</a:t>
            </a:r>
            <a:endParaRPr lang="es-ES" sz="20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33 CuadroTexto">
            <a:extLst>
              <a:ext uri="{FF2B5EF4-FFF2-40B4-BE49-F238E27FC236}">
                <a16:creationId xmlns:a16="http://schemas.microsoft.com/office/drawing/2014/main" id="{B854A5D8-D8FE-4CA9-B061-46043A61D569}"/>
              </a:ext>
            </a:extLst>
          </p:cNvPr>
          <p:cNvSpPr txBox="1"/>
          <p:nvPr/>
        </p:nvSpPr>
        <p:spPr>
          <a:xfrm>
            <a:off x="9397857" y="1869440"/>
            <a:ext cx="813117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ES_tradnl" sz="20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JUL</a:t>
            </a:r>
            <a:endParaRPr lang="es-ES" sz="20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33 CuadroTexto">
            <a:extLst>
              <a:ext uri="{FF2B5EF4-FFF2-40B4-BE49-F238E27FC236}">
                <a16:creationId xmlns:a16="http://schemas.microsoft.com/office/drawing/2014/main" id="{709942A1-BA64-4FA6-BB20-231E313A6F8D}"/>
              </a:ext>
            </a:extLst>
          </p:cNvPr>
          <p:cNvSpPr txBox="1"/>
          <p:nvPr/>
        </p:nvSpPr>
        <p:spPr>
          <a:xfrm>
            <a:off x="10210974" y="1869440"/>
            <a:ext cx="904239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ES_tradnl" sz="20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AUG</a:t>
            </a:r>
            <a:endParaRPr lang="es-ES" sz="20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33 CuadroTexto">
            <a:extLst>
              <a:ext uri="{FF2B5EF4-FFF2-40B4-BE49-F238E27FC236}">
                <a16:creationId xmlns:a16="http://schemas.microsoft.com/office/drawing/2014/main" id="{546C73EC-346D-4CEA-BE11-5191E0FA14AD}"/>
              </a:ext>
            </a:extLst>
          </p:cNvPr>
          <p:cNvSpPr txBox="1"/>
          <p:nvPr/>
        </p:nvSpPr>
        <p:spPr>
          <a:xfrm>
            <a:off x="3035258" y="1869440"/>
            <a:ext cx="904718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ES_tradnl" sz="20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</a:t>
            </a:r>
            <a:endParaRPr lang="es-ES" sz="20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33 CuadroTexto">
            <a:extLst>
              <a:ext uri="{FF2B5EF4-FFF2-40B4-BE49-F238E27FC236}">
                <a16:creationId xmlns:a16="http://schemas.microsoft.com/office/drawing/2014/main" id="{6555A205-09A2-4FF1-AA61-F9DA8868137C}"/>
              </a:ext>
            </a:extLst>
          </p:cNvPr>
          <p:cNvSpPr txBox="1"/>
          <p:nvPr/>
        </p:nvSpPr>
        <p:spPr>
          <a:xfrm>
            <a:off x="2120540" y="1869440"/>
            <a:ext cx="914719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ES_tradnl" sz="20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NOV</a:t>
            </a:r>
            <a:endParaRPr lang="es-ES" sz="20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33 CuadroTexto">
            <a:extLst>
              <a:ext uri="{FF2B5EF4-FFF2-40B4-BE49-F238E27FC236}">
                <a16:creationId xmlns:a16="http://schemas.microsoft.com/office/drawing/2014/main" id="{CF9541CA-4F97-45EB-A168-8148E8E2A72E}"/>
              </a:ext>
            </a:extLst>
          </p:cNvPr>
          <p:cNvSpPr txBox="1"/>
          <p:nvPr/>
        </p:nvSpPr>
        <p:spPr>
          <a:xfrm>
            <a:off x="1205821" y="1869440"/>
            <a:ext cx="914719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ES_tradnl" sz="2000" dirty="0">
                <a:solidFill>
                  <a:srgbClr val="3799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OCT</a:t>
            </a:r>
            <a:endParaRPr lang="es-ES" sz="2000" dirty="0">
              <a:solidFill>
                <a:srgbClr val="3799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D321363-80FC-475F-B9EF-2FE5A3B4FF49}"/>
              </a:ext>
            </a:extLst>
          </p:cNvPr>
          <p:cNvSpPr/>
          <p:nvPr/>
        </p:nvSpPr>
        <p:spPr>
          <a:xfrm>
            <a:off x="9397857" y="4854502"/>
            <a:ext cx="2401278" cy="93669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D1.1a Final Version 1st Draft (AIGUASOL, ALL)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573C23A-F259-472B-82DC-D860815C0D31}"/>
              </a:ext>
            </a:extLst>
          </p:cNvPr>
          <p:cNvSpPr/>
          <p:nvPr/>
        </p:nvSpPr>
        <p:spPr>
          <a:xfrm>
            <a:off x="6870119" y="4854501"/>
            <a:ext cx="2403431" cy="93669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KPI/DPI methodologies development (ALL)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8FEA31A-5B71-48F8-B15A-B120496E602E}"/>
              </a:ext>
            </a:extLst>
          </p:cNvPr>
          <p:cNvSpPr/>
          <p:nvPr/>
        </p:nvSpPr>
        <p:spPr>
          <a:xfrm>
            <a:off x="4936777" y="4854501"/>
            <a:ext cx="1811289" cy="93669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KPI/DPI definitive lists (ALL)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7E29129B-F8AC-4932-80E8-92B3F2769BAC}"/>
              </a:ext>
            </a:extLst>
          </p:cNvPr>
          <p:cNvSpPr/>
          <p:nvPr/>
        </p:nvSpPr>
        <p:spPr>
          <a:xfrm>
            <a:off x="245253" y="3751498"/>
            <a:ext cx="1336807" cy="93669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KPI list 1</a:t>
            </a:r>
            <a:r>
              <a:rPr lang="en-US" sz="2000" b="1" baseline="30000" dirty="0"/>
              <a:t>st</a:t>
            </a:r>
            <a:r>
              <a:rPr lang="en-US" sz="2000" b="1" dirty="0"/>
              <a:t> Proposal (ALL)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CFCCCFA1-3948-4A43-B718-697E6BAA486F}"/>
              </a:ext>
            </a:extLst>
          </p:cNvPr>
          <p:cNvSpPr/>
          <p:nvPr/>
        </p:nvSpPr>
        <p:spPr>
          <a:xfrm>
            <a:off x="657459" y="4854502"/>
            <a:ext cx="2088429" cy="93669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KPI list Internal Validation (ALL)</a:t>
            </a: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7C43678D-22FF-45EF-BD08-3227E166AC0F}"/>
              </a:ext>
            </a:extLst>
          </p:cNvPr>
          <p:cNvSpPr/>
          <p:nvPr/>
        </p:nvSpPr>
        <p:spPr>
          <a:xfrm>
            <a:off x="10984471" y="3505959"/>
            <a:ext cx="1084914" cy="95244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D1.1a</a:t>
            </a:r>
          </a:p>
          <a:p>
            <a:pPr algn="ctr"/>
            <a:r>
              <a:rPr lang="es-ES" sz="2400" b="1" dirty="0"/>
              <a:t>Final</a:t>
            </a:r>
            <a:endParaRPr lang="ca-ES" sz="2400" b="1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694153BE-A629-47DB-87B7-369651DA60DD}"/>
              </a:ext>
            </a:extLst>
          </p:cNvPr>
          <p:cNvSpPr/>
          <p:nvPr/>
        </p:nvSpPr>
        <p:spPr>
          <a:xfrm>
            <a:off x="3019681" y="4854501"/>
            <a:ext cx="1643302" cy="93669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KPI/DPI refinement (ALL)</a:t>
            </a:r>
          </a:p>
        </p:txBody>
      </p:sp>
    </p:spTree>
    <p:extLst>
      <p:ext uri="{BB962C8B-B14F-4D97-AF65-F5344CB8AC3E}">
        <p14:creationId xmlns:p14="http://schemas.microsoft.com/office/powerpoint/2010/main" val="18031096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0" y="63087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18460" y="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654628" y="1511303"/>
          <a:ext cx="6487886" cy="48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994">
                  <a:extLst>
                    <a:ext uri="{9D8B030D-6E8A-4147-A177-3AD203B41FA5}">
                      <a16:colId xmlns:a16="http://schemas.microsoft.com/office/drawing/2014/main" val="1082310079"/>
                    </a:ext>
                  </a:extLst>
                </a:gridCol>
                <a:gridCol w="1730121">
                  <a:extLst>
                    <a:ext uri="{9D8B030D-6E8A-4147-A177-3AD203B41FA5}">
                      <a16:colId xmlns:a16="http://schemas.microsoft.com/office/drawing/2014/main" val="1191343235"/>
                    </a:ext>
                  </a:extLst>
                </a:gridCol>
                <a:gridCol w="1344266">
                  <a:extLst>
                    <a:ext uri="{9D8B030D-6E8A-4147-A177-3AD203B41FA5}">
                      <a16:colId xmlns:a16="http://schemas.microsoft.com/office/drawing/2014/main" val="3900428111"/>
                    </a:ext>
                  </a:extLst>
                </a:gridCol>
                <a:gridCol w="2098505">
                  <a:extLst>
                    <a:ext uri="{9D8B030D-6E8A-4147-A177-3AD203B41FA5}">
                      <a16:colId xmlns:a16="http://schemas.microsoft.com/office/drawing/2014/main" val="2731171816"/>
                    </a:ext>
                  </a:extLst>
                </a:gridCol>
              </a:tblGrid>
              <a:tr h="3703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model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3D model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5185002"/>
                  </a:ext>
                </a:extLst>
              </a:tr>
              <a:tr h="370363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Recirculation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Recirculation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678674" y="2279270"/>
            <a:ext cx="5903226" cy="3834974"/>
            <a:chOff x="647700" y="2356277"/>
            <a:chExt cx="5903226" cy="3834974"/>
          </a:xfrm>
        </p:grpSpPr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924"/>
            <a:stretch/>
          </p:blipFill>
          <p:spPr>
            <a:xfrm>
              <a:off x="647700" y="2356278"/>
              <a:ext cx="1268186" cy="3834973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150" y="2392819"/>
              <a:ext cx="1289168" cy="3761890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39"/>
            <a:stretch/>
          </p:blipFill>
          <p:spPr>
            <a:xfrm>
              <a:off x="4060100" y="2356277"/>
              <a:ext cx="529318" cy="3761891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412" y="2392818"/>
              <a:ext cx="1196514" cy="3761891"/>
            </a:xfrm>
            <a:prstGeom prst="rect">
              <a:avLst/>
            </a:prstGeom>
          </p:spPr>
        </p:pic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89635"/>
              </p:ext>
            </p:extLst>
          </p:nvPr>
        </p:nvGraphicFramePr>
        <p:xfrm>
          <a:off x="3102430" y="8833"/>
          <a:ext cx="837111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PV/T cladding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416777" y="1511303"/>
            <a:ext cx="30567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However, there is a </a:t>
            </a:r>
            <a:r>
              <a:rPr lang="en-US" b="1" dirty="0">
                <a:solidFill>
                  <a:prstClr val="black"/>
                </a:solidFill>
              </a:rPr>
              <a:t>difference</a:t>
            </a:r>
            <a:r>
              <a:rPr lang="en-US" dirty="0">
                <a:solidFill>
                  <a:prstClr val="black"/>
                </a:solidFill>
              </a:rPr>
              <a:t> in the spatial distribution of these zones between </a:t>
            </a:r>
            <a:r>
              <a:rPr lang="en-US" b="1" dirty="0">
                <a:solidFill>
                  <a:prstClr val="black"/>
                </a:solidFill>
              </a:rPr>
              <a:t>2D and 3D </a:t>
            </a:r>
            <a:r>
              <a:rPr lang="en-US" dirty="0">
                <a:solidFill>
                  <a:prstClr val="black"/>
                </a:solidFill>
              </a:rPr>
              <a:t>cases.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dirty="0" err="1">
                <a:solidFill>
                  <a:prstClr val="black"/>
                </a:solidFill>
              </a:rPr>
              <a:t>recirculations</a:t>
            </a:r>
            <a:r>
              <a:rPr lang="en-US" dirty="0">
                <a:solidFill>
                  <a:prstClr val="black"/>
                </a:solidFill>
              </a:rPr>
              <a:t> enhance the </a:t>
            </a:r>
            <a:r>
              <a:rPr lang="en-US" b="1" dirty="0">
                <a:solidFill>
                  <a:prstClr val="black"/>
                </a:solidFill>
              </a:rPr>
              <a:t>heat transfer coefficients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81901" y="693459"/>
            <a:ext cx="3088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Recirculation Areas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217151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2" y="609356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4032" y="-21523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46315"/>
              </p:ext>
            </p:extLst>
          </p:nvPr>
        </p:nvGraphicFramePr>
        <p:xfrm>
          <a:off x="3091543" y="8833"/>
          <a:ext cx="8436423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581901" y="693459"/>
            <a:ext cx="3088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Conclusions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64033" y="1532536"/>
            <a:ext cx="108639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Scope of CFD simulations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derivation of </a:t>
            </a:r>
            <a:r>
              <a:rPr lang="en-US" sz="1600" b="1" dirty="0"/>
              <a:t>correlations for </a:t>
            </a:r>
            <a:r>
              <a:rPr lang="en-US" sz="1600" b="1" dirty="0" err="1"/>
              <a:t>Modelica</a:t>
            </a:r>
            <a:r>
              <a:rPr lang="en-US" sz="1600" b="1" dirty="0"/>
              <a:t> model </a:t>
            </a:r>
            <a:r>
              <a:rPr lang="en-US" sz="1600" dirty="0"/>
              <a:t>as regards the  		                       </a:t>
            </a:r>
            <a:r>
              <a:rPr lang="en-US" sz="1600" b="1" dirty="0"/>
              <a:t>air volume flow rate </a:t>
            </a:r>
            <a:r>
              <a:rPr lang="en-US" sz="1600" dirty="0"/>
              <a:t>through an open window of a building </a:t>
            </a:r>
            <a:r>
              <a:rPr lang="en-US" sz="1600" dirty="0">
                <a:sym typeface="Wingdings" panose="05000000000000000000" pitchFamily="2" charset="2"/>
              </a:rPr>
              <a:t> derivation of </a:t>
            </a:r>
            <a:r>
              <a:rPr lang="en-US" sz="1600" b="1" dirty="0">
                <a:sym typeface="Wingdings" panose="05000000000000000000" pitchFamily="2" charset="2"/>
              </a:rPr>
              <a:t>correlations for </a:t>
            </a:r>
            <a:r>
              <a:rPr lang="en-US" sz="1600" b="1" dirty="0" err="1">
                <a:sym typeface="Wingdings" panose="05000000000000000000" pitchFamily="2" charset="2"/>
              </a:rPr>
              <a:t>Modelica</a:t>
            </a:r>
            <a:r>
              <a:rPr lang="en-US" sz="1600" b="1" dirty="0">
                <a:sym typeface="Wingdings" panose="05000000000000000000" pitchFamily="2" charset="2"/>
              </a:rPr>
              <a:t> model </a:t>
            </a:r>
            <a:r>
              <a:rPr lang="en-US" sz="1600" dirty="0">
                <a:sym typeface="Wingdings" panose="05000000000000000000" pitchFamily="2" charset="2"/>
              </a:rPr>
              <a:t>as regards the thermal effect of </a:t>
            </a:r>
            <a:r>
              <a:rPr lang="en-US" sz="1600" b="1" dirty="0">
                <a:sym typeface="Wingdings" panose="05000000000000000000" pitchFamily="2" charset="2"/>
              </a:rPr>
              <a:t>airflow on the PV module</a:t>
            </a:r>
            <a:r>
              <a:rPr lang="en-US" sz="1600" b="1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Validation of the mathematical model regarding the aeration rate </a:t>
            </a:r>
            <a:r>
              <a:rPr lang="en-US" sz="1600" b="1" dirty="0"/>
              <a:t>is not possible</a:t>
            </a:r>
            <a:r>
              <a:rPr lang="el-GR" sz="1600" dirty="0"/>
              <a:t>, </a:t>
            </a:r>
            <a:r>
              <a:rPr lang="en-US" sz="1600" dirty="0"/>
              <a:t>since the </a:t>
            </a:r>
            <a:r>
              <a:rPr lang="en-US" sz="1600" b="1" dirty="0"/>
              <a:t>weather station </a:t>
            </a:r>
            <a:r>
              <a:rPr lang="en-US" sz="1600" dirty="0"/>
              <a:t>is located </a:t>
            </a:r>
            <a:r>
              <a:rPr lang="en-US" sz="1600" b="1" dirty="0"/>
              <a:t>inside the developed boundary layer </a:t>
            </a:r>
            <a:r>
              <a:rPr lang="en-US" sz="1600" dirty="0"/>
              <a:t>of the building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Fitting of data curve using the </a:t>
            </a:r>
            <a:r>
              <a:rPr lang="en-US" sz="1600" b="1" dirty="0"/>
              <a:t>Gaussian function</a:t>
            </a:r>
            <a:r>
              <a:rPr lang="en-US" sz="1600" dirty="0"/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a=1, b=0 </a:t>
            </a:r>
            <a:r>
              <a:rPr lang="en-US" sz="1600" dirty="0"/>
              <a:t>while </a:t>
            </a:r>
            <a:r>
              <a:rPr lang="en-US" sz="1600" b="1" dirty="0"/>
              <a:t>c</a:t>
            </a:r>
            <a:r>
              <a:rPr lang="en-US" sz="1600" dirty="0"/>
              <a:t> has been proven to be a </a:t>
            </a:r>
            <a:r>
              <a:rPr lang="en-US" sz="1600" b="1" dirty="0"/>
              <a:t>function of the applied free airflow velocity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Development of the mathematical model for the simulation of the airflow behind the PV system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Replacement of the </a:t>
            </a:r>
            <a:r>
              <a:rPr lang="en-US" sz="1600" b="1" dirty="0"/>
              <a:t>insect mesh </a:t>
            </a:r>
            <a:r>
              <a:rPr lang="en-US" sz="1600" dirty="0"/>
              <a:t>using </a:t>
            </a:r>
            <a:r>
              <a:rPr lang="en-US" sz="1600" b="1" dirty="0"/>
              <a:t>porous media analysis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Validation</a:t>
            </a:r>
            <a:r>
              <a:rPr lang="en-US" sz="1600" dirty="0"/>
              <a:t> of the porous media approach both in </a:t>
            </a:r>
            <a:r>
              <a:rPr lang="en-US" sz="1600" b="1" dirty="0"/>
              <a:t>forced </a:t>
            </a:r>
            <a:r>
              <a:rPr lang="en-US" sz="1600" dirty="0"/>
              <a:t>and</a:t>
            </a:r>
            <a:r>
              <a:rPr lang="en-US" sz="1600" b="1" dirty="0"/>
              <a:t> natural-convection flows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Worst case scenario</a:t>
            </a:r>
            <a:r>
              <a:rPr lang="en-US" sz="1600" dirty="0"/>
              <a:t>: </a:t>
            </a:r>
            <a:r>
              <a:rPr lang="en-US" sz="1600" u="sng" dirty="0"/>
              <a:t>three successive modules</a:t>
            </a:r>
            <a:r>
              <a:rPr lang="en-US" sz="1600" dirty="0"/>
              <a:t>, </a:t>
            </a:r>
            <a:r>
              <a:rPr lang="en-US" sz="1600" u="sng" dirty="0"/>
              <a:t>no penetration </a:t>
            </a:r>
            <a:r>
              <a:rPr lang="en-US" sz="1600" dirty="0"/>
              <a:t>of air through gaps, </a:t>
            </a:r>
            <a:r>
              <a:rPr lang="en-US" sz="1600" u="sng" dirty="0"/>
              <a:t>high ambient temperature</a:t>
            </a:r>
            <a:r>
              <a:rPr lang="en-US" sz="1600" dirty="0"/>
              <a:t>, </a:t>
            </a:r>
            <a:r>
              <a:rPr lang="en-US" sz="1600" u="sng" dirty="0"/>
              <a:t>small temperature difference </a:t>
            </a:r>
            <a:r>
              <a:rPr lang="en-US" sz="1600" dirty="0"/>
              <a:t>between canal walls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heat extraction from modules (</a:t>
            </a:r>
            <a:r>
              <a:rPr lang="en-US" sz="1600" b="1" dirty="0"/>
              <a:t>2</a:t>
            </a:r>
            <a:r>
              <a:rPr lang="en-US" sz="1600" dirty="0"/>
              <a:t>) and (</a:t>
            </a:r>
            <a:r>
              <a:rPr lang="en-US" sz="1600" b="1" dirty="0"/>
              <a:t>3</a:t>
            </a:r>
            <a:r>
              <a:rPr lang="en-US" sz="1600" dirty="0"/>
              <a:t>) is </a:t>
            </a:r>
            <a:r>
              <a:rPr lang="en-US" sz="1600" b="1" dirty="0"/>
              <a:t>deteriorated</a:t>
            </a:r>
            <a:r>
              <a:rPr lang="en-US" sz="1600" dirty="0"/>
              <a:t> compared to module (</a:t>
            </a:r>
            <a:r>
              <a:rPr lang="en-US" sz="1600" b="1" dirty="0"/>
              <a:t>1</a:t>
            </a:r>
            <a:r>
              <a:rPr lang="en-US" sz="16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Therefore the thermal efficiency of modules (2) and (3) is expected to be </a:t>
            </a:r>
            <a:r>
              <a:rPr lang="en-US" sz="1600" b="1" dirty="0"/>
              <a:t>lower</a:t>
            </a:r>
            <a:r>
              <a:rPr lang="en-US" sz="1600" dirty="0">
                <a:sym typeface="Wingdings" panose="05000000000000000000" pitchFamily="2" charset="2"/>
              </a:rPr>
              <a:t> modules (</a:t>
            </a:r>
            <a:r>
              <a:rPr lang="en-US" sz="1600" b="1" dirty="0">
                <a:sym typeface="Wingdings" panose="05000000000000000000" pitchFamily="2" charset="2"/>
              </a:rPr>
              <a:t>2</a:t>
            </a:r>
            <a:r>
              <a:rPr lang="en-US" sz="1600" dirty="0">
                <a:sym typeface="Wingdings" panose="05000000000000000000" pitchFamily="2" charset="2"/>
              </a:rPr>
              <a:t>) and (</a:t>
            </a:r>
            <a:r>
              <a:rPr lang="en-US" sz="1600" b="1" dirty="0">
                <a:sym typeface="Wingdings" panose="05000000000000000000" pitchFamily="2" charset="2"/>
              </a:rPr>
              <a:t>3</a:t>
            </a:r>
            <a:r>
              <a:rPr lang="en-US" sz="1600" dirty="0">
                <a:sym typeface="Wingdings" panose="05000000000000000000" pitchFamily="2" charset="2"/>
              </a:rPr>
              <a:t>) represent </a:t>
            </a:r>
            <a:r>
              <a:rPr lang="en-US" sz="1600" b="1" dirty="0">
                <a:sym typeface="Wingdings" panose="05000000000000000000" pitchFamily="2" charset="2"/>
              </a:rPr>
              <a:t>worst-case scenarios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Future work: conduction of 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further scenarios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for different pairs of temperature values in order to derive correlations for </a:t>
            </a:r>
            <a:r>
              <a:rPr lang="en-US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Modelica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 model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25472" y="2956496"/>
                <a:ext cx="1749204" cy="399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2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472" y="2956496"/>
                <a:ext cx="1749204" cy="399084"/>
              </a:xfrm>
              <a:prstGeom prst="rect">
                <a:avLst/>
              </a:prstGeom>
              <a:blipFill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476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7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74917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58291"/>
              </p:ext>
            </p:extLst>
          </p:nvPr>
        </p:nvGraphicFramePr>
        <p:xfrm>
          <a:off x="2982632" y="41491"/>
          <a:ext cx="8534451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8" name="Picture 4" descr="Image result for the 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90" y="892017"/>
            <a:ext cx="7677808" cy="529965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49138" y="892017"/>
            <a:ext cx="7680960" cy="529965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3564" y="4238365"/>
            <a:ext cx="6924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5249843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6755" y="2759827"/>
            <a:ext cx="2539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FF0000"/>
                  </a:solidFill>
                </a:ln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0926916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7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74917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13104" y="743337"/>
            <a:ext cx="5473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defRPr/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Mesh formation</a:t>
            </a:r>
            <a:endParaRPr lang="en-GB" sz="2400" b="1" i="1" u="sng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517070"/>
              </p:ext>
            </p:extLst>
          </p:nvPr>
        </p:nvGraphicFramePr>
        <p:xfrm>
          <a:off x="1818639" y="2157914"/>
          <a:ext cx="8554721" cy="363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728">
                  <a:extLst>
                    <a:ext uri="{9D8B030D-6E8A-4147-A177-3AD203B41FA5}">
                      <a16:colId xmlns:a16="http://schemas.microsoft.com/office/drawing/2014/main" val="3510619476"/>
                    </a:ext>
                  </a:extLst>
                </a:gridCol>
                <a:gridCol w="2768139">
                  <a:extLst>
                    <a:ext uri="{9D8B030D-6E8A-4147-A177-3AD203B41FA5}">
                      <a16:colId xmlns:a16="http://schemas.microsoft.com/office/drawing/2014/main" val="3298466827"/>
                    </a:ext>
                  </a:extLst>
                </a:gridCol>
              </a:tblGrid>
              <a:tr h="354364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Computational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meshes 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1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Entire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domain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Between</a:t>
                      </a:r>
                      <a:r>
                        <a:rPr lang="en-US" baseline="0" dirty="0"/>
                        <a:t> external environment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Window’s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91413734"/>
                  </a:ext>
                </a:extLst>
              </a:tr>
              <a:tr h="263344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047811" y="3208547"/>
            <a:ext cx="8096374" cy="2465951"/>
            <a:chOff x="534950" y="2538654"/>
            <a:chExt cx="8096374" cy="2465951"/>
          </a:xfrm>
        </p:grpSpPr>
        <p:pic>
          <p:nvPicPr>
            <p:cNvPr id="21" name="Picture 2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50" y="2538655"/>
              <a:ext cx="2374506" cy="2465950"/>
            </a:xfrm>
            <a:prstGeom prst="rect">
              <a:avLst/>
            </a:prstGeom>
            <a:noFill/>
          </p:spPr>
        </p:pic>
        <p:pic>
          <p:nvPicPr>
            <p:cNvPr id="23" name="Picture 22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938" y="3225008"/>
              <a:ext cx="2479386" cy="1765652"/>
            </a:xfrm>
            <a:prstGeom prst="rect">
              <a:avLst/>
            </a:prstGeom>
            <a:noFill/>
          </p:spPr>
        </p:pic>
        <p:pic>
          <p:nvPicPr>
            <p:cNvPr id="24" name="Picture 23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970" y="2538654"/>
              <a:ext cx="2599805" cy="2465950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3136459" y="1710111"/>
            <a:ext cx="627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mesh consists of approximately 8.7million hexahedrons cells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52510"/>
              </p:ext>
            </p:extLst>
          </p:nvPr>
        </p:nvGraphicFramePr>
        <p:xfrm>
          <a:off x="3136459" y="19719"/>
          <a:ext cx="83806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Problem description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Building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9037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6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74916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4968" y="681569"/>
            <a:ext cx="348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Fitting data with second order polynomial</a:t>
            </a:r>
            <a:endParaRPr lang="en-GB" b="1" i="1" u="sng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69497"/>
              </p:ext>
            </p:extLst>
          </p:nvPr>
        </p:nvGraphicFramePr>
        <p:xfrm>
          <a:off x="4777913" y="3429000"/>
          <a:ext cx="5749491" cy="2824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9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55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 of data with second order polynomial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123">
                <a:tc>
                  <a:txBody>
                    <a:bodyPr/>
                    <a:lstStyle/>
                    <a:p>
                      <a:pPr algn="ctr"/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13" y="3779940"/>
            <a:ext cx="5749491" cy="247173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7903" y="1424343"/>
                <a:ext cx="10391726" cy="2138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 defTabSz="914400">
                  <a:defRPr/>
                </a:pPr>
                <a:r>
                  <a:rPr lang="en-GB" sz="1600" b="1" i="1" dirty="0">
                    <a:solidFill>
                      <a:prstClr val="black"/>
                    </a:solidFill>
                    <a:latin typeface="Calibri"/>
                  </a:rPr>
                  <a:t>Assumptions of the Porous Media Model</a:t>
                </a:r>
                <a:endParaRPr lang="en-US" sz="1600" b="1" i="1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400"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A simplified version of the momentum equation, relating the pressure drop to the source term, can be expressed by :</a:t>
                </a:r>
              </a:p>
              <a:p>
                <a:pPr algn="ctr" defTabSz="914400">
                  <a:defRPr/>
                </a:pPr>
                <a14:m>
                  <m:oMath xmlns:m="http://schemas.openxmlformats.org/officeDocument/2006/math">
                    <m:r>
                      <a:rPr lang="en-US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 or  </a:t>
                </a:r>
                <a14:m>
                  <m:oMath xmlns:m="http://schemas.openxmlformats.org/officeDocument/2006/math">
                    <m:r>
                      <a:rPr lang="el-GR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             </a:t>
                </a: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 (1)</a:t>
                </a:r>
              </a:p>
              <a:p>
                <a:pPr defTabSz="914400"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Where, S</a:t>
                </a:r>
                <a:r>
                  <a:rPr lang="en-US" sz="1600" baseline="-25000" dirty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 is the momentum source term which is composed of a viscous loss term (Darcy Law) and an inertial loss term :</a:t>
                </a:r>
                <a:endParaRPr lang="en-US" sz="1400" i="1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9144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      (2)</a:t>
                </a:r>
              </a:p>
              <a:p>
                <a:pPr defTabSz="914400"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The pressure drop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 against velocity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 through a porous component can be described by:</a:t>
                </a:r>
              </a:p>
              <a:p>
                <a:pPr algn="ctr" defTabSz="914400">
                  <a:defRPr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⃗"/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                   (3)</a:t>
                </a:r>
              </a:p>
              <a:p>
                <a:pPr defTabSz="914400">
                  <a:defRPr/>
                </a:pPr>
                <a:endParaRPr lang="en-US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03" y="1424343"/>
                <a:ext cx="10391726" cy="2138278"/>
              </a:xfrm>
              <a:prstGeom prst="rect">
                <a:avLst/>
              </a:prstGeom>
              <a:blipFill>
                <a:blip r:embed="rId4"/>
                <a:stretch>
                  <a:fillRect l="-293" t="-85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7903" y="3102428"/>
                <a:ext cx="3751440" cy="293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By comparing  (1), (2) and (3):</a:t>
                </a:r>
              </a:p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l-G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Calibri"/>
                </a:endParaRPr>
              </a:p>
              <a:p>
                <a:pPr algn="just" defTabSz="914400"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Since, A=31.274 and B=0.0291</a:t>
                </a:r>
              </a:p>
              <a:p>
                <a:pPr algn="just" defTabSz="914400"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we calculated: </a:t>
                </a:r>
              </a:p>
              <a:p>
                <a:pPr marL="285750" indent="-285750" algn="just" defTabSz="914400"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the inertial resistance </a:t>
                </a:r>
              </a:p>
              <a:p>
                <a:pPr algn="ctr" defTabSz="9144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 = 25529.796 </a:t>
                </a:r>
              </a:p>
              <a:p>
                <a:pPr marL="285750" indent="-285750" algn="just" defTabSz="914400"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viscous resistance </a:t>
                </a:r>
              </a:p>
              <a:p>
                <a:pPr algn="ctr" defTabSz="914400"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/>
                  </a:rPr>
                  <a:t> = 8.1312172E+05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03" y="3102428"/>
                <a:ext cx="3751440" cy="2930739"/>
              </a:xfrm>
              <a:prstGeom prst="rect">
                <a:avLst/>
              </a:prstGeom>
              <a:blipFill>
                <a:blip r:embed="rId5"/>
                <a:stretch>
                  <a:fillRect l="-812" t="-62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452490"/>
              </p:ext>
            </p:extLst>
          </p:nvPr>
        </p:nvGraphicFramePr>
        <p:xfrm>
          <a:off x="3113314" y="8833"/>
          <a:ext cx="8403771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Simplifying Perforated Metal Sheet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3511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0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921432" y="1511303"/>
          <a:ext cx="4423125" cy="362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3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weighted temperature  along the flow direction</a:t>
                      </a:r>
                      <a:endParaRPr lang="el-GR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2AC00">
                            <a:tint val="66000"/>
                            <a:satMod val="160000"/>
                          </a:srgbClr>
                        </a:gs>
                        <a:gs pos="53000">
                          <a:srgbClr val="E2AC00">
                            <a:tint val="44500"/>
                            <a:satMod val="160000"/>
                          </a:srgbClr>
                        </a:gs>
                        <a:gs pos="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88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597913" y="1503216"/>
          <a:ext cx="3853653" cy="497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789">
                  <a:extLst>
                    <a:ext uri="{9D8B030D-6E8A-4147-A177-3AD203B41FA5}">
                      <a16:colId xmlns:a16="http://schemas.microsoft.com/office/drawing/2014/main" val="3894916342"/>
                    </a:ext>
                  </a:extLst>
                </a:gridCol>
              </a:tblGrid>
              <a:tr h="38887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 contours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1584849"/>
                  </a:ext>
                </a:extLst>
              </a:tr>
              <a:tr h="446374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Perforated sheet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Porous medium</a:t>
                      </a:r>
                      <a:endParaRPr lang="el-G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1752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2260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29476" y="681569"/>
            <a:ext cx="3438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Natural convection simulation</a:t>
            </a:r>
          </a:p>
          <a:p>
            <a:pPr algn="r" defTabSz="914400">
              <a:defRPr/>
            </a:pPr>
            <a:r>
              <a:rPr lang="en-GB" b="1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en-GB" b="1" baseline="-25000" dirty="0" err="1">
                <a:solidFill>
                  <a:prstClr val="black"/>
                </a:solidFill>
                <a:latin typeface="Calibri"/>
              </a:rPr>
              <a:t>wall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=200</a:t>
            </a:r>
            <a:r>
              <a:rPr lang="en-GB" b="1" baseline="30000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C and </a:t>
            </a:r>
            <a:r>
              <a:rPr lang="en-GB" b="1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en-GB" b="1" baseline="-25000" dirty="0" err="1">
                <a:solidFill>
                  <a:prstClr val="black"/>
                </a:solidFill>
                <a:latin typeface="Calibri"/>
              </a:rPr>
              <a:t>ambient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=0</a:t>
            </a:r>
            <a:r>
              <a:rPr lang="en-GB" b="1" baseline="30000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C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95631" y="2263093"/>
            <a:ext cx="3579819" cy="3954826"/>
            <a:chOff x="171630" y="2263093"/>
            <a:chExt cx="3579819" cy="4087830"/>
          </a:xfrm>
        </p:grpSpPr>
        <p:pic>
          <p:nvPicPr>
            <p:cNvPr id="12" name="Picture 1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8" t="2314" b="1489"/>
            <a:stretch/>
          </p:blipFill>
          <p:spPr>
            <a:xfrm>
              <a:off x="171630" y="2374299"/>
              <a:ext cx="1875222" cy="3865419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579" y="2263093"/>
              <a:ext cx="1245870" cy="408783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26" y="2438341"/>
            <a:ext cx="4330934" cy="2629668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71686"/>
              </p:ext>
            </p:extLst>
          </p:nvPr>
        </p:nvGraphicFramePr>
        <p:xfrm>
          <a:off x="2895600" y="30605"/>
          <a:ext cx="865414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2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Simplifying Perforated Metal Sheet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9023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7" y="666329"/>
            <a:ext cx="3474727" cy="8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74917" y="35450"/>
            <a:ext cx="175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CPERI</a:t>
            </a:r>
            <a:endParaRPr lang="el-GR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635955" y="1400832"/>
          <a:ext cx="3903093" cy="518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530">
                  <a:extLst>
                    <a:ext uri="{9D8B030D-6E8A-4147-A177-3AD203B41FA5}">
                      <a16:colId xmlns:a16="http://schemas.microsoft.com/office/drawing/2014/main" val="1082310079"/>
                    </a:ext>
                  </a:extLst>
                </a:gridCol>
                <a:gridCol w="1172094">
                  <a:extLst>
                    <a:ext uri="{9D8B030D-6E8A-4147-A177-3AD203B41FA5}">
                      <a16:colId xmlns:a16="http://schemas.microsoft.com/office/drawing/2014/main" val="1191343235"/>
                    </a:ext>
                  </a:extLst>
                </a:gridCol>
                <a:gridCol w="1155469">
                  <a:extLst>
                    <a:ext uri="{9D8B030D-6E8A-4147-A177-3AD203B41FA5}">
                      <a16:colId xmlns:a16="http://schemas.microsoft.com/office/drawing/2014/main" val="3900428111"/>
                    </a:ext>
                  </a:extLst>
                </a:gridCol>
              </a:tblGrid>
              <a:tr h="39580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model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5185002"/>
                  </a:ext>
                </a:extLst>
              </a:tr>
              <a:tr h="395803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581901" y="693459"/>
            <a:ext cx="3088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Distribution of Temperature 2D model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03117" y="2245807"/>
            <a:ext cx="3411983" cy="4093381"/>
            <a:chOff x="606946" y="2259791"/>
            <a:chExt cx="3411983" cy="4093381"/>
          </a:xfrm>
        </p:grpSpPr>
        <p:pic>
          <p:nvPicPr>
            <p:cNvPr id="15" name="Picture 14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88"/>
            <a:stretch/>
          </p:blipFill>
          <p:spPr>
            <a:xfrm>
              <a:off x="606946" y="2336797"/>
              <a:ext cx="1442446" cy="4016375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169" y="2259791"/>
              <a:ext cx="781953" cy="4016375"/>
            </a:xfrm>
            <a:prstGeom prst="rect">
              <a:avLst/>
            </a:prstGeom>
          </p:spPr>
        </p:pic>
        <p:pic>
          <p:nvPicPr>
            <p:cNvPr id="17" name="Picture 16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972"/>
            <a:stretch/>
          </p:blipFill>
          <p:spPr>
            <a:xfrm>
              <a:off x="3431078" y="2259791"/>
              <a:ext cx="587851" cy="4016375"/>
            </a:xfrm>
            <a:prstGeom prst="rect">
              <a:avLst/>
            </a:prstGeom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410534"/>
              </p:ext>
            </p:extLst>
          </p:nvPr>
        </p:nvGraphicFramePr>
        <p:xfrm>
          <a:off x="3145563" y="8833"/>
          <a:ext cx="837152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4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Motivation</a:t>
                      </a:r>
                      <a:r>
                        <a:rPr lang="en-GB" sz="2000" baseline="0" dirty="0"/>
                        <a:t> &amp; Progress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description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Models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Results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Concluding</a:t>
                      </a:r>
                      <a:r>
                        <a:rPr lang="en-GB" sz="2000" baseline="0" dirty="0"/>
                        <a:t> Remarks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PV/T cladding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8877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062004" y="1400831"/>
          <a:ext cx="4121171" cy="500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348">
                  <a:extLst>
                    <a:ext uri="{9D8B030D-6E8A-4147-A177-3AD203B41FA5}">
                      <a16:colId xmlns:a16="http://schemas.microsoft.com/office/drawing/2014/main" val="1082310079"/>
                    </a:ext>
                  </a:extLst>
                </a:gridCol>
                <a:gridCol w="1363288">
                  <a:extLst>
                    <a:ext uri="{9D8B030D-6E8A-4147-A177-3AD203B41FA5}">
                      <a16:colId xmlns:a16="http://schemas.microsoft.com/office/drawing/2014/main" val="1191343235"/>
                    </a:ext>
                  </a:extLst>
                </a:gridCol>
                <a:gridCol w="1263535">
                  <a:extLst>
                    <a:ext uri="{9D8B030D-6E8A-4147-A177-3AD203B41FA5}">
                      <a16:colId xmlns:a16="http://schemas.microsoft.com/office/drawing/2014/main" val="3900428111"/>
                    </a:ext>
                  </a:extLst>
                </a:gridCol>
              </a:tblGrid>
              <a:tr h="39580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model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5185002"/>
                  </a:ext>
                </a:extLst>
              </a:tr>
              <a:tr h="395803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Module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AC00">
                            <a:tint val="66000"/>
                            <a:satMod val="160000"/>
                          </a:srgbClr>
                        </a:gs>
                        <a:gs pos="50000">
                          <a:srgbClr val="E2AC00">
                            <a:tint val="44500"/>
                            <a:satMod val="160000"/>
                          </a:srgbClr>
                        </a:gs>
                        <a:gs pos="100000">
                          <a:srgbClr val="E2AC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177239" y="2248238"/>
            <a:ext cx="3584675" cy="4013944"/>
            <a:chOff x="1264423" y="2246032"/>
            <a:chExt cx="3584675" cy="4013944"/>
          </a:xfrm>
        </p:grpSpPr>
        <p:pic>
          <p:nvPicPr>
            <p:cNvPr id="18" name="Picture 17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05"/>
            <a:stretch/>
          </p:blipFill>
          <p:spPr>
            <a:xfrm>
              <a:off x="1264423" y="2419519"/>
              <a:ext cx="1233384" cy="3840456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3" r="-1"/>
            <a:stretch/>
          </p:blipFill>
          <p:spPr>
            <a:xfrm>
              <a:off x="2973701" y="2343729"/>
              <a:ext cx="587380" cy="3916246"/>
            </a:xfrm>
            <a:prstGeom prst="rect">
              <a:avLst/>
            </a:prstGeom>
          </p:spPr>
        </p:pic>
        <p:pic>
          <p:nvPicPr>
            <p:cNvPr id="20" name="Picture 19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223"/>
            <a:stretch/>
          </p:blipFill>
          <p:spPr>
            <a:xfrm>
              <a:off x="4312688" y="2246032"/>
              <a:ext cx="536410" cy="4013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38144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PLUG-N-HARVEST</a:t>
            </a:r>
            <a:b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pt-BR" sz="1200" b="1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ID: 768735 - H2020-EU.2.1.5.2.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4F466-7489-4981-B605-82F756EF0E1D}" type="slidenum">
              <a:rPr kumimoji="0" lang="el-GR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l-G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076375" y="6459785"/>
            <a:ext cx="1493175" cy="365125"/>
          </a:xfr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31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.0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5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.2018</a:t>
            </a:r>
          </a:p>
        </p:txBody>
      </p:sp>
    </p:spTree>
    <p:extLst>
      <p:ext uri="{BB962C8B-B14F-4D97-AF65-F5344CB8AC3E}">
        <p14:creationId xmlns:p14="http://schemas.microsoft.com/office/powerpoint/2010/main" val="439330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A3B02E4-2322-486B-A9A1-D3698CA3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087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The main output of Task 1.1 was the delivery of the </a:t>
            </a:r>
            <a:r>
              <a:rPr lang="en-US" sz="2400" b="1" u="sng" dirty="0"/>
              <a:t>list of project’s performance indicators and their calculation methodology </a:t>
            </a:r>
            <a:r>
              <a:rPr lang="en-US" sz="2400" dirty="0"/>
              <a:t>layout: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/>
              <a:t>17 Key Performance Indicators (KPI) </a:t>
            </a:r>
            <a:r>
              <a:rPr lang="en-US" sz="2200" dirty="0"/>
              <a:t>– These are those indicators </a:t>
            </a:r>
            <a:r>
              <a:rPr lang="en-US" sz="2200" u="sng" dirty="0"/>
              <a:t>directly measuring the performance of the project in energy, economic and circularity terms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/>
              <a:t>28 Design Performance Indicators (DPI)</a:t>
            </a:r>
            <a:r>
              <a:rPr lang="en-US" sz="2200" dirty="0"/>
              <a:t> – These are indicators internally required to </a:t>
            </a:r>
            <a:r>
              <a:rPr lang="en-US" sz="2200" u="sng" dirty="0"/>
              <a:t>address the performance of the design</a:t>
            </a:r>
            <a:r>
              <a:rPr lang="en-US" sz="2200" dirty="0"/>
              <a:t> of certain systems of the </a:t>
            </a:r>
            <a:r>
              <a:rPr lang="en-US" sz="2200" dirty="0" err="1"/>
              <a:t>PnH</a:t>
            </a:r>
            <a:r>
              <a:rPr lang="en-US" sz="2200" dirty="0"/>
              <a:t> solution (ADBE, IMCS, OEMS, Circularity of the solutions,…) </a:t>
            </a:r>
            <a:r>
              <a:rPr lang="en-US" sz="2200" u="sng" dirty="0"/>
              <a:t>or to calculate KPIs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This was a coral task with almost all partners involved and AIGUASOL wants to thank everyone for your valuable contributions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5E8D0A2-5C9F-47CD-8D1C-4FD01263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1.1 – KPI / DPI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86B611-507C-4DBF-8D2A-4744D4F9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97BA14-4557-477D-A59F-008266E3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4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u="sng" dirty="0">
                <a:solidFill>
                  <a:schemeClr val="tx1"/>
                </a:solidFill>
              </a:rPr>
              <a:t>External Validation of KPIs </a:t>
            </a:r>
            <a:r>
              <a:rPr lang="en-US" sz="2400" dirty="0">
                <a:solidFill>
                  <a:schemeClr val="tx1"/>
                </a:solidFill>
              </a:rPr>
              <a:t>was successful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There were obtained 46 expert responses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Task 1.1 – External Survey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6D4A4A1-6F07-490C-AFE8-360D16876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455838"/>
              </p:ext>
            </p:extLst>
          </p:nvPr>
        </p:nvGraphicFramePr>
        <p:xfrm>
          <a:off x="3233057" y="2634343"/>
          <a:ext cx="5889171" cy="333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970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97280" y="1845734"/>
            <a:ext cx="6272349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u="sng" dirty="0">
                <a:solidFill>
                  <a:schemeClr val="tx1"/>
                </a:solidFill>
              </a:rPr>
              <a:t>External Validation of KPIs </a:t>
            </a:r>
            <a:r>
              <a:rPr lang="en-US" sz="2400" dirty="0">
                <a:solidFill>
                  <a:schemeClr val="tx1"/>
                </a:solidFill>
              </a:rPr>
              <a:t>was successful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From “Absolutely not relevant” to “Absolutely Relevant”, </a:t>
            </a:r>
            <a:r>
              <a:rPr lang="en-US" sz="2200" b="1" dirty="0">
                <a:solidFill>
                  <a:schemeClr val="tx1"/>
                </a:solidFill>
              </a:rPr>
              <a:t>all indicators were qualified between “Relevant” and “Absolutely Relevant”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The best rated indicators were: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Primary Energy Consumption Reduction Percentage and Energy Bill Reduction Percentage, in the category of Energy Indicators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OPEX, in the category of Economic indicators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 The worst rated indicators were: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Modularity, Disassembly and Toxic Materials, in the category of Circularity Indicators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Task 1.1 – External Survey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698026C-4287-40D5-8E5D-06FF7329E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634673"/>
              </p:ext>
            </p:extLst>
          </p:nvPr>
        </p:nvGraphicFramePr>
        <p:xfrm>
          <a:off x="7369629" y="1436913"/>
          <a:ext cx="4646906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1675071"/>
      </p:ext>
    </p:extLst>
  </p:cSld>
  <p:clrMapOvr>
    <a:masterClrMapping/>
  </p:clrMapOvr>
</p:sld>
</file>

<file path=ppt/theme/theme1.xml><?xml version="1.0" encoding="utf-8"?>
<a:theme xmlns:a="http://schemas.openxmlformats.org/drawingml/2006/main" name="PnH - Template">
  <a:themeElements>
    <a:clrScheme name="Ανασκόπηση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PnH - 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8A5EF"/>
      </a:accent1>
      <a:accent2>
        <a:srgbClr val="96DBFB"/>
      </a:accent2>
      <a:accent3>
        <a:srgbClr val="B9E7FC"/>
      </a:accent3>
      <a:accent4>
        <a:srgbClr val="00B0F0"/>
      </a:accent4>
      <a:accent5>
        <a:srgbClr val="51C3F9"/>
      </a:accent5>
      <a:accent6>
        <a:srgbClr val="51C3F9"/>
      </a:accent6>
      <a:hlink>
        <a:srgbClr val="0070C0"/>
      </a:hlink>
      <a:folHlink>
        <a:srgbClr val="B9E7FC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Ανασκόπηση"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/>
        </a:gradFill>
        <a:gradFill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nH - 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8A5EF"/>
      </a:accent1>
      <a:accent2>
        <a:srgbClr val="96DBFB"/>
      </a:accent2>
      <a:accent3>
        <a:srgbClr val="B9E7FC"/>
      </a:accent3>
      <a:accent4>
        <a:srgbClr val="00B0F0"/>
      </a:accent4>
      <a:accent5>
        <a:srgbClr val="51C3F9"/>
      </a:accent5>
      <a:accent6>
        <a:srgbClr val="51C3F9"/>
      </a:accent6>
      <a:hlink>
        <a:srgbClr val="0070C0"/>
      </a:hlink>
      <a:folHlink>
        <a:srgbClr val="B9E7FC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Ανασκόπηση"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/>
        </a:gradFill>
        <a:gradFill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908</TotalTime>
  <Words>4471</Words>
  <Application>Microsoft Office PowerPoint</Application>
  <PresentationFormat>Panorámica</PresentationFormat>
  <Paragraphs>1290</Paragraphs>
  <Slides>68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68</vt:i4>
      </vt:variant>
    </vt:vector>
  </HeadingPairs>
  <TitlesOfParts>
    <vt:vector size="78" baseType="lpstr">
      <vt:lpstr>MS Mincho</vt:lpstr>
      <vt:lpstr>Aharoni</vt:lpstr>
      <vt:lpstr>Arial</vt:lpstr>
      <vt:lpstr>Calibri</vt:lpstr>
      <vt:lpstr>Cambria Math</vt:lpstr>
      <vt:lpstr>Times New Roman</vt:lpstr>
      <vt:lpstr>Wingdings</vt:lpstr>
      <vt:lpstr>PnH - Template</vt:lpstr>
      <vt:lpstr>1_PnH - Template</vt:lpstr>
      <vt:lpstr>2_PnH - Template</vt:lpstr>
      <vt:lpstr>Plug-N-Harvest</vt:lpstr>
      <vt:lpstr>Content</vt:lpstr>
      <vt:lpstr>WP1 Timeline </vt:lpstr>
      <vt:lpstr>WP1 progress</vt:lpstr>
      <vt:lpstr>WP1 – Requirements Analysis and Engineering </vt:lpstr>
      <vt:lpstr>Task 1.1 progress</vt:lpstr>
      <vt:lpstr>Task 1.1 – KPI / DPI</vt:lpstr>
      <vt:lpstr>Task 1.1 – External Survey</vt:lpstr>
      <vt:lpstr>Task 1.1 – External Survey</vt:lpstr>
      <vt:lpstr>Task 1.1 – NEXT STEPS</vt:lpstr>
      <vt:lpstr>Presentación de PowerPoint</vt:lpstr>
      <vt:lpstr>WP1 – Requirements Analysis and Engineering </vt:lpstr>
      <vt:lpstr>Task 1.2 Deliverables and Milestones</vt:lpstr>
      <vt:lpstr>D1.2 Use Case Site Survey and Audit Report (D1.2.1a)</vt:lpstr>
      <vt:lpstr>D1.2 Use Case Site Survey and Audit Report (D1.2.1a)</vt:lpstr>
      <vt:lpstr>D1.3 Evaluation Plan (D1.2.2a)</vt:lpstr>
      <vt:lpstr>D1.3 Evaluation Plan - Monitoring equipment requirement</vt:lpstr>
      <vt:lpstr>D1.3 Evaluation Plan - Evaluation schedule</vt:lpstr>
      <vt:lpstr>WP1 – Requirements Analysis and Engineering </vt:lpstr>
      <vt:lpstr>Task 1.3 Deliverables and Milestones</vt:lpstr>
      <vt:lpstr>D1.4 System Engineering requirements (D1.3a)</vt:lpstr>
      <vt:lpstr>D1.4 System Engineering requirements – the review</vt:lpstr>
      <vt:lpstr>D1.4 System Engineering requirements – the requirements</vt:lpstr>
      <vt:lpstr>Future works</vt:lpstr>
      <vt:lpstr>Presentación de PowerPoint</vt:lpstr>
      <vt:lpstr>WP1 – Requirements Analysis and Engineering </vt:lpstr>
      <vt:lpstr>Modular Toolkit</vt:lpstr>
      <vt:lpstr>D1.5 – Database in Configuration Process</vt:lpstr>
      <vt:lpstr>Presentación de PowerPoint</vt:lpstr>
      <vt:lpstr>Presentación de PowerPoint</vt:lpstr>
      <vt:lpstr>Presentación de PowerPoint</vt:lpstr>
      <vt:lpstr>D1.5 - Components Assessment</vt:lpstr>
      <vt:lpstr>D1.5 – Database Components - Research Sources</vt:lpstr>
      <vt:lpstr>WP5 – Merging of RWTH and EIG Database</vt:lpstr>
      <vt:lpstr>D1.5 – Drawings</vt:lpstr>
      <vt:lpstr>WP1 – Requirements Analysis and Engineering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Ιάκωβος Μιχαηλίδης</dc:creator>
  <cp:lastModifiedBy>Arnau Gonzalez</cp:lastModifiedBy>
  <cp:revision>94</cp:revision>
  <dcterms:created xsi:type="dcterms:W3CDTF">2017-08-30T15:07:01Z</dcterms:created>
  <dcterms:modified xsi:type="dcterms:W3CDTF">2018-11-21T14:56:38Z</dcterms:modified>
</cp:coreProperties>
</file>