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305" r:id="rId17"/>
    <p:sldId id="306" r:id="rId18"/>
    <p:sldId id="307" r:id="rId19"/>
    <p:sldId id="308" r:id="rId20"/>
    <p:sldId id="309" r:id="rId21"/>
    <p:sldId id="310" r:id="rId22"/>
    <p:sldId id="311" r:id="rId23"/>
    <p:sldId id="312" r:id="rId24"/>
    <p:sldId id="313" r:id="rId25"/>
    <p:sldId id="314" r:id="rId26"/>
    <p:sldId id="315" r:id="rId27"/>
    <p:sldId id="304"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4" r:id="rId43"/>
    <p:sldId id="292" r:id="rId44"/>
    <p:sldId id="293" r:id="rId45"/>
  </p:sldIdLst>
  <p:sldSz cx="12192000" cy="6858000"/>
  <p:notesSz cx="6858000" cy="12192000"/>
  <p:defaultTextStyle>
    <a:defPPr>
      <a:defRPr lang="en-US"/>
    </a:defPPr>
    <a:lvl1pPr marL="0" algn="l" defTabSz="457200">
      <a:defRPr sz="1800">
        <a:solidFill>
          <a:schemeClr val="tx1"/>
        </a:solidFill>
        <a:latin typeface="+mn-lt"/>
        <a:ea typeface="+mn-ea"/>
      </a:defRPr>
    </a:lvl1pPr>
    <a:lvl2pPr marL="457200" algn="l" defTabSz="457200">
      <a:defRPr sz="1800">
        <a:solidFill>
          <a:schemeClr val="tx1"/>
        </a:solidFill>
        <a:latin typeface="+mn-lt"/>
        <a:ea typeface="+mn-ea"/>
      </a:defRPr>
    </a:lvl2pPr>
    <a:lvl3pPr marL="914400" algn="l" defTabSz="457200">
      <a:defRPr sz="1800">
        <a:solidFill>
          <a:schemeClr val="tx1"/>
        </a:solidFill>
        <a:latin typeface="+mn-lt"/>
        <a:ea typeface="+mn-ea"/>
      </a:defRPr>
    </a:lvl3pPr>
    <a:lvl4pPr marL="1371600" algn="l" defTabSz="457200">
      <a:defRPr sz="1800">
        <a:solidFill>
          <a:schemeClr val="tx1"/>
        </a:solidFill>
        <a:latin typeface="+mn-lt"/>
        <a:ea typeface="+mn-ea"/>
      </a:defRPr>
    </a:lvl4pPr>
    <a:lvl5pPr marL="1828800" algn="l" defTabSz="457200">
      <a:defRPr sz="1800">
        <a:solidFill>
          <a:schemeClr val="tx1"/>
        </a:solidFill>
        <a:latin typeface="+mn-lt"/>
        <a:ea typeface="+mn-ea"/>
      </a:defRPr>
    </a:lvl5pPr>
    <a:lvl6pPr marL="2286000" algn="l" defTabSz="457200">
      <a:defRPr sz="1800">
        <a:solidFill>
          <a:schemeClr val="tx1"/>
        </a:solidFill>
        <a:latin typeface="+mn-lt"/>
        <a:ea typeface="+mn-ea"/>
      </a:defRPr>
    </a:lvl6pPr>
    <a:lvl7pPr marL="2743200" algn="l" defTabSz="457200">
      <a:defRPr sz="1800">
        <a:solidFill>
          <a:schemeClr val="tx1"/>
        </a:solidFill>
        <a:latin typeface="+mn-lt"/>
        <a:ea typeface="+mn-ea"/>
      </a:defRPr>
    </a:lvl7pPr>
    <a:lvl8pPr marL="3200400" algn="l" defTabSz="457200">
      <a:defRPr sz="1800">
        <a:solidFill>
          <a:schemeClr val="tx1"/>
        </a:solidFill>
        <a:latin typeface="+mn-lt"/>
        <a:ea typeface="+mn-ea"/>
      </a:defRPr>
    </a:lvl8pPr>
    <a:lvl9pPr marL="3657600" algn="l" defTabSz="457200">
      <a:defRPr sz="1800">
        <a:solidFill>
          <a:schemeClr val="tx1"/>
        </a:solidFill>
        <a:latin typeface="+mn-lt"/>
        <a:ea typeface="+mn-ea"/>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2FE16918-75BB-944B-E6FE-97F2DAA8C3C7}">
  <a:tblStyle styleId="{1545C07A-A240-F93C-B294-F344A4DAED0B}" styleName="Medium Style 2 - Accent 6">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fill>
          <a:solidFill>
            <a:schemeClr val="accent6">
              <a:tint val="40000"/>
            </a:schemeClr>
          </a:solidFill>
        </a:fill>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a:solidFill>
                <a:schemeClr val="lt1"/>
              </a:solidFill>
            </a:ln>
          </a:top>
        </a:tcBdr>
        <a:fill>
          <a:solidFill>
            <a:schemeClr val="accent6"/>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6"/>
          </a:solidFill>
        </a:fill>
      </a:tcStyle>
    </a:firstRow>
    <a:neCell>
      <a:tcStyle>
        <a:tcBdr/>
      </a:tcStyle>
    </a:neCell>
    <a:nwCell>
      <a:tcStyle>
        <a:tcBdr/>
      </a:tcStyle>
    </a:nwCell>
  </a:tblStyle>
  <a:tblStyle styleId="{2FE16918-75BB-944B-E6FE-97F2DAA8C3C7}" styleName="Medium Style 2 - Accent 1">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fill>
          <a:solidFill>
            <a:schemeClr val="accent1">
              <a:tint val="40000"/>
            </a:schemeClr>
          </a:solidFill>
        </a:fill>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1" autoAdjust="0"/>
    <p:restoredTop sz="94660"/>
  </p:normalViewPr>
  <p:slideViewPr>
    <p:cSldViewPr>
      <p:cViewPr varScale="1">
        <p:scale>
          <a:sx n="105" d="100"/>
          <a:sy n="105" d="100"/>
        </p:scale>
        <p:origin x="138" y="18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9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51" Type="http://schemas.microsoft.com/office/2015/10/relationships/revisionInfo" Target="revisionInfo.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Θέση κεφαλίδας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5" name="Θέση ημερομηνίας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E791C032-8591-4F9F-BA22-443D8B9DBEF2}" type="datetimeFigureOut">
              <a:t>31/1/2018</a:t>
            </a:fld>
            <a:endParaRPr lang="en-US"/>
          </a:p>
        </p:txBody>
      </p:sp>
      <p:sp>
        <p:nvSpPr>
          <p:cNvPr id="6" name="Θέση εικόνας διαφάνειας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en-US"/>
          </a:p>
        </p:txBody>
      </p:sp>
      <p:sp>
        <p:nvSpPr>
          <p:cNvPr id="7" name="Θέση σημειώσεων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defRPr/>
            </a:pPr>
            <a:r>
              <a:rPr lang="el-GR"/>
              <a:t>Επεξεργασία στυλ υποδείγματος κειμένου</a:t>
            </a:r>
            <a:endParaRPr/>
          </a:p>
          <a:p>
            <a:pPr lvl="1">
              <a:defRPr/>
            </a:pPr>
            <a:r>
              <a:rPr lang="el-GR"/>
              <a:t>Δεύτερου επιπέδου</a:t>
            </a:r>
            <a:endParaRPr/>
          </a:p>
          <a:p>
            <a:pPr lvl="2">
              <a:defRPr/>
            </a:pPr>
            <a:r>
              <a:rPr lang="el-GR"/>
              <a:t>Τρίτου επιπέδου</a:t>
            </a:r>
            <a:endParaRPr/>
          </a:p>
          <a:p>
            <a:pPr lvl="3">
              <a:defRPr/>
            </a:pPr>
            <a:r>
              <a:rPr lang="el-GR"/>
              <a:t>Τέταρτου επιπέδου</a:t>
            </a:r>
            <a:endParaRPr/>
          </a:p>
          <a:p>
            <a:pPr lvl="4">
              <a:defRPr/>
            </a:pPr>
            <a:r>
              <a:rPr lang="el-GR"/>
              <a:t>Πέμπτου επιπέδου</a:t>
            </a:r>
            <a:endParaRPr lang="en-US"/>
          </a:p>
        </p:txBody>
      </p:sp>
      <p:sp>
        <p:nvSpPr>
          <p:cNvPr id="8" name="Θέση υποσέλιδου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9" name="Θέση αριθμού διαφάνειας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B0E8E0D7-F8FE-4020-B0F2-815F83AEE8E6}" type="slidenum">
              <a:t>‹#›</a:t>
            </a:fld>
            <a:endParaRPr lang="en-US"/>
          </a:p>
        </p:txBody>
      </p:sp>
    </p:spTree>
    <p:extLst>
      <p:ext uri="{BB962C8B-B14F-4D97-AF65-F5344CB8AC3E}">
        <p14:creationId xmlns:p14="http://schemas.microsoft.com/office/powerpoint/2010/main" val="1309528075"/>
      </p:ext>
    </p:extLst>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defRPr>
    </a:lvl1pPr>
    <a:lvl2pPr marL="457200" algn="l" defTabSz="914400">
      <a:defRPr sz="1200">
        <a:solidFill>
          <a:schemeClr val="tx1"/>
        </a:solidFill>
        <a:latin typeface="+mn-lt"/>
        <a:ea typeface="+mn-ea"/>
      </a:defRPr>
    </a:lvl2pPr>
    <a:lvl3pPr marL="914400" algn="l" defTabSz="914400">
      <a:defRPr sz="1200">
        <a:solidFill>
          <a:schemeClr val="tx1"/>
        </a:solidFill>
        <a:latin typeface="+mn-lt"/>
        <a:ea typeface="+mn-ea"/>
      </a:defRPr>
    </a:lvl3pPr>
    <a:lvl4pPr marL="1371600" algn="l" defTabSz="914400">
      <a:defRPr sz="1200">
        <a:solidFill>
          <a:schemeClr val="tx1"/>
        </a:solidFill>
        <a:latin typeface="+mn-lt"/>
        <a:ea typeface="+mn-ea"/>
      </a:defRPr>
    </a:lvl4pPr>
    <a:lvl5pPr marL="1828800" algn="l" defTabSz="914400">
      <a:defRPr sz="1200">
        <a:solidFill>
          <a:schemeClr val="tx1"/>
        </a:solidFill>
        <a:latin typeface="+mn-lt"/>
        <a:ea typeface="+mn-ea"/>
      </a:defRPr>
    </a:lvl5pPr>
    <a:lvl6pPr marL="2286000" algn="l" defTabSz="914400">
      <a:defRPr sz="1200">
        <a:solidFill>
          <a:schemeClr val="tx1"/>
        </a:solidFill>
        <a:latin typeface="+mn-lt"/>
        <a:ea typeface="+mn-ea"/>
      </a:defRPr>
    </a:lvl6pPr>
    <a:lvl7pPr marL="2743200" algn="l" defTabSz="914400">
      <a:defRPr sz="1200">
        <a:solidFill>
          <a:schemeClr val="tx1"/>
        </a:solidFill>
        <a:latin typeface="+mn-lt"/>
        <a:ea typeface="+mn-ea"/>
      </a:defRPr>
    </a:lvl7pPr>
    <a:lvl8pPr marL="3200400" algn="l" defTabSz="914400">
      <a:defRPr sz="1200">
        <a:solidFill>
          <a:schemeClr val="tx1"/>
        </a:solidFill>
        <a:latin typeface="+mn-lt"/>
        <a:ea typeface="+mn-ea"/>
      </a:defRPr>
    </a:lvl8pPr>
    <a:lvl9pPr marL="3657600" algn="l" defTabSz="914400">
      <a:defRPr sz="1200">
        <a:solidFill>
          <a:schemeClr val="tx1"/>
        </a:solidFill>
        <a:latin typeface="+mn-lt"/>
        <a:ea typeface="+mn-ea"/>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a:defRPr/>
            </a:pPr>
            <a:r>
              <a:rPr lang="en-US"/>
              <a:t>These activities are mainly supported by…</a:t>
            </a:r>
            <a:endParaRPr/>
          </a:p>
        </p:txBody>
      </p:sp>
      <p:sp>
        <p:nvSpPr>
          <p:cNvPr id="6" name="Slide Number Placeholder 3"/>
          <p:cNvSpPr>
            <a:spLocks noGrp="1"/>
          </p:cNvSpPr>
          <p:nvPr>
            <p:ph type="sldNum" sz="quarter" idx="10"/>
          </p:nvPr>
        </p:nvSpPr>
        <p:spPr bwMode="auto"/>
        <p:txBody>
          <a:bodyPr/>
          <a:lstStyle/>
          <a:p>
            <a:pPr>
              <a:defRPr/>
            </a:pPr>
            <a:fld id="{B0E8E0D7-F8FE-4020-B0F2-815F83AEE8E6}" type="slidenum">
              <a:t>4</a:t>
            </a:fld>
            <a:endParaRPr lang="en-US"/>
          </a:p>
        </p:txBody>
      </p:sp>
    </p:spTree>
    <p:extLst>
      <p:ext uri="{BB962C8B-B14F-4D97-AF65-F5344CB8AC3E}">
        <p14:creationId xmlns:p14="http://schemas.microsoft.com/office/powerpoint/2010/main" val="13444367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userDrawn="1">
  <p:cSld name="Διαφάνεια τίτλου">
    <p:spTree>
      <p:nvGrpSpPr>
        <p:cNvPr id="1" name=""/>
        <p:cNvGrpSpPr/>
        <p:nvPr/>
      </p:nvGrpSpPr>
      <p:grpSpPr bwMode="auto">
        <a:xfrm>
          <a:off x="0" y="0"/>
          <a:ext cx="0" cy="0"/>
          <a:chOff x="0" y="0"/>
          <a:chExt cx="0" cy="0"/>
        </a:xfrm>
      </p:grpSpPr>
      <p:sp>
        <p:nvSpPr>
          <p:cNvPr id="4" name="Title 1"/>
          <p:cNvSpPr>
            <a:spLocks noGrp="1"/>
          </p:cNvSpPr>
          <p:nvPr>
            <p:ph type="ctrTitle" hasCustomPrompt="1"/>
          </p:nvPr>
        </p:nvSpPr>
        <p:spPr bwMode="auto">
          <a:xfrm>
            <a:off x="1097280" y="758951"/>
            <a:ext cx="10058400" cy="2957997"/>
          </a:xfrm>
        </p:spPr>
        <p:txBody>
          <a:bodyPr anchor="b">
            <a:normAutofit/>
          </a:bodyPr>
          <a:lstStyle>
            <a:lvl1pPr algn="ctr">
              <a:lnSpc>
                <a:spcPct val="85000"/>
              </a:lnSpc>
              <a:defRPr sz="8000" spc="-50">
                <a:solidFill>
                  <a:schemeClr val="tx1">
                    <a:lumMod val="85000"/>
                    <a:lumOff val="15000"/>
                  </a:schemeClr>
                </a:solidFill>
              </a:defRPr>
            </a:lvl1pPr>
          </a:lstStyle>
          <a:p>
            <a:pPr>
              <a:defRPr/>
            </a:pPr>
            <a:r>
              <a:rPr lang="en-US"/>
              <a:t>PROJECT TITLE</a:t>
            </a:r>
            <a:endParaRPr/>
          </a:p>
        </p:txBody>
      </p:sp>
      <p:sp>
        <p:nvSpPr>
          <p:cNvPr id="5" name="Subtitle 2"/>
          <p:cNvSpPr>
            <a:spLocks noGrp="1"/>
          </p:cNvSpPr>
          <p:nvPr>
            <p:ph type="subTitle" idx="1" hasCustomPrompt="1"/>
          </p:nvPr>
        </p:nvSpPr>
        <p:spPr bwMode="auto">
          <a:xfrm>
            <a:off x="1100051" y="4107180"/>
            <a:ext cx="10058400" cy="1645919"/>
          </a:xfrm>
        </p:spPr>
        <p:txBody>
          <a:bodyPr lIns="91440" rIns="91440">
            <a:normAutofit/>
          </a:bodyPr>
          <a:lstStyle>
            <a:lvl1pPr marL="0" indent="0" algn="l">
              <a:buNone/>
              <a:defRPr sz="2400" b="0" cap="all" spc="20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a:defRPr/>
            </a:pPr>
            <a:r>
              <a:rPr lang="en-US"/>
              <a:t>WPX - Task X.X: Task or deliverable title HERE</a:t>
            </a:r>
            <a:endParaRPr/>
          </a:p>
          <a:p>
            <a:pPr>
              <a:defRPr/>
            </a:pPr>
            <a:r>
              <a:rPr lang="en-US"/>
              <a:t>ORGANIZATION: ORGANIZATion name/acronym</a:t>
            </a:r>
            <a:br>
              <a:rPr lang="en-US"/>
            </a:br>
            <a:r>
              <a:rPr lang="en-US"/>
              <a:t>PRESENTER(S): presenters names</a:t>
            </a:r>
            <a:br>
              <a:rPr lang="en-US"/>
            </a:br>
            <a:r>
              <a:rPr lang="en-US"/>
              <a:t>MEETING: TYPE AND LOCATION OF THE MEETING</a:t>
            </a:r>
            <a:endParaRPr/>
          </a:p>
        </p:txBody>
      </p:sp>
      <p:sp>
        <p:nvSpPr>
          <p:cNvPr id="6" name="Date Placeholder 3"/>
          <p:cNvSpPr>
            <a:spLocks noGrp="1"/>
          </p:cNvSpPr>
          <p:nvPr>
            <p:ph type="dt" sz="half" idx="10"/>
          </p:nvPr>
        </p:nvSpPr>
        <p:spPr bwMode="auto">
          <a:xfrm>
            <a:off x="1859292" y="6459785"/>
            <a:ext cx="1710260" cy="365125"/>
          </a:xfrm>
        </p:spPr>
        <p:txBody>
          <a:bodyPr/>
          <a:lstStyle/>
          <a:p>
            <a:pPr>
              <a:defRPr/>
            </a:pPr>
            <a:fld id="{40F4E886-7301-4474-86BD-9B5B4C643F56}" type="datetime1">
              <a:t>31/1/2018</a:t>
            </a:fld>
            <a:endParaRPr lang="en-US"/>
          </a:p>
        </p:txBody>
      </p:sp>
      <p:sp>
        <p:nvSpPr>
          <p:cNvPr id="7" name="Footer Placeholder 4"/>
          <p:cNvSpPr>
            <a:spLocks noGrp="1"/>
          </p:cNvSpPr>
          <p:nvPr>
            <p:ph type="ftr" sz="quarter" idx="11"/>
          </p:nvPr>
        </p:nvSpPr>
        <p:spPr bwMode="auto"/>
        <p:txBody>
          <a:bodyPr/>
          <a:lstStyle/>
          <a:p>
            <a:pPr>
              <a:defRPr/>
            </a:pPr>
            <a:r>
              <a:rPr lang="en-US"/>
              <a:t>PLUG-N-HARVEST</a:t>
            </a:r>
            <a:br>
              <a:rPr lang="en-US"/>
            </a:br>
            <a:r>
              <a:rPr lang="en-US"/>
              <a:t>ID: 768735 - H2020-EU.2.1.5.2.</a:t>
            </a:r>
            <a:endParaRPr/>
          </a:p>
        </p:txBody>
      </p:sp>
      <p:sp>
        <p:nvSpPr>
          <p:cNvPr id="8" name="Slide Number Placeholder 5"/>
          <p:cNvSpPr>
            <a:spLocks noGrp="1"/>
          </p:cNvSpPr>
          <p:nvPr>
            <p:ph type="sldNum" sz="quarter" idx="12"/>
          </p:nvPr>
        </p:nvSpPr>
        <p:spPr bwMode="auto">
          <a:xfrm>
            <a:off x="8625622" y="6459785"/>
            <a:ext cx="1087438" cy="365125"/>
          </a:xfrm>
        </p:spPr>
        <p:txBody>
          <a:bodyPr/>
          <a:lstStyle/>
          <a:p>
            <a:pPr>
              <a:defRPr/>
            </a:pPr>
            <a:fld id="{76F34D8A-136C-4FA7-8325-F06DF2D5CB3D}" type="slidenum">
              <a:t>‹#›</a:t>
            </a:fld>
            <a:endParaRPr lang="en-US"/>
          </a:p>
        </p:txBody>
      </p:sp>
      <p:pic>
        <p:nvPicPr>
          <p:cNvPr id="9" name="Εικόνα 10"/>
          <p:cNvPicPr>
            <a:picLocks noChangeAspect="1"/>
          </p:cNvPicPr>
          <p:nvPr userDrawn="1"/>
        </p:nvPicPr>
        <p:blipFill>
          <a:blip r:embed="rId2"/>
          <a:stretch/>
        </p:blipFill>
        <p:spPr bwMode="auto">
          <a:xfrm>
            <a:off x="10611482" y="0"/>
            <a:ext cx="1580517" cy="1519257"/>
          </a:xfrm>
          <a:prstGeom prst="rect">
            <a:avLst/>
          </a:prstGeom>
        </p:spPr>
      </p:pic>
      <p:pic>
        <p:nvPicPr>
          <p:cNvPr id="10" name="Εικόνα 15"/>
          <p:cNvPicPr>
            <a:picLocks noChangeAspect="1"/>
          </p:cNvPicPr>
          <p:nvPr userDrawn="1"/>
        </p:nvPicPr>
        <p:blipFill>
          <a:blip r:embed="rId3"/>
          <a:stretch/>
        </p:blipFill>
        <p:spPr bwMode="auto">
          <a:xfrm>
            <a:off x="293904" y="187221"/>
            <a:ext cx="1440872" cy="960582"/>
          </a:xfrm>
          <a:prstGeom prst="rect">
            <a:avLst/>
          </a:prstGeom>
        </p:spPr>
      </p:pic>
      <p:grpSp>
        <p:nvGrpSpPr>
          <p:cNvPr id="11" name="Ομάδα 23"/>
          <p:cNvGrpSpPr/>
          <p:nvPr userDrawn="1"/>
        </p:nvGrpSpPr>
        <p:grpSpPr bwMode="auto">
          <a:xfrm>
            <a:off x="293904" y="2240280"/>
            <a:ext cx="7009754" cy="3572554"/>
            <a:chOff x="293904" y="2240280"/>
            <a:chExt cx="7009754" cy="3572554"/>
          </a:xfrm>
        </p:grpSpPr>
        <p:cxnSp>
          <p:nvCxnSpPr>
            <p:cNvPr id="12" name="Straight Connector 8"/>
            <p:cNvCxnSpPr>
              <a:cxnSpLocks/>
            </p:cNvCxnSpPr>
            <p:nvPr/>
          </p:nvCxnSpPr>
          <p:spPr bwMode="auto">
            <a:xfrm>
              <a:off x="457200" y="3924300"/>
              <a:ext cx="6675120" cy="0"/>
            </a:xfrm>
            <a:prstGeom prst="line">
              <a:avLst/>
            </a:prstGeom>
            <a:ln/>
          </p:spPr>
          <p:style>
            <a:lnRef idx="1">
              <a:schemeClr val="dk1"/>
            </a:lnRef>
            <a:fillRef idx="0">
              <a:schemeClr val="dk1"/>
            </a:fillRef>
            <a:effectRef idx="0">
              <a:schemeClr val="dk1"/>
            </a:effectRef>
            <a:fontRef idx="minor">
              <a:schemeClr val="tx1"/>
            </a:fontRef>
          </p:style>
        </p:cxnSp>
        <p:cxnSp>
          <p:nvCxnSpPr>
            <p:cNvPr id="13" name="Straight Connector 8"/>
            <p:cNvCxnSpPr>
              <a:cxnSpLocks/>
            </p:cNvCxnSpPr>
            <p:nvPr userDrawn="1"/>
          </p:nvCxnSpPr>
          <p:spPr bwMode="auto">
            <a:xfrm>
              <a:off x="940958" y="2240280"/>
              <a:ext cx="0" cy="3572554"/>
            </a:xfrm>
            <a:prstGeom prst="line">
              <a:avLst/>
            </a:prstGeom>
            <a:ln/>
          </p:spPr>
          <p:style>
            <a:lnRef idx="1">
              <a:schemeClr val="dk1"/>
            </a:lnRef>
            <a:fillRef idx="0">
              <a:schemeClr val="dk1"/>
            </a:fillRef>
            <a:effectRef idx="0">
              <a:schemeClr val="dk1"/>
            </a:effectRef>
            <a:fontRef idx="minor">
              <a:schemeClr val="tx1"/>
            </a:fontRef>
          </p:style>
        </p:cxnSp>
        <p:cxnSp>
          <p:nvCxnSpPr>
            <p:cNvPr id="14" name="Straight Connector 8"/>
            <p:cNvCxnSpPr>
              <a:cxnSpLocks/>
            </p:cNvCxnSpPr>
            <p:nvPr userDrawn="1"/>
          </p:nvCxnSpPr>
          <p:spPr bwMode="auto">
            <a:xfrm>
              <a:off x="628538" y="3855720"/>
              <a:ext cx="66751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8"/>
            <p:cNvCxnSpPr>
              <a:cxnSpLocks/>
            </p:cNvCxnSpPr>
            <p:nvPr userDrawn="1"/>
          </p:nvCxnSpPr>
          <p:spPr bwMode="auto">
            <a:xfrm>
              <a:off x="293904" y="3992880"/>
              <a:ext cx="66751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6" name="Ομάδα 18"/>
          <p:cNvGrpSpPr/>
          <p:nvPr userDrawn="1"/>
        </p:nvGrpSpPr>
        <p:grpSpPr bwMode="auto">
          <a:xfrm>
            <a:off x="-3" y="5995713"/>
            <a:ext cx="12192003" cy="195824"/>
            <a:chOff x="-3" y="5947505"/>
            <a:chExt cx="12192003" cy="195824"/>
          </a:xfrm>
        </p:grpSpPr>
        <p:sp>
          <p:nvSpPr>
            <p:cNvPr id="17" name="Rectangle 7"/>
            <p:cNvSpPr/>
            <p:nvPr userDrawn="1"/>
          </p:nvSpPr>
          <p:spPr bwMode="auto">
            <a:xfrm>
              <a:off x="-3" y="6081273"/>
              <a:ext cx="12192002" cy="62057"/>
            </a:xfrm>
            <a:prstGeom prst="rect">
              <a:avLst/>
            </a:prstGeom>
            <a:solidFill>
              <a:srgbClr val="FFC000"/>
            </a:solidFill>
            <a:ln>
              <a:noFill/>
            </a:ln>
          </p:spPr>
          <p:style>
            <a:lnRef idx="0">
              <a:srgbClr val="000000"/>
            </a:lnRef>
            <a:fillRef idx="0">
              <a:srgbClr val="000000"/>
            </a:fillRef>
            <a:effectRef idx="0">
              <a:srgbClr val="000000"/>
            </a:effectRef>
            <a:fontRef idx="minor">
              <a:schemeClr val="lt1"/>
            </a:fontRef>
          </p:style>
        </p:sp>
        <p:sp>
          <p:nvSpPr>
            <p:cNvPr id="18" name="Rectangle 7"/>
            <p:cNvSpPr/>
            <p:nvPr userDrawn="1"/>
          </p:nvSpPr>
          <p:spPr bwMode="auto">
            <a:xfrm>
              <a:off x="3175" y="6012600"/>
              <a:ext cx="12188825" cy="64008"/>
            </a:xfrm>
            <a:prstGeom prst="rect">
              <a:avLst/>
            </a:prstGeom>
            <a:gradFill>
              <a:gsLst>
                <a:gs pos="0">
                  <a:schemeClr val="accent5">
                    <a:lumMod val="67000"/>
                  </a:schemeClr>
                </a:gs>
                <a:gs pos="48000">
                  <a:schemeClr val="accent5">
                    <a:lumMod val="97000"/>
                    <a:lumOff val="3000"/>
                  </a:schemeClr>
                </a:gs>
                <a:gs pos="100000">
                  <a:schemeClr val="accent5">
                    <a:lumMod val="60000"/>
                    <a:lumOff val="40000"/>
                  </a:schemeClr>
                </a:gs>
              </a:gsLst>
              <a:lin ang="16200000" scaled="1"/>
            </a:gradFill>
            <a:ln>
              <a:noFill/>
            </a:ln>
          </p:spPr>
          <p:style>
            <a:lnRef idx="0">
              <a:srgbClr val="000000"/>
            </a:lnRef>
            <a:fillRef idx="0">
              <a:srgbClr val="000000"/>
            </a:fillRef>
            <a:effectRef idx="0">
              <a:srgbClr val="000000"/>
            </a:effectRef>
            <a:fontRef idx="minor">
              <a:schemeClr val="lt1"/>
            </a:fontRef>
          </p:style>
        </p:sp>
        <p:sp>
          <p:nvSpPr>
            <p:cNvPr id="19" name="Rectangle 7"/>
            <p:cNvSpPr/>
            <p:nvPr/>
          </p:nvSpPr>
          <p:spPr bwMode="auto">
            <a:xfrm>
              <a:off x="-3" y="5947505"/>
              <a:ext cx="12192002" cy="62057"/>
            </a:xfrm>
            <a:prstGeom prst="rect">
              <a:avLst/>
            </a:prstGeom>
            <a:solidFill>
              <a:schemeClr val="accent6"/>
            </a:solidFill>
            <a:ln>
              <a:noFill/>
            </a:ln>
          </p:spPr>
          <p:style>
            <a:lnRef idx="0">
              <a:srgbClr val="000000"/>
            </a:lnRef>
            <a:fillRef idx="0">
              <a:srgbClr val="000000"/>
            </a:fillRef>
            <a:effectRef idx="0">
              <a:srgbClr val="000000"/>
            </a:effectRef>
            <a:fontRef idx="minor">
              <a:schemeClr val="lt1"/>
            </a:fontRef>
          </p:style>
        </p:sp>
      </p:grpSp>
    </p:spTree>
  </p:cSld>
  <p:clrMapOvr>
    <a:masterClrMapping/>
  </p:clrMapOvr>
  <p:hf/>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Τίτλος και Κατακόρυφο κείμενο">
    <p:spTree>
      <p:nvGrpSpPr>
        <p:cNvPr id="1" name=""/>
        <p:cNvGrpSpPr/>
        <p:nvPr/>
      </p:nvGrpSpPr>
      <p:grpSpPr bwMode="auto">
        <a:xfrm>
          <a:off x="0" y="0"/>
          <a:ext cx="0" cy="0"/>
          <a:chOff x="0" y="0"/>
          <a:chExt cx="0" cy="0"/>
        </a:xfrm>
      </p:grpSpPr>
      <p:sp>
        <p:nvSpPr>
          <p:cNvPr id="4" name="Title 1"/>
          <p:cNvSpPr>
            <a:spLocks noGrp="1"/>
          </p:cNvSpPr>
          <p:nvPr>
            <p:ph type="title" hasCustomPrompt="1"/>
          </p:nvPr>
        </p:nvSpPr>
        <p:spPr bwMode="auto"/>
        <p:txBody>
          <a:bodyPr/>
          <a:lstStyle>
            <a:lvl1pPr>
              <a:defRPr/>
            </a:lvl1pPr>
          </a:lstStyle>
          <a:p>
            <a:pPr>
              <a:defRPr/>
            </a:pPr>
            <a:r>
              <a:rPr lang="en-US"/>
              <a:t>MAIN TITLE</a:t>
            </a:r>
            <a:endParaRPr/>
          </a:p>
        </p:txBody>
      </p:sp>
      <p:sp>
        <p:nvSpPr>
          <p:cNvPr id="5" name="Vertical Text Placeholder 2"/>
          <p:cNvSpPr>
            <a:spLocks noGrp="1"/>
          </p:cNvSpPr>
          <p:nvPr>
            <p:ph type="body" orient="vert" idx="1" hasCustomPrompt="1"/>
          </p:nvPr>
        </p:nvSpPr>
        <p:spPr bwMode="auto"/>
        <p:txBody>
          <a:bodyPr vert="eaVert" lIns="45720" tIns="0" rIns="45720" bIns="0"/>
          <a:lstStyle>
            <a:lvl1pPr marL="91440" marR="0" indent="-91440" algn="l" defTabSz="914400">
              <a:lnSpc>
                <a:spcPct val="90000"/>
              </a:lnSpc>
              <a:spcBef>
                <a:spcPts val="1200"/>
              </a:spcBef>
              <a:spcAft>
                <a:spcPts val="200"/>
              </a:spcAft>
              <a:buClr>
                <a:srgbClr val="99CB38"/>
              </a:buClr>
              <a:buSzPct val="100000"/>
              <a:buFont typeface="Calibri"/>
              <a:buChar char=" "/>
              <a:defRPr/>
            </a:lvl1pPr>
            <a:lvl2pPr marL="384048" marR="0" indent="-182880" algn="l" defTabSz="914400">
              <a:lnSpc>
                <a:spcPct val="90000"/>
              </a:lnSpc>
              <a:spcBef>
                <a:spcPts val="200"/>
              </a:spcBef>
              <a:spcAft>
                <a:spcPts val="400"/>
              </a:spcAft>
              <a:buClr>
                <a:srgbClr val="99CB38"/>
              </a:buClr>
              <a:buSzTx/>
              <a:buFont typeface="Calibri"/>
              <a:buChar char="◦"/>
              <a:defRPr/>
            </a:lvl2pPr>
            <a:lvl3pPr marL="566928" marR="0" indent="-182880" algn="l" defTabSz="914400">
              <a:lnSpc>
                <a:spcPct val="90000"/>
              </a:lnSpc>
              <a:spcBef>
                <a:spcPts val="200"/>
              </a:spcBef>
              <a:spcAft>
                <a:spcPts val="400"/>
              </a:spcAft>
              <a:buClr>
                <a:srgbClr val="99CB38"/>
              </a:buClr>
              <a:buSzTx/>
              <a:buFont typeface="Calibri"/>
              <a:buChar char="◦"/>
              <a:defRPr/>
            </a:lvl3pPr>
            <a:lvl4pPr marL="749808" marR="0" indent="-182880" algn="l" defTabSz="914400">
              <a:lnSpc>
                <a:spcPct val="90000"/>
              </a:lnSpc>
              <a:spcBef>
                <a:spcPts val="200"/>
              </a:spcBef>
              <a:spcAft>
                <a:spcPts val="400"/>
              </a:spcAft>
              <a:buClr>
                <a:srgbClr val="99CB38"/>
              </a:buClr>
              <a:buSzTx/>
              <a:buFont typeface="Calibri"/>
              <a:buChar char="◦"/>
              <a:defRPr/>
            </a:lvl4pPr>
            <a:lvl5pPr marL="932688" marR="0" indent="-182880" algn="l" defTabSz="914400">
              <a:lnSpc>
                <a:spcPct val="90000"/>
              </a:lnSpc>
              <a:spcBef>
                <a:spcPts val="200"/>
              </a:spcBef>
              <a:spcAft>
                <a:spcPts val="400"/>
              </a:spcAft>
              <a:buClr>
                <a:srgbClr val="99CB38"/>
              </a:buClr>
              <a:buSzTx/>
              <a:buFont typeface="Calibri"/>
              <a:buChar char="◦"/>
              <a:defRPr/>
            </a:lvl5pPr>
          </a:lstStyle>
          <a:p>
            <a:pPr marL="91440" marR="0" lvl="0" indent="-91440" algn="l" defTabSz="914400">
              <a:lnSpc>
                <a:spcPct val="90000"/>
              </a:lnSpc>
              <a:spcBef>
                <a:spcPts val="1200"/>
              </a:spcBef>
              <a:spcAft>
                <a:spcPts val="200"/>
              </a:spcAft>
              <a:buClr>
                <a:srgbClr val="99CB38"/>
              </a:buClr>
              <a:buSzPct val="100000"/>
              <a:buFont typeface="Calibri"/>
              <a:buChar char=" "/>
              <a:defRPr/>
            </a:pPr>
            <a:r>
              <a:rPr lang="en-US" sz="2000" b="0" i="0" u="none" strike="noStrike" cap="none" spc="0">
                <a:ln>
                  <a:noFill/>
                </a:ln>
                <a:solidFill>
                  <a:prstClr val="black">
                    <a:lumMod val="75000"/>
                    <a:lumOff val="25000"/>
                  </a:prstClr>
                </a:solidFill>
                <a:latin typeface="+mn-lt"/>
                <a:ea typeface="+mn-ea"/>
              </a:rPr>
              <a:t>SAMPLE TEXT</a:t>
            </a:r>
            <a:endParaRPr lang="el-GR" sz="2000" b="0" i="0" u="none" strike="noStrike" cap="none" spc="0">
              <a:ln>
                <a:noFill/>
              </a:ln>
              <a:solidFill>
                <a:prstClr val="black">
                  <a:lumMod val="75000"/>
                  <a:lumOff val="25000"/>
                </a:prstClr>
              </a:solidFill>
              <a:latin typeface="+mn-lt"/>
              <a:ea typeface="+mn-ea"/>
            </a:endParaRPr>
          </a:p>
          <a:p>
            <a:pPr marL="384048" marR="0" lvl="1" indent="-182880" algn="l" defTabSz="914400">
              <a:lnSpc>
                <a:spcPct val="90000"/>
              </a:lnSpc>
              <a:spcBef>
                <a:spcPts val="200"/>
              </a:spcBef>
              <a:spcAft>
                <a:spcPts val="400"/>
              </a:spcAft>
              <a:buClr>
                <a:srgbClr val="99CB38"/>
              </a:buClr>
              <a:buSzTx/>
              <a:buFont typeface="Calibri"/>
              <a:buChar char="◦"/>
              <a:defRPr/>
            </a:pPr>
            <a:r>
              <a:rPr lang="en-US" sz="1800" b="0" i="0" u="none" strike="noStrike" cap="none" spc="0">
                <a:ln>
                  <a:noFill/>
                </a:ln>
                <a:solidFill>
                  <a:prstClr val="black">
                    <a:lumMod val="75000"/>
                    <a:lumOff val="25000"/>
                  </a:prstClr>
                </a:solidFill>
                <a:latin typeface="+mn-lt"/>
                <a:ea typeface="+mn-ea"/>
              </a:rPr>
              <a:t>Second level</a:t>
            </a:r>
            <a:endParaRPr lang="el-GR" sz="1800" b="0" i="0" u="none" strike="noStrike" cap="none" spc="0">
              <a:ln>
                <a:noFill/>
              </a:ln>
              <a:solidFill>
                <a:prstClr val="black">
                  <a:lumMod val="75000"/>
                  <a:lumOff val="25000"/>
                </a:prstClr>
              </a:solidFill>
              <a:latin typeface="+mn-lt"/>
              <a:ea typeface="+mn-ea"/>
            </a:endParaRPr>
          </a:p>
          <a:p>
            <a:pPr marL="566928" marR="0" lvl="2" indent="-182880" algn="l" defTabSz="914400">
              <a:lnSpc>
                <a:spcPct val="90000"/>
              </a:lnSpc>
              <a:spcBef>
                <a:spcPts val="200"/>
              </a:spcBef>
              <a:spcAft>
                <a:spcPts val="400"/>
              </a:spcAft>
              <a:buClr>
                <a:srgbClr val="99CB38"/>
              </a:buClr>
              <a:buSzTx/>
              <a:buFont typeface="Calibri"/>
              <a:buChar char="◦"/>
              <a:defRPr/>
            </a:pPr>
            <a:r>
              <a:rPr lang="en-US" sz="1400" b="0" i="0" u="none" strike="noStrike" cap="none" spc="0">
                <a:ln>
                  <a:noFill/>
                </a:ln>
                <a:solidFill>
                  <a:prstClr val="black">
                    <a:lumMod val="75000"/>
                    <a:lumOff val="25000"/>
                  </a:prstClr>
                </a:solidFill>
                <a:latin typeface="+mn-lt"/>
                <a:ea typeface="+mn-ea"/>
              </a:rPr>
              <a:t>Third level</a:t>
            </a:r>
            <a:endParaRPr lang="el-GR" sz="1400" b="0" i="0" u="none" strike="noStrike" cap="none" spc="0">
              <a:ln>
                <a:noFill/>
              </a:ln>
              <a:solidFill>
                <a:prstClr val="black">
                  <a:lumMod val="75000"/>
                  <a:lumOff val="25000"/>
                </a:prstClr>
              </a:solidFill>
              <a:latin typeface="+mn-lt"/>
              <a:ea typeface="+mn-ea"/>
            </a:endParaRPr>
          </a:p>
          <a:p>
            <a:pPr marL="749808" marR="0" lvl="3" indent="-182880" algn="l" defTabSz="914400">
              <a:lnSpc>
                <a:spcPct val="90000"/>
              </a:lnSpc>
              <a:spcBef>
                <a:spcPts val="200"/>
              </a:spcBef>
              <a:spcAft>
                <a:spcPts val="400"/>
              </a:spcAft>
              <a:buClr>
                <a:srgbClr val="99CB38"/>
              </a:buClr>
              <a:buSzTx/>
              <a:buFont typeface="Calibri"/>
              <a:buChar char="◦"/>
              <a:defRPr/>
            </a:pPr>
            <a:r>
              <a:rPr lang="en-US" sz="1400" b="0" i="0" u="none" strike="noStrike" cap="none" spc="0">
                <a:ln>
                  <a:noFill/>
                </a:ln>
                <a:solidFill>
                  <a:prstClr val="black">
                    <a:lumMod val="75000"/>
                    <a:lumOff val="25000"/>
                  </a:prstClr>
                </a:solidFill>
                <a:latin typeface="+mn-lt"/>
                <a:ea typeface="+mn-ea"/>
              </a:rPr>
              <a:t>Fourth level</a:t>
            </a:r>
            <a:endParaRPr lang="el-GR" sz="1400" b="0" i="0" u="none" strike="noStrike" cap="none" spc="0">
              <a:ln>
                <a:noFill/>
              </a:ln>
              <a:solidFill>
                <a:prstClr val="black">
                  <a:lumMod val="75000"/>
                  <a:lumOff val="25000"/>
                </a:prstClr>
              </a:solidFill>
              <a:latin typeface="+mn-lt"/>
              <a:ea typeface="+mn-ea"/>
            </a:endParaRPr>
          </a:p>
          <a:p>
            <a:pPr marL="932688" marR="0" lvl="4" indent="-182880" algn="l" defTabSz="914400">
              <a:lnSpc>
                <a:spcPct val="90000"/>
              </a:lnSpc>
              <a:spcBef>
                <a:spcPts val="200"/>
              </a:spcBef>
              <a:spcAft>
                <a:spcPts val="400"/>
              </a:spcAft>
              <a:buClr>
                <a:srgbClr val="99CB38"/>
              </a:buClr>
              <a:buSzTx/>
              <a:buFont typeface="Calibri"/>
              <a:buChar char="◦"/>
              <a:defRPr/>
            </a:pPr>
            <a:r>
              <a:rPr lang="en-US" sz="1400" b="0" i="0" u="none" strike="noStrike" cap="none" spc="0">
                <a:ln>
                  <a:noFill/>
                </a:ln>
                <a:solidFill>
                  <a:prstClr val="black">
                    <a:lumMod val="75000"/>
                    <a:lumOff val="25000"/>
                  </a:prstClr>
                </a:solidFill>
                <a:latin typeface="+mn-lt"/>
                <a:ea typeface="+mn-ea"/>
              </a:rPr>
              <a:t>Fifth level</a:t>
            </a:r>
            <a:endParaRPr/>
          </a:p>
        </p:txBody>
      </p:sp>
      <p:sp>
        <p:nvSpPr>
          <p:cNvPr id="6" name="Date Placeholder 3"/>
          <p:cNvSpPr>
            <a:spLocks noGrp="1"/>
          </p:cNvSpPr>
          <p:nvPr>
            <p:ph type="dt" sz="half" idx="10"/>
          </p:nvPr>
        </p:nvSpPr>
        <p:spPr bwMode="auto"/>
        <p:txBody>
          <a:bodyPr/>
          <a:lstStyle/>
          <a:p>
            <a:pPr>
              <a:defRPr/>
            </a:pPr>
            <a:fld id="{CCDB0B1E-DEAE-4CBE-A42B-AFEABF2D80C4}" type="datetime1">
              <a:t>31/1/2018</a:t>
            </a:fld>
            <a:endParaRPr lang="en-US"/>
          </a:p>
        </p:txBody>
      </p:sp>
      <p:sp>
        <p:nvSpPr>
          <p:cNvPr id="7" name="Footer Placeholder 4"/>
          <p:cNvSpPr>
            <a:spLocks noGrp="1"/>
          </p:cNvSpPr>
          <p:nvPr>
            <p:ph type="ftr" sz="quarter" idx="11"/>
          </p:nvPr>
        </p:nvSpPr>
        <p:spPr bwMode="auto"/>
        <p:txBody>
          <a:bodyPr/>
          <a:lstStyle/>
          <a:p>
            <a:pPr>
              <a:defRPr/>
            </a:pPr>
            <a:r>
              <a:rPr lang="sv-SE"/>
              <a:t>PLUG-N-HARVEST</a:t>
            </a:r>
            <a:br>
              <a:rPr lang="sv-SE"/>
            </a:br>
            <a:r>
              <a:rPr lang="sv-SE"/>
              <a:t>ID: 768735 - H2020-EU.2.1.5.2.</a:t>
            </a:r>
            <a:endParaRPr/>
          </a:p>
        </p:txBody>
      </p:sp>
      <p:sp>
        <p:nvSpPr>
          <p:cNvPr id="8" name="Slide Number Placeholder 5"/>
          <p:cNvSpPr>
            <a:spLocks noGrp="1"/>
          </p:cNvSpPr>
          <p:nvPr>
            <p:ph type="sldNum" sz="quarter" idx="12"/>
          </p:nvPr>
        </p:nvSpPr>
        <p:spPr bwMode="auto"/>
        <p:txBody>
          <a:bodyPr/>
          <a:lstStyle/>
          <a:p>
            <a:pPr>
              <a:defRPr/>
            </a:pPr>
            <a:fld id="{76F34D8A-136C-4FA7-8325-F06DF2D5CB3D}" type="slidenum">
              <a:t>‹#›</a:t>
            </a:fld>
            <a:endParaRPr lang="en-US"/>
          </a:p>
        </p:txBody>
      </p:sp>
    </p:spTree>
  </p:cSld>
  <p:clrMapOvr>
    <a:masterClrMapping/>
  </p:clrMapOvr>
  <p:hf/>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showMasterPhAnim="0" type="vertTitleAndTx" preserve="1" userDrawn="1">
  <p:cSld name="Κατακόρυφος τίτλος και Κείμενο">
    <p:spTree>
      <p:nvGrpSpPr>
        <p:cNvPr id="1" name=""/>
        <p:cNvGrpSpPr/>
        <p:nvPr/>
      </p:nvGrpSpPr>
      <p:grpSpPr bwMode="auto">
        <a:xfrm>
          <a:off x="0" y="0"/>
          <a:ext cx="0" cy="0"/>
          <a:chOff x="0" y="0"/>
          <a:chExt cx="0" cy="0"/>
        </a:xfrm>
      </p:grpSpPr>
      <p:grpSp>
        <p:nvGrpSpPr>
          <p:cNvPr id="4" name="Ομάδα 18"/>
          <p:cNvGrpSpPr/>
          <p:nvPr userDrawn="1"/>
        </p:nvGrpSpPr>
        <p:grpSpPr bwMode="auto">
          <a:xfrm>
            <a:off x="-3" y="5947505"/>
            <a:ext cx="12192003" cy="195824"/>
            <a:chOff x="-3" y="5947505"/>
            <a:chExt cx="12192003" cy="195824"/>
          </a:xfrm>
        </p:grpSpPr>
        <p:sp>
          <p:nvSpPr>
            <p:cNvPr id="5" name="Rectangle 7"/>
            <p:cNvSpPr/>
            <p:nvPr userDrawn="1"/>
          </p:nvSpPr>
          <p:spPr bwMode="auto">
            <a:xfrm>
              <a:off x="-3" y="6081273"/>
              <a:ext cx="12192002" cy="62057"/>
            </a:xfrm>
            <a:prstGeom prst="rect">
              <a:avLst/>
            </a:prstGeom>
            <a:solidFill>
              <a:srgbClr val="FFC000"/>
            </a:solidFill>
            <a:ln>
              <a:noFill/>
            </a:ln>
          </p:spPr>
          <p:style>
            <a:lnRef idx="0">
              <a:srgbClr val="000000"/>
            </a:lnRef>
            <a:fillRef idx="0">
              <a:srgbClr val="000000"/>
            </a:fillRef>
            <a:effectRef idx="0">
              <a:srgbClr val="000000"/>
            </a:effectRef>
            <a:fontRef idx="minor">
              <a:schemeClr val="lt1"/>
            </a:fontRef>
          </p:style>
        </p:sp>
        <p:sp>
          <p:nvSpPr>
            <p:cNvPr id="6" name="Rectangle 7"/>
            <p:cNvSpPr/>
            <p:nvPr userDrawn="1"/>
          </p:nvSpPr>
          <p:spPr bwMode="auto">
            <a:xfrm>
              <a:off x="3175" y="6012600"/>
              <a:ext cx="12188825" cy="64008"/>
            </a:xfrm>
            <a:prstGeom prst="rect">
              <a:avLst/>
            </a:prstGeom>
            <a:gradFill>
              <a:gsLst>
                <a:gs pos="0">
                  <a:schemeClr val="accent5">
                    <a:lumMod val="67000"/>
                  </a:schemeClr>
                </a:gs>
                <a:gs pos="48000">
                  <a:schemeClr val="accent5">
                    <a:lumMod val="97000"/>
                    <a:lumOff val="3000"/>
                  </a:schemeClr>
                </a:gs>
                <a:gs pos="100000">
                  <a:schemeClr val="accent5">
                    <a:lumMod val="60000"/>
                    <a:lumOff val="40000"/>
                  </a:schemeClr>
                </a:gs>
              </a:gsLst>
              <a:lin ang="16200000" scaled="1"/>
            </a:gradFill>
            <a:ln>
              <a:noFill/>
            </a:ln>
          </p:spPr>
          <p:style>
            <a:lnRef idx="0">
              <a:srgbClr val="000000"/>
            </a:lnRef>
            <a:fillRef idx="0">
              <a:srgbClr val="000000"/>
            </a:fillRef>
            <a:effectRef idx="0">
              <a:srgbClr val="000000"/>
            </a:effectRef>
            <a:fontRef idx="minor">
              <a:schemeClr val="lt1"/>
            </a:fontRef>
          </p:style>
        </p:sp>
        <p:sp>
          <p:nvSpPr>
            <p:cNvPr id="7" name="Rectangle 7"/>
            <p:cNvSpPr/>
            <p:nvPr/>
          </p:nvSpPr>
          <p:spPr bwMode="auto">
            <a:xfrm>
              <a:off x="-3" y="5947505"/>
              <a:ext cx="12192002" cy="62057"/>
            </a:xfrm>
            <a:prstGeom prst="rect">
              <a:avLst/>
            </a:prstGeom>
            <a:solidFill>
              <a:schemeClr val="accent6"/>
            </a:solidFill>
            <a:ln>
              <a:noFill/>
            </a:ln>
          </p:spPr>
          <p:style>
            <a:lnRef idx="0">
              <a:srgbClr val="000000"/>
            </a:lnRef>
            <a:fillRef idx="0">
              <a:srgbClr val="000000"/>
            </a:fillRef>
            <a:effectRef idx="0">
              <a:srgbClr val="000000"/>
            </a:effectRef>
            <a:fontRef idx="minor">
              <a:schemeClr val="lt1"/>
            </a:fontRef>
          </p:style>
        </p:sp>
      </p:grpSp>
      <p:sp>
        <p:nvSpPr>
          <p:cNvPr id="8" name="Vertical Title 1"/>
          <p:cNvSpPr>
            <a:spLocks noGrp="1"/>
          </p:cNvSpPr>
          <p:nvPr>
            <p:ph type="title" orient="vert" hasCustomPrompt="1"/>
          </p:nvPr>
        </p:nvSpPr>
        <p:spPr bwMode="auto">
          <a:xfrm>
            <a:off x="8724900" y="412302"/>
            <a:ext cx="2628900" cy="5759898"/>
          </a:xfrm>
        </p:spPr>
        <p:txBody>
          <a:bodyPr vert="eaVert"/>
          <a:lstStyle>
            <a:lvl1pPr>
              <a:defRPr/>
            </a:lvl1pPr>
          </a:lstStyle>
          <a:p>
            <a:pPr>
              <a:defRPr/>
            </a:pPr>
            <a:r>
              <a:rPr lang="en-US"/>
              <a:t>MAIN TITLE</a:t>
            </a:r>
            <a:endParaRPr/>
          </a:p>
        </p:txBody>
      </p:sp>
      <p:sp>
        <p:nvSpPr>
          <p:cNvPr id="9" name="Vertical Text Placeholder 2"/>
          <p:cNvSpPr>
            <a:spLocks noGrp="1"/>
          </p:cNvSpPr>
          <p:nvPr>
            <p:ph type="body" orient="vert" idx="1" hasCustomPrompt="1"/>
          </p:nvPr>
        </p:nvSpPr>
        <p:spPr bwMode="auto">
          <a:xfrm>
            <a:off x="838200" y="412302"/>
            <a:ext cx="7734300" cy="5759898"/>
          </a:xfrm>
        </p:spPr>
        <p:txBody>
          <a:bodyPr vert="eaVert" lIns="45720" tIns="0" rIns="45720" bIns="0"/>
          <a:lstStyle>
            <a:lvl1pPr marL="91440" marR="0" indent="-91440" algn="l" defTabSz="914400">
              <a:lnSpc>
                <a:spcPct val="90000"/>
              </a:lnSpc>
              <a:spcBef>
                <a:spcPts val="1200"/>
              </a:spcBef>
              <a:spcAft>
                <a:spcPts val="200"/>
              </a:spcAft>
              <a:buClr>
                <a:srgbClr val="99CB38"/>
              </a:buClr>
              <a:buSzPct val="100000"/>
              <a:buFont typeface="Calibri"/>
              <a:buChar char=" "/>
              <a:defRPr/>
            </a:lvl1pPr>
            <a:lvl2pPr marL="384048" marR="0" indent="-182880" algn="l" defTabSz="914400">
              <a:lnSpc>
                <a:spcPct val="90000"/>
              </a:lnSpc>
              <a:spcBef>
                <a:spcPts val="200"/>
              </a:spcBef>
              <a:spcAft>
                <a:spcPts val="400"/>
              </a:spcAft>
              <a:buClr>
                <a:srgbClr val="99CB38"/>
              </a:buClr>
              <a:buSzTx/>
              <a:buFont typeface="Calibri"/>
              <a:buChar char="◦"/>
              <a:defRPr/>
            </a:lvl2pPr>
            <a:lvl3pPr marL="566928" marR="0" indent="-182880" algn="l" defTabSz="914400">
              <a:lnSpc>
                <a:spcPct val="90000"/>
              </a:lnSpc>
              <a:spcBef>
                <a:spcPts val="200"/>
              </a:spcBef>
              <a:spcAft>
                <a:spcPts val="400"/>
              </a:spcAft>
              <a:buClr>
                <a:srgbClr val="99CB38"/>
              </a:buClr>
              <a:buSzTx/>
              <a:buFont typeface="Calibri"/>
              <a:buChar char="◦"/>
              <a:defRPr/>
            </a:lvl3pPr>
            <a:lvl4pPr marL="749808" marR="0" indent="-182880" algn="l" defTabSz="914400">
              <a:lnSpc>
                <a:spcPct val="90000"/>
              </a:lnSpc>
              <a:spcBef>
                <a:spcPts val="200"/>
              </a:spcBef>
              <a:spcAft>
                <a:spcPts val="400"/>
              </a:spcAft>
              <a:buClr>
                <a:srgbClr val="99CB38"/>
              </a:buClr>
              <a:buSzTx/>
              <a:buFont typeface="Calibri"/>
              <a:buChar char="◦"/>
              <a:defRPr/>
            </a:lvl4pPr>
            <a:lvl5pPr marL="932688" marR="0" indent="-182880" algn="l" defTabSz="914400">
              <a:lnSpc>
                <a:spcPct val="90000"/>
              </a:lnSpc>
              <a:spcBef>
                <a:spcPts val="200"/>
              </a:spcBef>
              <a:spcAft>
                <a:spcPts val="400"/>
              </a:spcAft>
              <a:buClr>
                <a:srgbClr val="99CB38"/>
              </a:buClr>
              <a:buSzTx/>
              <a:buFont typeface="Calibri"/>
              <a:buChar char="◦"/>
              <a:defRPr/>
            </a:lvl5pPr>
          </a:lstStyle>
          <a:p>
            <a:pPr marL="91440" marR="0" lvl="0" indent="-91440" algn="l" defTabSz="914400">
              <a:lnSpc>
                <a:spcPct val="90000"/>
              </a:lnSpc>
              <a:spcBef>
                <a:spcPts val="1200"/>
              </a:spcBef>
              <a:spcAft>
                <a:spcPts val="200"/>
              </a:spcAft>
              <a:buClr>
                <a:srgbClr val="99CB38"/>
              </a:buClr>
              <a:buSzPct val="100000"/>
              <a:buFont typeface="Calibri"/>
              <a:buChar char=" "/>
              <a:defRPr/>
            </a:pPr>
            <a:r>
              <a:rPr lang="en-US" sz="2000" b="0" i="0" u="none" strike="noStrike" cap="none" spc="0">
                <a:ln>
                  <a:noFill/>
                </a:ln>
                <a:solidFill>
                  <a:prstClr val="black">
                    <a:lumMod val="75000"/>
                    <a:lumOff val="25000"/>
                  </a:prstClr>
                </a:solidFill>
                <a:latin typeface="+mn-lt"/>
                <a:ea typeface="+mn-ea"/>
              </a:rPr>
              <a:t>SAMPLE TEXT</a:t>
            </a:r>
            <a:endParaRPr lang="el-GR" sz="2000" b="0" i="0" u="none" strike="noStrike" cap="none" spc="0">
              <a:ln>
                <a:noFill/>
              </a:ln>
              <a:solidFill>
                <a:prstClr val="black">
                  <a:lumMod val="75000"/>
                  <a:lumOff val="25000"/>
                </a:prstClr>
              </a:solidFill>
              <a:latin typeface="+mn-lt"/>
              <a:ea typeface="+mn-ea"/>
            </a:endParaRPr>
          </a:p>
          <a:p>
            <a:pPr marL="384048" marR="0" lvl="1" indent="-182880" algn="l" defTabSz="914400">
              <a:lnSpc>
                <a:spcPct val="90000"/>
              </a:lnSpc>
              <a:spcBef>
                <a:spcPts val="200"/>
              </a:spcBef>
              <a:spcAft>
                <a:spcPts val="400"/>
              </a:spcAft>
              <a:buClr>
                <a:srgbClr val="99CB38"/>
              </a:buClr>
              <a:buSzTx/>
              <a:buFont typeface="Calibri"/>
              <a:buChar char="◦"/>
              <a:defRPr/>
            </a:pPr>
            <a:r>
              <a:rPr lang="en-US" sz="1800" b="0" i="0" u="none" strike="noStrike" cap="none" spc="0">
                <a:ln>
                  <a:noFill/>
                </a:ln>
                <a:solidFill>
                  <a:prstClr val="black">
                    <a:lumMod val="75000"/>
                    <a:lumOff val="25000"/>
                  </a:prstClr>
                </a:solidFill>
                <a:latin typeface="+mn-lt"/>
                <a:ea typeface="+mn-ea"/>
              </a:rPr>
              <a:t>Second level</a:t>
            </a:r>
            <a:endParaRPr lang="el-GR" sz="1800" b="0" i="0" u="none" strike="noStrike" cap="none" spc="0">
              <a:ln>
                <a:noFill/>
              </a:ln>
              <a:solidFill>
                <a:prstClr val="black">
                  <a:lumMod val="75000"/>
                  <a:lumOff val="25000"/>
                </a:prstClr>
              </a:solidFill>
              <a:latin typeface="+mn-lt"/>
              <a:ea typeface="+mn-ea"/>
            </a:endParaRPr>
          </a:p>
          <a:p>
            <a:pPr marL="566928" marR="0" lvl="2" indent="-182880" algn="l" defTabSz="914400">
              <a:lnSpc>
                <a:spcPct val="90000"/>
              </a:lnSpc>
              <a:spcBef>
                <a:spcPts val="200"/>
              </a:spcBef>
              <a:spcAft>
                <a:spcPts val="400"/>
              </a:spcAft>
              <a:buClr>
                <a:srgbClr val="99CB38"/>
              </a:buClr>
              <a:buSzTx/>
              <a:buFont typeface="Calibri"/>
              <a:buChar char="◦"/>
              <a:defRPr/>
            </a:pPr>
            <a:r>
              <a:rPr lang="en-US" sz="1400" b="0" i="0" u="none" strike="noStrike" cap="none" spc="0">
                <a:ln>
                  <a:noFill/>
                </a:ln>
                <a:solidFill>
                  <a:prstClr val="black">
                    <a:lumMod val="75000"/>
                    <a:lumOff val="25000"/>
                  </a:prstClr>
                </a:solidFill>
                <a:latin typeface="+mn-lt"/>
                <a:ea typeface="+mn-ea"/>
              </a:rPr>
              <a:t>Third level</a:t>
            </a:r>
            <a:endParaRPr lang="el-GR" sz="1400" b="0" i="0" u="none" strike="noStrike" cap="none" spc="0">
              <a:ln>
                <a:noFill/>
              </a:ln>
              <a:solidFill>
                <a:prstClr val="black">
                  <a:lumMod val="75000"/>
                  <a:lumOff val="25000"/>
                </a:prstClr>
              </a:solidFill>
              <a:latin typeface="+mn-lt"/>
              <a:ea typeface="+mn-ea"/>
            </a:endParaRPr>
          </a:p>
          <a:p>
            <a:pPr marL="749808" marR="0" lvl="3" indent="-182880" algn="l" defTabSz="914400">
              <a:lnSpc>
                <a:spcPct val="90000"/>
              </a:lnSpc>
              <a:spcBef>
                <a:spcPts val="200"/>
              </a:spcBef>
              <a:spcAft>
                <a:spcPts val="400"/>
              </a:spcAft>
              <a:buClr>
                <a:srgbClr val="99CB38"/>
              </a:buClr>
              <a:buSzTx/>
              <a:buFont typeface="Calibri"/>
              <a:buChar char="◦"/>
              <a:defRPr/>
            </a:pPr>
            <a:r>
              <a:rPr lang="en-US" sz="1400" b="0" i="0" u="none" strike="noStrike" cap="none" spc="0">
                <a:ln>
                  <a:noFill/>
                </a:ln>
                <a:solidFill>
                  <a:prstClr val="black">
                    <a:lumMod val="75000"/>
                    <a:lumOff val="25000"/>
                  </a:prstClr>
                </a:solidFill>
                <a:latin typeface="+mn-lt"/>
                <a:ea typeface="+mn-ea"/>
              </a:rPr>
              <a:t>Fourth level</a:t>
            </a:r>
            <a:endParaRPr lang="el-GR" sz="1400" b="0" i="0" u="none" strike="noStrike" cap="none" spc="0">
              <a:ln>
                <a:noFill/>
              </a:ln>
              <a:solidFill>
                <a:prstClr val="black">
                  <a:lumMod val="75000"/>
                  <a:lumOff val="25000"/>
                </a:prstClr>
              </a:solidFill>
              <a:latin typeface="+mn-lt"/>
              <a:ea typeface="+mn-ea"/>
            </a:endParaRPr>
          </a:p>
          <a:p>
            <a:pPr marL="932688" marR="0" lvl="4" indent="-182880" algn="l" defTabSz="914400">
              <a:lnSpc>
                <a:spcPct val="90000"/>
              </a:lnSpc>
              <a:spcBef>
                <a:spcPts val="200"/>
              </a:spcBef>
              <a:spcAft>
                <a:spcPts val="400"/>
              </a:spcAft>
              <a:buClr>
                <a:srgbClr val="99CB38"/>
              </a:buClr>
              <a:buSzTx/>
              <a:buFont typeface="Calibri"/>
              <a:buChar char="◦"/>
              <a:defRPr/>
            </a:pPr>
            <a:r>
              <a:rPr lang="en-US" sz="1400" b="0" i="0" u="none" strike="noStrike" cap="none" spc="0">
                <a:ln>
                  <a:noFill/>
                </a:ln>
                <a:solidFill>
                  <a:prstClr val="black">
                    <a:lumMod val="75000"/>
                    <a:lumOff val="25000"/>
                  </a:prstClr>
                </a:solidFill>
                <a:latin typeface="+mn-lt"/>
                <a:ea typeface="+mn-ea"/>
              </a:rPr>
              <a:t>Fifth level</a:t>
            </a:r>
            <a:endParaRPr/>
          </a:p>
        </p:txBody>
      </p:sp>
      <p:sp>
        <p:nvSpPr>
          <p:cNvPr id="10" name="Date Placeholder 3"/>
          <p:cNvSpPr>
            <a:spLocks noGrp="1"/>
          </p:cNvSpPr>
          <p:nvPr>
            <p:ph type="dt" sz="half" idx="10"/>
          </p:nvPr>
        </p:nvSpPr>
        <p:spPr bwMode="auto"/>
        <p:txBody>
          <a:bodyPr/>
          <a:lstStyle/>
          <a:p>
            <a:pPr>
              <a:defRPr/>
            </a:pPr>
            <a:fld id="{49CF32DC-8BE5-4FBE-BEC8-3CF6B3B972B5}" type="datetime1">
              <a:t>31/1/2018</a:t>
            </a:fld>
            <a:endParaRPr lang="en-US"/>
          </a:p>
        </p:txBody>
      </p:sp>
      <p:sp>
        <p:nvSpPr>
          <p:cNvPr id="11" name="Footer Placeholder 4"/>
          <p:cNvSpPr>
            <a:spLocks noGrp="1"/>
          </p:cNvSpPr>
          <p:nvPr>
            <p:ph type="ftr" sz="quarter" idx="11"/>
          </p:nvPr>
        </p:nvSpPr>
        <p:spPr bwMode="auto"/>
        <p:txBody>
          <a:bodyPr/>
          <a:lstStyle/>
          <a:p>
            <a:pPr>
              <a:defRPr/>
            </a:pPr>
            <a:r>
              <a:rPr lang="sv-SE"/>
              <a:t>PLUG-N-HARVEST</a:t>
            </a:r>
            <a:br>
              <a:rPr lang="sv-SE"/>
            </a:br>
            <a:r>
              <a:rPr lang="sv-SE"/>
              <a:t>ID: 768735 - H2020-EU.2.1.5.2.</a:t>
            </a:r>
            <a:endParaRPr/>
          </a:p>
        </p:txBody>
      </p:sp>
      <p:sp>
        <p:nvSpPr>
          <p:cNvPr id="12" name="Slide Number Placeholder 5"/>
          <p:cNvSpPr>
            <a:spLocks noGrp="1"/>
          </p:cNvSpPr>
          <p:nvPr>
            <p:ph type="sldNum" sz="quarter" idx="12"/>
          </p:nvPr>
        </p:nvSpPr>
        <p:spPr bwMode="auto"/>
        <p:txBody>
          <a:bodyPr/>
          <a:lstStyle/>
          <a:p>
            <a:pPr>
              <a:defRPr/>
            </a:pPr>
            <a:fld id="{76F34D8A-136C-4FA7-8325-F06DF2D5CB3D}" type="slidenum">
              <a:t>‹#›</a:t>
            </a:fld>
            <a:endParaRPr lang="en-US"/>
          </a:p>
        </p:txBody>
      </p:sp>
      <p:pic>
        <p:nvPicPr>
          <p:cNvPr id="13" name="Εικόνα 9"/>
          <p:cNvPicPr>
            <a:picLocks noChangeAspect="1"/>
          </p:cNvPicPr>
          <p:nvPr userDrawn="1"/>
        </p:nvPicPr>
        <p:blipFill>
          <a:blip r:embed="rId2"/>
          <a:stretch/>
        </p:blipFill>
        <p:spPr bwMode="auto">
          <a:xfrm rot="5400000">
            <a:off x="-171772" y="5764975"/>
            <a:ext cx="1072004" cy="714670"/>
          </a:xfrm>
          <a:prstGeom prst="rect">
            <a:avLst/>
          </a:prstGeom>
        </p:spPr>
      </p:pic>
      <p:pic>
        <p:nvPicPr>
          <p:cNvPr id="14" name="Εικόνα 13"/>
          <p:cNvPicPr>
            <a:picLocks noChangeAspect="1"/>
          </p:cNvPicPr>
          <p:nvPr userDrawn="1"/>
        </p:nvPicPr>
        <p:blipFill>
          <a:blip r:embed="rId3"/>
          <a:stretch/>
        </p:blipFill>
        <p:spPr bwMode="auto">
          <a:xfrm rot="5400000">
            <a:off x="11061529" y="5766132"/>
            <a:ext cx="1133648" cy="1089708"/>
          </a:xfrm>
          <a:prstGeom prst="rect">
            <a:avLst/>
          </a:prstGeom>
        </p:spPr>
      </p:pic>
    </p:spTree>
  </p:cSld>
  <p:clrMapOvr>
    <a:masterClrMapping/>
  </p:clrMapOvr>
  <p:hf/>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97280" y="758951"/>
            <a:ext cx="10058400" cy="2957997"/>
          </a:xfrm>
        </p:spPr>
        <p:txBody>
          <a:bodyPr anchor="b">
            <a:normAutofit/>
          </a:bodyPr>
          <a:lstStyle>
            <a:lvl1pPr algn="ctr">
              <a:lnSpc>
                <a:spcPct val="85000"/>
              </a:lnSpc>
              <a:defRPr sz="8000" spc="-50" baseline="0">
                <a:solidFill>
                  <a:schemeClr val="tx1">
                    <a:lumMod val="85000"/>
                    <a:lumOff val="15000"/>
                  </a:schemeClr>
                </a:solidFill>
              </a:defRPr>
            </a:lvl1pPr>
          </a:lstStyle>
          <a:p>
            <a:r>
              <a:rPr lang="en-US" dirty="0"/>
              <a:t>PROJECT TITLE</a:t>
            </a:r>
          </a:p>
        </p:txBody>
      </p:sp>
      <p:sp>
        <p:nvSpPr>
          <p:cNvPr id="3" name="Subtitle 2"/>
          <p:cNvSpPr>
            <a:spLocks noGrp="1"/>
          </p:cNvSpPr>
          <p:nvPr>
            <p:ph type="subTitle" idx="1" hasCustomPrompt="1"/>
          </p:nvPr>
        </p:nvSpPr>
        <p:spPr>
          <a:xfrm>
            <a:off x="1100051" y="4107180"/>
            <a:ext cx="10058400" cy="1645919"/>
          </a:xfrm>
        </p:spPr>
        <p:txBody>
          <a:bodyPr lIns="91440" rIns="91440">
            <a:normAutofit/>
          </a:bodyPr>
          <a:lstStyle>
            <a:lvl1pPr marL="0" indent="0" algn="l">
              <a:buNone/>
              <a:defRPr sz="2400" b="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WPX - Task X.X: Task or deliverable title HERE</a:t>
            </a:r>
          </a:p>
          <a:p>
            <a:r>
              <a:rPr lang="en-US" dirty="0"/>
              <a:t>ORGANIZATION: </a:t>
            </a:r>
            <a:r>
              <a:rPr lang="en-US" dirty="0" err="1"/>
              <a:t>ORGANIZATion</a:t>
            </a:r>
            <a:r>
              <a:rPr lang="en-US" dirty="0"/>
              <a:t> name/acronym</a:t>
            </a:r>
            <a:br>
              <a:rPr lang="en-US" dirty="0"/>
            </a:br>
            <a:r>
              <a:rPr lang="en-US" dirty="0"/>
              <a:t>PRESENTER(S): presenters names</a:t>
            </a:r>
            <a:br>
              <a:rPr lang="en-US" dirty="0"/>
            </a:br>
            <a:r>
              <a:rPr lang="en-US" dirty="0"/>
              <a:t>MEETING: TYPE AND LOCATION OF THE MEETING</a:t>
            </a:r>
          </a:p>
        </p:txBody>
      </p:sp>
      <p:sp>
        <p:nvSpPr>
          <p:cNvPr id="4" name="Date Placeholder 3"/>
          <p:cNvSpPr>
            <a:spLocks noGrp="1"/>
          </p:cNvSpPr>
          <p:nvPr>
            <p:ph type="dt" sz="half" idx="10"/>
          </p:nvPr>
        </p:nvSpPr>
        <p:spPr>
          <a:xfrm>
            <a:off x="1859292" y="6459785"/>
            <a:ext cx="1710260" cy="365125"/>
          </a:xfrm>
        </p:spPr>
        <p:txBody>
          <a:bodyPr/>
          <a:lstStyle/>
          <a:p>
            <a:fld id="{40F4E886-7301-4474-86BD-9B5B4C643F56}" type="datetime1">
              <a:rPr lang="en-US" smtClean="0"/>
              <a:t>1/31/2018</a:t>
            </a:fld>
            <a:endParaRPr lang="en-US"/>
          </a:p>
        </p:txBody>
      </p:sp>
      <p:sp>
        <p:nvSpPr>
          <p:cNvPr id="5" name="Footer Placeholder 4"/>
          <p:cNvSpPr>
            <a:spLocks noGrp="1"/>
          </p:cNvSpPr>
          <p:nvPr>
            <p:ph type="ftr" sz="quarter" idx="11"/>
          </p:nvPr>
        </p:nvSpPr>
        <p:spPr/>
        <p:txBody>
          <a:bodyPr/>
          <a:lstStyle/>
          <a:p>
            <a:r>
              <a:rPr lang="en-US" dirty="0"/>
              <a:t>PLUG-N-HARVEST</a:t>
            </a:r>
            <a:br>
              <a:rPr lang="en-US" dirty="0"/>
            </a:br>
            <a:r>
              <a:rPr lang="en-US" dirty="0"/>
              <a:t>ID: 768735 - H2020-EU.2.1.5.2.</a:t>
            </a:r>
          </a:p>
        </p:txBody>
      </p:sp>
      <p:sp>
        <p:nvSpPr>
          <p:cNvPr id="6" name="Slide Number Placeholder 5"/>
          <p:cNvSpPr>
            <a:spLocks noGrp="1"/>
          </p:cNvSpPr>
          <p:nvPr>
            <p:ph type="sldNum" sz="quarter" idx="12"/>
          </p:nvPr>
        </p:nvSpPr>
        <p:spPr>
          <a:xfrm>
            <a:off x="8625622" y="6459785"/>
            <a:ext cx="1087438" cy="365125"/>
          </a:xfrm>
        </p:spPr>
        <p:txBody>
          <a:bodyPr/>
          <a:lstStyle/>
          <a:p>
            <a:fld id="{76F34D8A-136C-4FA7-8325-F06DF2D5CB3D}" type="slidenum">
              <a:rPr lang="en-US" smtClean="0"/>
              <a:t>‹#›</a:t>
            </a:fld>
            <a:endParaRPr lang="en-US" dirty="0"/>
          </a:p>
        </p:txBody>
      </p:sp>
      <p:pic>
        <p:nvPicPr>
          <p:cNvPr id="11" name="Εικόνα 10">
            <a:extLst>
              <a:ext uri="{FF2B5EF4-FFF2-40B4-BE49-F238E27FC236}">
                <a16:creationId xmlns:a16="http://schemas.microsoft.com/office/drawing/2014/main" xmlns="" id="{062D54C6-0708-49C1-8E90-66C8A0701C2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1482" y="0"/>
            <a:ext cx="1580517" cy="1519257"/>
          </a:xfrm>
          <a:prstGeom prst="rect">
            <a:avLst/>
          </a:prstGeom>
        </p:spPr>
      </p:pic>
      <p:pic>
        <p:nvPicPr>
          <p:cNvPr id="16" name="Εικόνα 15">
            <a:extLst>
              <a:ext uri="{FF2B5EF4-FFF2-40B4-BE49-F238E27FC236}">
                <a16:creationId xmlns:a16="http://schemas.microsoft.com/office/drawing/2014/main" xmlns="" id="{5F8247B2-F9B4-41A4-92EC-65CB2213901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3904" y="187221"/>
            <a:ext cx="1440872" cy="960582"/>
          </a:xfrm>
          <a:prstGeom prst="rect">
            <a:avLst/>
          </a:prstGeom>
        </p:spPr>
      </p:pic>
      <p:grpSp>
        <p:nvGrpSpPr>
          <p:cNvPr id="24" name="Ομάδα 23">
            <a:extLst>
              <a:ext uri="{FF2B5EF4-FFF2-40B4-BE49-F238E27FC236}">
                <a16:creationId xmlns:a16="http://schemas.microsoft.com/office/drawing/2014/main" xmlns="" id="{B1077E51-D833-444F-8F9A-ECFCB822172D}"/>
              </a:ext>
            </a:extLst>
          </p:cNvPr>
          <p:cNvGrpSpPr/>
          <p:nvPr userDrawn="1"/>
        </p:nvGrpSpPr>
        <p:grpSpPr>
          <a:xfrm>
            <a:off x="293904" y="2240280"/>
            <a:ext cx="7009754" cy="3572554"/>
            <a:chOff x="293904" y="2240280"/>
            <a:chExt cx="7009754" cy="3572554"/>
          </a:xfrm>
        </p:grpSpPr>
        <p:cxnSp>
          <p:nvCxnSpPr>
            <p:cNvPr id="9" name="Straight Connector 8"/>
            <p:cNvCxnSpPr>
              <a:cxnSpLocks/>
            </p:cNvCxnSpPr>
            <p:nvPr/>
          </p:nvCxnSpPr>
          <p:spPr>
            <a:xfrm>
              <a:off x="457200" y="3924300"/>
              <a:ext cx="6675120" cy="0"/>
            </a:xfrm>
            <a:prstGeom prst="line">
              <a:avLst/>
            </a:prstGeom>
            <a:ln/>
          </p:spPr>
          <p:style>
            <a:lnRef idx="1">
              <a:schemeClr val="dk1"/>
            </a:lnRef>
            <a:fillRef idx="0">
              <a:schemeClr val="dk1"/>
            </a:fillRef>
            <a:effectRef idx="0">
              <a:schemeClr val="dk1"/>
            </a:effectRef>
            <a:fontRef idx="minor">
              <a:schemeClr val="tx1"/>
            </a:fontRef>
          </p:style>
        </p:cxnSp>
        <p:cxnSp>
          <p:nvCxnSpPr>
            <p:cNvPr id="18" name="Straight Connector 8">
              <a:extLst>
                <a:ext uri="{FF2B5EF4-FFF2-40B4-BE49-F238E27FC236}">
                  <a16:creationId xmlns:a16="http://schemas.microsoft.com/office/drawing/2014/main" xmlns="" id="{E89A774E-3AA7-48C0-A869-6155FBDA0D30}"/>
                </a:ext>
              </a:extLst>
            </p:cNvPr>
            <p:cNvCxnSpPr>
              <a:cxnSpLocks/>
            </p:cNvCxnSpPr>
            <p:nvPr userDrawn="1"/>
          </p:nvCxnSpPr>
          <p:spPr>
            <a:xfrm>
              <a:off x="940958" y="2240280"/>
              <a:ext cx="0" cy="3572554"/>
            </a:xfrm>
            <a:prstGeom prst="line">
              <a:avLst/>
            </a:prstGeom>
            <a:ln/>
          </p:spPr>
          <p:style>
            <a:lnRef idx="1">
              <a:schemeClr val="dk1"/>
            </a:lnRef>
            <a:fillRef idx="0">
              <a:schemeClr val="dk1"/>
            </a:fillRef>
            <a:effectRef idx="0">
              <a:schemeClr val="dk1"/>
            </a:effectRef>
            <a:fontRef idx="minor">
              <a:schemeClr val="tx1"/>
            </a:fontRef>
          </p:style>
        </p:cxnSp>
        <p:cxnSp>
          <p:nvCxnSpPr>
            <p:cNvPr id="22" name="Straight Connector 8">
              <a:extLst>
                <a:ext uri="{FF2B5EF4-FFF2-40B4-BE49-F238E27FC236}">
                  <a16:creationId xmlns:a16="http://schemas.microsoft.com/office/drawing/2014/main" xmlns="" id="{31CD710B-C000-4BC0-95DE-E420B42FFB0D}"/>
                </a:ext>
              </a:extLst>
            </p:cNvPr>
            <p:cNvCxnSpPr>
              <a:cxnSpLocks/>
            </p:cNvCxnSpPr>
            <p:nvPr userDrawn="1"/>
          </p:nvCxnSpPr>
          <p:spPr>
            <a:xfrm>
              <a:off x="628538" y="3855720"/>
              <a:ext cx="66751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8">
              <a:extLst>
                <a:ext uri="{FF2B5EF4-FFF2-40B4-BE49-F238E27FC236}">
                  <a16:creationId xmlns:a16="http://schemas.microsoft.com/office/drawing/2014/main" xmlns="" id="{434D3471-EABD-48E5-9E38-05D6FB41BDEC}"/>
                </a:ext>
              </a:extLst>
            </p:cNvPr>
            <p:cNvCxnSpPr>
              <a:cxnSpLocks/>
            </p:cNvCxnSpPr>
            <p:nvPr userDrawn="1"/>
          </p:nvCxnSpPr>
          <p:spPr>
            <a:xfrm>
              <a:off x="293904" y="3992880"/>
              <a:ext cx="66751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9" name="Ομάδα 18">
            <a:extLst>
              <a:ext uri="{FF2B5EF4-FFF2-40B4-BE49-F238E27FC236}">
                <a16:creationId xmlns:a16="http://schemas.microsoft.com/office/drawing/2014/main" xmlns="" id="{E426D7DF-322D-4C32-8367-7D2ECAA5E7D2}"/>
              </a:ext>
            </a:extLst>
          </p:cNvPr>
          <p:cNvGrpSpPr/>
          <p:nvPr userDrawn="1"/>
        </p:nvGrpSpPr>
        <p:grpSpPr>
          <a:xfrm>
            <a:off x="-3" y="5995713"/>
            <a:ext cx="12192003" cy="195824"/>
            <a:chOff x="-3" y="5947506"/>
            <a:chExt cx="12192003" cy="195824"/>
          </a:xfrm>
        </p:grpSpPr>
        <p:sp>
          <p:nvSpPr>
            <p:cNvPr id="20" name="Rectangle 7">
              <a:extLst>
                <a:ext uri="{FF2B5EF4-FFF2-40B4-BE49-F238E27FC236}">
                  <a16:creationId xmlns:a16="http://schemas.microsoft.com/office/drawing/2014/main" xmlns="" id="{D343923A-53F8-490B-8309-F3D82466784A}"/>
                </a:ext>
              </a:extLst>
            </p:cNvPr>
            <p:cNvSpPr/>
            <p:nvPr userDrawn="1"/>
          </p:nvSpPr>
          <p:spPr>
            <a:xfrm>
              <a:off x="-3" y="6081273"/>
              <a:ext cx="12192002" cy="62057"/>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sp>
        <p:sp>
          <p:nvSpPr>
            <p:cNvPr id="21" name="Rectangle 7">
              <a:extLst>
                <a:ext uri="{FF2B5EF4-FFF2-40B4-BE49-F238E27FC236}">
                  <a16:creationId xmlns:a16="http://schemas.microsoft.com/office/drawing/2014/main" xmlns="" id="{50390A1A-8D46-4BDB-9F90-0B900E264D96}"/>
                </a:ext>
              </a:extLst>
            </p:cNvPr>
            <p:cNvSpPr/>
            <p:nvPr userDrawn="1"/>
          </p:nvSpPr>
          <p:spPr>
            <a:xfrm>
              <a:off x="3175" y="6012600"/>
              <a:ext cx="12188825" cy="64008"/>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sp>
        <p:sp>
          <p:nvSpPr>
            <p:cNvPr id="27" name="Rectangle 7">
              <a:extLst>
                <a:ext uri="{FF2B5EF4-FFF2-40B4-BE49-F238E27FC236}">
                  <a16:creationId xmlns:a16="http://schemas.microsoft.com/office/drawing/2014/main" xmlns="" id="{9ED04F5D-513F-4679-A122-E350071F5D1C}"/>
                </a:ext>
              </a:extLst>
            </p:cNvPr>
            <p:cNvSpPr/>
            <p:nvPr/>
          </p:nvSpPr>
          <p:spPr>
            <a:xfrm>
              <a:off x="-3" y="5947506"/>
              <a:ext cx="12192002" cy="62057"/>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sp>
      </p:grpSp>
    </p:spTree>
    <p:extLst>
      <p:ext uri="{BB962C8B-B14F-4D97-AF65-F5344CB8AC3E}">
        <p14:creationId xmlns:p14="http://schemas.microsoft.com/office/powerpoint/2010/main" val="31192332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defRPr/>
            </a:lvl1pPr>
            <a:lvl2pPr>
              <a:defRPr/>
            </a:lvl2pPr>
            <a:lvl3pPr>
              <a:defRPr/>
            </a:lvl3pPr>
            <a:lvl4pPr>
              <a:defRPr/>
            </a:lvl4pPr>
            <a:lvl5pPr>
              <a:defRPr/>
            </a:lvl5pPr>
          </a:lstStyle>
          <a:p>
            <a:pPr lvl="0"/>
            <a:r>
              <a:rPr lang="en-US" dirty="0"/>
              <a:t>SAMPLE TEXT</a:t>
            </a:r>
            <a:endParaRPr lang="el-GR" dirty="0"/>
          </a:p>
          <a:p>
            <a:pPr lvl="1"/>
            <a:r>
              <a:rPr lang="en-US" dirty="0"/>
              <a:t>Second level</a:t>
            </a:r>
            <a:endParaRPr lang="el-GR" dirty="0"/>
          </a:p>
          <a:p>
            <a:pPr lvl="2"/>
            <a:r>
              <a:rPr lang="en-US" dirty="0"/>
              <a:t>Third level</a:t>
            </a:r>
            <a:endParaRPr lang="el-GR" dirty="0"/>
          </a:p>
          <a:p>
            <a:pPr lvl="3"/>
            <a:r>
              <a:rPr lang="en-US" dirty="0"/>
              <a:t>Fourth level</a:t>
            </a:r>
            <a:endParaRPr lang="el-GR" dirty="0"/>
          </a:p>
          <a:p>
            <a:pPr lvl="4"/>
            <a:r>
              <a:rPr lang="en-US" dirty="0"/>
              <a:t>Fifth level</a:t>
            </a:r>
          </a:p>
        </p:txBody>
      </p:sp>
      <p:sp>
        <p:nvSpPr>
          <p:cNvPr id="12" name="Title 1">
            <a:extLst>
              <a:ext uri="{FF2B5EF4-FFF2-40B4-BE49-F238E27FC236}">
                <a16:creationId xmlns:a16="http://schemas.microsoft.com/office/drawing/2014/main" xmlns="" id="{4B26F7F1-73E5-42DF-AE6B-BC1B99F569ED}"/>
              </a:ext>
            </a:extLst>
          </p:cNvPr>
          <p:cNvSpPr>
            <a:spLocks noGrp="1"/>
          </p:cNvSpPr>
          <p:nvPr>
            <p:ph type="title" hasCustomPrompt="1"/>
          </p:nvPr>
        </p:nvSpPr>
        <p:spPr>
          <a:xfrm>
            <a:off x="1097280" y="286603"/>
            <a:ext cx="10058400" cy="1458114"/>
          </a:xfrm>
        </p:spPr>
        <p:txBody>
          <a:bodyPr/>
          <a:lstStyle>
            <a:lvl1pPr>
              <a:defRPr/>
            </a:lvl1pPr>
          </a:lstStyle>
          <a:p>
            <a:r>
              <a:rPr lang="en-US" dirty="0"/>
              <a:t>MAIN TITLE</a:t>
            </a:r>
          </a:p>
        </p:txBody>
      </p:sp>
      <p:sp>
        <p:nvSpPr>
          <p:cNvPr id="2" name="Θέση ημερομηνίας 1">
            <a:extLst>
              <a:ext uri="{FF2B5EF4-FFF2-40B4-BE49-F238E27FC236}">
                <a16:creationId xmlns:a16="http://schemas.microsoft.com/office/drawing/2014/main" xmlns="" id="{4612D3F4-0F40-4DC0-B582-280A460D23AA}"/>
              </a:ext>
            </a:extLst>
          </p:cNvPr>
          <p:cNvSpPr>
            <a:spLocks noGrp="1"/>
          </p:cNvSpPr>
          <p:nvPr>
            <p:ph type="dt" sz="half" idx="10"/>
          </p:nvPr>
        </p:nvSpPr>
        <p:spPr/>
        <p:txBody>
          <a:bodyPr/>
          <a:lstStyle/>
          <a:p>
            <a:fld id="{7FC9F940-3752-4988-A080-ACBD9960BA4B}" type="datetime1">
              <a:rPr lang="en-US" smtClean="0"/>
              <a:pPr/>
              <a:t>1/31/2018</a:t>
            </a:fld>
            <a:endParaRPr lang="en-US" dirty="0"/>
          </a:p>
        </p:txBody>
      </p:sp>
      <p:sp>
        <p:nvSpPr>
          <p:cNvPr id="7" name="Θέση υποσέλιδου 6">
            <a:extLst>
              <a:ext uri="{FF2B5EF4-FFF2-40B4-BE49-F238E27FC236}">
                <a16:creationId xmlns:a16="http://schemas.microsoft.com/office/drawing/2014/main" xmlns="" id="{0D3B07AB-1213-436F-B06A-EE53137BBD01}"/>
              </a:ext>
            </a:extLst>
          </p:cNvPr>
          <p:cNvSpPr>
            <a:spLocks noGrp="1"/>
          </p:cNvSpPr>
          <p:nvPr>
            <p:ph type="ftr" sz="quarter" idx="11"/>
          </p:nvPr>
        </p:nvSpPr>
        <p:spPr/>
        <p:txBody>
          <a:bodyPr/>
          <a:lstStyle/>
          <a:p>
            <a:r>
              <a:rPr lang="en-US"/>
              <a:t>PLUG-N-HARVEST</a:t>
            </a:r>
            <a:br>
              <a:rPr lang="en-US"/>
            </a:br>
            <a:r>
              <a:rPr lang="en-US"/>
              <a:t>ID: 768735 - H2020-EU.2.1.5.2.</a:t>
            </a:r>
            <a:endParaRPr lang="en-US" dirty="0"/>
          </a:p>
        </p:txBody>
      </p:sp>
      <p:sp>
        <p:nvSpPr>
          <p:cNvPr id="8" name="Θέση αριθμού διαφάνειας 7">
            <a:extLst>
              <a:ext uri="{FF2B5EF4-FFF2-40B4-BE49-F238E27FC236}">
                <a16:creationId xmlns:a16="http://schemas.microsoft.com/office/drawing/2014/main" xmlns="" id="{0D381510-7CEE-46A0-9CA1-745ACABBEF06}"/>
              </a:ext>
            </a:extLst>
          </p:cNvPr>
          <p:cNvSpPr>
            <a:spLocks noGrp="1"/>
          </p:cNvSpPr>
          <p:nvPr>
            <p:ph type="sldNum" sz="quarter" idx="12"/>
          </p:nvPr>
        </p:nvSpPr>
        <p:spPr/>
        <p:txBody>
          <a:bodyPr/>
          <a:lstStyle/>
          <a:p>
            <a:fld id="{76F34D8A-136C-4FA7-8325-F06DF2D5CB3D}" type="slidenum">
              <a:rPr lang="en-US" smtClean="0"/>
              <a:pPr/>
              <a:t>‹#›</a:t>
            </a:fld>
            <a:endParaRPr lang="en-US" dirty="0"/>
          </a:p>
        </p:txBody>
      </p:sp>
    </p:spTree>
    <p:extLst>
      <p:ext uri="{BB962C8B-B14F-4D97-AF65-F5344CB8AC3E}">
        <p14:creationId xmlns:p14="http://schemas.microsoft.com/office/powerpoint/2010/main" val="598264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Κεφαλίδα ενότητας">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F46B51E-3943-40B2-9BC6-F6706F17CFAB}" type="datetime1">
              <a:rPr lang="en-US" smtClean="0"/>
              <a:t>1/31/2018</a:t>
            </a:fld>
            <a:endParaRPr lang="en-US"/>
          </a:p>
        </p:txBody>
      </p:sp>
      <p:sp>
        <p:nvSpPr>
          <p:cNvPr id="5" name="Footer Placeholder 4"/>
          <p:cNvSpPr>
            <a:spLocks noGrp="1"/>
          </p:cNvSpPr>
          <p:nvPr>
            <p:ph type="ftr" sz="quarter" idx="11"/>
          </p:nvPr>
        </p:nvSpPr>
        <p:spPr/>
        <p:txBody>
          <a:bodyPr/>
          <a:lstStyle/>
          <a:p>
            <a:r>
              <a:rPr lang="sv-SE" dirty="0"/>
              <a:t>PLUG-N-HARVEST</a:t>
            </a:r>
            <a:br>
              <a:rPr lang="sv-SE" dirty="0"/>
            </a:br>
            <a:r>
              <a:rPr lang="sv-SE" dirty="0"/>
              <a:t>ID: 768735 - H2020-EU.2.1.5.2.</a:t>
            </a:r>
          </a:p>
        </p:txBody>
      </p:sp>
      <p:sp>
        <p:nvSpPr>
          <p:cNvPr id="6" name="Slide Number Placeholder 5"/>
          <p:cNvSpPr>
            <a:spLocks noGrp="1"/>
          </p:cNvSpPr>
          <p:nvPr>
            <p:ph type="sldNum" sz="quarter" idx="12"/>
          </p:nvPr>
        </p:nvSpPr>
        <p:spPr/>
        <p:txBody>
          <a:bodyPr/>
          <a:lstStyle/>
          <a:p>
            <a:fld id="{76F34D8A-136C-4FA7-8325-F06DF2D5CB3D}" type="slidenum">
              <a:rPr lang="en-US" smtClean="0"/>
              <a:t>‹#›</a:t>
            </a:fld>
            <a:endParaRPr lang="en-US"/>
          </a:p>
        </p:txBody>
      </p:sp>
      <p:sp>
        <p:nvSpPr>
          <p:cNvPr id="13" name="Subtitle 2">
            <a:extLst>
              <a:ext uri="{FF2B5EF4-FFF2-40B4-BE49-F238E27FC236}">
                <a16:creationId xmlns:a16="http://schemas.microsoft.com/office/drawing/2014/main" xmlns="" id="{843C16FE-CE7E-4EEB-AC88-AFC2754AC2E7}"/>
              </a:ext>
            </a:extLst>
          </p:cNvPr>
          <p:cNvSpPr>
            <a:spLocks noGrp="1"/>
          </p:cNvSpPr>
          <p:nvPr>
            <p:ph type="subTitle" idx="1" hasCustomPrompt="1"/>
          </p:nvPr>
        </p:nvSpPr>
        <p:spPr>
          <a:xfrm>
            <a:off x="1100051" y="4107180"/>
            <a:ext cx="10058400" cy="1645919"/>
          </a:xfrm>
        </p:spPr>
        <p:txBody>
          <a:bodyPr lIns="91440" rIns="91440">
            <a:normAutofit/>
          </a:bodyPr>
          <a:lstStyle>
            <a:lvl1pPr marL="0" indent="0" algn="l">
              <a:buNone/>
              <a:defRPr sz="2400" b="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WPX - Task X.X: Task or deliverable title HERE</a:t>
            </a:r>
          </a:p>
          <a:p>
            <a:r>
              <a:rPr lang="en-US" dirty="0"/>
              <a:t>ORGANIZATION: </a:t>
            </a:r>
            <a:r>
              <a:rPr lang="en-US" dirty="0" err="1"/>
              <a:t>ORGANIZATion</a:t>
            </a:r>
            <a:r>
              <a:rPr lang="en-US" dirty="0"/>
              <a:t> name/acronym</a:t>
            </a:r>
            <a:br>
              <a:rPr lang="en-US" dirty="0"/>
            </a:br>
            <a:r>
              <a:rPr lang="en-US" dirty="0"/>
              <a:t>PRESENTER(S): presenters names</a:t>
            </a:r>
            <a:br>
              <a:rPr lang="en-US" dirty="0"/>
            </a:br>
            <a:r>
              <a:rPr lang="en-US" dirty="0"/>
              <a:t>MEETING: TYPE AND LOCATION OF THE MEETING</a:t>
            </a:r>
          </a:p>
        </p:txBody>
      </p:sp>
      <p:grpSp>
        <p:nvGrpSpPr>
          <p:cNvPr id="18" name="Ομάδα 17">
            <a:extLst>
              <a:ext uri="{FF2B5EF4-FFF2-40B4-BE49-F238E27FC236}">
                <a16:creationId xmlns:a16="http://schemas.microsoft.com/office/drawing/2014/main" xmlns="" id="{C308791F-8CFD-4C06-9B8A-9C7BE9A8F531}"/>
              </a:ext>
            </a:extLst>
          </p:cNvPr>
          <p:cNvGrpSpPr/>
          <p:nvPr userDrawn="1"/>
        </p:nvGrpSpPr>
        <p:grpSpPr>
          <a:xfrm>
            <a:off x="293904" y="2240280"/>
            <a:ext cx="7009754" cy="3572554"/>
            <a:chOff x="293904" y="2240280"/>
            <a:chExt cx="7009754" cy="3572554"/>
          </a:xfrm>
        </p:grpSpPr>
        <p:cxnSp>
          <p:nvCxnSpPr>
            <p:cNvPr id="14" name="Straight Connector 8">
              <a:extLst>
                <a:ext uri="{FF2B5EF4-FFF2-40B4-BE49-F238E27FC236}">
                  <a16:creationId xmlns:a16="http://schemas.microsoft.com/office/drawing/2014/main" xmlns="" id="{38039ED5-B2FD-4CD4-B618-9DF9BD751A02}"/>
                </a:ext>
              </a:extLst>
            </p:cNvPr>
            <p:cNvCxnSpPr>
              <a:cxnSpLocks/>
            </p:cNvCxnSpPr>
            <p:nvPr userDrawn="1"/>
          </p:nvCxnSpPr>
          <p:spPr>
            <a:xfrm>
              <a:off x="457200" y="3924300"/>
              <a:ext cx="6675120" cy="0"/>
            </a:xfrm>
            <a:prstGeom prst="line">
              <a:avLst/>
            </a:prstGeom>
            <a:ln/>
          </p:spPr>
          <p:style>
            <a:lnRef idx="1">
              <a:schemeClr val="dk1"/>
            </a:lnRef>
            <a:fillRef idx="0">
              <a:schemeClr val="dk1"/>
            </a:fillRef>
            <a:effectRef idx="0">
              <a:schemeClr val="dk1"/>
            </a:effectRef>
            <a:fontRef idx="minor">
              <a:schemeClr val="tx1"/>
            </a:fontRef>
          </p:style>
        </p:cxnSp>
        <p:cxnSp>
          <p:nvCxnSpPr>
            <p:cNvPr id="15" name="Straight Connector 8">
              <a:extLst>
                <a:ext uri="{FF2B5EF4-FFF2-40B4-BE49-F238E27FC236}">
                  <a16:creationId xmlns:a16="http://schemas.microsoft.com/office/drawing/2014/main" xmlns="" id="{32F2A100-2389-49EA-B7F2-7127B1CF72D7}"/>
                </a:ext>
              </a:extLst>
            </p:cNvPr>
            <p:cNvCxnSpPr>
              <a:cxnSpLocks/>
            </p:cNvCxnSpPr>
            <p:nvPr userDrawn="1"/>
          </p:nvCxnSpPr>
          <p:spPr>
            <a:xfrm>
              <a:off x="940958" y="2240280"/>
              <a:ext cx="0" cy="3572554"/>
            </a:xfrm>
            <a:prstGeom prst="line">
              <a:avLst/>
            </a:prstGeom>
            <a:ln/>
          </p:spPr>
          <p:style>
            <a:lnRef idx="1">
              <a:schemeClr val="dk1"/>
            </a:lnRef>
            <a:fillRef idx="0">
              <a:schemeClr val="dk1"/>
            </a:fillRef>
            <a:effectRef idx="0">
              <a:schemeClr val="dk1"/>
            </a:effectRef>
            <a:fontRef idx="minor">
              <a:schemeClr val="tx1"/>
            </a:fontRef>
          </p:style>
        </p:cxnSp>
        <p:cxnSp>
          <p:nvCxnSpPr>
            <p:cNvPr id="16" name="Straight Connector 8">
              <a:extLst>
                <a:ext uri="{FF2B5EF4-FFF2-40B4-BE49-F238E27FC236}">
                  <a16:creationId xmlns:a16="http://schemas.microsoft.com/office/drawing/2014/main" xmlns="" id="{992A9B7B-E089-42FA-BDFD-C0559D6E9510}"/>
                </a:ext>
              </a:extLst>
            </p:cNvPr>
            <p:cNvCxnSpPr>
              <a:cxnSpLocks/>
            </p:cNvCxnSpPr>
            <p:nvPr userDrawn="1"/>
          </p:nvCxnSpPr>
          <p:spPr>
            <a:xfrm>
              <a:off x="628538" y="3855720"/>
              <a:ext cx="66751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8">
              <a:extLst>
                <a:ext uri="{FF2B5EF4-FFF2-40B4-BE49-F238E27FC236}">
                  <a16:creationId xmlns:a16="http://schemas.microsoft.com/office/drawing/2014/main" xmlns="" id="{E3C49DDD-6924-496F-B888-F8C7C67966DF}"/>
                </a:ext>
              </a:extLst>
            </p:cNvPr>
            <p:cNvCxnSpPr>
              <a:cxnSpLocks/>
            </p:cNvCxnSpPr>
            <p:nvPr userDrawn="1"/>
          </p:nvCxnSpPr>
          <p:spPr>
            <a:xfrm>
              <a:off x="293904" y="3992880"/>
              <a:ext cx="66751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19" name="Title 1">
            <a:extLst>
              <a:ext uri="{FF2B5EF4-FFF2-40B4-BE49-F238E27FC236}">
                <a16:creationId xmlns:a16="http://schemas.microsoft.com/office/drawing/2014/main" xmlns="" id="{F4189554-F227-4AE4-A4C2-35E50B5F0173}"/>
              </a:ext>
            </a:extLst>
          </p:cNvPr>
          <p:cNvSpPr>
            <a:spLocks noGrp="1"/>
          </p:cNvSpPr>
          <p:nvPr>
            <p:ph type="ctrTitle" hasCustomPrompt="1"/>
          </p:nvPr>
        </p:nvSpPr>
        <p:spPr>
          <a:xfrm>
            <a:off x="1097280" y="758951"/>
            <a:ext cx="10058400" cy="2957997"/>
          </a:xfrm>
        </p:spPr>
        <p:txBody>
          <a:bodyPr anchor="b">
            <a:normAutofit/>
          </a:bodyPr>
          <a:lstStyle>
            <a:lvl1pPr algn="ctr">
              <a:lnSpc>
                <a:spcPct val="85000"/>
              </a:lnSpc>
              <a:defRPr sz="8000" spc="-50" baseline="0">
                <a:solidFill>
                  <a:schemeClr val="tx1">
                    <a:lumMod val="85000"/>
                    <a:lumOff val="15000"/>
                  </a:schemeClr>
                </a:solidFill>
              </a:defRPr>
            </a:lvl1pPr>
          </a:lstStyle>
          <a:p>
            <a:r>
              <a:rPr lang="en-US" dirty="0"/>
              <a:t>PROJECT TITLE</a:t>
            </a:r>
          </a:p>
        </p:txBody>
      </p:sp>
      <p:grpSp>
        <p:nvGrpSpPr>
          <p:cNvPr id="22" name="Ομάδα 21">
            <a:extLst>
              <a:ext uri="{FF2B5EF4-FFF2-40B4-BE49-F238E27FC236}">
                <a16:creationId xmlns:a16="http://schemas.microsoft.com/office/drawing/2014/main" xmlns="" id="{8F469D77-EF19-4057-AE87-E3ADDE7EA43B}"/>
              </a:ext>
            </a:extLst>
          </p:cNvPr>
          <p:cNvGrpSpPr/>
          <p:nvPr userDrawn="1"/>
        </p:nvGrpSpPr>
        <p:grpSpPr>
          <a:xfrm>
            <a:off x="-3" y="5947506"/>
            <a:ext cx="12192003" cy="195824"/>
            <a:chOff x="-3" y="5947506"/>
            <a:chExt cx="12192003" cy="195824"/>
          </a:xfrm>
        </p:grpSpPr>
        <p:sp>
          <p:nvSpPr>
            <p:cNvPr id="27" name="Rectangle 7">
              <a:extLst>
                <a:ext uri="{FF2B5EF4-FFF2-40B4-BE49-F238E27FC236}">
                  <a16:creationId xmlns:a16="http://schemas.microsoft.com/office/drawing/2014/main" xmlns="" id="{DD03EBFC-06E0-4021-A919-3201FB912504}"/>
                </a:ext>
              </a:extLst>
            </p:cNvPr>
            <p:cNvSpPr/>
            <p:nvPr userDrawn="1"/>
          </p:nvSpPr>
          <p:spPr>
            <a:xfrm>
              <a:off x="-3" y="6081273"/>
              <a:ext cx="12192002" cy="62057"/>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sp>
        <p:sp>
          <p:nvSpPr>
            <p:cNvPr id="28" name="Rectangle 7">
              <a:extLst>
                <a:ext uri="{FF2B5EF4-FFF2-40B4-BE49-F238E27FC236}">
                  <a16:creationId xmlns:a16="http://schemas.microsoft.com/office/drawing/2014/main" xmlns="" id="{48FC381C-27D3-4527-B488-05F888E6D541}"/>
                </a:ext>
              </a:extLst>
            </p:cNvPr>
            <p:cNvSpPr/>
            <p:nvPr userDrawn="1"/>
          </p:nvSpPr>
          <p:spPr>
            <a:xfrm>
              <a:off x="3175" y="6012600"/>
              <a:ext cx="12188825" cy="64008"/>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sp>
        <p:sp>
          <p:nvSpPr>
            <p:cNvPr id="29" name="Rectangle 7">
              <a:extLst>
                <a:ext uri="{FF2B5EF4-FFF2-40B4-BE49-F238E27FC236}">
                  <a16:creationId xmlns:a16="http://schemas.microsoft.com/office/drawing/2014/main" xmlns="" id="{CFED065A-E2E6-41D0-A136-406B2A928BA5}"/>
                </a:ext>
              </a:extLst>
            </p:cNvPr>
            <p:cNvSpPr/>
            <p:nvPr/>
          </p:nvSpPr>
          <p:spPr>
            <a:xfrm>
              <a:off x="-3" y="5947506"/>
              <a:ext cx="12192002" cy="62057"/>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sp>
      </p:grpSp>
      <p:pic>
        <p:nvPicPr>
          <p:cNvPr id="23" name="Εικόνα 10">
            <a:extLst>
              <a:ext uri="{FF2B5EF4-FFF2-40B4-BE49-F238E27FC236}">
                <a16:creationId xmlns:a16="http://schemas.microsoft.com/office/drawing/2014/main" xmlns="" id="{062D54C6-0708-49C1-8E90-66C8A0701C2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1482" y="0"/>
            <a:ext cx="1580517" cy="1519257"/>
          </a:xfrm>
          <a:prstGeom prst="rect">
            <a:avLst/>
          </a:prstGeom>
        </p:spPr>
      </p:pic>
      <p:pic>
        <p:nvPicPr>
          <p:cNvPr id="24" name="Εικόνα 15">
            <a:extLst>
              <a:ext uri="{FF2B5EF4-FFF2-40B4-BE49-F238E27FC236}">
                <a16:creationId xmlns:a16="http://schemas.microsoft.com/office/drawing/2014/main" xmlns="" id="{5F8247B2-F9B4-41A4-92EC-65CB2213901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3904" y="187221"/>
            <a:ext cx="1440872" cy="960582"/>
          </a:xfrm>
          <a:prstGeom prst="rect">
            <a:avLst/>
          </a:prstGeom>
        </p:spPr>
      </p:pic>
    </p:spTree>
    <p:extLst>
      <p:ext uri="{BB962C8B-B14F-4D97-AF65-F5344CB8AC3E}">
        <p14:creationId xmlns:p14="http://schemas.microsoft.com/office/powerpoint/2010/main" val="1681895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1097280" y="286603"/>
            <a:ext cx="10058400" cy="1450757"/>
          </a:xfrm>
        </p:spPr>
        <p:txBody>
          <a:bodyPr/>
          <a:lstStyle>
            <a:lvl1pPr>
              <a:defRPr/>
            </a:lvl1pPr>
          </a:lstStyle>
          <a:p>
            <a:r>
              <a:rPr lang="en-US" dirty="0"/>
              <a:t>MAIN TITLE</a:t>
            </a:r>
          </a:p>
        </p:txBody>
      </p:sp>
      <p:sp>
        <p:nvSpPr>
          <p:cNvPr id="3" name="Content Placeholder 2"/>
          <p:cNvSpPr>
            <a:spLocks noGrp="1"/>
          </p:cNvSpPr>
          <p:nvPr>
            <p:ph sz="half" idx="1" hasCustomPrompt="1"/>
          </p:nvPr>
        </p:nvSpPr>
        <p:spPr>
          <a:xfrm>
            <a:off x="1097278" y="1845734"/>
            <a:ext cx="4937760" cy="4023360"/>
          </a:xfrm>
        </p:spPr>
        <p:txBody>
          <a:bodyPr/>
          <a:lstStyle>
            <a:lvl1pPr marL="91440" marR="0" indent="-91440" algn="l" defTabSz="914400" rtl="0" eaLnBrk="1" fontAlgn="auto" latinLnBrk="0" hangingPunct="1">
              <a:lnSpc>
                <a:spcPct val="90000"/>
              </a:lnSpc>
              <a:spcBef>
                <a:spcPts val="1200"/>
              </a:spcBef>
              <a:spcAft>
                <a:spcPts val="200"/>
              </a:spcAft>
              <a:buClr>
                <a:srgbClr val="99CB38"/>
              </a:buClr>
              <a:buSzPct val="100000"/>
              <a:buFont typeface="Calibri" panose="020F0502020204030204" pitchFamily="34" charset="0"/>
              <a:buChar char=" "/>
              <a:tabLst/>
              <a:defRPr/>
            </a:lvl1pPr>
            <a:lvl2pPr marL="384048" marR="0"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lvl2pPr>
            <a:lvl3pPr marL="566928" marR="0"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lvl3pPr>
            <a:lvl4pPr marL="749808" marR="0"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lvl4pPr>
            <a:lvl5pPr marL="932688" marR="0"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lvl5pPr>
          </a:lstStyle>
          <a:p>
            <a:pPr marL="91440" marR="0" lvl="0" indent="-91440" algn="l" defTabSz="914400" rtl="0" eaLnBrk="1" fontAlgn="auto" latinLnBrk="0" hangingPunct="1">
              <a:lnSpc>
                <a:spcPct val="90000"/>
              </a:lnSpc>
              <a:spcBef>
                <a:spcPts val="1200"/>
              </a:spcBef>
              <a:spcAft>
                <a:spcPts val="200"/>
              </a:spcAft>
              <a:buClr>
                <a:srgbClr val="99CB38"/>
              </a:buClr>
              <a:buSzPct val="100000"/>
              <a:buFont typeface="Calibri" panose="020F0502020204030204" pitchFamily="34" charset="0"/>
              <a:buChar char=" "/>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mn-lt"/>
                <a:ea typeface="+mn-ea"/>
                <a:cs typeface="+mn-cs"/>
              </a:rPr>
              <a:t>SAMPLE TEXT</a:t>
            </a:r>
            <a:endParaRPr kumimoji="0" lang="el-GR" sz="20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p>
            <a:pPr marL="384048" marR="0" lvl="1"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mn-lt"/>
                <a:ea typeface="+mn-ea"/>
                <a:cs typeface="+mn-cs"/>
              </a:rPr>
              <a:t>Second level</a:t>
            </a:r>
            <a:endParaRPr kumimoji="0" lang="el-GR" sz="18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p>
            <a:pPr marL="566928" marR="0" lvl="2"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mn-lt"/>
                <a:ea typeface="+mn-ea"/>
                <a:cs typeface="+mn-cs"/>
              </a:rPr>
              <a:t>Third level</a:t>
            </a:r>
            <a:endParaRPr kumimoji="0" lang="el-GR" sz="14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p>
            <a:pPr marL="749808" marR="0" lvl="3"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mn-lt"/>
                <a:ea typeface="+mn-ea"/>
                <a:cs typeface="+mn-cs"/>
              </a:rPr>
              <a:t>Fourth level</a:t>
            </a:r>
            <a:endParaRPr kumimoji="0" lang="el-GR" sz="14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p>
            <a:pPr marL="932688" marR="0" lvl="4"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mn-lt"/>
                <a:ea typeface="+mn-ea"/>
                <a:cs typeface="+mn-cs"/>
              </a:rPr>
              <a:t>Fifth level</a:t>
            </a:r>
          </a:p>
        </p:txBody>
      </p:sp>
      <p:sp>
        <p:nvSpPr>
          <p:cNvPr id="4" name="Content Placeholder 3"/>
          <p:cNvSpPr>
            <a:spLocks noGrp="1"/>
          </p:cNvSpPr>
          <p:nvPr>
            <p:ph sz="half" idx="2" hasCustomPrompt="1"/>
          </p:nvPr>
        </p:nvSpPr>
        <p:spPr>
          <a:xfrm>
            <a:off x="6217920" y="1845735"/>
            <a:ext cx="4937760" cy="4023360"/>
          </a:xfrm>
        </p:spPr>
        <p:txBody>
          <a:bodyPr/>
          <a:lstStyle>
            <a:lvl1pPr marL="91440" marR="0" indent="-91440" algn="l" defTabSz="914400" rtl="0" eaLnBrk="1" fontAlgn="auto" latinLnBrk="0" hangingPunct="1">
              <a:lnSpc>
                <a:spcPct val="90000"/>
              </a:lnSpc>
              <a:spcBef>
                <a:spcPts val="1200"/>
              </a:spcBef>
              <a:spcAft>
                <a:spcPts val="200"/>
              </a:spcAft>
              <a:buClr>
                <a:srgbClr val="99CB38"/>
              </a:buClr>
              <a:buSzPct val="100000"/>
              <a:buFont typeface="Calibri" panose="020F0502020204030204" pitchFamily="34" charset="0"/>
              <a:buChar char=" "/>
              <a:tabLst/>
              <a:defRPr/>
            </a:lvl1pPr>
            <a:lvl2pPr marL="384048" marR="0"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lvl2pPr>
            <a:lvl3pPr marL="566928" marR="0"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lvl3pPr>
            <a:lvl4pPr marL="749808" marR="0"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lvl4pPr>
            <a:lvl5pPr marL="932688" marR="0"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lvl5pPr>
          </a:lstStyle>
          <a:p>
            <a:pPr marL="91440" marR="0" lvl="0" indent="-91440" algn="l" defTabSz="914400" rtl="0" eaLnBrk="1" fontAlgn="auto" latinLnBrk="0" hangingPunct="1">
              <a:lnSpc>
                <a:spcPct val="90000"/>
              </a:lnSpc>
              <a:spcBef>
                <a:spcPts val="1200"/>
              </a:spcBef>
              <a:spcAft>
                <a:spcPts val="200"/>
              </a:spcAft>
              <a:buClr>
                <a:srgbClr val="99CB38"/>
              </a:buClr>
              <a:buSzPct val="100000"/>
              <a:buFont typeface="Calibri" panose="020F0502020204030204" pitchFamily="34" charset="0"/>
              <a:buChar char=" "/>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mn-lt"/>
                <a:ea typeface="+mn-ea"/>
                <a:cs typeface="+mn-cs"/>
              </a:rPr>
              <a:t>SAMPLE TEXT</a:t>
            </a:r>
            <a:endParaRPr kumimoji="0" lang="el-GR" sz="20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p>
            <a:pPr marL="384048" marR="0" lvl="1"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mn-lt"/>
                <a:ea typeface="+mn-ea"/>
                <a:cs typeface="+mn-cs"/>
              </a:rPr>
              <a:t>Second level</a:t>
            </a:r>
            <a:endParaRPr kumimoji="0" lang="el-GR" sz="18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p>
            <a:pPr marL="566928" marR="0" lvl="2"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mn-lt"/>
                <a:ea typeface="+mn-ea"/>
                <a:cs typeface="+mn-cs"/>
              </a:rPr>
              <a:t>Third level</a:t>
            </a:r>
            <a:endParaRPr kumimoji="0" lang="el-GR" sz="14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p>
            <a:pPr marL="749808" marR="0" lvl="3"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mn-lt"/>
                <a:ea typeface="+mn-ea"/>
                <a:cs typeface="+mn-cs"/>
              </a:rPr>
              <a:t>Fourth level</a:t>
            </a:r>
            <a:endParaRPr kumimoji="0" lang="el-GR" sz="14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p>
            <a:pPr marL="932688" marR="0" lvl="4"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mn-lt"/>
                <a:ea typeface="+mn-ea"/>
                <a:cs typeface="+mn-cs"/>
              </a:rPr>
              <a:t>Fifth level</a:t>
            </a:r>
          </a:p>
        </p:txBody>
      </p:sp>
      <p:sp>
        <p:nvSpPr>
          <p:cNvPr id="5" name="Date Placeholder 4"/>
          <p:cNvSpPr>
            <a:spLocks noGrp="1"/>
          </p:cNvSpPr>
          <p:nvPr>
            <p:ph type="dt" sz="half" idx="10"/>
          </p:nvPr>
        </p:nvSpPr>
        <p:spPr/>
        <p:txBody>
          <a:bodyPr/>
          <a:lstStyle/>
          <a:p>
            <a:fld id="{312FB9F1-94BF-45D3-AE33-6ABCB2F20E7B}" type="datetime1">
              <a:rPr lang="en-US" smtClean="0"/>
              <a:t>1/31/2018</a:t>
            </a:fld>
            <a:endParaRPr lang="en-US"/>
          </a:p>
        </p:txBody>
      </p:sp>
      <p:sp>
        <p:nvSpPr>
          <p:cNvPr id="6" name="Footer Placeholder 5"/>
          <p:cNvSpPr>
            <a:spLocks noGrp="1"/>
          </p:cNvSpPr>
          <p:nvPr>
            <p:ph type="ftr" sz="quarter" idx="11"/>
          </p:nvPr>
        </p:nvSpPr>
        <p:spPr/>
        <p:txBody>
          <a:bodyPr/>
          <a:lstStyle/>
          <a:p>
            <a:r>
              <a:rPr lang="sv-SE" dirty="0"/>
              <a:t>PLUG-N-HARVEST</a:t>
            </a:r>
            <a:br>
              <a:rPr lang="sv-SE" dirty="0"/>
            </a:br>
            <a:r>
              <a:rPr lang="sv-SE" dirty="0"/>
              <a:t>ID: 768735 - H2020-EU.2.1.5.2.</a:t>
            </a:r>
          </a:p>
        </p:txBody>
      </p:sp>
      <p:sp>
        <p:nvSpPr>
          <p:cNvPr id="7" name="Slide Number Placeholder 6"/>
          <p:cNvSpPr>
            <a:spLocks noGrp="1"/>
          </p:cNvSpPr>
          <p:nvPr>
            <p:ph type="sldNum" sz="quarter" idx="12"/>
          </p:nvPr>
        </p:nvSpPr>
        <p:spPr/>
        <p:txBody>
          <a:bodyPr/>
          <a:lstStyle/>
          <a:p>
            <a:fld id="{76F34D8A-136C-4FA7-8325-F06DF2D5CB3D}" type="slidenum">
              <a:rPr lang="en-US" smtClean="0"/>
              <a:t>‹#›</a:t>
            </a:fld>
            <a:endParaRPr lang="en-US"/>
          </a:p>
        </p:txBody>
      </p:sp>
    </p:spTree>
    <p:extLst>
      <p:ext uri="{BB962C8B-B14F-4D97-AF65-F5344CB8AC3E}">
        <p14:creationId xmlns:p14="http://schemas.microsoft.com/office/powerpoint/2010/main" val="1844171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Σύγκριση">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1097280" y="286603"/>
            <a:ext cx="10058400" cy="1450757"/>
          </a:xfrm>
        </p:spPr>
        <p:txBody>
          <a:bodyPr/>
          <a:lstStyle>
            <a:lvl1pPr>
              <a:defRPr/>
            </a:lvl1pPr>
          </a:lstStyle>
          <a:p>
            <a:r>
              <a:rPr lang="en-US" dirty="0"/>
              <a:t>MAIN TITLE</a:t>
            </a:r>
          </a:p>
        </p:txBody>
      </p:sp>
      <p:sp>
        <p:nvSpPr>
          <p:cNvPr id="4" name="Content Placeholder 3"/>
          <p:cNvSpPr>
            <a:spLocks noGrp="1"/>
          </p:cNvSpPr>
          <p:nvPr>
            <p:ph sz="half" idx="2" hasCustomPrompt="1"/>
          </p:nvPr>
        </p:nvSpPr>
        <p:spPr>
          <a:xfrm>
            <a:off x="1097280" y="1880955"/>
            <a:ext cx="4937760" cy="4079579"/>
          </a:xfrm>
        </p:spPr>
        <p:txBody>
          <a:bodyPr/>
          <a:lstStyle>
            <a:lvl1pPr marL="91440" marR="0" indent="-91440" algn="l" defTabSz="914400" rtl="0" eaLnBrk="1" fontAlgn="auto" latinLnBrk="0" hangingPunct="1">
              <a:lnSpc>
                <a:spcPct val="90000"/>
              </a:lnSpc>
              <a:spcBef>
                <a:spcPts val="1200"/>
              </a:spcBef>
              <a:spcAft>
                <a:spcPts val="200"/>
              </a:spcAft>
              <a:buClr>
                <a:srgbClr val="99CB38"/>
              </a:buClr>
              <a:buSzPct val="100000"/>
              <a:buFont typeface="Calibri" panose="020F0502020204030204" pitchFamily="34" charset="0"/>
              <a:buChar char=" "/>
              <a:tabLst/>
              <a:defRPr/>
            </a:lvl1pPr>
            <a:lvl2pPr marL="384048" marR="0"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lvl2pPr>
            <a:lvl3pPr marL="566928" marR="0"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lvl3pPr>
            <a:lvl4pPr marL="749808" marR="0"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lvl4pPr>
            <a:lvl5pPr marL="932688" marR="0"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lvl5pPr>
          </a:lstStyle>
          <a:p>
            <a:pPr marL="91440" marR="0" lvl="0" indent="-91440" algn="l" defTabSz="914400" rtl="0" eaLnBrk="1" fontAlgn="auto" latinLnBrk="0" hangingPunct="1">
              <a:lnSpc>
                <a:spcPct val="90000"/>
              </a:lnSpc>
              <a:spcBef>
                <a:spcPts val="1200"/>
              </a:spcBef>
              <a:spcAft>
                <a:spcPts val="200"/>
              </a:spcAft>
              <a:buClr>
                <a:srgbClr val="99CB38"/>
              </a:buClr>
              <a:buSzPct val="100000"/>
              <a:buFont typeface="Calibri" panose="020F0502020204030204" pitchFamily="34" charset="0"/>
              <a:buChar char=" "/>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mn-lt"/>
                <a:ea typeface="+mn-ea"/>
                <a:cs typeface="+mn-cs"/>
              </a:rPr>
              <a:t>SAMPLE TEXT</a:t>
            </a:r>
            <a:endParaRPr kumimoji="0" lang="el-GR" sz="20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p>
            <a:pPr marL="384048" marR="0" lvl="1"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mn-lt"/>
                <a:ea typeface="+mn-ea"/>
                <a:cs typeface="+mn-cs"/>
              </a:rPr>
              <a:t>Second level</a:t>
            </a:r>
            <a:endParaRPr kumimoji="0" lang="el-GR" sz="18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p>
            <a:pPr marL="566928" marR="0" lvl="2"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mn-lt"/>
                <a:ea typeface="+mn-ea"/>
                <a:cs typeface="+mn-cs"/>
              </a:rPr>
              <a:t>Third level</a:t>
            </a:r>
            <a:endParaRPr kumimoji="0" lang="el-GR" sz="14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p>
            <a:pPr marL="749808" marR="0" lvl="3"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mn-lt"/>
                <a:ea typeface="+mn-ea"/>
                <a:cs typeface="+mn-cs"/>
              </a:rPr>
              <a:t>Fourth level</a:t>
            </a:r>
            <a:endParaRPr kumimoji="0" lang="el-GR" sz="14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p>
            <a:pPr marL="932688" marR="0" lvl="4"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mn-lt"/>
                <a:ea typeface="+mn-ea"/>
                <a:cs typeface="+mn-cs"/>
              </a:rPr>
              <a:t>Fifth level</a:t>
            </a:r>
          </a:p>
        </p:txBody>
      </p:sp>
      <p:sp>
        <p:nvSpPr>
          <p:cNvPr id="6" name="Content Placeholder 5"/>
          <p:cNvSpPr>
            <a:spLocks noGrp="1"/>
          </p:cNvSpPr>
          <p:nvPr>
            <p:ph sz="quarter" idx="4" hasCustomPrompt="1"/>
          </p:nvPr>
        </p:nvSpPr>
        <p:spPr>
          <a:xfrm>
            <a:off x="6217920" y="1880955"/>
            <a:ext cx="4937760" cy="4079579"/>
          </a:xfrm>
        </p:spPr>
        <p:txBody>
          <a:bodyPr/>
          <a:lstStyle>
            <a:lvl1pPr marL="91440" marR="0" indent="-91440" algn="l" defTabSz="914400" rtl="0" eaLnBrk="1" fontAlgn="auto" latinLnBrk="0" hangingPunct="1">
              <a:lnSpc>
                <a:spcPct val="90000"/>
              </a:lnSpc>
              <a:spcBef>
                <a:spcPts val="1200"/>
              </a:spcBef>
              <a:spcAft>
                <a:spcPts val="200"/>
              </a:spcAft>
              <a:buClr>
                <a:srgbClr val="99CB38"/>
              </a:buClr>
              <a:buSzPct val="100000"/>
              <a:buFont typeface="Calibri" panose="020F0502020204030204" pitchFamily="34" charset="0"/>
              <a:buChar char=" "/>
              <a:tabLst/>
              <a:defRPr/>
            </a:lvl1pPr>
            <a:lvl2pPr marL="384048" marR="0"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lvl2pPr>
            <a:lvl3pPr marL="566928" marR="0"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lvl3pPr>
            <a:lvl4pPr marL="749808" marR="0"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lvl4pPr>
            <a:lvl5pPr marL="932688" marR="0"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lvl5pPr>
          </a:lstStyle>
          <a:p>
            <a:pPr marL="91440" marR="0" lvl="0" indent="-91440" algn="l" defTabSz="914400" rtl="0" eaLnBrk="1" fontAlgn="auto" latinLnBrk="0" hangingPunct="1">
              <a:lnSpc>
                <a:spcPct val="90000"/>
              </a:lnSpc>
              <a:spcBef>
                <a:spcPts val="1200"/>
              </a:spcBef>
              <a:spcAft>
                <a:spcPts val="200"/>
              </a:spcAft>
              <a:buClr>
                <a:srgbClr val="99CB38"/>
              </a:buClr>
              <a:buSzPct val="100000"/>
              <a:buFont typeface="Calibri" panose="020F0502020204030204" pitchFamily="34" charset="0"/>
              <a:buChar char=" "/>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mn-lt"/>
                <a:ea typeface="+mn-ea"/>
                <a:cs typeface="+mn-cs"/>
              </a:rPr>
              <a:t>SAMPLE TEXT</a:t>
            </a:r>
            <a:endParaRPr kumimoji="0" lang="el-GR" sz="20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p>
            <a:pPr marL="384048" marR="0" lvl="1"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mn-lt"/>
                <a:ea typeface="+mn-ea"/>
                <a:cs typeface="+mn-cs"/>
              </a:rPr>
              <a:t>Second level</a:t>
            </a:r>
            <a:endParaRPr kumimoji="0" lang="el-GR" sz="18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p>
            <a:pPr marL="566928" marR="0" lvl="2"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mn-lt"/>
                <a:ea typeface="+mn-ea"/>
                <a:cs typeface="+mn-cs"/>
              </a:rPr>
              <a:t>Third level</a:t>
            </a:r>
            <a:endParaRPr kumimoji="0" lang="el-GR" sz="14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p>
            <a:pPr marL="749808" marR="0" lvl="3"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mn-lt"/>
                <a:ea typeface="+mn-ea"/>
                <a:cs typeface="+mn-cs"/>
              </a:rPr>
              <a:t>Fourth level</a:t>
            </a:r>
            <a:endParaRPr kumimoji="0" lang="el-GR" sz="14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p>
            <a:pPr marL="932688" marR="0" lvl="4"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mn-lt"/>
                <a:ea typeface="+mn-ea"/>
                <a:cs typeface="+mn-cs"/>
              </a:rPr>
              <a:t>Fifth level</a:t>
            </a:r>
          </a:p>
        </p:txBody>
      </p:sp>
      <p:sp>
        <p:nvSpPr>
          <p:cNvPr id="7" name="Date Placeholder 6"/>
          <p:cNvSpPr>
            <a:spLocks noGrp="1"/>
          </p:cNvSpPr>
          <p:nvPr>
            <p:ph type="dt" sz="half" idx="10"/>
          </p:nvPr>
        </p:nvSpPr>
        <p:spPr/>
        <p:txBody>
          <a:bodyPr/>
          <a:lstStyle/>
          <a:p>
            <a:fld id="{26C3DC05-FFF6-4D9D-9DB5-7D1A9A8DDC4A}" type="datetime1">
              <a:rPr lang="en-US" smtClean="0"/>
              <a:t>1/31/2018</a:t>
            </a:fld>
            <a:endParaRPr lang="en-US"/>
          </a:p>
        </p:txBody>
      </p:sp>
      <p:sp>
        <p:nvSpPr>
          <p:cNvPr id="8" name="Footer Placeholder 7"/>
          <p:cNvSpPr>
            <a:spLocks noGrp="1"/>
          </p:cNvSpPr>
          <p:nvPr>
            <p:ph type="ftr" sz="quarter" idx="11"/>
          </p:nvPr>
        </p:nvSpPr>
        <p:spPr/>
        <p:txBody>
          <a:bodyPr/>
          <a:lstStyle/>
          <a:p>
            <a:r>
              <a:rPr lang="sv-SE" dirty="0"/>
              <a:t>PLUG-N-HARVEST</a:t>
            </a:r>
            <a:br>
              <a:rPr lang="sv-SE" dirty="0"/>
            </a:br>
            <a:r>
              <a:rPr lang="sv-SE" dirty="0"/>
              <a:t>ID: 768735 - H2020-EU.2.1.5.2.</a:t>
            </a:r>
          </a:p>
        </p:txBody>
      </p:sp>
      <p:sp>
        <p:nvSpPr>
          <p:cNvPr id="9" name="Slide Number Placeholder 8"/>
          <p:cNvSpPr>
            <a:spLocks noGrp="1"/>
          </p:cNvSpPr>
          <p:nvPr>
            <p:ph type="sldNum" sz="quarter" idx="12"/>
          </p:nvPr>
        </p:nvSpPr>
        <p:spPr/>
        <p:txBody>
          <a:bodyPr/>
          <a:lstStyle/>
          <a:p>
            <a:fld id="{76F34D8A-136C-4FA7-8325-F06DF2D5CB3D}" type="slidenum">
              <a:rPr lang="en-US" smtClean="0"/>
              <a:t>‹#›</a:t>
            </a:fld>
            <a:endParaRPr lang="en-US"/>
          </a:p>
        </p:txBody>
      </p:sp>
    </p:spTree>
    <p:extLst>
      <p:ext uri="{BB962C8B-B14F-4D97-AF65-F5344CB8AC3E}">
        <p14:creationId xmlns:p14="http://schemas.microsoft.com/office/powerpoint/2010/main" val="822960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MAIN TITLE</a:t>
            </a:r>
          </a:p>
        </p:txBody>
      </p:sp>
      <p:sp>
        <p:nvSpPr>
          <p:cNvPr id="3" name="Date Placeholder 2"/>
          <p:cNvSpPr>
            <a:spLocks noGrp="1"/>
          </p:cNvSpPr>
          <p:nvPr>
            <p:ph type="dt" sz="half" idx="10"/>
          </p:nvPr>
        </p:nvSpPr>
        <p:spPr/>
        <p:txBody>
          <a:bodyPr/>
          <a:lstStyle/>
          <a:p>
            <a:fld id="{A66F430A-72C9-4ED3-B5E4-3D55C9729DA8}" type="datetime1">
              <a:rPr lang="en-US" smtClean="0"/>
              <a:t>1/31/2018</a:t>
            </a:fld>
            <a:endParaRPr lang="en-US"/>
          </a:p>
        </p:txBody>
      </p:sp>
      <p:sp>
        <p:nvSpPr>
          <p:cNvPr id="4" name="Footer Placeholder 3"/>
          <p:cNvSpPr>
            <a:spLocks noGrp="1"/>
          </p:cNvSpPr>
          <p:nvPr>
            <p:ph type="ftr" sz="quarter" idx="11"/>
          </p:nvPr>
        </p:nvSpPr>
        <p:spPr/>
        <p:txBody>
          <a:bodyPr/>
          <a:lstStyle/>
          <a:p>
            <a:r>
              <a:rPr lang="sv-SE" dirty="0"/>
              <a:t>PLUG-N-HARVEST</a:t>
            </a:r>
            <a:br>
              <a:rPr lang="sv-SE" dirty="0"/>
            </a:br>
            <a:r>
              <a:rPr lang="sv-SE" dirty="0"/>
              <a:t>ID: 768735 - H2020-EU.2.1.5.2.</a:t>
            </a:r>
          </a:p>
        </p:txBody>
      </p:sp>
      <p:sp>
        <p:nvSpPr>
          <p:cNvPr id="5" name="Slide Number Placeholder 4"/>
          <p:cNvSpPr>
            <a:spLocks noGrp="1"/>
          </p:cNvSpPr>
          <p:nvPr>
            <p:ph type="sldNum" sz="quarter" idx="12"/>
          </p:nvPr>
        </p:nvSpPr>
        <p:spPr/>
        <p:txBody>
          <a:bodyPr/>
          <a:lstStyle/>
          <a:p>
            <a:fld id="{76F34D8A-136C-4FA7-8325-F06DF2D5CB3D}" type="slidenum">
              <a:rPr lang="en-US" smtClean="0"/>
              <a:t>‹#›</a:t>
            </a:fld>
            <a:endParaRPr lang="en-US"/>
          </a:p>
        </p:txBody>
      </p:sp>
    </p:spTree>
    <p:extLst>
      <p:ext uri="{BB962C8B-B14F-4D97-AF65-F5344CB8AC3E}">
        <p14:creationId xmlns:p14="http://schemas.microsoft.com/office/powerpoint/2010/main" val="4966203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41C6629B-A2E2-43B0-BC7C-2B77883FD396}" type="datetime1">
              <a:rPr lang="en-US" smtClean="0"/>
              <a:t>1/31/2018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sv-SE" dirty="0"/>
              <a:t>PLUG-N-HARVEST</a:t>
            </a:r>
            <a:br>
              <a:rPr lang="sv-SE" dirty="0"/>
            </a:br>
            <a:r>
              <a:rPr lang="sv-SE" dirty="0"/>
              <a:t>ID: 768735 - H2020-EU.2.1.5.2.</a:t>
            </a:r>
          </a:p>
        </p:txBody>
      </p:sp>
      <p:sp>
        <p:nvSpPr>
          <p:cNvPr id="9" name="Slide Number Placeholder 8"/>
          <p:cNvSpPr>
            <a:spLocks noGrp="1"/>
          </p:cNvSpPr>
          <p:nvPr>
            <p:ph type="sldNum" sz="quarter" idx="12"/>
          </p:nvPr>
        </p:nvSpPr>
        <p:spPr/>
        <p:txBody>
          <a:bodyPr/>
          <a:lstStyle/>
          <a:p>
            <a:fld id="{76F34D8A-136C-4FA7-8325-F06DF2D5CB3D}" type="slidenum">
              <a:rPr lang="en-US" smtClean="0"/>
              <a:t>‹#›</a:t>
            </a:fld>
            <a:endParaRPr lang="en-US"/>
          </a:p>
        </p:txBody>
      </p:sp>
      <p:pic>
        <p:nvPicPr>
          <p:cNvPr id="11" name="Εικόνα 10">
            <a:extLst>
              <a:ext uri="{FF2B5EF4-FFF2-40B4-BE49-F238E27FC236}">
                <a16:creationId xmlns:a16="http://schemas.microsoft.com/office/drawing/2014/main" xmlns="" id="{BF4007CC-0A3C-45D3-A319-BFED4047FF9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888" y="6143330"/>
            <a:ext cx="1072004" cy="714670"/>
          </a:xfrm>
          <a:prstGeom prst="rect">
            <a:avLst/>
          </a:prstGeom>
        </p:spPr>
      </p:pic>
      <p:grpSp>
        <p:nvGrpSpPr>
          <p:cNvPr id="12" name="Ομάδα 11">
            <a:extLst>
              <a:ext uri="{FF2B5EF4-FFF2-40B4-BE49-F238E27FC236}">
                <a16:creationId xmlns:a16="http://schemas.microsoft.com/office/drawing/2014/main" xmlns="" id="{9CBEFB42-D63E-48B0-A7CD-3A60FAEC760C}"/>
              </a:ext>
            </a:extLst>
          </p:cNvPr>
          <p:cNvGrpSpPr/>
          <p:nvPr userDrawn="1"/>
        </p:nvGrpSpPr>
        <p:grpSpPr>
          <a:xfrm>
            <a:off x="-3" y="5947506"/>
            <a:ext cx="12192003" cy="195824"/>
            <a:chOff x="-3" y="5947506"/>
            <a:chExt cx="12192003" cy="195824"/>
          </a:xfrm>
        </p:grpSpPr>
        <p:sp>
          <p:nvSpPr>
            <p:cNvPr id="13" name="Rectangle 7">
              <a:extLst>
                <a:ext uri="{FF2B5EF4-FFF2-40B4-BE49-F238E27FC236}">
                  <a16:creationId xmlns:a16="http://schemas.microsoft.com/office/drawing/2014/main" xmlns="" id="{C37FF781-9C17-4A91-922E-F3B350CA9B95}"/>
                </a:ext>
              </a:extLst>
            </p:cNvPr>
            <p:cNvSpPr/>
            <p:nvPr userDrawn="1"/>
          </p:nvSpPr>
          <p:spPr>
            <a:xfrm>
              <a:off x="-3" y="6081273"/>
              <a:ext cx="12192002" cy="62057"/>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sp>
        <p:sp>
          <p:nvSpPr>
            <p:cNvPr id="14" name="Rectangle 7">
              <a:extLst>
                <a:ext uri="{FF2B5EF4-FFF2-40B4-BE49-F238E27FC236}">
                  <a16:creationId xmlns:a16="http://schemas.microsoft.com/office/drawing/2014/main" xmlns="" id="{53D52B7E-3185-4429-8C69-D68660BF7562}"/>
                </a:ext>
              </a:extLst>
            </p:cNvPr>
            <p:cNvSpPr/>
            <p:nvPr userDrawn="1"/>
          </p:nvSpPr>
          <p:spPr>
            <a:xfrm>
              <a:off x="3175" y="6012600"/>
              <a:ext cx="12188825" cy="64008"/>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sp>
        <p:sp>
          <p:nvSpPr>
            <p:cNvPr id="15" name="Rectangle 7">
              <a:extLst>
                <a:ext uri="{FF2B5EF4-FFF2-40B4-BE49-F238E27FC236}">
                  <a16:creationId xmlns:a16="http://schemas.microsoft.com/office/drawing/2014/main" xmlns="" id="{9062B99A-805E-48DA-B107-0ADF8E7285BD}"/>
                </a:ext>
              </a:extLst>
            </p:cNvPr>
            <p:cNvSpPr/>
            <p:nvPr/>
          </p:nvSpPr>
          <p:spPr>
            <a:xfrm>
              <a:off x="-3" y="5947506"/>
              <a:ext cx="12192002" cy="62057"/>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sp>
      </p:grpSp>
      <p:pic>
        <p:nvPicPr>
          <p:cNvPr id="10" name="Εικόνα 9">
            <a:extLst>
              <a:ext uri="{FF2B5EF4-FFF2-40B4-BE49-F238E27FC236}">
                <a16:creationId xmlns:a16="http://schemas.microsoft.com/office/drawing/2014/main" xmlns="" id="{90A252D2-8345-4587-9DE7-54B25A62F7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1529" y="5766132"/>
            <a:ext cx="1133648" cy="1089708"/>
          </a:xfrm>
          <a:prstGeom prst="rect">
            <a:avLst/>
          </a:prstGeom>
        </p:spPr>
      </p:pic>
    </p:spTree>
    <p:extLst>
      <p:ext uri="{BB962C8B-B14F-4D97-AF65-F5344CB8AC3E}">
        <p14:creationId xmlns:p14="http://schemas.microsoft.com/office/powerpoint/2010/main" val="13365577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title" hasCustomPrompt="1"/>
          </p:nvPr>
        </p:nvSpPr>
        <p:spPr>
          <a:xfrm>
            <a:off x="457200" y="594359"/>
            <a:ext cx="3200400" cy="2286000"/>
          </a:xfrm>
        </p:spPr>
        <p:txBody>
          <a:bodyPr anchor="b">
            <a:normAutofit/>
          </a:bodyPr>
          <a:lstStyle>
            <a:lvl1pPr>
              <a:defRPr sz="5400" b="0">
                <a:solidFill>
                  <a:srgbClr val="FFFFFF"/>
                </a:solidFill>
              </a:defRPr>
            </a:lvl1pPr>
          </a:lstStyle>
          <a:p>
            <a:r>
              <a:rPr kumimoji="0" lang="en-US" sz="4800" b="0" i="0" u="none" strike="noStrike" kern="1200" cap="none" spc="-50" normalizeH="0" baseline="0" noProof="0" dirty="0">
                <a:ln>
                  <a:noFill/>
                </a:ln>
                <a:solidFill>
                  <a:prstClr val="black">
                    <a:lumMod val="75000"/>
                    <a:lumOff val="25000"/>
                  </a:prstClr>
                </a:solidFill>
                <a:effectLst/>
                <a:uLnTx/>
                <a:uFillTx/>
                <a:latin typeface="+mj-lt"/>
                <a:ea typeface="+mj-ea"/>
                <a:cs typeface="+mj-cs"/>
              </a:rPr>
              <a:t>Plug-N-Harvest</a:t>
            </a:r>
            <a:endParaRPr lang="en-US" dirty="0"/>
          </a:p>
        </p:txBody>
      </p:sp>
      <p:sp>
        <p:nvSpPr>
          <p:cNvPr id="3" name="Content Placeholder 2"/>
          <p:cNvSpPr>
            <a:spLocks noGrp="1"/>
          </p:cNvSpPr>
          <p:nvPr>
            <p:ph idx="1" hasCustomPrompt="1"/>
          </p:nvPr>
        </p:nvSpPr>
        <p:spPr>
          <a:xfrm>
            <a:off x="4800600" y="731520"/>
            <a:ext cx="6492240" cy="5257800"/>
          </a:xfrm>
        </p:spPr>
        <p:txBody>
          <a:bodyPr/>
          <a:lstStyle>
            <a:lvl1pPr marL="91440" marR="0" indent="-91440" algn="l" defTabSz="914400" rtl="0" eaLnBrk="1" fontAlgn="auto" latinLnBrk="0" hangingPunct="1">
              <a:lnSpc>
                <a:spcPct val="90000"/>
              </a:lnSpc>
              <a:spcBef>
                <a:spcPts val="1200"/>
              </a:spcBef>
              <a:spcAft>
                <a:spcPts val="200"/>
              </a:spcAft>
              <a:buClr>
                <a:srgbClr val="99CB38"/>
              </a:buClr>
              <a:buSzPct val="100000"/>
              <a:buFont typeface="Calibri" panose="020F0502020204030204" pitchFamily="34" charset="0"/>
              <a:buChar char=" "/>
              <a:tabLst/>
              <a:defRPr/>
            </a:lvl1pPr>
            <a:lvl2pPr marL="384048" marR="0"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lvl2pPr>
            <a:lvl3pPr marL="566928" marR="0"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lvl3pPr>
            <a:lvl4pPr marL="749808" marR="0"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lvl4pPr>
            <a:lvl5pPr marL="932688" marR="0"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lvl5pPr>
          </a:lstStyle>
          <a:p>
            <a:pPr marL="91440" marR="0" lvl="0" indent="-91440" algn="l" defTabSz="914400" rtl="0" eaLnBrk="1" fontAlgn="auto" latinLnBrk="0" hangingPunct="1">
              <a:lnSpc>
                <a:spcPct val="90000"/>
              </a:lnSpc>
              <a:spcBef>
                <a:spcPts val="1200"/>
              </a:spcBef>
              <a:spcAft>
                <a:spcPts val="200"/>
              </a:spcAft>
              <a:buClr>
                <a:srgbClr val="99CB38"/>
              </a:buClr>
              <a:buSzPct val="100000"/>
              <a:buFont typeface="Calibri" panose="020F0502020204030204" pitchFamily="34" charset="0"/>
              <a:buChar char=" "/>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mn-lt"/>
                <a:ea typeface="+mn-ea"/>
                <a:cs typeface="+mn-cs"/>
              </a:rPr>
              <a:t>SAMPLE TEXT</a:t>
            </a:r>
            <a:endParaRPr kumimoji="0" lang="el-GR" sz="20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p>
            <a:pPr marL="384048" marR="0" lvl="1"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mn-lt"/>
                <a:ea typeface="+mn-ea"/>
                <a:cs typeface="+mn-cs"/>
              </a:rPr>
              <a:t>Second level</a:t>
            </a:r>
            <a:endParaRPr kumimoji="0" lang="el-GR" sz="18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p>
            <a:pPr marL="566928" marR="0" lvl="2"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mn-lt"/>
                <a:ea typeface="+mn-ea"/>
                <a:cs typeface="+mn-cs"/>
              </a:rPr>
              <a:t>Third level</a:t>
            </a:r>
            <a:endParaRPr kumimoji="0" lang="el-GR" sz="14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p>
            <a:pPr marL="749808" marR="0" lvl="3"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mn-lt"/>
                <a:ea typeface="+mn-ea"/>
                <a:cs typeface="+mn-cs"/>
              </a:rPr>
              <a:t>Fourth level</a:t>
            </a:r>
            <a:endParaRPr kumimoji="0" lang="el-GR" sz="14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p>
            <a:pPr marL="932688" marR="0" lvl="4"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mn-lt"/>
                <a:ea typeface="+mn-ea"/>
                <a:cs typeface="+mn-cs"/>
              </a:rPr>
              <a:t>Fifth level</a:t>
            </a:r>
          </a:p>
        </p:txBody>
      </p:sp>
      <p:sp>
        <p:nvSpPr>
          <p:cNvPr id="4" name="Text Placeholder 3"/>
          <p:cNvSpPr>
            <a:spLocks noGrp="1"/>
          </p:cNvSpPr>
          <p:nvPr>
            <p:ph type="body" sz="half" idx="2" hasCustomPrompt="1"/>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WPX - Task X.X: Task or deliverable title HERE</a:t>
            </a:r>
          </a:p>
          <a:p>
            <a:pPr lvl="0"/>
            <a:r>
              <a:rPr lang="en-US" dirty="0"/>
              <a:t>ORGANIZATION: </a:t>
            </a:r>
            <a:r>
              <a:rPr lang="en-US" dirty="0" err="1"/>
              <a:t>ORGANIZATion</a:t>
            </a:r>
            <a:r>
              <a:rPr lang="en-US" dirty="0"/>
              <a:t> name/acronym</a:t>
            </a:r>
            <a:br>
              <a:rPr lang="en-US" dirty="0"/>
            </a:br>
            <a:r>
              <a:rPr lang="en-US" dirty="0"/>
              <a:t>PRESENTER(S): presenters names</a:t>
            </a:r>
            <a:br>
              <a:rPr lang="en-US" dirty="0"/>
            </a:br>
            <a:r>
              <a:rPr lang="en-US" dirty="0"/>
              <a:t>MEETING: TYPE AND LOCATION OF THE MEETING</a:t>
            </a:r>
          </a:p>
          <a:p>
            <a:pPr lvl="0"/>
            <a:endParaRPr lang="en-US" noProof="0" dirty="0"/>
          </a:p>
        </p:txBody>
      </p:sp>
      <p:sp>
        <p:nvSpPr>
          <p:cNvPr id="5" name="Date Placeholder 4"/>
          <p:cNvSpPr>
            <a:spLocks noGrp="1"/>
          </p:cNvSpPr>
          <p:nvPr>
            <p:ph type="dt" sz="half" idx="10"/>
          </p:nvPr>
        </p:nvSpPr>
        <p:spPr>
          <a:xfrm>
            <a:off x="2287342" y="6450190"/>
            <a:ext cx="1370258" cy="365125"/>
          </a:xfrm>
        </p:spPr>
        <p:txBody>
          <a:bodyPr/>
          <a:lstStyle>
            <a:lvl1pPr algn="l">
              <a:defRPr/>
            </a:lvl1pPr>
          </a:lstStyle>
          <a:p>
            <a:fld id="{1DC22D29-6C03-4FCB-92CF-E05A67975532}" type="datetime1">
              <a:rPr lang="en-US" smtClean="0"/>
              <a:t>1/31/2018</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sv-SE" dirty="0"/>
              <a:t>PLUG-N-HARVEST</a:t>
            </a:r>
            <a:br>
              <a:rPr lang="sv-SE" dirty="0"/>
            </a:br>
            <a:r>
              <a:rPr lang="sv-SE" dirty="0"/>
              <a:t>ID: 768735 - H2020-EU.2.1.5.2.</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6F34D8A-136C-4FA7-8325-F06DF2D5CB3D}" type="slidenum">
              <a:rPr lang="en-US" smtClean="0"/>
              <a:t>‹#›</a:t>
            </a:fld>
            <a:endParaRPr lang="en-US"/>
          </a:p>
        </p:txBody>
      </p:sp>
      <p:pic>
        <p:nvPicPr>
          <p:cNvPr id="15" name="Εικόνα 14">
            <a:extLst>
              <a:ext uri="{FF2B5EF4-FFF2-40B4-BE49-F238E27FC236}">
                <a16:creationId xmlns:a16="http://schemas.microsoft.com/office/drawing/2014/main" xmlns="" id="{89255103-ABFE-4C1E-9EBF-BCAD2DDD102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61529" y="5766132"/>
            <a:ext cx="1133648" cy="1089708"/>
          </a:xfrm>
          <a:prstGeom prst="rect">
            <a:avLst/>
          </a:prstGeom>
        </p:spPr>
      </p:pic>
      <p:grpSp>
        <p:nvGrpSpPr>
          <p:cNvPr id="20" name="Ομάδα 19">
            <a:extLst>
              <a:ext uri="{FF2B5EF4-FFF2-40B4-BE49-F238E27FC236}">
                <a16:creationId xmlns:a16="http://schemas.microsoft.com/office/drawing/2014/main" xmlns="" id="{88EF884B-A5A0-448E-A2B4-B09A0C195D0A}"/>
              </a:ext>
            </a:extLst>
          </p:cNvPr>
          <p:cNvGrpSpPr/>
          <p:nvPr userDrawn="1"/>
        </p:nvGrpSpPr>
        <p:grpSpPr>
          <a:xfrm rot="16200000">
            <a:off x="906181" y="3323698"/>
            <a:ext cx="6824911" cy="177516"/>
            <a:chOff x="-3" y="5947506"/>
            <a:chExt cx="12192003" cy="195824"/>
          </a:xfrm>
        </p:grpSpPr>
        <p:sp>
          <p:nvSpPr>
            <p:cNvPr id="21" name="Rectangle 7">
              <a:extLst>
                <a:ext uri="{FF2B5EF4-FFF2-40B4-BE49-F238E27FC236}">
                  <a16:creationId xmlns:a16="http://schemas.microsoft.com/office/drawing/2014/main" xmlns="" id="{FFF23D27-342C-4ED8-81CD-A4251EC1555C}"/>
                </a:ext>
              </a:extLst>
            </p:cNvPr>
            <p:cNvSpPr/>
            <p:nvPr userDrawn="1"/>
          </p:nvSpPr>
          <p:spPr>
            <a:xfrm>
              <a:off x="-3" y="6081273"/>
              <a:ext cx="12192002" cy="62057"/>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sp>
        <p:sp>
          <p:nvSpPr>
            <p:cNvPr id="22" name="Rectangle 7">
              <a:extLst>
                <a:ext uri="{FF2B5EF4-FFF2-40B4-BE49-F238E27FC236}">
                  <a16:creationId xmlns:a16="http://schemas.microsoft.com/office/drawing/2014/main" xmlns="" id="{E9F2C060-EBC0-4C48-961A-E9557C2BD013}"/>
                </a:ext>
              </a:extLst>
            </p:cNvPr>
            <p:cNvSpPr/>
            <p:nvPr userDrawn="1"/>
          </p:nvSpPr>
          <p:spPr>
            <a:xfrm>
              <a:off x="3175" y="6012600"/>
              <a:ext cx="12188825" cy="64008"/>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sp>
        <p:sp>
          <p:nvSpPr>
            <p:cNvPr id="23" name="Rectangle 7">
              <a:extLst>
                <a:ext uri="{FF2B5EF4-FFF2-40B4-BE49-F238E27FC236}">
                  <a16:creationId xmlns:a16="http://schemas.microsoft.com/office/drawing/2014/main" xmlns="" id="{8F5D799A-6E78-4B81-8B77-17801B2BA134}"/>
                </a:ext>
              </a:extLst>
            </p:cNvPr>
            <p:cNvSpPr/>
            <p:nvPr/>
          </p:nvSpPr>
          <p:spPr>
            <a:xfrm>
              <a:off x="-3" y="5947506"/>
              <a:ext cx="12192002" cy="62057"/>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sp>
      </p:grpSp>
      <p:pic>
        <p:nvPicPr>
          <p:cNvPr id="16" name="Εικόνα 10">
            <a:extLst>
              <a:ext uri="{FF2B5EF4-FFF2-40B4-BE49-F238E27FC236}">
                <a16:creationId xmlns:a16="http://schemas.microsoft.com/office/drawing/2014/main" xmlns="" id="{BF4007CC-0A3C-45D3-A319-BFED4047FF9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0888" y="6143330"/>
            <a:ext cx="1072004" cy="714670"/>
          </a:xfrm>
          <a:prstGeom prst="rect">
            <a:avLst/>
          </a:prstGeom>
        </p:spPr>
      </p:pic>
    </p:spTree>
    <p:extLst>
      <p:ext uri="{BB962C8B-B14F-4D97-AF65-F5344CB8AC3E}">
        <p14:creationId xmlns:p14="http://schemas.microsoft.com/office/powerpoint/2010/main" val="664548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Τίτλος και περιεχόμενο">
    <p:spTree>
      <p:nvGrpSpPr>
        <p:cNvPr id="1" name=""/>
        <p:cNvGrpSpPr/>
        <p:nvPr/>
      </p:nvGrpSpPr>
      <p:grpSpPr bwMode="auto">
        <a:xfrm>
          <a:off x="0" y="0"/>
          <a:ext cx="0" cy="0"/>
          <a:chOff x="0" y="0"/>
          <a:chExt cx="0" cy="0"/>
        </a:xfrm>
      </p:grpSpPr>
      <p:sp>
        <p:nvSpPr>
          <p:cNvPr id="4" name="Content Placeholder 2"/>
          <p:cNvSpPr>
            <a:spLocks noGrp="1"/>
          </p:cNvSpPr>
          <p:nvPr>
            <p:ph idx="1" hasCustomPrompt="1"/>
          </p:nvPr>
        </p:nvSpPr>
        <p:spPr bwMode="auto"/>
        <p:txBody>
          <a:bodyPr/>
          <a:lstStyle>
            <a:lvl1pPr>
              <a:defRPr/>
            </a:lvl1pPr>
            <a:lvl2pPr>
              <a:defRPr/>
            </a:lvl2pPr>
            <a:lvl3pPr>
              <a:defRPr/>
            </a:lvl3pPr>
            <a:lvl4pPr>
              <a:defRPr/>
            </a:lvl4pPr>
            <a:lvl5pPr>
              <a:defRPr/>
            </a:lvl5pPr>
          </a:lstStyle>
          <a:p>
            <a:pPr lvl="0">
              <a:defRPr/>
            </a:pPr>
            <a:r>
              <a:rPr lang="en-US"/>
              <a:t>SAMPLE TEXT</a:t>
            </a:r>
            <a:endParaRPr lang="el-GR"/>
          </a:p>
          <a:p>
            <a:pPr lvl="1">
              <a:defRPr/>
            </a:pPr>
            <a:r>
              <a:rPr lang="en-US"/>
              <a:t>Second level</a:t>
            </a:r>
            <a:endParaRPr lang="el-GR"/>
          </a:p>
          <a:p>
            <a:pPr lvl="2">
              <a:defRPr/>
            </a:pPr>
            <a:r>
              <a:rPr lang="en-US"/>
              <a:t>Third level</a:t>
            </a:r>
            <a:endParaRPr lang="el-GR"/>
          </a:p>
          <a:p>
            <a:pPr lvl="3">
              <a:defRPr/>
            </a:pPr>
            <a:r>
              <a:rPr lang="en-US"/>
              <a:t>Fourth level</a:t>
            </a:r>
            <a:endParaRPr lang="el-GR"/>
          </a:p>
          <a:p>
            <a:pPr lvl="4">
              <a:defRPr/>
            </a:pPr>
            <a:r>
              <a:rPr lang="en-US"/>
              <a:t>Fifth level</a:t>
            </a:r>
            <a:endParaRPr/>
          </a:p>
        </p:txBody>
      </p:sp>
      <p:sp>
        <p:nvSpPr>
          <p:cNvPr id="5" name="Title 1"/>
          <p:cNvSpPr>
            <a:spLocks noGrp="1"/>
          </p:cNvSpPr>
          <p:nvPr>
            <p:ph type="title" hasCustomPrompt="1"/>
          </p:nvPr>
        </p:nvSpPr>
        <p:spPr bwMode="auto">
          <a:xfrm>
            <a:off x="1097280" y="286603"/>
            <a:ext cx="10058400" cy="1458114"/>
          </a:xfrm>
        </p:spPr>
        <p:txBody>
          <a:bodyPr/>
          <a:lstStyle>
            <a:lvl1pPr>
              <a:defRPr/>
            </a:lvl1pPr>
          </a:lstStyle>
          <a:p>
            <a:pPr>
              <a:defRPr/>
            </a:pPr>
            <a:r>
              <a:rPr lang="en-US"/>
              <a:t>MAIN TITLE</a:t>
            </a:r>
            <a:endParaRPr/>
          </a:p>
        </p:txBody>
      </p:sp>
      <p:sp>
        <p:nvSpPr>
          <p:cNvPr id="6" name="Θέση ημερομηνίας 1"/>
          <p:cNvSpPr>
            <a:spLocks noGrp="1"/>
          </p:cNvSpPr>
          <p:nvPr>
            <p:ph type="dt" sz="half" idx="10"/>
          </p:nvPr>
        </p:nvSpPr>
        <p:spPr bwMode="auto"/>
        <p:txBody>
          <a:bodyPr/>
          <a:lstStyle/>
          <a:p>
            <a:pPr>
              <a:defRPr/>
            </a:pPr>
            <a:fld id="{7FC9F940-3752-4988-A080-ACBD9960BA4B}" type="datetime1">
              <a:t>31/1/2018</a:t>
            </a:fld>
            <a:endParaRPr lang="en-US"/>
          </a:p>
        </p:txBody>
      </p:sp>
      <p:sp>
        <p:nvSpPr>
          <p:cNvPr id="7" name="Θέση υποσέλιδου 6"/>
          <p:cNvSpPr>
            <a:spLocks noGrp="1"/>
          </p:cNvSpPr>
          <p:nvPr>
            <p:ph type="ftr" sz="quarter" idx="11"/>
          </p:nvPr>
        </p:nvSpPr>
        <p:spPr bwMode="auto"/>
        <p:txBody>
          <a:bodyPr/>
          <a:lstStyle/>
          <a:p>
            <a:pPr>
              <a:defRPr/>
            </a:pPr>
            <a:r>
              <a:rPr lang="en-US"/>
              <a:t>PLUG-N-HARVEST</a:t>
            </a:r>
            <a:br>
              <a:rPr lang="en-US"/>
            </a:br>
            <a:r>
              <a:rPr lang="en-US"/>
              <a:t>ID: 768735 - H2020-EU.2.1.5.2.</a:t>
            </a:r>
          </a:p>
        </p:txBody>
      </p:sp>
      <p:sp>
        <p:nvSpPr>
          <p:cNvPr id="8" name="Θέση αριθμού διαφάνειας 7"/>
          <p:cNvSpPr>
            <a:spLocks noGrp="1"/>
          </p:cNvSpPr>
          <p:nvPr>
            <p:ph type="sldNum" sz="quarter" idx="12"/>
          </p:nvPr>
        </p:nvSpPr>
        <p:spPr bwMode="auto"/>
        <p:txBody>
          <a:bodyPr/>
          <a:lstStyle/>
          <a:p>
            <a:pPr>
              <a:defRPr/>
            </a:pPr>
            <a:fld id="{76F34D8A-136C-4FA7-8325-F06DF2D5CB3D}" type="slidenum">
              <a:t>‹#›</a:t>
            </a:fld>
            <a:endParaRPr lang="en-US"/>
          </a:p>
        </p:txBody>
      </p:sp>
    </p:spTree>
  </p:cSld>
  <p:clrMapOvr>
    <a:masterClrMapping/>
  </p:clrMapOvr>
  <p:hf/>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Εικόνα με λεζάντα">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sp>
      <p:sp>
        <p:nvSpPr>
          <p:cNvPr id="9" name="Rectangle 8"/>
          <p:cNvSpPr/>
          <p:nvPr userDrawn="1"/>
        </p:nvSpPr>
        <p:spPr>
          <a:xfrm>
            <a:off x="15" y="4915076"/>
            <a:ext cx="12188825" cy="64008"/>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title"/>
          </p:nvPr>
        </p:nvSpPr>
        <p:spPr>
          <a:xfrm>
            <a:off x="1607127" y="5074920"/>
            <a:ext cx="9603798" cy="822960"/>
          </a:xfrm>
        </p:spPr>
        <p:txBody>
          <a:bodyPr lIns="91440" tIns="0" rIns="91440" bIns="0" anchor="b">
            <a:noAutofit/>
          </a:bodyPr>
          <a:lstStyle>
            <a:lvl1pPr>
              <a:defRPr sz="3600" b="0">
                <a:solidFill>
                  <a:srgbClr val="FFFFFF"/>
                </a:solidFill>
              </a:defRPr>
            </a:lvl1pPr>
          </a:lstStyle>
          <a:p>
            <a:r>
              <a:rPr lang="el-GR"/>
              <a:t>Στυλ κύριου τίτλου</a:t>
            </a:r>
            <a:endParaRPr lang="en-US" dirty="0"/>
          </a:p>
        </p:txBody>
      </p:sp>
      <p:sp>
        <p:nvSpPr>
          <p:cNvPr id="3" name="Picture Placeholder 2"/>
          <p:cNvSpPr>
            <a:spLocks noGrp="1" noChangeAspect="1"/>
          </p:cNvSpPr>
          <p:nvPr>
            <p:ph type="pic" idx="1" hasCustomPrompt="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picture</a:t>
            </a:r>
          </a:p>
        </p:txBody>
      </p:sp>
      <p:sp>
        <p:nvSpPr>
          <p:cNvPr id="4" name="Text Placeholder 3"/>
          <p:cNvSpPr>
            <a:spLocks noGrp="1"/>
          </p:cNvSpPr>
          <p:nvPr>
            <p:ph type="body" sz="half" idx="2"/>
          </p:nvPr>
        </p:nvSpPr>
        <p:spPr>
          <a:xfrm>
            <a:off x="1607126" y="5907024"/>
            <a:ext cx="9603417" cy="410649"/>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D58D4731-F406-4A17-A852-A57626BC2303}" type="datetime1">
              <a:rPr lang="en-US" smtClean="0"/>
              <a:t>1/31/2018</a:t>
            </a:fld>
            <a:endParaRPr lang="en-US"/>
          </a:p>
        </p:txBody>
      </p:sp>
      <p:sp>
        <p:nvSpPr>
          <p:cNvPr id="6" name="Footer Placeholder 5"/>
          <p:cNvSpPr>
            <a:spLocks noGrp="1"/>
          </p:cNvSpPr>
          <p:nvPr>
            <p:ph type="ftr" sz="quarter" idx="11"/>
          </p:nvPr>
        </p:nvSpPr>
        <p:spPr/>
        <p:txBody>
          <a:bodyPr/>
          <a:lstStyle/>
          <a:p>
            <a:r>
              <a:rPr lang="sv-SE" dirty="0"/>
              <a:t>PLUG-N-HARVEST</a:t>
            </a:r>
            <a:br>
              <a:rPr lang="sv-SE" dirty="0"/>
            </a:br>
            <a:r>
              <a:rPr lang="sv-SE" dirty="0"/>
              <a:t>ID: 768735 - H2020-EU.2.1.5.2.</a:t>
            </a:r>
          </a:p>
        </p:txBody>
      </p:sp>
      <p:sp>
        <p:nvSpPr>
          <p:cNvPr id="7" name="Slide Number Placeholder 6"/>
          <p:cNvSpPr>
            <a:spLocks noGrp="1"/>
          </p:cNvSpPr>
          <p:nvPr>
            <p:ph type="sldNum" sz="quarter" idx="12"/>
          </p:nvPr>
        </p:nvSpPr>
        <p:spPr/>
        <p:txBody>
          <a:bodyPr/>
          <a:lstStyle/>
          <a:p>
            <a:fld id="{76F34D8A-136C-4FA7-8325-F06DF2D5CB3D}" type="slidenum">
              <a:rPr lang="en-US" smtClean="0"/>
              <a:t>‹#›</a:t>
            </a:fld>
            <a:endParaRPr lang="en-US"/>
          </a:p>
        </p:txBody>
      </p:sp>
      <p:pic>
        <p:nvPicPr>
          <p:cNvPr id="12" name="Εικόνα 11">
            <a:extLst>
              <a:ext uri="{FF2B5EF4-FFF2-40B4-BE49-F238E27FC236}">
                <a16:creationId xmlns:a16="http://schemas.microsoft.com/office/drawing/2014/main" xmlns="" id="{735D5308-59B2-45DC-AC22-3604280957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61529" y="5766132"/>
            <a:ext cx="1133648" cy="1089708"/>
          </a:xfrm>
          <a:prstGeom prst="rect">
            <a:avLst/>
          </a:prstGeom>
        </p:spPr>
      </p:pic>
      <p:pic>
        <p:nvPicPr>
          <p:cNvPr id="13" name="Εικόνα 10">
            <a:extLst>
              <a:ext uri="{FF2B5EF4-FFF2-40B4-BE49-F238E27FC236}">
                <a16:creationId xmlns:a16="http://schemas.microsoft.com/office/drawing/2014/main" xmlns="" id="{BF4007CC-0A3C-45D3-A319-BFED4047FF9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0888" y="6143330"/>
            <a:ext cx="1072004" cy="714670"/>
          </a:xfrm>
          <a:prstGeom prst="rect">
            <a:avLst/>
          </a:prstGeom>
        </p:spPr>
      </p:pic>
    </p:spTree>
    <p:extLst>
      <p:ext uri="{BB962C8B-B14F-4D97-AF65-F5344CB8AC3E}">
        <p14:creationId xmlns:p14="http://schemas.microsoft.com/office/powerpoint/2010/main" val="27175017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MAIN TITLE</a:t>
            </a:r>
          </a:p>
        </p:txBody>
      </p:sp>
      <p:sp>
        <p:nvSpPr>
          <p:cNvPr id="3" name="Vertical Text Placeholder 2"/>
          <p:cNvSpPr>
            <a:spLocks noGrp="1"/>
          </p:cNvSpPr>
          <p:nvPr>
            <p:ph type="body" orient="vert" idx="1" hasCustomPrompt="1"/>
          </p:nvPr>
        </p:nvSpPr>
        <p:spPr/>
        <p:txBody>
          <a:bodyPr vert="eaVert" lIns="45720" tIns="0" rIns="45720" bIns="0"/>
          <a:lstStyle>
            <a:lvl1pPr marL="91440" marR="0" indent="-91440" algn="l" defTabSz="914400" rtl="0" eaLnBrk="1" fontAlgn="auto" latinLnBrk="0" hangingPunct="1">
              <a:lnSpc>
                <a:spcPct val="90000"/>
              </a:lnSpc>
              <a:spcBef>
                <a:spcPts val="1200"/>
              </a:spcBef>
              <a:spcAft>
                <a:spcPts val="200"/>
              </a:spcAft>
              <a:buClr>
                <a:srgbClr val="99CB38"/>
              </a:buClr>
              <a:buSzPct val="100000"/>
              <a:buFont typeface="Calibri" panose="020F0502020204030204" pitchFamily="34" charset="0"/>
              <a:buChar char=" "/>
              <a:tabLst/>
              <a:defRPr/>
            </a:lvl1pPr>
            <a:lvl2pPr marL="384048" marR="0"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lvl2pPr>
            <a:lvl3pPr marL="566928" marR="0"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lvl3pPr>
            <a:lvl4pPr marL="749808" marR="0"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lvl4pPr>
            <a:lvl5pPr marL="932688" marR="0"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lvl5pPr>
          </a:lstStyle>
          <a:p>
            <a:pPr marL="91440" marR="0" lvl="0" indent="-91440" algn="l" defTabSz="914400" rtl="0" eaLnBrk="1" fontAlgn="auto" latinLnBrk="0" hangingPunct="1">
              <a:lnSpc>
                <a:spcPct val="90000"/>
              </a:lnSpc>
              <a:spcBef>
                <a:spcPts val="1200"/>
              </a:spcBef>
              <a:spcAft>
                <a:spcPts val="200"/>
              </a:spcAft>
              <a:buClr>
                <a:srgbClr val="99CB38"/>
              </a:buClr>
              <a:buSzPct val="100000"/>
              <a:buFont typeface="Calibri" panose="020F0502020204030204" pitchFamily="34" charset="0"/>
              <a:buChar char=" "/>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mn-lt"/>
                <a:ea typeface="+mn-ea"/>
                <a:cs typeface="+mn-cs"/>
              </a:rPr>
              <a:t>SAMPLE TEXT</a:t>
            </a:r>
            <a:endParaRPr kumimoji="0" lang="el-GR" sz="20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p>
            <a:pPr marL="384048" marR="0" lvl="1"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mn-lt"/>
                <a:ea typeface="+mn-ea"/>
                <a:cs typeface="+mn-cs"/>
              </a:rPr>
              <a:t>Second level</a:t>
            </a:r>
            <a:endParaRPr kumimoji="0" lang="el-GR" sz="18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p>
            <a:pPr marL="566928" marR="0" lvl="2"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mn-lt"/>
                <a:ea typeface="+mn-ea"/>
                <a:cs typeface="+mn-cs"/>
              </a:rPr>
              <a:t>Third level</a:t>
            </a:r>
            <a:endParaRPr kumimoji="0" lang="el-GR" sz="14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p>
            <a:pPr marL="749808" marR="0" lvl="3"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mn-lt"/>
                <a:ea typeface="+mn-ea"/>
                <a:cs typeface="+mn-cs"/>
              </a:rPr>
              <a:t>Fourth level</a:t>
            </a:r>
            <a:endParaRPr kumimoji="0" lang="el-GR" sz="14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p>
            <a:pPr marL="932688" marR="0" lvl="4"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mn-lt"/>
                <a:ea typeface="+mn-ea"/>
                <a:cs typeface="+mn-cs"/>
              </a:rPr>
              <a:t>Fifth level</a:t>
            </a:r>
          </a:p>
        </p:txBody>
      </p:sp>
      <p:sp>
        <p:nvSpPr>
          <p:cNvPr id="4" name="Date Placeholder 3"/>
          <p:cNvSpPr>
            <a:spLocks noGrp="1"/>
          </p:cNvSpPr>
          <p:nvPr>
            <p:ph type="dt" sz="half" idx="10"/>
          </p:nvPr>
        </p:nvSpPr>
        <p:spPr/>
        <p:txBody>
          <a:bodyPr/>
          <a:lstStyle/>
          <a:p>
            <a:fld id="{CCDB0B1E-DEAE-4CBE-A42B-AFEABF2D80C4}" type="datetime1">
              <a:rPr lang="en-US" smtClean="0"/>
              <a:t>1/31/2018</a:t>
            </a:fld>
            <a:endParaRPr lang="en-US"/>
          </a:p>
        </p:txBody>
      </p:sp>
      <p:sp>
        <p:nvSpPr>
          <p:cNvPr id="5" name="Footer Placeholder 4"/>
          <p:cNvSpPr>
            <a:spLocks noGrp="1"/>
          </p:cNvSpPr>
          <p:nvPr>
            <p:ph type="ftr" sz="quarter" idx="11"/>
          </p:nvPr>
        </p:nvSpPr>
        <p:spPr/>
        <p:txBody>
          <a:bodyPr/>
          <a:lstStyle/>
          <a:p>
            <a:r>
              <a:rPr lang="sv-SE" dirty="0"/>
              <a:t>PLUG-N-HARVEST</a:t>
            </a:r>
            <a:br>
              <a:rPr lang="sv-SE" dirty="0"/>
            </a:br>
            <a:r>
              <a:rPr lang="sv-SE" dirty="0"/>
              <a:t>ID: 768735 - H2020-EU.2.1.5.2.</a:t>
            </a:r>
          </a:p>
        </p:txBody>
      </p:sp>
      <p:sp>
        <p:nvSpPr>
          <p:cNvPr id="6" name="Slide Number Placeholder 5"/>
          <p:cNvSpPr>
            <a:spLocks noGrp="1"/>
          </p:cNvSpPr>
          <p:nvPr>
            <p:ph type="sldNum" sz="quarter" idx="12"/>
          </p:nvPr>
        </p:nvSpPr>
        <p:spPr/>
        <p:txBody>
          <a:bodyPr/>
          <a:lstStyle/>
          <a:p>
            <a:fld id="{76F34D8A-136C-4FA7-8325-F06DF2D5CB3D}" type="slidenum">
              <a:rPr lang="en-US" smtClean="0"/>
              <a:t>‹#›</a:t>
            </a:fld>
            <a:endParaRPr lang="en-US"/>
          </a:p>
        </p:txBody>
      </p:sp>
    </p:spTree>
    <p:extLst>
      <p:ext uri="{BB962C8B-B14F-4D97-AF65-F5344CB8AC3E}">
        <p14:creationId xmlns:p14="http://schemas.microsoft.com/office/powerpoint/2010/main" val="7479913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grpSp>
        <p:nvGrpSpPr>
          <p:cNvPr id="19" name="Ομάδα 18">
            <a:extLst>
              <a:ext uri="{FF2B5EF4-FFF2-40B4-BE49-F238E27FC236}">
                <a16:creationId xmlns:a16="http://schemas.microsoft.com/office/drawing/2014/main" xmlns="" id="{A15C9D72-037B-41FD-81C7-E1D78679537D}"/>
              </a:ext>
            </a:extLst>
          </p:cNvPr>
          <p:cNvGrpSpPr/>
          <p:nvPr userDrawn="1"/>
        </p:nvGrpSpPr>
        <p:grpSpPr>
          <a:xfrm>
            <a:off x="-3" y="5947506"/>
            <a:ext cx="12192003" cy="195824"/>
            <a:chOff x="-3" y="5947506"/>
            <a:chExt cx="12192003" cy="195824"/>
          </a:xfrm>
        </p:grpSpPr>
        <p:sp>
          <p:nvSpPr>
            <p:cNvPr id="20" name="Rectangle 7">
              <a:extLst>
                <a:ext uri="{FF2B5EF4-FFF2-40B4-BE49-F238E27FC236}">
                  <a16:creationId xmlns:a16="http://schemas.microsoft.com/office/drawing/2014/main" xmlns="" id="{3B75D703-A31E-4336-8AAF-9F15FEF0E56A}"/>
                </a:ext>
              </a:extLst>
            </p:cNvPr>
            <p:cNvSpPr/>
            <p:nvPr userDrawn="1"/>
          </p:nvSpPr>
          <p:spPr>
            <a:xfrm>
              <a:off x="-3" y="6081273"/>
              <a:ext cx="12192002" cy="62057"/>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sp>
        <p:sp>
          <p:nvSpPr>
            <p:cNvPr id="21" name="Rectangle 7">
              <a:extLst>
                <a:ext uri="{FF2B5EF4-FFF2-40B4-BE49-F238E27FC236}">
                  <a16:creationId xmlns:a16="http://schemas.microsoft.com/office/drawing/2014/main" xmlns="" id="{BEF65BCD-F79A-46B4-97C7-D220305AA624}"/>
                </a:ext>
              </a:extLst>
            </p:cNvPr>
            <p:cNvSpPr/>
            <p:nvPr userDrawn="1"/>
          </p:nvSpPr>
          <p:spPr>
            <a:xfrm>
              <a:off x="3175" y="6012600"/>
              <a:ext cx="12188825" cy="64008"/>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sp>
        <p:sp>
          <p:nvSpPr>
            <p:cNvPr id="22" name="Rectangle 7">
              <a:extLst>
                <a:ext uri="{FF2B5EF4-FFF2-40B4-BE49-F238E27FC236}">
                  <a16:creationId xmlns:a16="http://schemas.microsoft.com/office/drawing/2014/main" xmlns="" id="{353E837A-2174-444B-83A0-E17846E7DC2B}"/>
                </a:ext>
              </a:extLst>
            </p:cNvPr>
            <p:cNvSpPr/>
            <p:nvPr/>
          </p:nvSpPr>
          <p:spPr>
            <a:xfrm>
              <a:off x="-3" y="5947506"/>
              <a:ext cx="12192002" cy="62057"/>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sp>
      </p:grpSp>
      <p:sp>
        <p:nvSpPr>
          <p:cNvPr id="2" name="Vertical Title 1"/>
          <p:cNvSpPr>
            <a:spLocks noGrp="1"/>
          </p:cNvSpPr>
          <p:nvPr>
            <p:ph type="title" orient="vert" hasCustomPrompt="1"/>
          </p:nvPr>
        </p:nvSpPr>
        <p:spPr>
          <a:xfrm>
            <a:off x="8724900" y="412302"/>
            <a:ext cx="2628900" cy="5759898"/>
          </a:xfrm>
        </p:spPr>
        <p:txBody>
          <a:bodyPr vert="eaVert"/>
          <a:lstStyle>
            <a:lvl1pPr>
              <a:defRPr/>
            </a:lvl1pPr>
          </a:lstStyle>
          <a:p>
            <a:r>
              <a:rPr lang="en-US" dirty="0"/>
              <a:t>MAIN TITLE</a:t>
            </a:r>
          </a:p>
        </p:txBody>
      </p:sp>
      <p:sp>
        <p:nvSpPr>
          <p:cNvPr id="3" name="Vertical Text Placeholder 2"/>
          <p:cNvSpPr>
            <a:spLocks noGrp="1"/>
          </p:cNvSpPr>
          <p:nvPr>
            <p:ph type="body" orient="vert" idx="1" hasCustomPrompt="1"/>
          </p:nvPr>
        </p:nvSpPr>
        <p:spPr>
          <a:xfrm>
            <a:off x="838200" y="412302"/>
            <a:ext cx="7734300" cy="5759898"/>
          </a:xfrm>
        </p:spPr>
        <p:txBody>
          <a:bodyPr vert="eaVert" lIns="45720" tIns="0" rIns="45720" bIns="0"/>
          <a:lstStyle>
            <a:lvl1pPr marL="91440" marR="0" indent="-91440" algn="l" defTabSz="914400" rtl="0" eaLnBrk="1" fontAlgn="auto" latinLnBrk="0" hangingPunct="1">
              <a:lnSpc>
                <a:spcPct val="90000"/>
              </a:lnSpc>
              <a:spcBef>
                <a:spcPts val="1200"/>
              </a:spcBef>
              <a:spcAft>
                <a:spcPts val="200"/>
              </a:spcAft>
              <a:buClr>
                <a:srgbClr val="99CB38"/>
              </a:buClr>
              <a:buSzPct val="100000"/>
              <a:buFont typeface="Calibri" panose="020F0502020204030204" pitchFamily="34" charset="0"/>
              <a:buChar char=" "/>
              <a:tabLst/>
              <a:defRPr/>
            </a:lvl1pPr>
            <a:lvl2pPr marL="384048" marR="0"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lvl2pPr>
            <a:lvl3pPr marL="566928" marR="0"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lvl3pPr>
            <a:lvl4pPr marL="749808" marR="0"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lvl4pPr>
            <a:lvl5pPr marL="932688" marR="0"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lvl5pPr>
          </a:lstStyle>
          <a:p>
            <a:pPr marL="91440" marR="0" lvl="0" indent="-91440" algn="l" defTabSz="914400" rtl="0" eaLnBrk="1" fontAlgn="auto" latinLnBrk="0" hangingPunct="1">
              <a:lnSpc>
                <a:spcPct val="90000"/>
              </a:lnSpc>
              <a:spcBef>
                <a:spcPts val="1200"/>
              </a:spcBef>
              <a:spcAft>
                <a:spcPts val="200"/>
              </a:spcAft>
              <a:buClr>
                <a:srgbClr val="99CB38"/>
              </a:buClr>
              <a:buSzPct val="100000"/>
              <a:buFont typeface="Calibri" panose="020F0502020204030204" pitchFamily="34" charset="0"/>
              <a:buChar char=" "/>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mn-lt"/>
                <a:ea typeface="+mn-ea"/>
                <a:cs typeface="+mn-cs"/>
              </a:rPr>
              <a:t>SAMPLE TEXT</a:t>
            </a:r>
            <a:endParaRPr kumimoji="0" lang="el-GR" sz="20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p>
            <a:pPr marL="384048" marR="0" lvl="1"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mn-lt"/>
                <a:ea typeface="+mn-ea"/>
                <a:cs typeface="+mn-cs"/>
              </a:rPr>
              <a:t>Second level</a:t>
            </a:r>
            <a:endParaRPr kumimoji="0" lang="el-GR" sz="18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p>
            <a:pPr marL="566928" marR="0" lvl="2"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mn-lt"/>
                <a:ea typeface="+mn-ea"/>
                <a:cs typeface="+mn-cs"/>
              </a:rPr>
              <a:t>Third level</a:t>
            </a:r>
            <a:endParaRPr kumimoji="0" lang="el-GR" sz="14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p>
            <a:pPr marL="749808" marR="0" lvl="3"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mn-lt"/>
                <a:ea typeface="+mn-ea"/>
                <a:cs typeface="+mn-cs"/>
              </a:rPr>
              <a:t>Fourth level</a:t>
            </a:r>
            <a:endParaRPr kumimoji="0" lang="el-GR" sz="14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p>
            <a:pPr marL="932688" marR="0" lvl="4"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mn-lt"/>
                <a:ea typeface="+mn-ea"/>
                <a:cs typeface="+mn-cs"/>
              </a:rPr>
              <a:t>Fifth level</a:t>
            </a:r>
          </a:p>
        </p:txBody>
      </p:sp>
      <p:sp>
        <p:nvSpPr>
          <p:cNvPr id="4" name="Date Placeholder 3"/>
          <p:cNvSpPr>
            <a:spLocks noGrp="1"/>
          </p:cNvSpPr>
          <p:nvPr>
            <p:ph type="dt" sz="half" idx="10"/>
          </p:nvPr>
        </p:nvSpPr>
        <p:spPr/>
        <p:txBody>
          <a:bodyPr/>
          <a:lstStyle/>
          <a:p>
            <a:fld id="{49CF32DC-8BE5-4FBE-BEC8-3CF6B3B972B5}" type="datetime1">
              <a:rPr lang="en-US" smtClean="0"/>
              <a:t>1/31/2018</a:t>
            </a:fld>
            <a:endParaRPr lang="en-US"/>
          </a:p>
        </p:txBody>
      </p:sp>
      <p:sp>
        <p:nvSpPr>
          <p:cNvPr id="5" name="Footer Placeholder 4"/>
          <p:cNvSpPr>
            <a:spLocks noGrp="1"/>
          </p:cNvSpPr>
          <p:nvPr>
            <p:ph type="ftr" sz="quarter" idx="11"/>
          </p:nvPr>
        </p:nvSpPr>
        <p:spPr/>
        <p:txBody>
          <a:bodyPr/>
          <a:lstStyle/>
          <a:p>
            <a:r>
              <a:rPr lang="sv-SE" dirty="0"/>
              <a:t>PLUG-N-HARVEST</a:t>
            </a:r>
            <a:br>
              <a:rPr lang="sv-SE" dirty="0"/>
            </a:br>
            <a:r>
              <a:rPr lang="sv-SE" dirty="0"/>
              <a:t>ID: 768735 - H2020-EU.2.1.5.2.</a:t>
            </a:r>
          </a:p>
        </p:txBody>
      </p:sp>
      <p:sp>
        <p:nvSpPr>
          <p:cNvPr id="6" name="Slide Number Placeholder 5"/>
          <p:cNvSpPr>
            <a:spLocks noGrp="1"/>
          </p:cNvSpPr>
          <p:nvPr>
            <p:ph type="sldNum" sz="quarter" idx="12"/>
          </p:nvPr>
        </p:nvSpPr>
        <p:spPr/>
        <p:txBody>
          <a:bodyPr/>
          <a:lstStyle/>
          <a:p>
            <a:fld id="{76F34D8A-136C-4FA7-8325-F06DF2D5CB3D}" type="slidenum">
              <a:rPr lang="en-US" smtClean="0"/>
              <a:t>‹#›</a:t>
            </a:fld>
            <a:endParaRPr lang="en-US"/>
          </a:p>
        </p:txBody>
      </p:sp>
      <p:pic>
        <p:nvPicPr>
          <p:cNvPr id="10" name="Εικόνα 9">
            <a:extLst>
              <a:ext uri="{FF2B5EF4-FFF2-40B4-BE49-F238E27FC236}">
                <a16:creationId xmlns:a16="http://schemas.microsoft.com/office/drawing/2014/main" xmlns="" id="{8FDD8FD8-32AF-478D-BC06-892FF8B462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71772" y="5764975"/>
            <a:ext cx="1072004" cy="714670"/>
          </a:xfrm>
          <a:prstGeom prst="rect">
            <a:avLst/>
          </a:prstGeom>
        </p:spPr>
      </p:pic>
      <p:pic>
        <p:nvPicPr>
          <p:cNvPr id="14" name="Εικόνα 13">
            <a:extLst>
              <a:ext uri="{FF2B5EF4-FFF2-40B4-BE49-F238E27FC236}">
                <a16:creationId xmlns:a16="http://schemas.microsoft.com/office/drawing/2014/main" xmlns="" id="{C8E54492-3E5A-49E9-8914-E7CC6B0CBE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11061529" y="5766132"/>
            <a:ext cx="1133648" cy="1089708"/>
          </a:xfrm>
          <a:prstGeom prst="rect">
            <a:avLst/>
          </a:prstGeom>
        </p:spPr>
      </p:pic>
    </p:spTree>
    <p:extLst>
      <p:ext uri="{BB962C8B-B14F-4D97-AF65-F5344CB8AC3E}">
        <p14:creationId xmlns:p14="http://schemas.microsoft.com/office/powerpoint/2010/main" val="1268884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showMasterPhAnim="0" preserve="1" userDrawn="1">
  <p:cSld name="Κεφαλίδα ενότητας">
    <p:bg>
      <p:bgPr>
        <a:solidFill>
          <a:schemeClr val="bg1"/>
        </a:solidFill>
        <a:effectLst/>
      </p:bgPr>
    </p:bg>
    <p:spTree>
      <p:nvGrpSpPr>
        <p:cNvPr id="1" name=""/>
        <p:cNvGrpSpPr/>
        <p:nvPr/>
      </p:nvGrpSpPr>
      <p:grpSpPr bwMode="auto">
        <a:xfrm>
          <a:off x="0" y="0"/>
          <a:ext cx="0" cy="0"/>
          <a:chOff x="0" y="0"/>
          <a:chExt cx="0" cy="0"/>
        </a:xfrm>
      </p:grpSpPr>
      <p:sp>
        <p:nvSpPr>
          <p:cNvPr id="4" name="Date Placeholder 3"/>
          <p:cNvSpPr>
            <a:spLocks noGrp="1"/>
          </p:cNvSpPr>
          <p:nvPr>
            <p:ph type="dt" sz="half" idx="10"/>
          </p:nvPr>
        </p:nvSpPr>
        <p:spPr bwMode="auto"/>
        <p:txBody>
          <a:bodyPr/>
          <a:lstStyle/>
          <a:p>
            <a:pPr>
              <a:defRPr/>
            </a:pPr>
            <a:fld id="{9F46B51E-3943-40B2-9BC6-F6706F17CFAB}" type="datetime1">
              <a:t>31/1/2018</a:t>
            </a:fld>
            <a:endParaRPr lang="en-US"/>
          </a:p>
        </p:txBody>
      </p:sp>
      <p:sp>
        <p:nvSpPr>
          <p:cNvPr id="5" name="Footer Placeholder 4"/>
          <p:cNvSpPr>
            <a:spLocks noGrp="1"/>
          </p:cNvSpPr>
          <p:nvPr>
            <p:ph type="ftr" sz="quarter" idx="11"/>
          </p:nvPr>
        </p:nvSpPr>
        <p:spPr bwMode="auto"/>
        <p:txBody>
          <a:bodyPr/>
          <a:lstStyle/>
          <a:p>
            <a:pPr>
              <a:defRPr/>
            </a:pPr>
            <a:r>
              <a:rPr lang="sv-SE"/>
              <a:t>PLUG-N-HARVEST</a:t>
            </a:r>
            <a:br>
              <a:rPr lang="sv-SE"/>
            </a:br>
            <a:r>
              <a:rPr lang="sv-SE"/>
              <a:t>ID: 768735 - H2020-EU.2.1.5.2.</a:t>
            </a:r>
            <a:endParaRPr/>
          </a:p>
        </p:txBody>
      </p:sp>
      <p:sp>
        <p:nvSpPr>
          <p:cNvPr id="6" name="Slide Number Placeholder 5"/>
          <p:cNvSpPr>
            <a:spLocks noGrp="1"/>
          </p:cNvSpPr>
          <p:nvPr>
            <p:ph type="sldNum" sz="quarter" idx="12"/>
          </p:nvPr>
        </p:nvSpPr>
        <p:spPr bwMode="auto"/>
        <p:txBody>
          <a:bodyPr/>
          <a:lstStyle/>
          <a:p>
            <a:pPr>
              <a:defRPr/>
            </a:pPr>
            <a:fld id="{76F34D8A-136C-4FA7-8325-F06DF2D5CB3D}" type="slidenum">
              <a:t>‹#›</a:t>
            </a:fld>
            <a:endParaRPr lang="en-US"/>
          </a:p>
        </p:txBody>
      </p:sp>
      <p:sp>
        <p:nvSpPr>
          <p:cNvPr id="7" name="Subtitle 2"/>
          <p:cNvSpPr>
            <a:spLocks noGrp="1"/>
          </p:cNvSpPr>
          <p:nvPr>
            <p:ph type="subTitle" idx="1" hasCustomPrompt="1"/>
          </p:nvPr>
        </p:nvSpPr>
        <p:spPr bwMode="auto">
          <a:xfrm>
            <a:off x="1100051" y="4107180"/>
            <a:ext cx="10058400" cy="1645919"/>
          </a:xfrm>
        </p:spPr>
        <p:txBody>
          <a:bodyPr lIns="91440" rIns="91440">
            <a:normAutofit/>
          </a:bodyPr>
          <a:lstStyle>
            <a:lvl1pPr marL="0" indent="0" algn="l">
              <a:buNone/>
              <a:defRPr sz="2400" b="0" cap="all" spc="20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a:defRPr/>
            </a:pPr>
            <a:r>
              <a:rPr lang="en-US"/>
              <a:t>WPX - Task X.X: Task or deliverable title HERE</a:t>
            </a:r>
            <a:endParaRPr/>
          </a:p>
          <a:p>
            <a:pPr>
              <a:defRPr/>
            </a:pPr>
            <a:r>
              <a:rPr lang="en-US"/>
              <a:t>ORGANIZATION: ORGANIZATion name/acronym</a:t>
            </a:r>
            <a:br>
              <a:rPr lang="en-US"/>
            </a:br>
            <a:r>
              <a:rPr lang="en-US"/>
              <a:t>PRESENTER(S): presenters names</a:t>
            </a:r>
            <a:br>
              <a:rPr lang="en-US"/>
            </a:br>
            <a:r>
              <a:rPr lang="en-US"/>
              <a:t>MEETING: TYPE AND LOCATION OF THE MEETING</a:t>
            </a:r>
            <a:endParaRPr/>
          </a:p>
        </p:txBody>
      </p:sp>
      <p:grpSp>
        <p:nvGrpSpPr>
          <p:cNvPr id="8" name="Ομάδα 17"/>
          <p:cNvGrpSpPr/>
          <p:nvPr userDrawn="1"/>
        </p:nvGrpSpPr>
        <p:grpSpPr bwMode="auto">
          <a:xfrm>
            <a:off x="293904" y="2240280"/>
            <a:ext cx="7009754" cy="3572554"/>
            <a:chOff x="293904" y="2240280"/>
            <a:chExt cx="7009754" cy="3572554"/>
          </a:xfrm>
        </p:grpSpPr>
        <p:cxnSp>
          <p:nvCxnSpPr>
            <p:cNvPr id="9" name="Straight Connector 8"/>
            <p:cNvCxnSpPr>
              <a:cxnSpLocks/>
            </p:cNvCxnSpPr>
            <p:nvPr userDrawn="1"/>
          </p:nvCxnSpPr>
          <p:spPr bwMode="auto">
            <a:xfrm>
              <a:off x="457200" y="3924300"/>
              <a:ext cx="6675120" cy="0"/>
            </a:xfrm>
            <a:prstGeom prst="line">
              <a:avLst/>
            </a:prstGeom>
            <a:ln/>
          </p:spPr>
          <p:style>
            <a:lnRef idx="1">
              <a:schemeClr val="dk1"/>
            </a:lnRef>
            <a:fillRef idx="0">
              <a:schemeClr val="dk1"/>
            </a:fillRef>
            <a:effectRef idx="0">
              <a:schemeClr val="dk1"/>
            </a:effectRef>
            <a:fontRef idx="minor">
              <a:schemeClr val="tx1"/>
            </a:fontRef>
          </p:style>
        </p:cxnSp>
        <p:cxnSp>
          <p:nvCxnSpPr>
            <p:cNvPr id="10" name="Straight Connector 8"/>
            <p:cNvCxnSpPr>
              <a:cxnSpLocks/>
            </p:cNvCxnSpPr>
            <p:nvPr userDrawn="1"/>
          </p:nvCxnSpPr>
          <p:spPr bwMode="auto">
            <a:xfrm>
              <a:off x="940958" y="2240280"/>
              <a:ext cx="0" cy="3572554"/>
            </a:xfrm>
            <a:prstGeom prst="line">
              <a:avLst/>
            </a:prstGeom>
            <a:ln/>
          </p:spPr>
          <p:style>
            <a:lnRef idx="1">
              <a:schemeClr val="dk1"/>
            </a:lnRef>
            <a:fillRef idx="0">
              <a:schemeClr val="dk1"/>
            </a:fillRef>
            <a:effectRef idx="0">
              <a:schemeClr val="dk1"/>
            </a:effectRef>
            <a:fontRef idx="minor">
              <a:schemeClr val="tx1"/>
            </a:fontRef>
          </p:style>
        </p:cxnSp>
        <p:cxnSp>
          <p:nvCxnSpPr>
            <p:cNvPr id="11" name="Straight Connector 8"/>
            <p:cNvCxnSpPr>
              <a:cxnSpLocks/>
            </p:cNvCxnSpPr>
            <p:nvPr userDrawn="1"/>
          </p:nvCxnSpPr>
          <p:spPr bwMode="auto">
            <a:xfrm>
              <a:off x="628538" y="3855720"/>
              <a:ext cx="66751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8"/>
            <p:cNvCxnSpPr>
              <a:cxnSpLocks/>
            </p:cNvCxnSpPr>
            <p:nvPr userDrawn="1"/>
          </p:nvCxnSpPr>
          <p:spPr bwMode="auto">
            <a:xfrm>
              <a:off x="293904" y="3992880"/>
              <a:ext cx="66751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13" name="Title 1"/>
          <p:cNvSpPr>
            <a:spLocks noGrp="1"/>
          </p:cNvSpPr>
          <p:nvPr>
            <p:ph type="ctrTitle" hasCustomPrompt="1"/>
          </p:nvPr>
        </p:nvSpPr>
        <p:spPr bwMode="auto">
          <a:xfrm>
            <a:off x="1097280" y="758951"/>
            <a:ext cx="10058400" cy="2957997"/>
          </a:xfrm>
        </p:spPr>
        <p:txBody>
          <a:bodyPr anchor="b">
            <a:normAutofit/>
          </a:bodyPr>
          <a:lstStyle>
            <a:lvl1pPr algn="ctr">
              <a:lnSpc>
                <a:spcPct val="85000"/>
              </a:lnSpc>
              <a:defRPr sz="8000" spc="-50">
                <a:solidFill>
                  <a:schemeClr val="tx1">
                    <a:lumMod val="85000"/>
                    <a:lumOff val="15000"/>
                  </a:schemeClr>
                </a:solidFill>
              </a:defRPr>
            </a:lvl1pPr>
          </a:lstStyle>
          <a:p>
            <a:pPr>
              <a:defRPr/>
            </a:pPr>
            <a:r>
              <a:rPr lang="en-US"/>
              <a:t>PROJECT TITLE</a:t>
            </a:r>
            <a:endParaRPr/>
          </a:p>
        </p:txBody>
      </p:sp>
      <p:grpSp>
        <p:nvGrpSpPr>
          <p:cNvPr id="14" name="Ομάδα 21"/>
          <p:cNvGrpSpPr/>
          <p:nvPr userDrawn="1"/>
        </p:nvGrpSpPr>
        <p:grpSpPr bwMode="auto">
          <a:xfrm>
            <a:off x="-3" y="5947505"/>
            <a:ext cx="12192003" cy="195824"/>
            <a:chOff x="-3" y="5947505"/>
            <a:chExt cx="12192003" cy="195824"/>
          </a:xfrm>
        </p:grpSpPr>
        <p:sp>
          <p:nvSpPr>
            <p:cNvPr id="15" name="Rectangle 7"/>
            <p:cNvSpPr/>
            <p:nvPr userDrawn="1"/>
          </p:nvSpPr>
          <p:spPr bwMode="auto">
            <a:xfrm>
              <a:off x="-3" y="6081273"/>
              <a:ext cx="12192002" cy="62057"/>
            </a:xfrm>
            <a:prstGeom prst="rect">
              <a:avLst/>
            </a:prstGeom>
            <a:solidFill>
              <a:srgbClr val="FFC000"/>
            </a:solidFill>
            <a:ln>
              <a:noFill/>
            </a:ln>
          </p:spPr>
          <p:style>
            <a:lnRef idx="0">
              <a:srgbClr val="000000"/>
            </a:lnRef>
            <a:fillRef idx="0">
              <a:srgbClr val="000000"/>
            </a:fillRef>
            <a:effectRef idx="0">
              <a:srgbClr val="000000"/>
            </a:effectRef>
            <a:fontRef idx="minor">
              <a:schemeClr val="lt1"/>
            </a:fontRef>
          </p:style>
        </p:sp>
        <p:sp>
          <p:nvSpPr>
            <p:cNvPr id="16" name="Rectangle 7"/>
            <p:cNvSpPr/>
            <p:nvPr userDrawn="1"/>
          </p:nvSpPr>
          <p:spPr bwMode="auto">
            <a:xfrm>
              <a:off x="3175" y="6012600"/>
              <a:ext cx="12188825" cy="64008"/>
            </a:xfrm>
            <a:prstGeom prst="rect">
              <a:avLst/>
            </a:prstGeom>
            <a:gradFill>
              <a:gsLst>
                <a:gs pos="0">
                  <a:schemeClr val="accent5">
                    <a:lumMod val="67000"/>
                  </a:schemeClr>
                </a:gs>
                <a:gs pos="48000">
                  <a:schemeClr val="accent5">
                    <a:lumMod val="97000"/>
                    <a:lumOff val="3000"/>
                  </a:schemeClr>
                </a:gs>
                <a:gs pos="100000">
                  <a:schemeClr val="accent5">
                    <a:lumMod val="60000"/>
                    <a:lumOff val="40000"/>
                  </a:schemeClr>
                </a:gs>
              </a:gsLst>
              <a:lin ang="16200000" scaled="1"/>
            </a:gradFill>
            <a:ln>
              <a:noFill/>
            </a:ln>
          </p:spPr>
          <p:style>
            <a:lnRef idx="0">
              <a:srgbClr val="000000"/>
            </a:lnRef>
            <a:fillRef idx="0">
              <a:srgbClr val="000000"/>
            </a:fillRef>
            <a:effectRef idx="0">
              <a:srgbClr val="000000"/>
            </a:effectRef>
            <a:fontRef idx="minor">
              <a:schemeClr val="lt1"/>
            </a:fontRef>
          </p:style>
        </p:sp>
        <p:sp>
          <p:nvSpPr>
            <p:cNvPr id="17" name="Rectangle 7"/>
            <p:cNvSpPr/>
            <p:nvPr/>
          </p:nvSpPr>
          <p:spPr bwMode="auto">
            <a:xfrm>
              <a:off x="-3" y="5947505"/>
              <a:ext cx="12192002" cy="62057"/>
            </a:xfrm>
            <a:prstGeom prst="rect">
              <a:avLst/>
            </a:prstGeom>
            <a:solidFill>
              <a:schemeClr val="accent6"/>
            </a:solidFill>
            <a:ln>
              <a:noFill/>
            </a:ln>
          </p:spPr>
          <p:style>
            <a:lnRef idx="0">
              <a:srgbClr val="000000"/>
            </a:lnRef>
            <a:fillRef idx="0">
              <a:srgbClr val="000000"/>
            </a:fillRef>
            <a:effectRef idx="0">
              <a:srgbClr val="000000"/>
            </a:effectRef>
            <a:fontRef idx="minor">
              <a:schemeClr val="lt1"/>
            </a:fontRef>
          </p:style>
        </p:sp>
      </p:grpSp>
      <p:pic>
        <p:nvPicPr>
          <p:cNvPr id="18" name="Εικόνα 10"/>
          <p:cNvPicPr>
            <a:picLocks noChangeAspect="1"/>
          </p:cNvPicPr>
          <p:nvPr userDrawn="1"/>
        </p:nvPicPr>
        <p:blipFill>
          <a:blip r:embed="rId2"/>
          <a:stretch/>
        </p:blipFill>
        <p:spPr bwMode="auto">
          <a:xfrm>
            <a:off x="10611482" y="0"/>
            <a:ext cx="1580517" cy="1519257"/>
          </a:xfrm>
          <a:prstGeom prst="rect">
            <a:avLst/>
          </a:prstGeom>
        </p:spPr>
      </p:pic>
      <p:pic>
        <p:nvPicPr>
          <p:cNvPr id="19" name="Εικόνα 15"/>
          <p:cNvPicPr>
            <a:picLocks noChangeAspect="1"/>
          </p:cNvPicPr>
          <p:nvPr userDrawn="1"/>
        </p:nvPicPr>
        <p:blipFill>
          <a:blip r:embed="rId3"/>
          <a:stretch/>
        </p:blipFill>
        <p:spPr bwMode="auto">
          <a:xfrm>
            <a:off x="293904" y="187221"/>
            <a:ext cx="1440872" cy="960582"/>
          </a:xfrm>
          <a:prstGeom prst="rect">
            <a:avLst/>
          </a:prstGeom>
        </p:spPr>
      </p:pic>
    </p:spTree>
  </p:cSld>
  <p:clrMapOvr>
    <a:masterClrMapping/>
  </p:clrMapOvr>
  <p:hf/>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Δύο περιεχόμενα">
    <p:spTree>
      <p:nvGrpSpPr>
        <p:cNvPr id="1" name=""/>
        <p:cNvGrpSpPr/>
        <p:nvPr/>
      </p:nvGrpSpPr>
      <p:grpSpPr bwMode="auto">
        <a:xfrm>
          <a:off x="0" y="0"/>
          <a:ext cx="0" cy="0"/>
          <a:chOff x="0" y="0"/>
          <a:chExt cx="0" cy="0"/>
        </a:xfrm>
      </p:grpSpPr>
      <p:sp>
        <p:nvSpPr>
          <p:cNvPr id="4" name="Title 7"/>
          <p:cNvSpPr>
            <a:spLocks noGrp="1"/>
          </p:cNvSpPr>
          <p:nvPr>
            <p:ph type="title" hasCustomPrompt="1"/>
          </p:nvPr>
        </p:nvSpPr>
        <p:spPr bwMode="auto">
          <a:xfrm>
            <a:off x="1097280" y="286603"/>
            <a:ext cx="10058400" cy="1450757"/>
          </a:xfrm>
        </p:spPr>
        <p:txBody>
          <a:bodyPr/>
          <a:lstStyle>
            <a:lvl1pPr>
              <a:defRPr/>
            </a:lvl1pPr>
          </a:lstStyle>
          <a:p>
            <a:pPr>
              <a:defRPr/>
            </a:pPr>
            <a:r>
              <a:rPr lang="en-US"/>
              <a:t>MAIN TITLE</a:t>
            </a:r>
            <a:endParaRPr/>
          </a:p>
        </p:txBody>
      </p:sp>
      <p:sp>
        <p:nvSpPr>
          <p:cNvPr id="5" name="Content Placeholder 2"/>
          <p:cNvSpPr>
            <a:spLocks noGrp="1"/>
          </p:cNvSpPr>
          <p:nvPr>
            <p:ph sz="half" idx="1" hasCustomPrompt="1"/>
          </p:nvPr>
        </p:nvSpPr>
        <p:spPr bwMode="auto">
          <a:xfrm>
            <a:off x="1097278" y="1845734"/>
            <a:ext cx="4937760" cy="4023360"/>
          </a:xfrm>
        </p:spPr>
        <p:txBody>
          <a:bodyPr/>
          <a:lstStyle>
            <a:lvl1pPr marL="91440" marR="0" indent="-91440" algn="l" defTabSz="914400">
              <a:lnSpc>
                <a:spcPct val="90000"/>
              </a:lnSpc>
              <a:spcBef>
                <a:spcPts val="1200"/>
              </a:spcBef>
              <a:spcAft>
                <a:spcPts val="200"/>
              </a:spcAft>
              <a:buClr>
                <a:srgbClr val="99CB38"/>
              </a:buClr>
              <a:buSzPct val="100000"/>
              <a:buFont typeface="Calibri"/>
              <a:buChar char=" "/>
              <a:defRPr/>
            </a:lvl1pPr>
            <a:lvl2pPr marL="384048" marR="0" indent="-182880" algn="l" defTabSz="914400">
              <a:lnSpc>
                <a:spcPct val="90000"/>
              </a:lnSpc>
              <a:spcBef>
                <a:spcPts val="200"/>
              </a:spcBef>
              <a:spcAft>
                <a:spcPts val="400"/>
              </a:spcAft>
              <a:buClr>
                <a:srgbClr val="99CB38"/>
              </a:buClr>
              <a:buSzTx/>
              <a:buFont typeface="Calibri"/>
              <a:buChar char="◦"/>
              <a:defRPr/>
            </a:lvl2pPr>
            <a:lvl3pPr marL="566928" marR="0" indent="-182880" algn="l" defTabSz="914400">
              <a:lnSpc>
                <a:spcPct val="90000"/>
              </a:lnSpc>
              <a:spcBef>
                <a:spcPts val="200"/>
              </a:spcBef>
              <a:spcAft>
                <a:spcPts val="400"/>
              </a:spcAft>
              <a:buClr>
                <a:srgbClr val="99CB38"/>
              </a:buClr>
              <a:buSzTx/>
              <a:buFont typeface="Calibri"/>
              <a:buChar char="◦"/>
              <a:defRPr/>
            </a:lvl3pPr>
            <a:lvl4pPr marL="749808" marR="0" indent="-182880" algn="l" defTabSz="914400">
              <a:lnSpc>
                <a:spcPct val="90000"/>
              </a:lnSpc>
              <a:spcBef>
                <a:spcPts val="200"/>
              </a:spcBef>
              <a:spcAft>
                <a:spcPts val="400"/>
              </a:spcAft>
              <a:buClr>
                <a:srgbClr val="99CB38"/>
              </a:buClr>
              <a:buSzTx/>
              <a:buFont typeface="Calibri"/>
              <a:buChar char="◦"/>
              <a:defRPr/>
            </a:lvl4pPr>
            <a:lvl5pPr marL="932688" marR="0" indent="-182880" algn="l" defTabSz="914400">
              <a:lnSpc>
                <a:spcPct val="90000"/>
              </a:lnSpc>
              <a:spcBef>
                <a:spcPts val="200"/>
              </a:spcBef>
              <a:spcAft>
                <a:spcPts val="400"/>
              </a:spcAft>
              <a:buClr>
                <a:srgbClr val="99CB38"/>
              </a:buClr>
              <a:buSzTx/>
              <a:buFont typeface="Calibri"/>
              <a:buChar char="◦"/>
              <a:defRPr/>
            </a:lvl5pPr>
          </a:lstStyle>
          <a:p>
            <a:pPr marL="91440" marR="0" lvl="0" indent="-91440" algn="l" defTabSz="914400">
              <a:lnSpc>
                <a:spcPct val="90000"/>
              </a:lnSpc>
              <a:spcBef>
                <a:spcPts val="1200"/>
              </a:spcBef>
              <a:spcAft>
                <a:spcPts val="200"/>
              </a:spcAft>
              <a:buClr>
                <a:srgbClr val="99CB38"/>
              </a:buClr>
              <a:buSzPct val="100000"/>
              <a:buFont typeface="Calibri"/>
              <a:buChar char=" "/>
              <a:defRPr/>
            </a:pPr>
            <a:r>
              <a:rPr lang="en-US" sz="2000" b="0" i="0" u="none" strike="noStrike" cap="none" spc="0">
                <a:ln>
                  <a:noFill/>
                </a:ln>
                <a:solidFill>
                  <a:prstClr val="black">
                    <a:lumMod val="75000"/>
                    <a:lumOff val="25000"/>
                  </a:prstClr>
                </a:solidFill>
                <a:latin typeface="+mn-lt"/>
                <a:ea typeface="+mn-ea"/>
              </a:rPr>
              <a:t>SAMPLE TEXT</a:t>
            </a:r>
            <a:endParaRPr lang="el-GR" sz="2000" b="0" i="0" u="none" strike="noStrike" cap="none" spc="0">
              <a:ln>
                <a:noFill/>
              </a:ln>
              <a:solidFill>
                <a:prstClr val="black">
                  <a:lumMod val="75000"/>
                  <a:lumOff val="25000"/>
                </a:prstClr>
              </a:solidFill>
              <a:latin typeface="+mn-lt"/>
              <a:ea typeface="+mn-ea"/>
            </a:endParaRPr>
          </a:p>
          <a:p>
            <a:pPr marL="384048" marR="0" lvl="1" indent="-182880" algn="l" defTabSz="914400">
              <a:lnSpc>
                <a:spcPct val="90000"/>
              </a:lnSpc>
              <a:spcBef>
                <a:spcPts val="200"/>
              </a:spcBef>
              <a:spcAft>
                <a:spcPts val="400"/>
              </a:spcAft>
              <a:buClr>
                <a:srgbClr val="99CB38"/>
              </a:buClr>
              <a:buSzTx/>
              <a:buFont typeface="Calibri"/>
              <a:buChar char="◦"/>
              <a:defRPr/>
            </a:pPr>
            <a:r>
              <a:rPr lang="en-US" sz="1800" b="0" i="0" u="none" strike="noStrike" cap="none" spc="0">
                <a:ln>
                  <a:noFill/>
                </a:ln>
                <a:solidFill>
                  <a:prstClr val="black">
                    <a:lumMod val="75000"/>
                    <a:lumOff val="25000"/>
                  </a:prstClr>
                </a:solidFill>
                <a:latin typeface="+mn-lt"/>
                <a:ea typeface="+mn-ea"/>
              </a:rPr>
              <a:t>Second level</a:t>
            </a:r>
            <a:endParaRPr lang="el-GR" sz="1800" b="0" i="0" u="none" strike="noStrike" cap="none" spc="0">
              <a:ln>
                <a:noFill/>
              </a:ln>
              <a:solidFill>
                <a:prstClr val="black">
                  <a:lumMod val="75000"/>
                  <a:lumOff val="25000"/>
                </a:prstClr>
              </a:solidFill>
              <a:latin typeface="+mn-lt"/>
              <a:ea typeface="+mn-ea"/>
            </a:endParaRPr>
          </a:p>
          <a:p>
            <a:pPr marL="566928" marR="0" lvl="2" indent="-182880" algn="l" defTabSz="914400">
              <a:lnSpc>
                <a:spcPct val="90000"/>
              </a:lnSpc>
              <a:spcBef>
                <a:spcPts val="200"/>
              </a:spcBef>
              <a:spcAft>
                <a:spcPts val="400"/>
              </a:spcAft>
              <a:buClr>
                <a:srgbClr val="99CB38"/>
              </a:buClr>
              <a:buSzTx/>
              <a:buFont typeface="Calibri"/>
              <a:buChar char="◦"/>
              <a:defRPr/>
            </a:pPr>
            <a:r>
              <a:rPr lang="en-US" sz="1400" b="0" i="0" u="none" strike="noStrike" cap="none" spc="0">
                <a:ln>
                  <a:noFill/>
                </a:ln>
                <a:solidFill>
                  <a:prstClr val="black">
                    <a:lumMod val="75000"/>
                    <a:lumOff val="25000"/>
                  </a:prstClr>
                </a:solidFill>
                <a:latin typeface="+mn-lt"/>
                <a:ea typeface="+mn-ea"/>
              </a:rPr>
              <a:t>Third level</a:t>
            </a:r>
            <a:endParaRPr lang="el-GR" sz="1400" b="0" i="0" u="none" strike="noStrike" cap="none" spc="0">
              <a:ln>
                <a:noFill/>
              </a:ln>
              <a:solidFill>
                <a:prstClr val="black">
                  <a:lumMod val="75000"/>
                  <a:lumOff val="25000"/>
                </a:prstClr>
              </a:solidFill>
              <a:latin typeface="+mn-lt"/>
              <a:ea typeface="+mn-ea"/>
            </a:endParaRPr>
          </a:p>
          <a:p>
            <a:pPr marL="749808" marR="0" lvl="3" indent="-182880" algn="l" defTabSz="914400">
              <a:lnSpc>
                <a:spcPct val="90000"/>
              </a:lnSpc>
              <a:spcBef>
                <a:spcPts val="200"/>
              </a:spcBef>
              <a:spcAft>
                <a:spcPts val="400"/>
              </a:spcAft>
              <a:buClr>
                <a:srgbClr val="99CB38"/>
              </a:buClr>
              <a:buSzTx/>
              <a:buFont typeface="Calibri"/>
              <a:buChar char="◦"/>
              <a:defRPr/>
            </a:pPr>
            <a:r>
              <a:rPr lang="en-US" sz="1400" b="0" i="0" u="none" strike="noStrike" cap="none" spc="0">
                <a:ln>
                  <a:noFill/>
                </a:ln>
                <a:solidFill>
                  <a:prstClr val="black">
                    <a:lumMod val="75000"/>
                    <a:lumOff val="25000"/>
                  </a:prstClr>
                </a:solidFill>
                <a:latin typeface="+mn-lt"/>
                <a:ea typeface="+mn-ea"/>
              </a:rPr>
              <a:t>Fourth level</a:t>
            </a:r>
            <a:endParaRPr lang="el-GR" sz="1400" b="0" i="0" u="none" strike="noStrike" cap="none" spc="0">
              <a:ln>
                <a:noFill/>
              </a:ln>
              <a:solidFill>
                <a:prstClr val="black">
                  <a:lumMod val="75000"/>
                  <a:lumOff val="25000"/>
                </a:prstClr>
              </a:solidFill>
              <a:latin typeface="+mn-lt"/>
              <a:ea typeface="+mn-ea"/>
            </a:endParaRPr>
          </a:p>
          <a:p>
            <a:pPr marL="932688" marR="0" lvl="4" indent="-182880" algn="l" defTabSz="914400">
              <a:lnSpc>
                <a:spcPct val="90000"/>
              </a:lnSpc>
              <a:spcBef>
                <a:spcPts val="200"/>
              </a:spcBef>
              <a:spcAft>
                <a:spcPts val="400"/>
              </a:spcAft>
              <a:buClr>
                <a:srgbClr val="99CB38"/>
              </a:buClr>
              <a:buSzTx/>
              <a:buFont typeface="Calibri"/>
              <a:buChar char="◦"/>
              <a:defRPr/>
            </a:pPr>
            <a:r>
              <a:rPr lang="en-US" sz="1400" b="0" i="0" u="none" strike="noStrike" cap="none" spc="0">
                <a:ln>
                  <a:noFill/>
                </a:ln>
                <a:solidFill>
                  <a:prstClr val="black">
                    <a:lumMod val="75000"/>
                    <a:lumOff val="25000"/>
                  </a:prstClr>
                </a:solidFill>
                <a:latin typeface="+mn-lt"/>
                <a:ea typeface="+mn-ea"/>
              </a:rPr>
              <a:t>Fifth level</a:t>
            </a:r>
            <a:endParaRPr/>
          </a:p>
        </p:txBody>
      </p:sp>
      <p:sp>
        <p:nvSpPr>
          <p:cNvPr id="6" name="Content Placeholder 3"/>
          <p:cNvSpPr>
            <a:spLocks noGrp="1"/>
          </p:cNvSpPr>
          <p:nvPr>
            <p:ph sz="half" idx="2" hasCustomPrompt="1"/>
          </p:nvPr>
        </p:nvSpPr>
        <p:spPr bwMode="auto">
          <a:xfrm>
            <a:off x="6217920" y="1845735"/>
            <a:ext cx="4937760" cy="4023360"/>
          </a:xfrm>
        </p:spPr>
        <p:txBody>
          <a:bodyPr/>
          <a:lstStyle>
            <a:lvl1pPr marL="91440" marR="0" indent="-91440" algn="l" defTabSz="914400">
              <a:lnSpc>
                <a:spcPct val="90000"/>
              </a:lnSpc>
              <a:spcBef>
                <a:spcPts val="1200"/>
              </a:spcBef>
              <a:spcAft>
                <a:spcPts val="200"/>
              </a:spcAft>
              <a:buClr>
                <a:srgbClr val="99CB38"/>
              </a:buClr>
              <a:buSzPct val="100000"/>
              <a:buFont typeface="Calibri"/>
              <a:buChar char=" "/>
              <a:defRPr/>
            </a:lvl1pPr>
            <a:lvl2pPr marL="384048" marR="0" indent="-182880" algn="l" defTabSz="914400">
              <a:lnSpc>
                <a:spcPct val="90000"/>
              </a:lnSpc>
              <a:spcBef>
                <a:spcPts val="200"/>
              </a:spcBef>
              <a:spcAft>
                <a:spcPts val="400"/>
              </a:spcAft>
              <a:buClr>
                <a:srgbClr val="99CB38"/>
              </a:buClr>
              <a:buSzTx/>
              <a:buFont typeface="Calibri"/>
              <a:buChar char="◦"/>
              <a:defRPr/>
            </a:lvl2pPr>
            <a:lvl3pPr marL="566928" marR="0" indent="-182880" algn="l" defTabSz="914400">
              <a:lnSpc>
                <a:spcPct val="90000"/>
              </a:lnSpc>
              <a:spcBef>
                <a:spcPts val="200"/>
              </a:spcBef>
              <a:spcAft>
                <a:spcPts val="400"/>
              </a:spcAft>
              <a:buClr>
                <a:srgbClr val="99CB38"/>
              </a:buClr>
              <a:buSzTx/>
              <a:buFont typeface="Calibri"/>
              <a:buChar char="◦"/>
              <a:defRPr/>
            </a:lvl3pPr>
            <a:lvl4pPr marL="749808" marR="0" indent="-182880" algn="l" defTabSz="914400">
              <a:lnSpc>
                <a:spcPct val="90000"/>
              </a:lnSpc>
              <a:spcBef>
                <a:spcPts val="200"/>
              </a:spcBef>
              <a:spcAft>
                <a:spcPts val="400"/>
              </a:spcAft>
              <a:buClr>
                <a:srgbClr val="99CB38"/>
              </a:buClr>
              <a:buSzTx/>
              <a:buFont typeface="Calibri"/>
              <a:buChar char="◦"/>
              <a:defRPr/>
            </a:lvl4pPr>
            <a:lvl5pPr marL="932688" marR="0" indent="-182880" algn="l" defTabSz="914400">
              <a:lnSpc>
                <a:spcPct val="90000"/>
              </a:lnSpc>
              <a:spcBef>
                <a:spcPts val="200"/>
              </a:spcBef>
              <a:spcAft>
                <a:spcPts val="400"/>
              </a:spcAft>
              <a:buClr>
                <a:srgbClr val="99CB38"/>
              </a:buClr>
              <a:buSzTx/>
              <a:buFont typeface="Calibri"/>
              <a:buChar char="◦"/>
              <a:defRPr/>
            </a:lvl5pPr>
          </a:lstStyle>
          <a:p>
            <a:pPr marL="91440" marR="0" lvl="0" indent="-91440" algn="l" defTabSz="914400">
              <a:lnSpc>
                <a:spcPct val="90000"/>
              </a:lnSpc>
              <a:spcBef>
                <a:spcPts val="1200"/>
              </a:spcBef>
              <a:spcAft>
                <a:spcPts val="200"/>
              </a:spcAft>
              <a:buClr>
                <a:srgbClr val="99CB38"/>
              </a:buClr>
              <a:buSzPct val="100000"/>
              <a:buFont typeface="Calibri"/>
              <a:buChar char=" "/>
              <a:defRPr/>
            </a:pPr>
            <a:r>
              <a:rPr lang="en-US" sz="2000" b="0" i="0" u="none" strike="noStrike" cap="none" spc="0">
                <a:ln>
                  <a:noFill/>
                </a:ln>
                <a:solidFill>
                  <a:prstClr val="black">
                    <a:lumMod val="75000"/>
                    <a:lumOff val="25000"/>
                  </a:prstClr>
                </a:solidFill>
                <a:latin typeface="+mn-lt"/>
                <a:ea typeface="+mn-ea"/>
              </a:rPr>
              <a:t>SAMPLE TEXT</a:t>
            </a:r>
            <a:endParaRPr lang="el-GR" sz="2000" b="0" i="0" u="none" strike="noStrike" cap="none" spc="0">
              <a:ln>
                <a:noFill/>
              </a:ln>
              <a:solidFill>
                <a:prstClr val="black">
                  <a:lumMod val="75000"/>
                  <a:lumOff val="25000"/>
                </a:prstClr>
              </a:solidFill>
              <a:latin typeface="+mn-lt"/>
              <a:ea typeface="+mn-ea"/>
            </a:endParaRPr>
          </a:p>
          <a:p>
            <a:pPr marL="384048" marR="0" lvl="1" indent="-182880" algn="l" defTabSz="914400">
              <a:lnSpc>
                <a:spcPct val="90000"/>
              </a:lnSpc>
              <a:spcBef>
                <a:spcPts val="200"/>
              </a:spcBef>
              <a:spcAft>
                <a:spcPts val="400"/>
              </a:spcAft>
              <a:buClr>
                <a:srgbClr val="99CB38"/>
              </a:buClr>
              <a:buSzTx/>
              <a:buFont typeface="Calibri"/>
              <a:buChar char="◦"/>
              <a:defRPr/>
            </a:pPr>
            <a:r>
              <a:rPr lang="en-US" sz="1800" b="0" i="0" u="none" strike="noStrike" cap="none" spc="0">
                <a:ln>
                  <a:noFill/>
                </a:ln>
                <a:solidFill>
                  <a:prstClr val="black">
                    <a:lumMod val="75000"/>
                    <a:lumOff val="25000"/>
                  </a:prstClr>
                </a:solidFill>
                <a:latin typeface="+mn-lt"/>
                <a:ea typeface="+mn-ea"/>
              </a:rPr>
              <a:t>Second level</a:t>
            </a:r>
            <a:endParaRPr lang="el-GR" sz="1800" b="0" i="0" u="none" strike="noStrike" cap="none" spc="0">
              <a:ln>
                <a:noFill/>
              </a:ln>
              <a:solidFill>
                <a:prstClr val="black">
                  <a:lumMod val="75000"/>
                  <a:lumOff val="25000"/>
                </a:prstClr>
              </a:solidFill>
              <a:latin typeface="+mn-lt"/>
              <a:ea typeface="+mn-ea"/>
            </a:endParaRPr>
          </a:p>
          <a:p>
            <a:pPr marL="566928" marR="0" lvl="2" indent="-182880" algn="l" defTabSz="914400">
              <a:lnSpc>
                <a:spcPct val="90000"/>
              </a:lnSpc>
              <a:spcBef>
                <a:spcPts val="200"/>
              </a:spcBef>
              <a:spcAft>
                <a:spcPts val="400"/>
              </a:spcAft>
              <a:buClr>
                <a:srgbClr val="99CB38"/>
              </a:buClr>
              <a:buSzTx/>
              <a:buFont typeface="Calibri"/>
              <a:buChar char="◦"/>
              <a:defRPr/>
            </a:pPr>
            <a:r>
              <a:rPr lang="en-US" sz="1400" b="0" i="0" u="none" strike="noStrike" cap="none" spc="0">
                <a:ln>
                  <a:noFill/>
                </a:ln>
                <a:solidFill>
                  <a:prstClr val="black">
                    <a:lumMod val="75000"/>
                    <a:lumOff val="25000"/>
                  </a:prstClr>
                </a:solidFill>
                <a:latin typeface="+mn-lt"/>
                <a:ea typeface="+mn-ea"/>
              </a:rPr>
              <a:t>Third level</a:t>
            </a:r>
            <a:endParaRPr lang="el-GR" sz="1400" b="0" i="0" u="none" strike="noStrike" cap="none" spc="0">
              <a:ln>
                <a:noFill/>
              </a:ln>
              <a:solidFill>
                <a:prstClr val="black">
                  <a:lumMod val="75000"/>
                  <a:lumOff val="25000"/>
                </a:prstClr>
              </a:solidFill>
              <a:latin typeface="+mn-lt"/>
              <a:ea typeface="+mn-ea"/>
            </a:endParaRPr>
          </a:p>
          <a:p>
            <a:pPr marL="749808" marR="0" lvl="3" indent="-182880" algn="l" defTabSz="914400">
              <a:lnSpc>
                <a:spcPct val="90000"/>
              </a:lnSpc>
              <a:spcBef>
                <a:spcPts val="200"/>
              </a:spcBef>
              <a:spcAft>
                <a:spcPts val="400"/>
              </a:spcAft>
              <a:buClr>
                <a:srgbClr val="99CB38"/>
              </a:buClr>
              <a:buSzTx/>
              <a:buFont typeface="Calibri"/>
              <a:buChar char="◦"/>
              <a:defRPr/>
            </a:pPr>
            <a:r>
              <a:rPr lang="en-US" sz="1400" b="0" i="0" u="none" strike="noStrike" cap="none" spc="0">
                <a:ln>
                  <a:noFill/>
                </a:ln>
                <a:solidFill>
                  <a:prstClr val="black">
                    <a:lumMod val="75000"/>
                    <a:lumOff val="25000"/>
                  </a:prstClr>
                </a:solidFill>
                <a:latin typeface="+mn-lt"/>
                <a:ea typeface="+mn-ea"/>
              </a:rPr>
              <a:t>Fourth level</a:t>
            </a:r>
            <a:endParaRPr lang="el-GR" sz="1400" b="0" i="0" u="none" strike="noStrike" cap="none" spc="0">
              <a:ln>
                <a:noFill/>
              </a:ln>
              <a:solidFill>
                <a:prstClr val="black">
                  <a:lumMod val="75000"/>
                  <a:lumOff val="25000"/>
                </a:prstClr>
              </a:solidFill>
              <a:latin typeface="+mn-lt"/>
              <a:ea typeface="+mn-ea"/>
            </a:endParaRPr>
          </a:p>
          <a:p>
            <a:pPr marL="932688" marR="0" lvl="4" indent="-182880" algn="l" defTabSz="914400">
              <a:lnSpc>
                <a:spcPct val="90000"/>
              </a:lnSpc>
              <a:spcBef>
                <a:spcPts val="200"/>
              </a:spcBef>
              <a:spcAft>
                <a:spcPts val="400"/>
              </a:spcAft>
              <a:buClr>
                <a:srgbClr val="99CB38"/>
              </a:buClr>
              <a:buSzTx/>
              <a:buFont typeface="Calibri"/>
              <a:buChar char="◦"/>
              <a:defRPr/>
            </a:pPr>
            <a:r>
              <a:rPr lang="en-US" sz="1400" b="0" i="0" u="none" strike="noStrike" cap="none" spc="0">
                <a:ln>
                  <a:noFill/>
                </a:ln>
                <a:solidFill>
                  <a:prstClr val="black">
                    <a:lumMod val="75000"/>
                    <a:lumOff val="25000"/>
                  </a:prstClr>
                </a:solidFill>
                <a:latin typeface="+mn-lt"/>
                <a:ea typeface="+mn-ea"/>
              </a:rPr>
              <a:t>Fifth level</a:t>
            </a:r>
            <a:endParaRPr/>
          </a:p>
        </p:txBody>
      </p:sp>
      <p:sp>
        <p:nvSpPr>
          <p:cNvPr id="7" name="Date Placeholder 4"/>
          <p:cNvSpPr>
            <a:spLocks noGrp="1"/>
          </p:cNvSpPr>
          <p:nvPr>
            <p:ph type="dt" sz="half" idx="10"/>
          </p:nvPr>
        </p:nvSpPr>
        <p:spPr bwMode="auto"/>
        <p:txBody>
          <a:bodyPr/>
          <a:lstStyle/>
          <a:p>
            <a:pPr>
              <a:defRPr/>
            </a:pPr>
            <a:fld id="{312FB9F1-94BF-45D3-AE33-6ABCB2F20E7B}" type="datetime1">
              <a:t>31/1/2018</a:t>
            </a:fld>
            <a:endParaRPr lang="en-US"/>
          </a:p>
        </p:txBody>
      </p:sp>
      <p:sp>
        <p:nvSpPr>
          <p:cNvPr id="8" name="Footer Placeholder 5"/>
          <p:cNvSpPr>
            <a:spLocks noGrp="1"/>
          </p:cNvSpPr>
          <p:nvPr>
            <p:ph type="ftr" sz="quarter" idx="11"/>
          </p:nvPr>
        </p:nvSpPr>
        <p:spPr bwMode="auto"/>
        <p:txBody>
          <a:bodyPr/>
          <a:lstStyle/>
          <a:p>
            <a:pPr>
              <a:defRPr/>
            </a:pPr>
            <a:r>
              <a:rPr lang="sv-SE"/>
              <a:t>PLUG-N-HARVEST</a:t>
            </a:r>
            <a:br>
              <a:rPr lang="sv-SE"/>
            </a:br>
            <a:r>
              <a:rPr lang="sv-SE"/>
              <a:t>ID: 768735 - H2020-EU.2.1.5.2.</a:t>
            </a:r>
            <a:endParaRPr/>
          </a:p>
        </p:txBody>
      </p:sp>
      <p:sp>
        <p:nvSpPr>
          <p:cNvPr id="9" name="Slide Number Placeholder 6"/>
          <p:cNvSpPr>
            <a:spLocks noGrp="1"/>
          </p:cNvSpPr>
          <p:nvPr>
            <p:ph type="sldNum" sz="quarter" idx="12"/>
          </p:nvPr>
        </p:nvSpPr>
        <p:spPr bwMode="auto"/>
        <p:txBody>
          <a:bodyPr/>
          <a:lstStyle/>
          <a:p>
            <a:pPr>
              <a:defRPr/>
            </a:pPr>
            <a:fld id="{76F34D8A-136C-4FA7-8325-F06DF2D5CB3D}" type="slidenum">
              <a:t>‹#›</a:t>
            </a:fld>
            <a:endParaRPr lang="en-US"/>
          </a:p>
        </p:txBody>
      </p:sp>
    </p:spTree>
  </p:cSld>
  <p:clrMapOvr>
    <a:masterClrMapping/>
  </p:clrMapOvr>
  <p:hf/>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Σύγκριση">
    <p:spTree>
      <p:nvGrpSpPr>
        <p:cNvPr id="1" name=""/>
        <p:cNvGrpSpPr/>
        <p:nvPr/>
      </p:nvGrpSpPr>
      <p:grpSpPr bwMode="auto">
        <a:xfrm>
          <a:off x="0" y="0"/>
          <a:ext cx="0" cy="0"/>
          <a:chOff x="0" y="0"/>
          <a:chExt cx="0" cy="0"/>
        </a:xfrm>
      </p:grpSpPr>
      <p:sp>
        <p:nvSpPr>
          <p:cNvPr id="4" name="Title 9"/>
          <p:cNvSpPr>
            <a:spLocks noGrp="1"/>
          </p:cNvSpPr>
          <p:nvPr>
            <p:ph type="title" hasCustomPrompt="1"/>
          </p:nvPr>
        </p:nvSpPr>
        <p:spPr bwMode="auto">
          <a:xfrm>
            <a:off x="1097280" y="286603"/>
            <a:ext cx="10058400" cy="1450757"/>
          </a:xfrm>
        </p:spPr>
        <p:txBody>
          <a:bodyPr/>
          <a:lstStyle>
            <a:lvl1pPr>
              <a:defRPr/>
            </a:lvl1pPr>
          </a:lstStyle>
          <a:p>
            <a:pPr>
              <a:defRPr/>
            </a:pPr>
            <a:r>
              <a:rPr lang="en-US"/>
              <a:t>MAIN TITLE</a:t>
            </a:r>
            <a:endParaRPr/>
          </a:p>
        </p:txBody>
      </p:sp>
      <p:sp>
        <p:nvSpPr>
          <p:cNvPr id="5" name="Content Placeholder 3"/>
          <p:cNvSpPr>
            <a:spLocks noGrp="1"/>
          </p:cNvSpPr>
          <p:nvPr>
            <p:ph sz="half" idx="2" hasCustomPrompt="1"/>
          </p:nvPr>
        </p:nvSpPr>
        <p:spPr bwMode="auto">
          <a:xfrm>
            <a:off x="1097280" y="1880955"/>
            <a:ext cx="4937760" cy="4079579"/>
          </a:xfrm>
        </p:spPr>
        <p:txBody>
          <a:bodyPr/>
          <a:lstStyle>
            <a:lvl1pPr marL="91440" marR="0" indent="-91440" algn="l" defTabSz="914400">
              <a:lnSpc>
                <a:spcPct val="90000"/>
              </a:lnSpc>
              <a:spcBef>
                <a:spcPts val="1200"/>
              </a:spcBef>
              <a:spcAft>
                <a:spcPts val="200"/>
              </a:spcAft>
              <a:buClr>
                <a:srgbClr val="99CB38"/>
              </a:buClr>
              <a:buSzPct val="100000"/>
              <a:buFont typeface="Calibri"/>
              <a:buChar char=" "/>
              <a:defRPr/>
            </a:lvl1pPr>
            <a:lvl2pPr marL="384048" marR="0" indent="-182880" algn="l" defTabSz="914400">
              <a:lnSpc>
                <a:spcPct val="90000"/>
              </a:lnSpc>
              <a:spcBef>
                <a:spcPts val="200"/>
              </a:spcBef>
              <a:spcAft>
                <a:spcPts val="400"/>
              </a:spcAft>
              <a:buClr>
                <a:srgbClr val="99CB38"/>
              </a:buClr>
              <a:buSzTx/>
              <a:buFont typeface="Calibri"/>
              <a:buChar char="◦"/>
              <a:defRPr/>
            </a:lvl2pPr>
            <a:lvl3pPr marL="566928" marR="0" indent="-182880" algn="l" defTabSz="914400">
              <a:lnSpc>
                <a:spcPct val="90000"/>
              </a:lnSpc>
              <a:spcBef>
                <a:spcPts val="200"/>
              </a:spcBef>
              <a:spcAft>
                <a:spcPts val="400"/>
              </a:spcAft>
              <a:buClr>
                <a:srgbClr val="99CB38"/>
              </a:buClr>
              <a:buSzTx/>
              <a:buFont typeface="Calibri"/>
              <a:buChar char="◦"/>
              <a:defRPr/>
            </a:lvl3pPr>
            <a:lvl4pPr marL="749808" marR="0" indent="-182880" algn="l" defTabSz="914400">
              <a:lnSpc>
                <a:spcPct val="90000"/>
              </a:lnSpc>
              <a:spcBef>
                <a:spcPts val="200"/>
              </a:spcBef>
              <a:spcAft>
                <a:spcPts val="400"/>
              </a:spcAft>
              <a:buClr>
                <a:srgbClr val="99CB38"/>
              </a:buClr>
              <a:buSzTx/>
              <a:buFont typeface="Calibri"/>
              <a:buChar char="◦"/>
              <a:defRPr/>
            </a:lvl4pPr>
            <a:lvl5pPr marL="932688" marR="0" indent="-182880" algn="l" defTabSz="914400">
              <a:lnSpc>
                <a:spcPct val="90000"/>
              </a:lnSpc>
              <a:spcBef>
                <a:spcPts val="200"/>
              </a:spcBef>
              <a:spcAft>
                <a:spcPts val="400"/>
              </a:spcAft>
              <a:buClr>
                <a:srgbClr val="99CB38"/>
              </a:buClr>
              <a:buSzTx/>
              <a:buFont typeface="Calibri"/>
              <a:buChar char="◦"/>
              <a:defRPr/>
            </a:lvl5pPr>
          </a:lstStyle>
          <a:p>
            <a:pPr marL="91440" marR="0" lvl="0" indent="-91440" algn="l" defTabSz="914400">
              <a:lnSpc>
                <a:spcPct val="90000"/>
              </a:lnSpc>
              <a:spcBef>
                <a:spcPts val="1200"/>
              </a:spcBef>
              <a:spcAft>
                <a:spcPts val="200"/>
              </a:spcAft>
              <a:buClr>
                <a:srgbClr val="99CB38"/>
              </a:buClr>
              <a:buSzPct val="100000"/>
              <a:buFont typeface="Calibri"/>
              <a:buChar char=" "/>
              <a:defRPr/>
            </a:pPr>
            <a:r>
              <a:rPr lang="en-US" sz="2000" b="0" i="0" u="none" strike="noStrike" cap="none" spc="0">
                <a:ln>
                  <a:noFill/>
                </a:ln>
                <a:solidFill>
                  <a:prstClr val="black">
                    <a:lumMod val="75000"/>
                    <a:lumOff val="25000"/>
                  </a:prstClr>
                </a:solidFill>
                <a:latin typeface="+mn-lt"/>
                <a:ea typeface="+mn-ea"/>
              </a:rPr>
              <a:t>SAMPLE TEXT</a:t>
            </a:r>
            <a:endParaRPr lang="el-GR" sz="2000" b="0" i="0" u="none" strike="noStrike" cap="none" spc="0">
              <a:ln>
                <a:noFill/>
              </a:ln>
              <a:solidFill>
                <a:prstClr val="black">
                  <a:lumMod val="75000"/>
                  <a:lumOff val="25000"/>
                </a:prstClr>
              </a:solidFill>
              <a:latin typeface="+mn-lt"/>
              <a:ea typeface="+mn-ea"/>
            </a:endParaRPr>
          </a:p>
          <a:p>
            <a:pPr marL="384048" marR="0" lvl="1" indent="-182880" algn="l" defTabSz="914400">
              <a:lnSpc>
                <a:spcPct val="90000"/>
              </a:lnSpc>
              <a:spcBef>
                <a:spcPts val="200"/>
              </a:spcBef>
              <a:spcAft>
                <a:spcPts val="400"/>
              </a:spcAft>
              <a:buClr>
                <a:srgbClr val="99CB38"/>
              </a:buClr>
              <a:buSzTx/>
              <a:buFont typeface="Calibri"/>
              <a:buChar char="◦"/>
              <a:defRPr/>
            </a:pPr>
            <a:r>
              <a:rPr lang="en-US" sz="1800" b="0" i="0" u="none" strike="noStrike" cap="none" spc="0">
                <a:ln>
                  <a:noFill/>
                </a:ln>
                <a:solidFill>
                  <a:prstClr val="black">
                    <a:lumMod val="75000"/>
                    <a:lumOff val="25000"/>
                  </a:prstClr>
                </a:solidFill>
                <a:latin typeface="+mn-lt"/>
                <a:ea typeface="+mn-ea"/>
              </a:rPr>
              <a:t>Second level</a:t>
            </a:r>
            <a:endParaRPr lang="el-GR" sz="1800" b="0" i="0" u="none" strike="noStrike" cap="none" spc="0">
              <a:ln>
                <a:noFill/>
              </a:ln>
              <a:solidFill>
                <a:prstClr val="black">
                  <a:lumMod val="75000"/>
                  <a:lumOff val="25000"/>
                </a:prstClr>
              </a:solidFill>
              <a:latin typeface="+mn-lt"/>
              <a:ea typeface="+mn-ea"/>
            </a:endParaRPr>
          </a:p>
          <a:p>
            <a:pPr marL="566928" marR="0" lvl="2" indent="-182880" algn="l" defTabSz="914400">
              <a:lnSpc>
                <a:spcPct val="90000"/>
              </a:lnSpc>
              <a:spcBef>
                <a:spcPts val="200"/>
              </a:spcBef>
              <a:spcAft>
                <a:spcPts val="400"/>
              </a:spcAft>
              <a:buClr>
                <a:srgbClr val="99CB38"/>
              </a:buClr>
              <a:buSzTx/>
              <a:buFont typeface="Calibri"/>
              <a:buChar char="◦"/>
              <a:defRPr/>
            </a:pPr>
            <a:r>
              <a:rPr lang="en-US" sz="1400" b="0" i="0" u="none" strike="noStrike" cap="none" spc="0">
                <a:ln>
                  <a:noFill/>
                </a:ln>
                <a:solidFill>
                  <a:prstClr val="black">
                    <a:lumMod val="75000"/>
                    <a:lumOff val="25000"/>
                  </a:prstClr>
                </a:solidFill>
                <a:latin typeface="+mn-lt"/>
                <a:ea typeface="+mn-ea"/>
              </a:rPr>
              <a:t>Third level</a:t>
            </a:r>
            <a:endParaRPr lang="el-GR" sz="1400" b="0" i="0" u="none" strike="noStrike" cap="none" spc="0">
              <a:ln>
                <a:noFill/>
              </a:ln>
              <a:solidFill>
                <a:prstClr val="black">
                  <a:lumMod val="75000"/>
                  <a:lumOff val="25000"/>
                </a:prstClr>
              </a:solidFill>
              <a:latin typeface="+mn-lt"/>
              <a:ea typeface="+mn-ea"/>
            </a:endParaRPr>
          </a:p>
          <a:p>
            <a:pPr marL="749808" marR="0" lvl="3" indent="-182880" algn="l" defTabSz="914400">
              <a:lnSpc>
                <a:spcPct val="90000"/>
              </a:lnSpc>
              <a:spcBef>
                <a:spcPts val="200"/>
              </a:spcBef>
              <a:spcAft>
                <a:spcPts val="400"/>
              </a:spcAft>
              <a:buClr>
                <a:srgbClr val="99CB38"/>
              </a:buClr>
              <a:buSzTx/>
              <a:buFont typeface="Calibri"/>
              <a:buChar char="◦"/>
              <a:defRPr/>
            </a:pPr>
            <a:r>
              <a:rPr lang="en-US" sz="1400" b="0" i="0" u="none" strike="noStrike" cap="none" spc="0">
                <a:ln>
                  <a:noFill/>
                </a:ln>
                <a:solidFill>
                  <a:prstClr val="black">
                    <a:lumMod val="75000"/>
                    <a:lumOff val="25000"/>
                  </a:prstClr>
                </a:solidFill>
                <a:latin typeface="+mn-lt"/>
                <a:ea typeface="+mn-ea"/>
              </a:rPr>
              <a:t>Fourth level</a:t>
            </a:r>
            <a:endParaRPr lang="el-GR" sz="1400" b="0" i="0" u="none" strike="noStrike" cap="none" spc="0">
              <a:ln>
                <a:noFill/>
              </a:ln>
              <a:solidFill>
                <a:prstClr val="black">
                  <a:lumMod val="75000"/>
                  <a:lumOff val="25000"/>
                </a:prstClr>
              </a:solidFill>
              <a:latin typeface="+mn-lt"/>
              <a:ea typeface="+mn-ea"/>
            </a:endParaRPr>
          </a:p>
          <a:p>
            <a:pPr marL="932688" marR="0" lvl="4" indent="-182880" algn="l" defTabSz="914400">
              <a:lnSpc>
                <a:spcPct val="90000"/>
              </a:lnSpc>
              <a:spcBef>
                <a:spcPts val="200"/>
              </a:spcBef>
              <a:spcAft>
                <a:spcPts val="400"/>
              </a:spcAft>
              <a:buClr>
                <a:srgbClr val="99CB38"/>
              </a:buClr>
              <a:buSzTx/>
              <a:buFont typeface="Calibri"/>
              <a:buChar char="◦"/>
              <a:defRPr/>
            </a:pPr>
            <a:r>
              <a:rPr lang="en-US" sz="1400" b="0" i="0" u="none" strike="noStrike" cap="none" spc="0">
                <a:ln>
                  <a:noFill/>
                </a:ln>
                <a:solidFill>
                  <a:prstClr val="black">
                    <a:lumMod val="75000"/>
                    <a:lumOff val="25000"/>
                  </a:prstClr>
                </a:solidFill>
                <a:latin typeface="+mn-lt"/>
                <a:ea typeface="+mn-ea"/>
              </a:rPr>
              <a:t>Fifth level</a:t>
            </a:r>
            <a:endParaRPr/>
          </a:p>
        </p:txBody>
      </p:sp>
      <p:sp>
        <p:nvSpPr>
          <p:cNvPr id="6" name="Content Placeholder 5"/>
          <p:cNvSpPr>
            <a:spLocks noGrp="1"/>
          </p:cNvSpPr>
          <p:nvPr>
            <p:ph sz="quarter" idx="4" hasCustomPrompt="1"/>
          </p:nvPr>
        </p:nvSpPr>
        <p:spPr bwMode="auto">
          <a:xfrm>
            <a:off x="6217920" y="1880955"/>
            <a:ext cx="4937760" cy="4079579"/>
          </a:xfrm>
        </p:spPr>
        <p:txBody>
          <a:bodyPr/>
          <a:lstStyle>
            <a:lvl1pPr marL="91440" marR="0" indent="-91440" algn="l" defTabSz="914400">
              <a:lnSpc>
                <a:spcPct val="90000"/>
              </a:lnSpc>
              <a:spcBef>
                <a:spcPts val="1200"/>
              </a:spcBef>
              <a:spcAft>
                <a:spcPts val="200"/>
              </a:spcAft>
              <a:buClr>
                <a:srgbClr val="99CB38"/>
              </a:buClr>
              <a:buSzPct val="100000"/>
              <a:buFont typeface="Calibri"/>
              <a:buChar char=" "/>
              <a:defRPr/>
            </a:lvl1pPr>
            <a:lvl2pPr marL="384048" marR="0" indent="-182880" algn="l" defTabSz="914400">
              <a:lnSpc>
                <a:spcPct val="90000"/>
              </a:lnSpc>
              <a:spcBef>
                <a:spcPts val="200"/>
              </a:spcBef>
              <a:spcAft>
                <a:spcPts val="400"/>
              </a:spcAft>
              <a:buClr>
                <a:srgbClr val="99CB38"/>
              </a:buClr>
              <a:buSzTx/>
              <a:buFont typeface="Calibri"/>
              <a:buChar char="◦"/>
              <a:defRPr/>
            </a:lvl2pPr>
            <a:lvl3pPr marL="566928" marR="0" indent="-182880" algn="l" defTabSz="914400">
              <a:lnSpc>
                <a:spcPct val="90000"/>
              </a:lnSpc>
              <a:spcBef>
                <a:spcPts val="200"/>
              </a:spcBef>
              <a:spcAft>
                <a:spcPts val="400"/>
              </a:spcAft>
              <a:buClr>
                <a:srgbClr val="99CB38"/>
              </a:buClr>
              <a:buSzTx/>
              <a:buFont typeface="Calibri"/>
              <a:buChar char="◦"/>
              <a:defRPr/>
            </a:lvl3pPr>
            <a:lvl4pPr marL="749808" marR="0" indent="-182880" algn="l" defTabSz="914400">
              <a:lnSpc>
                <a:spcPct val="90000"/>
              </a:lnSpc>
              <a:spcBef>
                <a:spcPts val="200"/>
              </a:spcBef>
              <a:spcAft>
                <a:spcPts val="400"/>
              </a:spcAft>
              <a:buClr>
                <a:srgbClr val="99CB38"/>
              </a:buClr>
              <a:buSzTx/>
              <a:buFont typeface="Calibri"/>
              <a:buChar char="◦"/>
              <a:defRPr/>
            </a:lvl4pPr>
            <a:lvl5pPr marL="932688" marR="0" indent="-182880" algn="l" defTabSz="914400">
              <a:lnSpc>
                <a:spcPct val="90000"/>
              </a:lnSpc>
              <a:spcBef>
                <a:spcPts val="200"/>
              </a:spcBef>
              <a:spcAft>
                <a:spcPts val="400"/>
              </a:spcAft>
              <a:buClr>
                <a:srgbClr val="99CB38"/>
              </a:buClr>
              <a:buSzTx/>
              <a:buFont typeface="Calibri"/>
              <a:buChar char="◦"/>
              <a:defRPr/>
            </a:lvl5pPr>
          </a:lstStyle>
          <a:p>
            <a:pPr marL="91440" marR="0" lvl="0" indent="-91440" algn="l" defTabSz="914400">
              <a:lnSpc>
                <a:spcPct val="90000"/>
              </a:lnSpc>
              <a:spcBef>
                <a:spcPts val="1200"/>
              </a:spcBef>
              <a:spcAft>
                <a:spcPts val="200"/>
              </a:spcAft>
              <a:buClr>
                <a:srgbClr val="99CB38"/>
              </a:buClr>
              <a:buSzPct val="100000"/>
              <a:buFont typeface="Calibri"/>
              <a:buChar char=" "/>
              <a:defRPr/>
            </a:pPr>
            <a:r>
              <a:rPr lang="en-US" sz="2000" b="0" i="0" u="none" strike="noStrike" cap="none" spc="0">
                <a:ln>
                  <a:noFill/>
                </a:ln>
                <a:solidFill>
                  <a:prstClr val="black">
                    <a:lumMod val="75000"/>
                    <a:lumOff val="25000"/>
                  </a:prstClr>
                </a:solidFill>
                <a:latin typeface="+mn-lt"/>
                <a:ea typeface="+mn-ea"/>
              </a:rPr>
              <a:t>SAMPLE TEXT</a:t>
            </a:r>
            <a:endParaRPr lang="el-GR" sz="2000" b="0" i="0" u="none" strike="noStrike" cap="none" spc="0">
              <a:ln>
                <a:noFill/>
              </a:ln>
              <a:solidFill>
                <a:prstClr val="black">
                  <a:lumMod val="75000"/>
                  <a:lumOff val="25000"/>
                </a:prstClr>
              </a:solidFill>
              <a:latin typeface="+mn-lt"/>
              <a:ea typeface="+mn-ea"/>
            </a:endParaRPr>
          </a:p>
          <a:p>
            <a:pPr marL="384048" marR="0" lvl="1" indent="-182880" algn="l" defTabSz="914400">
              <a:lnSpc>
                <a:spcPct val="90000"/>
              </a:lnSpc>
              <a:spcBef>
                <a:spcPts val="200"/>
              </a:spcBef>
              <a:spcAft>
                <a:spcPts val="400"/>
              </a:spcAft>
              <a:buClr>
                <a:srgbClr val="99CB38"/>
              </a:buClr>
              <a:buSzTx/>
              <a:buFont typeface="Calibri"/>
              <a:buChar char="◦"/>
              <a:defRPr/>
            </a:pPr>
            <a:r>
              <a:rPr lang="en-US" sz="1800" b="0" i="0" u="none" strike="noStrike" cap="none" spc="0">
                <a:ln>
                  <a:noFill/>
                </a:ln>
                <a:solidFill>
                  <a:prstClr val="black">
                    <a:lumMod val="75000"/>
                    <a:lumOff val="25000"/>
                  </a:prstClr>
                </a:solidFill>
                <a:latin typeface="+mn-lt"/>
                <a:ea typeface="+mn-ea"/>
              </a:rPr>
              <a:t>Second level</a:t>
            </a:r>
            <a:endParaRPr lang="el-GR" sz="1800" b="0" i="0" u="none" strike="noStrike" cap="none" spc="0">
              <a:ln>
                <a:noFill/>
              </a:ln>
              <a:solidFill>
                <a:prstClr val="black">
                  <a:lumMod val="75000"/>
                  <a:lumOff val="25000"/>
                </a:prstClr>
              </a:solidFill>
              <a:latin typeface="+mn-lt"/>
              <a:ea typeface="+mn-ea"/>
            </a:endParaRPr>
          </a:p>
          <a:p>
            <a:pPr marL="566928" marR="0" lvl="2" indent="-182880" algn="l" defTabSz="914400">
              <a:lnSpc>
                <a:spcPct val="90000"/>
              </a:lnSpc>
              <a:spcBef>
                <a:spcPts val="200"/>
              </a:spcBef>
              <a:spcAft>
                <a:spcPts val="400"/>
              </a:spcAft>
              <a:buClr>
                <a:srgbClr val="99CB38"/>
              </a:buClr>
              <a:buSzTx/>
              <a:buFont typeface="Calibri"/>
              <a:buChar char="◦"/>
              <a:defRPr/>
            </a:pPr>
            <a:r>
              <a:rPr lang="en-US" sz="1400" b="0" i="0" u="none" strike="noStrike" cap="none" spc="0">
                <a:ln>
                  <a:noFill/>
                </a:ln>
                <a:solidFill>
                  <a:prstClr val="black">
                    <a:lumMod val="75000"/>
                    <a:lumOff val="25000"/>
                  </a:prstClr>
                </a:solidFill>
                <a:latin typeface="+mn-lt"/>
                <a:ea typeface="+mn-ea"/>
              </a:rPr>
              <a:t>Third level</a:t>
            </a:r>
            <a:endParaRPr lang="el-GR" sz="1400" b="0" i="0" u="none" strike="noStrike" cap="none" spc="0">
              <a:ln>
                <a:noFill/>
              </a:ln>
              <a:solidFill>
                <a:prstClr val="black">
                  <a:lumMod val="75000"/>
                  <a:lumOff val="25000"/>
                </a:prstClr>
              </a:solidFill>
              <a:latin typeface="+mn-lt"/>
              <a:ea typeface="+mn-ea"/>
            </a:endParaRPr>
          </a:p>
          <a:p>
            <a:pPr marL="749808" marR="0" lvl="3" indent="-182880" algn="l" defTabSz="914400">
              <a:lnSpc>
                <a:spcPct val="90000"/>
              </a:lnSpc>
              <a:spcBef>
                <a:spcPts val="200"/>
              </a:spcBef>
              <a:spcAft>
                <a:spcPts val="400"/>
              </a:spcAft>
              <a:buClr>
                <a:srgbClr val="99CB38"/>
              </a:buClr>
              <a:buSzTx/>
              <a:buFont typeface="Calibri"/>
              <a:buChar char="◦"/>
              <a:defRPr/>
            </a:pPr>
            <a:r>
              <a:rPr lang="en-US" sz="1400" b="0" i="0" u="none" strike="noStrike" cap="none" spc="0">
                <a:ln>
                  <a:noFill/>
                </a:ln>
                <a:solidFill>
                  <a:prstClr val="black">
                    <a:lumMod val="75000"/>
                    <a:lumOff val="25000"/>
                  </a:prstClr>
                </a:solidFill>
                <a:latin typeface="+mn-lt"/>
                <a:ea typeface="+mn-ea"/>
              </a:rPr>
              <a:t>Fourth level</a:t>
            </a:r>
            <a:endParaRPr lang="el-GR" sz="1400" b="0" i="0" u="none" strike="noStrike" cap="none" spc="0">
              <a:ln>
                <a:noFill/>
              </a:ln>
              <a:solidFill>
                <a:prstClr val="black">
                  <a:lumMod val="75000"/>
                  <a:lumOff val="25000"/>
                </a:prstClr>
              </a:solidFill>
              <a:latin typeface="+mn-lt"/>
              <a:ea typeface="+mn-ea"/>
            </a:endParaRPr>
          </a:p>
          <a:p>
            <a:pPr marL="932688" marR="0" lvl="4" indent="-182880" algn="l" defTabSz="914400">
              <a:lnSpc>
                <a:spcPct val="90000"/>
              </a:lnSpc>
              <a:spcBef>
                <a:spcPts val="200"/>
              </a:spcBef>
              <a:spcAft>
                <a:spcPts val="400"/>
              </a:spcAft>
              <a:buClr>
                <a:srgbClr val="99CB38"/>
              </a:buClr>
              <a:buSzTx/>
              <a:buFont typeface="Calibri"/>
              <a:buChar char="◦"/>
              <a:defRPr/>
            </a:pPr>
            <a:r>
              <a:rPr lang="en-US" sz="1400" b="0" i="0" u="none" strike="noStrike" cap="none" spc="0">
                <a:ln>
                  <a:noFill/>
                </a:ln>
                <a:solidFill>
                  <a:prstClr val="black">
                    <a:lumMod val="75000"/>
                    <a:lumOff val="25000"/>
                  </a:prstClr>
                </a:solidFill>
                <a:latin typeface="+mn-lt"/>
                <a:ea typeface="+mn-ea"/>
              </a:rPr>
              <a:t>Fifth level</a:t>
            </a:r>
            <a:endParaRPr/>
          </a:p>
        </p:txBody>
      </p:sp>
      <p:sp>
        <p:nvSpPr>
          <p:cNvPr id="7" name="Date Placeholder 6"/>
          <p:cNvSpPr>
            <a:spLocks noGrp="1"/>
          </p:cNvSpPr>
          <p:nvPr>
            <p:ph type="dt" sz="half" idx="10"/>
          </p:nvPr>
        </p:nvSpPr>
        <p:spPr bwMode="auto"/>
        <p:txBody>
          <a:bodyPr/>
          <a:lstStyle/>
          <a:p>
            <a:pPr>
              <a:defRPr/>
            </a:pPr>
            <a:fld id="{26C3DC05-FFF6-4D9D-9DB5-7D1A9A8DDC4A}" type="datetime1">
              <a:t>31/1/2018</a:t>
            </a:fld>
            <a:endParaRPr lang="en-US"/>
          </a:p>
        </p:txBody>
      </p:sp>
      <p:sp>
        <p:nvSpPr>
          <p:cNvPr id="8" name="Footer Placeholder 7"/>
          <p:cNvSpPr>
            <a:spLocks noGrp="1"/>
          </p:cNvSpPr>
          <p:nvPr>
            <p:ph type="ftr" sz="quarter" idx="11"/>
          </p:nvPr>
        </p:nvSpPr>
        <p:spPr bwMode="auto"/>
        <p:txBody>
          <a:bodyPr/>
          <a:lstStyle/>
          <a:p>
            <a:pPr>
              <a:defRPr/>
            </a:pPr>
            <a:r>
              <a:rPr lang="sv-SE"/>
              <a:t>PLUG-N-HARVEST</a:t>
            </a:r>
            <a:br>
              <a:rPr lang="sv-SE"/>
            </a:br>
            <a:r>
              <a:rPr lang="sv-SE"/>
              <a:t>ID: 768735 - H2020-EU.2.1.5.2.</a:t>
            </a:r>
            <a:endParaRPr/>
          </a:p>
        </p:txBody>
      </p:sp>
      <p:sp>
        <p:nvSpPr>
          <p:cNvPr id="9" name="Slide Number Placeholder 8"/>
          <p:cNvSpPr>
            <a:spLocks noGrp="1"/>
          </p:cNvSpPr>
          <p:nvPr>
            <p:ph type="sldNum" sz="quarter" idx="12"/>
          </p:nvPr>
        </p:nvSpPr>
        <p:spPr bwMode="auto"/>
        <p:txBody>
          <a:bodyPr/>
          <a:lstStyle/>
          <a:p>
            <a:pPr>
              <a:defRPr/>
            </a:pPr>
            <a:fld id="{76F34D8A-136C-4FA7-8325-F06DF2D5CB3D}" type="slidenum">
              <a:t>‹#›</a:t>
            </a:fld>
            <a:endParaRPr lang="en-US"/>
          </a:p>
        </p:txBody>
      </p:sp>
    </p:spTree>
  </p:cSld>
  <p:clrMapOvr>
    <a:masterClrMapping/>
  </p:clrMapOvr>
  <p:hf/>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Μόνο τίτλος">
    <p:spTree>
      <p:nvGrpSpPr>
        <p:cNvPr id="1" name=""/>
        <p:cNvGrpSpPr/>
        <p:nvPr/>
      </p:nvGrpSpPr>
      <p:grpSpPr bwMode="auto">
        <a:xfrm>
          <a:off x="0" y="0"/>
          <a:ext cx="0" cy="0"/>
          <a:chOff x="0" y="0"/>
          <a:chExt cx="0" cy="0"/>
        </a:xfrm>
      </p:grpSpPr>
      <p:sp>
        <p:nvSpPr>
          <p:cNvPr id="4" name="Title 1"/>
          <p:cNvSpPr>
            <a:spLocks noGrp="1"/>
          </p:cNvSpPr>
          <p:nvPr>
            <p:ph type="title" hasCustomPrompt="1"/>
          </p:nvPr>
        </p:nvSpPr>
        <p:spPr bwMode="auto"/>
        <p:txBody>
          <a:bodyPr/>
          <a:lstStyle>
            <a:lvl1pPr>
              <a:defRPr/>
            </a:lvl1pPr>
          </a:lstStyle>
          <a:p>
            <a:pPr>
              <a:defRPr/>
            </a:pPr>
            <a:r>
              <a:rPr lang="en-US"/>
              <a:t>MAIN TITLE</a:t>
            </a:r>
            <a:endParaRPr/>
          </a:p>
        </p:txBody>
      </p:sp>
      <p:sp>
        <p:nvSpPr>
          <p:cNvPr id="5" name="Date Placeholder 2"/>
          <p:cNvSpPr>
            <a:spLocks noGrp="1"/>
          </p:cNvSpPr>
          <p:nvPr>
            <p:ph type="dt" sz="half" idx="10"/>
          </p:nvPr>
        </p:nvSpPr>
        <p:spPr bwMode="auto"/>
        <p:txBody>
          <a:bodyPr/>
          <a:lstStyle/>
          <a:p>
            <a:pPr>
              <a:defRPr/>
            </a:pPr>
            <a:fld id="{A66F430A-72C9-4ED3-B5E4-3D55C9729DA8}" type="datetime1">
              <a:t>31/1/2018</a:t>
            </a:fld>
            <a:endParaRPr lang="en-US"/>
          </a:p>
        </p:txBody>
      </p:sp>
      <p:sp>
        <p:nvSpPr>
          <p:cNvPr id="6" name="Footer Placeholder 3"/>
          <p:cNvSpPr>
            <a:spLocks noGrp="1"/>
          </p:cNvSpPr>
          <p:nvPr>
            <p:ph type="ftr" sz="quarter" idx="11"/>
          </p:nvPr>
        </p:nvSpPr>
        <p:spPr bwMode="auto"/>
        <p:txBody>
          <a:bodyPr/>
          <a:lstStyle/>
          <a:p>
            <a:pPr>
              <a:defRPr/>
            </a:pPr>
            <a:r>
              <a:rPr lang="sv-SE"/>
              <a:t>PLUG-N-HARVEST</a:t>
            </a:r>
            <a:br>
              <a:rPr lang="sv-SE"/>
            </a:br>
            <a:r>
              <a:rPr lang="sv-SE"/>
              <a:t>ID: 768735 - H2020-EU.2.1.5.2.</a:t>
            </a:r>
            <a:endParaRPr/>
          </a:p>
        </p:txBody>
      </p:sp>
      <p:sp>
        <p:nvSpPr>
          <p:cNvPr id="7" name="Slide Number Placeholder 4"/>
          <p:cNvSpPr>
            <a:spLocks noGrp="1"/>
          </p:cNvSpPr>
          <p:nvPr>
            <p:ph type="sldNum" sz="quarter" idx="12"/>
          </p:nvPr>
        </p:nvSpPr>
        <p:spPr bwMode="auto"/>
        <p:txBody>
          <a:bodyPr/>
          <a:lstStyle/>
          <a:p>
            <a:pPr>
              <a:defRPr/>
            </a:pPr>
            <a:fld id="{76F34D8A-136C-4FA7-8325-F06DF2D5CB3D}" type="slidenum">
              <a:t>‹#›</a:t>
            </a:fld>
            <a:endParaRPr lang="en-US"/>
          </a:p>
        </p:txBody>
      </p:sp>
    </p:spTree>
  </p:cSld>
  <p:clrMapOvr>
    <a:masterClrMapping/>
  </p:clrMapOvr>
  <p:hf/>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type="blank" preserve="1" userDrawn="1">
  <p:cSld name="Κενό">
    <p:spTree>
      <p:nvGrpSpPr>
        <p:cNvPr id="1" name=""/>
        <p:cNvGrpSpPr/>
        <p:nvPr/>
      </p:nvGrpSpPr>
      <p:grpSpPr bwMode="auto">
        <a:xfrm>
          <a:off x="0" y="0"/>
          <a:ext cx="0" cy="0"/>
          <a:chOff x="0" y="0"/>
          <a:chExt cx="0" cy="0"/>
        </a:xfrm>
      </p:grpSpPr>
      <p:sp>
        <p:nvSpPr>
          <p:cNvPr id="4" name="Date Placeholder 6"/>
          <p:cNvSpPr>
            <a:spLocks noGrp="1"/>
          </p:cNvSpPr>
          <p:nvPr>
            <p:ph type="dt" sz="half" idx="10"/>
          </p:nvPr>
        </p:nvSpPr>
        <p:spPr bwMode="auto"/>
        <p:txBody>
          <a:bodyPr/>
          <a:lstStyle/>
          <a:p>
            <a:pPr>
              <a:defRPr/>
            </a:pPr>
            <a:fld id="{41C6629B-A2E2-43B0-BC7C-2B77883FD396}" type="datetime1">
              <a:t>31/1/2018</a:t>
            </a:fld>
            <a:endParaRPr lang="en-US"/>
          </a:p>
        </p:txBody>
      </p:sp>
      <p:sp>
        <p:nvSpPr>
          <p:cNvPr id="5" name="Footer Placeholder 7"/>
          <p:cNvSpPr>
            <a:spLocks noGrp="1"/>
          </p:cNvSpPr>
          <p:nvPr>
            <p:ph type="ftr" sz="quarter" idx="11"/>
          </p:nvPr>
        </p:nvSpPr>
        <p:spPr bwMode="auto"/>
        <p:txBody>
          <a:bodyPr/>
          <a:lstStyle>
            <a:lvl1pPr>
              <a:defRPr>
                <a:solidFill>
                  <a:srgbClr val="FFFFFF"/>
                </a:solidFill>
              </a:defRPr>
            </a:lvl1pPr>
          </a:lstStyle>
          <a:p>
            <a:pPr>
              <a:defRPr/>
            </a:pPr>
            <a:r>
              <a:rPr lang="sv-SE"/>
              <a:t>PLUG-N-HARVEST</a:t>
            </a:r>
            <a:br>
              <a:rPr lang="sv-SE"/>
            </a:br>
            <a:r>
              <a:rPr lang="sv-SE"/>
              <a:t>ID: 768735 - H2020-EU.2.1.5.2.</a:t>
            </a:r>
            <a:endParaRPr/>
          </a:p>
        </p:txBody>
      </p:sp>
      <p:sp>
        <p:nvSpPr>
          <p:cNvPr id="6" name="Slide Number Placeholder 8"/>
          <p:cNvSpPr>
            <a:spLocks noGrp="1"/>
          </p:cNvSpPr>
          <p:nvPr>
            <p:ph type="sldNum" sz="quarter" idx="12"/>
          </p:nvPr>
        </p:nvSpPr>
        <p:spPr bwMode="auto"/>
        <p:txBody>
          <a:bodyPr/>
          <a:lstStyle/>
          <a:p>
            <a:pPr>
              <a:defRPr/>
            </a:pPr>
            <a:fld id="{76F34D8A-136C-4FA7-8325-F06DF2D5CB3D}" type="slidenum">
              <a:t>‹#›</a:t>
            </a:fld>
            <a:endParaRPr lang="en-US"/>
          </a:p>
        </p:txBody>
      </p:sp>
      <p:pic>
        <p:nvPicPr>
          <p:cNvPr id="7" name="Εικόνα 10"/>
          <p:cNvPicPr>
            <a:picLocks noChangeAspect="1"/>
          </p:cNvPicPr>
          <p:nvPr userDrawn="1"/>
        </p:nvPicPr>
        <p:blipFill>
          <a:blip r:embed="rId2"/>
          <a:stretch/>
        </p:blipFill>
        <p:spPr bwMode="auto">
          <a:xfrm>
            <a:off x="320888" y="6143330"/>
            <a:ext cx="1072004" cy="714670"/>
          </a:xfrm>
          <a:prstGeom prst="rect">
            <a:avLst/>
          </a:prstGeom>
        </p:spPr>
      </p:pic>
      <p:grpSp>
        <p:nvGrpSpPr>
          <p:cNvPr id="8" name="Ομάδα 11"/>
          <p:cNvGrpSpPr/>
          <p:nvPr userDrawn="1"/>
        </p:nvGrpSpPr>
        <p:grpSpPr bwMode="auto">
          <a:xfrm>
            <a:off x="-3" y="5947505"/>
            <a:ext cx="12192003" cy="195824"/>
            <a:chOff x="-3" y="5947505"/>
            <a:chExt cx="12192003" cy="195824"/>
          </a:xfrm>
        </p:grpSpPr>
        <p:sp>
          <p:nvSpPr>
            <p:cNvPr id="9" name="Rectangle 7"/>
            <p:cNvSpPr/>
            <p:nvPr userDrawn="1"/>
          </p:nvSpPr>
          <p:spPr bwMode="auto">
            <a:xfrm>
              <a:off x="-3" y="6081273"/>
              <a:ext cx="12192002" cy="62057"/>
            </a:xfrm>
            <a:prstGeom prst="rect">
              <a:avLst/>
            </a:prstGeom>
            <a:solidFill>
              <a:srgbClr val="FFC000"/>
            </a:solidFill>
            <a:ln>
              <a:noFill/>
            </a:ln>
          </p:spPr>
          <p:style>
            <a:lnRef idx="0">
              <a:srgbClr val="000000"/>
            </a:lnRef>
            <a:fillRef idx="0">
              <a:srgbClr val="000000"/>
            </a:fillRef>
            <a:effectRef idx="0">
              <a:srgbClr val="000000"/>
            </a:effectRef>
            <a:fontRef idx="minor">
              <a:schemeClr val="lt1"/>
            </a:fontRef>
          </p:style>
        </p:sp>
        <p:sp>
          <p:nvSpPr>
            <p:cNvPr id="10" name="Rectangle 7"/>
            <p:cNvSpPr/>
            <p:nvPr userDrawn="1"/>
          </p:nvSpPr>
          <p:spPr bwMode="auto">
            <a:xfrm>
              <a:off x="3175" y="6012600"/>
              <a:ext cx="12188825" cy="64008"/>
            </a:xfrm>
            <a:prstGeom prst="rect">
              <a:avLst/>
            </a:prstGeom>
            <a:gradFill>
              <a:gsLst>
                <a:gs pos="0">
                  <a:schemeClr val="accent5">
                    <a:lumMod val="67000"/>
                  </a:schemeClr>
                </a:gs>
                <a:gs pos="48000">
                  <a:schemeClr val="accent5">
                    <a:lumMod val="97000"/>
                    <a:lumOff val="3000"/>
                  </a:schemeClr>
                </a:gs>
                <a:gs pos="100000">
                  <a:schemeClr val="accent5">
                    <a:lumMod val="60000"/>
                    <a:lumOff val="40000"/>
                  </a:schemeClr>
                </a:gs>
              </a:gsLst>
              <a:lin ang="16200000" scaled="1"/>
            </a:gradFill>
            <a:ln>
              <a:noFill/>
            </a:ln>
          </p:spPr>
          <p:style>
            <a:lnRef idx="0">
              <a:srgbClr val="000000"/>
            </a:lnRef>
            <a:fillRef idx="0">
              <a:srgbClr val="000000"/>
            </a:fillRef>
            <a:effectRef idx="0">
              <a:srgbClr val="000000"/>
            </a:effectRef>
            <a:fontRef idx="minor">
              <a:schemeClr val="lt1"/>
            </a:fontRef>
          </p:style>
        </p:sp>
        <p:sp>
          <p:nvSpPr>
            <p:cNvPr id="11" name="Rectangle 7"/>
            <p:cNvSpPr/>
            <p:nvPr/>
          </p:nvSpPr>
          <p:spPr bwMode="auto">
            <a:xfrm>
              <a:off x="-3" y="5947505"/>
              <a:ext cx="12192002" cy="62057"/>
            </a:xfrm>
            <a:prstGeom prst="rect">
              <a:avLst/>
            </a:prstGeom>
            <a:solidFill>
              <a:schemeClr val="accent6"/>
            </a:solidFill>
            <a:ln>
              <a:noFill/>
            </a:ln>
          </p:spPr>
          <p:style>
            <a:lnRef idx="0">
              <a:srgbClr val="000000"/>
            </a:lnRef>
            <a:fillRef idx="0">
              <a:srgbClr val="000000"/>
            </a:fillRef>
            <a:effectRef idx="0">
              <a:srgbClr val="000000"/>
            </a:effectRef>
            <a:fontRef idx="minor">
              <a:schemeClr val="lt1"/>
            </a:fontRef>
          </p:style>
        </p:sp>
      </p:grpSp>
      <p:pic>
        <p:nvPicPr>
          <p:cNvPr id="12" name="Εικόνα 9"/>
          <p:cNvPicPr>
            <a:picLocks noChangeAspect="1"/>
          </p:cNvPicPr>
          <p:nvPr userDrawn="1"/>
        </p:nvPicPr>
        <p:blipFill>
          <a:blip r:embed="rId3"/>
          <a:stretch/>
        </p:blipFill>
        <p:spPr bwMode="auto">
          <a:xfrm>
            <a:off x="11061529" y="5766132"/>
            <a:ext cx="1133648" cy="1089708"/>
          </a:xfrm>
          <a:prstGeom prst="rect">
            <a:avLst/>
          </a:prstGeom>
        </p:spPr>
      </p:pic>
    </p:spTree>
  </p:cSld>
  <p:clrMapOvr>
    <a:masterClrMapping/>
  </p:clrMapOvr>
  <p:hf/>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showMasterPhAnim="0" type="objTx" preserve="1" userDrawn="1">
  <p:cSld name="Περιεχόμενο με λεζάντα">
    <p:spTree>
      <p:nvGrpSpPr>
        <p:cNvPr id="1" name=""/>
        <p:cNvGrpSpPr/>
        <p:nvPr/>
      </p:nvGrpSpPr>
      <p:grpSpPr bwMode="auto">
        <a:xfrm>
          <a:off x="0" y="0"/>
          <a:ext cx="0" cy="0"/>
          <a:chOff x="0" y="0"/>
          <a:chExt cx="0" cy="0"/>
        </a:xfrm>
      </p:grpSpPr>
      <p:sp>
        <p:nvSpPr>
          <p:cNvPr id="4" name="Rectangle 7"/>
          <p:cNvSpPr/>
          <p:nvPr/>
        </p:nvSpPr>
        <p:spPr bwMode="auto">
          <a:xfrm>
            <a:off x="16" y="0"/>
            <a:ext cx="4050791" cy="6858000"/>
          </a:xfrm>
          <a:prstGeom prst="rect">
            <a:avLst/>
          </a:prstGeom>
          <a:solidFill>
            <a:schemeClr val="accent6"/>
          </a:solidFill>
          <a:ln>
            <a:noFill/>
          </a:ln>
        </p:spPr>
        <p:style>
          <a:lnRef idx="0">
            <a:srgbClr val="000000"/>
          </a:lnRef>
          <a:fillRef idx="0">
            <a:srgbClr val="000000"/>
          </a:fillRef>
          <a:effectRef idx="0">
            <a:srgbClr val="000000"/>
          </a:effectRef>
          <a:fontRef idx="minor">
            <a:schemeClr val="lt1"/>
          </a:fontRef>
        </p:style>
      </p:sp>
      <p:sp>
        <p:nvSpPr>
          <p:cNvPr id="5" name="Title 1"/>
          <p:cNvSpPr>
            <a:spLocks noGrp="1"/>
          </p:cNvSpPr>
          <p:nvPr>
            <p:ph type="title" hasCustomPrompt="1"/>
          </p:nvPr>
        </p:nvSpPr>
        <p:spPr bwMode="auto">
          <a:xfrm>
            <a:off x="457200" y="594358"/>
            <a:ext cx="3200400" cy="2286000"/>
          </a:xfrm>
        </p:spPr>
        <p:txBody>
          <a:bodyPr anchor="b">
            <a:normAutofit/>
          </a:bodyPr>
          <a:lstStyle>
            <a:lvl1pPr>
              <a:defRPr sz="5400" b="0">
                <a:solidFill>
                  <a:srgbClr val="FFFFFF"/>
                </a:solidFill>
              </a:defRPr>
            </a:lvl1pPr>
          </a:lstStyle>
          <a:p>
            <a:pPr>
              <a:defRPr/>
            </a:pPr>
            <a:r>
              <a:rPr lang="en-US" sz="4800" b="0" i="0" u="none" strike="noStrike" cap="none" spc="-50">
                <a:ln>
                  <a:noFill/>
                </a:ln>
                <a:solidFill>
                  <a:prstClr val="black">
                    <a:lumMod val="75000"/>
                    <a:lumOff val="25000"/>
                  </a:prstClr>
                </a:solidFill>
                <a:latin typeface="+mj-lt"/>
                <a:ea typeface="+mj-ea"/>
              </a:rPr>
              <a:t>Plug-N-Harvest</a:t>
            </a:r>
            <a:endParaRPr lang="en-US"/>
          </a:p>
        </p:txBody>
      </p:sp>
      <p:sp>
        <p:nvSpPr>
          <p:cNvPr id="6" name="Content Placeholder 2"/>
          <p:cNvSpPr>
            <a:spLocks noGrp="1"/>
          </p:cNvSpPr>
          <p:nvPr>
            <p:ph idx="1" hasCustomPrompt="1"/>
          </p:nvPr>
        </p:nvSpPr>
        <p:spPr bwMode="auto">
          <a:xfrm>
            <a:off x="4800600" y="731520"/>
            <a:ext cx="6492240" cy="5257800"/>
          </a:xfrm>
        </p:spPr>
        <p:txBody>
          <a:bodyPr/>
          <a:lstStyle>
            <a:lvl1pPr marL="91440" marR="0" indent="-91440" algn="l" defTabSz="914400">
              <a:lnSpc>
                <a:spcPct val="90000"/>
              </a:lnSpc>
              <a:spcBef>
                <a:spcPts val="1200"/>
              </a:spcBef>
              <a:spcAft>
                <a:spcPts val="200"/>
              </a:spcAft>
              <a:buClr>
                <a:srgbClr val="99CB38"/>
              </a:buClr>
              <a:buSzPct val="100000"/>
              <a:buFont typeface="Calibri"/>
              <a:buChar char=" "/>
              <a:defRPr/>
            </a:lvl1pPr>
            <a:lvl2pPr marL="384048" marR="0" indent="-182880" algn="l" defTabSz="914400">
              <a:lnSpc>
                <a:spcPct val="90000"/>
              </a:lnSpc>
              <a:spcBef>
                <a:spcPts val="200"/>
              </a:spcBef>
              <a:spcAft>
                <a:spcPts val="400"/>
              </a:spcAft>
              <a:buClr>
                <a:srgbClr val="99CB38"/>
              </a:buClr>
              <a:buSzTx/>
              <a:buFont typeface="Calibri"/>
              <a:buChar char="◦"/>
              <a:defRPr/>
            </a:lvl2pPr>
            <a:lvl3pPr marL="566928" marR="0" indent="-182880" algn="l" defTabSz="914400">
              <a:lnSpc>
                <a:spcPct val="90000"/>
              </a:lnSpc>
              <a:spcBef>
                <a:spcPts val="200"/>
              </a:spcBef>
              <a:spcAft>
                <a:spcPts val="400"/>
              </a:spcAft>
              <a:buClr>
                <a:srgbClr val="99CB38"/>
              </a:buClr>
              <a:buSzTx/>
              <a:buFont typeface="Calibri"/>
              <a:buChar char="◦"/>
              <a:defRPr/>
            </a:lvl3pPr>
            <a:lvl4pPr marL="749808" marR="0" indent="-182880" algn="l" defTabSz="914400">
              <a:lnSpc>
                <a:spcPct val="90000"/>
              </a:lnSpc>
              <a:spcBef>
                <a:spcPts val="200"/>
              </a:spcBef>
              <a:spcAft>
                <a:spcPts val="400"/>
              </a:spcAft>
              <a:buClr>
                <a:srgbClr val="99CB38"/>
              </a:buClr>
              <a:buSzTx/>
              <a:buFont typeface="Calibri"/>
              <a:buChar char="◦"/>
              <a:defRPr/>
            </a:lvl4pPr>
            <a:lvl5pPr marL="932688" marR="0" indent="-182880" algn="l" defTabSz="914400">
              <a:lnSpc>
                <a:spcPct val="90000"/>
              </a:lnSpc>
              <a:spcBef>
                <a:spcPts val="200"/>
              </a:spcBef>
              <a:spcAft>
                <a:spcPts val="400"/>
              </a:spcAft>
              <a:buClr>
                <a:srgbClr val="99CB38"/>
              </a:buClr>
              <a:buSzTx/>
              <a:buFont typeface="Calibri"/>
              <a:buChar char="◦"/>
              <a:defRPr/>
            </a:lvl5pPr>
          </a:lstStyle>
          <a:p>
            <a:pPr marL="91440" marR="0" lvl="0" indent="-91440" algn="l" defTabSz="914400">
              <a:lnSpc>
                <a:spcPct val="90000"/>
              </a:lnSpc>
              <a:spcBef>
                <a:spcPts val="1200"/>
              </a:spcBef>
              <a:spcAft>
                <a:spcPts val="200"/>
              </a:spcAft>
              <a:buClr>
                <a:srgbClr val="99CB38"/>
              </a:buClr>
              <a:buSzPct val="100000"/>
              <a:buFont typeface="Calibri"/>
              <a:buChar char=" "/>
              <a:defRPr/>
            </a:pPr>
            <a:r>
              <a:rPr lang="en-US" sz="2000" b="0" i="0" u="none" strike="noStrike" cap="none" spc="0">
                <a:ln>
                  <a:noFill/>
                </a:ln>
                <a:solidFill>
                  <a:prstClr val="black">
                    <a:lumMod val="75000"/>
                    <a:lumOff val="25000"/>
                  </a:prstClr>
                </a:solidFill>
                <a:latin typeface="+mn-lt"/>
                <a:ea typeface="+mn-ea"/>
              </a:rPr>
              <a:t>SAMPLE TEXT</a:t>
            </a:r>
            <a:endParaRPr lang="el-GR" sz="2000" b="0" i="0" u="none" strike="noStrike" cap="none" spc="0">
              <a:ln>
                <a:noFill/>
              </a:ln>
              <a:solidFill>
                <a:prstClr val="black">
                  <a:lumMod val="75000"/>
                  <a:lumOff val="25000"/>
                </a:prstClr>
              </a:solidFill>
              <a:latin typeface="+mn-lt"/>
              <a:ea typeface="+mn-ea"/>
            </a:endParaRPr>
          </a:p>
          <a:p>
            <a:pPr marL="384048" marR="0" lvl="1" indent="-182880" algn="l" defTabSz="914400">
              <a:lnSpc>
                <a:spcPct val="90000"/>
              </a:lnSpc>
              <a:spcBef>
                <a:spcPts val="200"/>
              </a:spcBef>
              <a:spcAft>
                <a:spcPts val="400"/>
              </a:spcAft>
              <a:buClr>
                <a:srgbClr val="99CB38"/>
              </a:buClr>
              <a:buSzTx/>
              <a:buFont typeface="Calibri"/>
              <a:buChar char="◦"/>
              <a:defRPr/>
            </a:pPr>
            <a:r>
              <a:rPr lang="en-US" sz="1800" b="0" i="0" u="none" strike="noStrike" cap="none" spc="0">
                <a:ln>
                  <a:noFill/>
                </a:ln>
                <a:solidFill>
                  <a:prstClr val="black">
                    <a:lumMod val="75000"/>
                    <a:lumOff val="25000"/>
                  </a:prstClr>
                </a:solidFill>
                <a:latin typeface="+mn-lt"/>
                <a:ea typeface="+mn-ea"/>
              </a:rPr>
              <a:t>Second level</a:t>
            </a:r>
            <a:endParaRPr lang="el-GR" sz="1800" b="0" i="0" u="none" strike="noStrike" cap="none" spc="0">
              <a:ln>
                <a:noFill/>
              </a:ln>
              <a:solidFill>
                <a:prstClr val="black">
                  <a:lumMod val="75000"/>
                  <a:lumOff val="25000"/>
                </a:prstClr>
              </a:solidFill>
              <a:latin typeface="+mn-lt"/>
              <a:ea typeface="+mn-ea"/>
            </a:endParaRPr>
          </a:p>
          <a:p>
            <a:pPr marL="566928" marR="0" lvl="2" indent="-182880" algn="l" defTabSz="914400">
              <a:lnSpc>
                <a:spcPct val="90000"/>
              </a:lnSpc>
              <a:spcBef>
                <a:spcPts val="200"/>
              </a:spcBef>
              <a:spcAft>
                <a:spcPts val="400"/>
              </a:spcAft>
              <a:buClr>
                <a:srgbClr val="99CB38"/>
              </a:buClr>
              <a:buSzTx/>
              <a:buFont typeface="Calibri"/>
              <a:buChar char="◦"/>
              <a:defRPr/>
            </a:pPr>
            <a:r>
              <a:rPr lang="en-US" sz="1400" b="0" i="0" u="none" strike="noStrike" cap="none" spc="0">
                <a:ln>
                  <a:noFill/>
                </a:ln>
                <a:solidFill>
                  <a:prstClr val="black">
                    <a:lumMod val="75000"/>
                    <a:lumOff val="25000"/>
                  </a:prstClr>
                </a:solidFill>
                <a:latin typeface="+mn-lt"/>
                <a:ea typeface="+mn-ea"/>
              </a:rPr>
              <a:t>Third level</a:t>
            </a:r>
            <a:endParaRPr lang="el-GR" sz="1400" b="0" i="0" u="none" strike="noStrike" cap="none" spc="0">
              <a:ln>
                <a:noFill/>
              </a:ln>
              <a:solidFill>
                <a:prstClr val="black">
                  <a:lumMod val="75000"/>
                  <a:lumOff val="25000"/>
                </a:prstClr>
              </a:solidFill>
              <a:latin typeface="+mn-lt"/>
              <a:ea typeface="+mn-ea"/>
            </a:endParaRPr>
          </a:p>
          <a:p>
            <a:pPr marL="749808" marR="0" lvl="3" indent="-182880" algn="l" defTabSz="914400">
              <a:lnSpc>
                <a:spcPct val="90000"/>
              </a:lnSpc>
              <a:spcBef>
                <a:spcPts val="200"/>
              </a:spcBef>
              <a:spcAft>
                <a:spcPts val="400"/>
              </a:spcAft>
              <a:buClr>
                <a:srgbClr val="99CB38"/>
              </a:buClr>
              <a:buSzTx/>
              <a:buFont typeface="Calibri"/>
              <a:buChar char="◦"/>
              <a:defRPr/>
            </a:pPr>
            <a:r>
              <a:rPr lang="en-US" sz="1400" b="0" i="0" u="none" strike="noStrike" cap="none" spc="0">
                <a:ln>
                  <a:noFill/>
                </a:ln>
                <a:solidFill>
                  <a:prstClr val="black">
                    <a:lumMod val="75000"/>
                    <a:lumOff val="25000"/>
                  </a:prstClr>
                </a:solidFill>
                <a:latin typeface="+mn-lt"/>
                <a:ea typeface="+mn-ea"/>
              </a:rPr>
              <a:t>Fourth level</a:t>
            </a:r>
            <a:endParaRPr lang="el-GR" sz="1400" b="0" i="0" u="none" strike="noStrike" cap="none" spc="0">
              <a:ln>
                <a:noFill/>
              </a:ln>
              <a:solidFill>
                <a:prstClr val="black">
                  <a:lumMod val="75000"/>
                  <a:lumOff val="25000"/>
                </a:prstClr>
              </a:solidFill>
              <a:latin typeface="+mn-lt"/>
              <a:ea typeface="+mn-ea"/>
            </a:endParaRPr>
          </a:p>
          <a:p>
            <a:pPr marL="932688" marR="0" lvl="4" indent="-182880" algn="l" defTabSz="914400">
              <a:lnSpc>
                <a:spcPct val="90000"/>
              </a:lnSpc>
              <a:spcBef>
                <a:spcPts val="200"/>
              </a:spcBef>
              <a:spcAft>
                <a:spcPts val="400"/>
              </a:spcAft>
              <a:buClr>
                <a:srgbClr val="99CB38"/>
              </a:buClr>
              <a:buSzTx/>
              <a:buFont typeface="Calibri"/>
              <a:buChar char="◦"/>
              <a:defRPr/>
            </a:pPr>
            <a:r>
              <a:rPr lang="en-US" sz="1400" b="0" i="0" u="none" strike="noStrike" cap="none" spc="0">
                <a:ln>
                  <a:noFill/>
                </a:ln>
                <a:solidFill>
                  <a:prstClr val="black">
                    <a:lumMod val="75000"/>
                    <a:lumOff val="25000"/>
                  </a:prstClr>
                </a:solidFill>
                <a:latin typeface="+mn-lt"/>
                <a:ea typeface="+mn-ea"/>
              </a:rPr>
              <a:t>Fifth level</a:t>
            </a:r>
            <a:endParaRPr/>
          </a:p>
        </p:txBody>
      </p:sp>
      <p:sp>
        <p:nvSpPr>
          <p:cNvPr id="7" name="Text Placeholder 3"/>
          <p:cNvSpPr>
            <a:spLocks noGrp="1"/>
          </p:cNvSpPr>
          <p:nvPr>
            <p:ph type="body" sz="half" idx="2" hasCustomPrompt="1"/>
          </p:nvPr>
        </p:nvSpPr>
        <p:spPr bwMode="auto">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en-US"/>
              <a:t>WPX - Task X.X: Task or deliverable title HERE</a:t>
            </a:r>
            <a:endParaRPr/>
          </a:p>
          <a:p>
            <a:pPr lvl="0">
              <a:defRPr/>
            </a:pPr>
            <a:r>
              <a:rPr lang="en-US"/>
              <a:t>ORGANIZATION: ORGANIZATion name/acronym</a:t>
            </a:r>
            <a:br>
              <a:rPr lang="en-US"/>
            </a:br>
            <a:r>
              <a:rPr lang="en-US"/>
              <a:t>PRESENTER(S): presenters names</a:t>
            </a:r>
            <a:br>
              <a:rPr lang="en-US"/>
            </a:br>
            <a:r>
              <a:rPr lang="en-US"/>
              <a:t>MEETING: TYPE AND LOCATION OF THE MEETING</a:t>
            </a:r>
            <a:endParaRPr/>
          </a:p>
          <a:p>
            <a:pPr lvl="0">
              <a:defRPr/>
            </a:pPr>
            <a:endParaRPr lang="en-US"/>
          </a:p>
        </p:txBody>
      </p:sp>
      <p:sp>
        <p:nvSpPr>
          <p:cNvPr id="8" name="Date Placeholder 4"/>
          <p:cNvSpPr>
            <a:spLocks noGrp="1"/>
          </p:cNvSpPr>
          <p:nvPr>
            <p:ph type="dt" sz="half" idx="10"/>
          </p:nvPr>
        </p:nvSpPr>
        <p:spPr bwMode="auto">
          <a:xfrm>
            <a:off x="2287342" y="6450190"/>
            <a:ext cx="1370258" cy="365125"/>
          </a:xfrm>
        </p:spPr>
        <p:txBody>
          <a:bodyPr/>
          <a:lstStyle>
            <a:lvl1pPr algn="l">
              <a:defRPr/>
            </a:lvl1pPr>
          </a:lstStyle>
          <a:p>
            <a:pPr>
              <a:defRPr/>
            </a:pPr>
            <a:fld id="{1DC22D29-6C03-4FCB-92CF-E05A67975532}" type="datetime1">
              <a:t>31/1/2018</a:t>
            </a:fld>
            <a:endParaRPr lang="en-US"/>
          </a:p>
        </p:txBody>
      </p:sp>
      <p:sp>
        <p:nvSpPr>
          <p:cNvPr id="9" name="Footer Placeholder 5"/>
          <p:cNvSpPr>
            <a:spLocks noGrp="1"/>
          </p:cNvSpPr>
          <p:nvPr>
            <p:ph type="ftr" sz="quarter" idx="11"/>
          </p:nvPr>
        </p:nvSpPr>
        <p:spPr bwMode="auto">
          <a:xfrm>
            <a:off x="4800600" y="6459785"/>
            <a:ext cx="4648200" cy="365125"/>
          </a:xfrm>
        </p:spPr>
        <p:txBody>
          <a:bodyPr/>
          <a:lstStyle>
            <a:lvl1pPr algn="l">
              <a:defRPr>
                <a:solidFill>
                  <a:schemeClr val="tx2"/>
                </a:solidFill>
              </a:defRPr>
            </a:lvl1pPr>
          </a:lstStyle>
          <a:p>
            <a:pPr>
              <a:defRPr/>
            </a:pPr>
            <a:r>
              <a:rPr lang="sv-SE"/>
              <a:t>PLUG-N-HARVEST</a:t>
            </a:r>
            <a:br>
              <a:rPr lang="sv-SE"/>
            </a:br>
            <a:r>
              <a:rPr lang="sv-SE"/>
              <a:t>ID: 768735 - H2020-EU.2.1.5.2.</a:t>
            </a:r>
            <a:endParaRPr/>
          </a:p>
        </p:txBody>
      </p:sp>
      <p:sp>
        <p:nvSpPr>
          <p:cNvPr id="10" name="Slide Number Placeholder 6"/>
          <p:cNvSpPr>
            <a:spLocks noGrp="1"/>
          </p:cNvSpPr>
          <p:nvPr>
            <p:ph type="sldNum" sz="quarter" idx="12"/>
          </p:nvPr>
        </p:nvSpPr>
        <p:spPr bwMode="auto"/>
        <p:txBody>
          <a:bodyPr/>
          <a:lstStyle>
            <a:lvl1pPr>
              <a:defRPr>
                <a:solidFill>
                  <a:schemeClr val="tx2"/>
                </a:solidFill>
              </a:defRPr>
            </a:lvl1pPr>
          </a:lstStyle>
          <a:p>
            <a:pPr>
              <a:defRPr/>
            </a:pPr>
            <a:fld id="{76F34D8A-136C-4FA7-8325-F06DF2D5CB3D}" type="slidenum">
              <a:t>‹#›</a:t>
            </a:fld>
            <a:endParaRPr lang="en-US"/>
          </a:p>
        </p:txBody>
      </p:sp>
      <p:pic>
        <p:nvPicPr>
          <p:cNvPr id="11" name="Εικόνα 14"/>
          <p:cNvPicPr>
            <a:picLocks noChangeAspect="1"/>
          </p:cNvPicPr>
          <p:nvPr userDrawn="1"/>
        </p:nvPicPr>
        <p:blipFill>
          <a:blip r:embed="rId2"/>
          <a:stretch/>
        </p:blipFill>
        <p:spPr bwMode="auto">
          <a:xfrm>
            <a:off x="11061529" y="5766132"/>
            <a:ext cx="1133648" cy="1089708"/>
          </a:xfrm>
          <a:prstGeom prst="rect">
            <a:avLst/>
          </a:prstGeom>
        </p:spPr>
      </p:pic>
      <p:grpSp>
        <p:nvGrpSpPr>
          <p:cNvPr id="12" name="Ομάδα 19"/>
          <p:cNvGrpSpPr/>
          <p:nvPr userDrawn="1"/>
        </p:nvGrpSpPr>
        <p:grpSpPr bwMode="auto">
          <a:xfrm rot="16199999">
            <a:off x="906181" y="3323698"/>
            <a:ext cx="6824911" cy="177516"/>
            <a:chOff x="-3" y="5947505"/>
            <a:chExt cx="12192003" cy="195824"/>
          </a:xfrm>
        </p:grpSpPr>
        <p:sp>
          <p:nvSpPr>
            <p:cNvPr id="13" name="Rectangle 7"/>
            <p:cNvSpPr/>
            <p:nvPr userDrawn="1"/>
          </p:nvSpPr>
          <p:spPr bwMode="auto">
            <a:xfrm>
              <a:off x="-3" y="6081273"/>
              <a:ext cx="12192002" cy="62057"/>
            </a:xfrm>
            <a:prstGeom prst="rect">
              <a:avLst/>
            </a:prstGeom>
            <a:solidFill>
              <a:srgbClr val="FFC000"/>
            </a:solidFill>
            <a:ln>
              <a:noFill/>
            </a:ln>
          </p:spPr>
          <p:style>
            <a:lnRef idx="0">
              <a:srgbClr val="000000"/>
            </a:lnRef>
            <a:fillRef idx="0">
              <a:srgbClr val="000000"/>
            </a:fillRef>
            <a:effectRef idx="0">
              <a:srgbClr val="000000"/>
            </a:effectRef>
            <a:fontRef idx="minor">
              <a:schemeClr val="lt1"/>
            </a:fontRef>
          </p:style>
        </p:sp>
        <p:sp>
          <p:nvSpPr>
            <p:cNvPr id="14" name="Rectangle 7"/>
            <p:cNvSpPr/>
            <p:nvPr userDrawn="1"/>
          </p:nvSpPr>
          <p:spPr bwMode="auto">
            <a:xfrm>
              <a:off x="3175" y="6012600"/>
              <a:ext cx="12188825" cy="64008"/>
            </a:xfrm>
            <a:prstGeom prst="rect">
              <a:avLst/>
            </a:prstGeom>
            <a:gradFill>
              <a:gsLst>
                <a:gs pos="0">
                  <a:schemeClr val="accent5">
                    <a:lumMod val="67000"/>
                  </a:schemeClr>
                </a:gs>
                <a:gs pos="48000">
                  <a:schemeClr val="accent5">
                    <a:lumMod val="97000"/>
                    <a:lumOff val="3000"/>
                  </a:schemeClr>
                </a:gs>
                <a:gs pos="100000">
                  <a:schemeClr val="accent5">
                    <a:lumMod val="60000"/>
                    <a:lumOff val="40000"/>
                  </a:schemeClr>
                </a:gs>
              </a:gsLst>
              <a:lin ang="16200000" scaled="1"/>
            </a:gradFill>
            <a:ln>
              <a:noFill/>
            </a:ln>
          </p:spPr>
          <p:style>
            <a:lnRef idx="0">
              <a:srgbClr val="000000"/>
            </a:lnRef>
            <a:fillRef idx="0">
              <a:srgbClr val="000000"/>
            </a:fillRef>
            <a:effectRef idx="0">
              <a:srgbClr val="000000"/>
            </a:effectRef>
            <a:fontRef idx="minor">
              <a:schemeClr val="lt1"/>
            </a:fontRef>
          </p:style>
        </p:sp>
        <p:sp>
          <p:nvSpPr>
            <p:cNvPr id="15" name="Rectangle 7"/>
            <p:cNvSpPr/>
            <p:nvPr/>
          </p:nvSpPr>
          <p:spPr bwMode="auto">
            <a:xfrm>
              <a:off x="-3" y="5947505"/>
              <a:ext cx="12192002" cy="62057"/>
            </a:xfrm>
            <a:prstGeom prst="rect">
              <a:avLst/>
            </a:prstGeom>
            <a:solidFill>
              <a:schemeClr val="accent6"/>
            </a:solidFill>
            <a:ln>
              <a:noFill/>
            </a:ln>
          </p:spPr>
          <p:style>
            <a:lnRef idx="0">
              <a:srgbClr val="000000"/>
            </a:lnRef>
            <a:fillRef idx="0">
              <a:srgbClr val="000000"/>
            </a:fillRef>
            <a:effectRef idx="0">
              <a:srgbClr val="000000"/>
            </a:effectRef>
            <a:fontRef idx="minor">
              <a:schemeClr val="lt1"/>
            </a:fontRef>
          </p:style>
        </p:sp>
      </p:grpSp>
      <p:pic>
        <p:nvPicPr>
          <p:cNvPr id="16" name="Εικόνα 10"/>
          <p:cNvPicPr>
            <a:picLocks noChangeAspect="1"/>
          </p:cNvPicPr>
          <p:nvPr userDrawn="1"/>
        </p:nvPicPr>
        <p:blipFill>
          <a:blip r:embed="rId3"/>
          <a:stretch/>
        </p:blipFill>
        <p:spPr bwMode="auto">
          <a:xfrm>
            <a:off x="320888" y="6143330"/>
            <a:ext cx="1072004" cy="714670"/>
          </a:xfrm>
          <a:prstGeom prst="rect">
            <a:avLst/>
          </a:prstGeom>
        </p:spPr>
      </p:pic>
    </p:spTree>
  </p:cSld>
  <p:clrMapOvr>
    <a:masterClrMapping/>
  </p:clrMapOvr>
  <p:hf/>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showMasterPhAnim="0" preserve="1" userDrawn="1">
  <p:cSld name="Εικόνα με λεζάντα">
    <p:spTree>
      <p:nvGrpSpPr>
        <p:cNvPr id="1" name=""/>
        <p:cNvGrpSpPr/>
        <p:nvPr/>
      </p:nvGrpSpPr>
      <p:grpSpPr bwMode="auto">
        <a:xfrm>
          <a:off x="0" y="0"/>
          <a:ext cx="0" cy="0"/>
          <a:chOff x="0" y="0"/>
          <a:chExt cx="0" cy="0"/>
        </a:xfrm>
      </p:grpSpPr>
      <p:sp>
        <p:nvSpPr>
          <p:cNvPr id="4" name="Rectangle 7"/>
          <p:cNvSpPr/>
          <p:nvPr/>
        </p:nvSpPr>
        <p:spPr bwMode="auto">
          <a:xfrm>
            <a:off x="0" y="4953000"/>
            <a:ext cx="12188825" cy="1905000"/>
          </a:xfrm>
          <a:prstGeom prst="rect">
            <a:avLst/>
          </a:prstGeom>
          <a:solidFill>
            <a:schemeClr val="accent6"/>
          </a:solidFill>
          <a:ln>
            <a:noFill/>
          </a:ln>
        </p:spPr>
        <p:style>
          <a:lnRef idx="0">
            <a:srgbClr val="000000"/>
          </a:lnRef>
          <a:fillRef idx="0">
            <a:srgbClr val="000000"/>
          </a:fillRef>
          <a:effectRef idx="0">
            <a:srgbClr val="000000"/>
          </a:effectRef>
          <a:fontRef idx="minor">
            <a:schemeClr val="lt1"/>
          </a:fontRef>
        </p:style>
      </p:sp>
      <p:sp>
        <p:nvSpPr>
          <p:cNvPr id="5" name="Rectangle 8"/>
          <p:cNvSpPr/>
          <p:nvPr userDrawn="1"/>
        </p:nvSpPr>
        <p:spPr bwMode="auto">
          <a:xfrm>
            <a:off x="15" y="4915076"/>
            <a:ext cx="12188825" cy="64008"/>
          </a:xfrm>
          <a:prstGeom prst="rect">
            <a:avLst/>
          </a:prstGeom>
          <a:solidFill>
            <a:srgbClr val="FFC000"/>
          </a:solidFill>
          <a:ln>
            <a:noFill/>
          </a:ln>
        </p:spPr>
        <p:style>
          <a:lnRef idx="0">
            <a:srgbClr val="000000"/>
          </a:lnRef>
          <a:fillRef idx="0">
            <a:srgbClr val="000000"/>
          </a:fillRef>
          <a:effectRef idx="0">
            <a:srgbClr val="000000"/>
          </a:effectRef>
          <a:fontRef idx="minor">
            <a:schemeClr val="lt1"/>
          </a:fontRef>
        </p:style>
      </p:sp>
      <p:sp>
        <p:nvSpPr>
          <p:cNvPr id="6" name="Title 1"/>
          <p:cNvSpPr>
            <a:spLocks noGrp="1"/>
          </p:cNvSpPr>
          <p:nvPr>
            <p:ph type="title"/>
          </p:nvPr>
        </p:nvSpPr>
        <p:spPr bwMode="auto">
          <a:xfrm>
            <a:off x="1607127" y="5074920"/>
            <a:ext cx="9603798" cy="822960"/>
          </a:xfrm>
        </p:spPr>
        <p:txBody>
          <a:bodyPr lIns="91440" tIns="0" rIns="91440" bIns="0" anchor="b">
            <a:noAutofit/>
          </a:bodyPr>
          <a:lstStyle>
            <a:lvl1pPr>
              <a:defRPr sz="3600" b="0">
                <a:solidFill>
                  <a:srgbClr val="FFFFFF"/>
                </a:solidFill>
              </a:defRPr>
            </a:lvl1pPr>
          </a:lstStyle>
          <a:p>
            <a:pPr>
              <a:defRPr/>
            </a:pPr>
            <a:r>
              <a:rPr lang="el-GR"/>
              <a:t>Στυλ κύριου τίτλου</a:t>
            </a:r>
            <a:endParaRPr lang="en-US"/>
          </a:p>
        </p:txBody>
      </p:sp>
      <p:sp>
        <p:nvSpPr>
          <p:cNvPr id="7" name="Picture Placeholder 2"/>
          <p:cNvSpPr>
            <a:spLocks noGrp="1" noChangeAspect="1"/>
          </p:cNvSpPr>
          <p:nvPr>
            <p:ph type="pic" idx="1" hasCustomPrompt="1"/>
          </p:nvPr>
        </p:nvSpPr>
        <p:spPr bwMode="auto">
          <a:xfrm>
            <a:off x="15" y="0"/>
            <a:ext cx="12191985" cy="4915076"/>
          </a:xfrm>
          <a:prstGeom prst="rect">
            <a:avLst/>
          </a:prstGeo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en-US"/>
              <a:t>Click to add picture</a:t>
            </a:r>
            <a:endParaRPr/>
          </a:p>
        </p:txBody>
      </p:sp>
      <p:sp>
        <p:nvSpPr>
          <p:cNvPr id="8" name="Text Placeholder 3"/>
          <p:cNvSpPr>
            <a:spLocks noGrp="1"/>
          </p:cNvSpPr>
          <p:nvPr>
            <p:ph type="body" sz="half" idx="2"/>
          </p:nvPr>
        </p:nvSpPr>
        <p:spPr bwMode="auto">
          <a:xfrm>
            <a:off x="1607126" y="5907024"/>
            <a:ext cx="9603416" cy="410649"/>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el-GR"/>
              <a:t>Επεξεργασία στυλ υποδείγματος κειμένου</a:t>
            </a:r>
            <a:endParaRPr/>
          </a:p>
        </p:txBody>
      </p:sp>
      <p:sp>
        <p:nvSpPr>
          <p:cNvPr id="9" name="Date Placeholder 4"/>
          <p:cNvSpPr>
            <a:spLocks noGrp="1"/>
          </p:cNvSpPr>
          <p:nvPr>
            <p:ph type="dt" sz="half" idx="10"/>
          </p:nvPr>
        </p:nvSpPr>
        <p:spPr bwMode="auto"/>
        <p:txBody>
          <a:bodyPr/>
          <a:lstStyle/>
          <a:p>
            <a:pPr>
              <a:defRPr/>
            </a:pPr>
            <a:fld id="{D58D4731-F406-4A17-A852-A57626BC2303}" type="datetime1">
              <a:t>31/1/2018</a:t>
            </a:fld>
            <a:endParaRPr lang="en-US"/>
          </a:p>
        </p:txBody>
      </p:sp>
      <p:sp>
        <p:nvSpPr>
          <p:cNvPr id="10" name="Footer Placeholder 5"/>
          <p:cNvSpPr>
            <a:spLocks noGrp="1"/>
          </p:cNvSpPr>
          <p:nvPr>
            <p:ph type="ftr" sz="quarter" idx="11"/>
          </p:nvPr>
        </p:nvSpPr>
        <p:spPr bwMode="auto"/>
        <p:txBody>
          <a:bodyPr/>
          <a:lstStyle/>
          <a:p>
            <a:pPr>
              <a:defRPr/>
            </a:pPr>
            <a:r>
              <a:rPr lang="sv-SE"/>
              <a:t>PLUG-N-HARVEST</a:t>
            </a:r>
            <a:br>
              <a:rPr lang="sv-SE"/>
            </a:br>
            <a:r>
              <a:rPr lang="sv-SE"/>
              <a:t>ID: 768735 - H2020-EU.2.1.5.2.</a:t>
            </a:r>
            <a:endParaRPr/>
          </a:p>
        </p:txBody>
      </p:sp>
      <p:sp>
        <p:nvSpPr>
          <p:cNvPr id="11" name="Slide Number Placeholder 6"/>
          <p:cNvSpPr>
            <a:spLocks noGrp="1"/>
          </p:cNvSpPr>
          <p:nvPr>
            <p:ph type="sldNum" sz="quarter" idx="12"/>
          </p:nvPr>
        </p:nvSpPr>
        <p:spPr bwMode="auto"/>
        <p:txBody>
          <a:bodyPr/>
          <a:lstStyle/>
          <a:p>
            <a:pPr>
              <a:defRPr/>
            </a:pPr>
            <a:fld id="{76F34D8A-136C-4FA7-8325-F06DF2D5CB3D}" type="slidenum">
              <a:t>‹#›</a:t>
            </a:fld>
            <a:endParaRPr lang="en-US"/>
          </a:p>
        </p:txBody>
      </p:sp>
      <p:pic>
        <p:nvPicPr>
          <p:cNvPr id="12" name="Εικόνα 11"/>
          <p:cNvPicPr>
            <a:picLocks noChangeAspect="1"/>
          </p:cNvPicPr>
          <p:nvPr userDrawn="1"/>
        </p:nvPicPr>
        <p:blipFill>
          <a:blip r:embed="rId2"/>
          <a:stretch/>
        </p:blipFill>
        <p:spPr bwMode="auto">
          <a:xfrm>
            <a:off x="11061529" y="5766132"/>
            <a:ext cx="1133648" cy="1089708"/>
          </a:xfrm>
          <a:prstGeom prst="rect">
            <a:avLst/>
          </a:prstGeom>
        </p:spPr>
      </p:pic>
      <p:pic>
        <p:nvPicPr>
          <p:cNvPr id="13" name="Εικόνα 10"/>
          <p:cNvPicPr>
            <a:picLocks noChangeAspect="1"/>
          </p:cNvPicPr>
          <p:nvPr userDrawn="1"/>
        </p:nvPicPr>
        <p:blipFill>
          <a:blip r:embed="rId3"/>
          <a:stretch/>
        </p:blipFill>
        <p:spPr bwMode="auto">
          <a:xfrm>
            <a:off x="320888" y="6143330"/>
            <a:ext cx="1072004" cy="714670"/>
          </a:xfrm>
          <a:prstGeom prst="rect">
            <a:avLst/>
          </a:prstGeom>
        </p:spPr>
      </p:pic>
    </p:spTree>
  </p:cSld>
  <p:clrMapOvr>
    <a:masterClrMapping/>
  </p:clrMapOvr>
  <p:hf/>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grpSp>
        <p:nvGrpSpPr>
          <p:cNvPr id="4" name="Ομάδα 7"/>
          <p:cNvGrpSpPr/>
          <p:nvPr userDrawn="1"/>
        </p:nvGrpSpPr>
        <p:grpSpPr bwMode="auto">
          <a:xfrm>
            <a:off x="-3" y="5947505"/>
            <a:ext cx="12192003" cy="195824"/>
            <a:chOff x="-3" y="5947505"/>
            <a:chExt cx="12192003" cy="195824"/>
          </a:xfrm>
        </p:grpSpPr>
        <p:sp>
          <p:nvSpPr>
            <p:cNvPr id="5" name="Rectangle 7"/>
            <p:cNvSpPr/>
            <p:nvPr userDrawn="1"/>
          </p:nvSpPr>
          <p:spPr bwMode="auto">
            <a:xfrm>
              <a:off x="-3" y="6081273"/>
              <a:ext cx="12192002" cy="62057"/>
            </a:xfrm>
            <a:prstGeom prst="rect">
              <a:avLst/>
            </a:prstGeom>
            <a:solidFill>
              <a:srgbClr val="FFC000"/>
            </a:solidFill>
            <a:ln>
              <a:noFill/>
            </a:ln>
          </p:spPr>
          <p:style>
            <a:lnRef idx="0">
              <a:srgbClr val="000000"/>
            </a:lnRef>
            <a:fillRef idx="0">
              <a:srgbClr val="000000"/>
            </a:fillRef>
            <a:effectRef idx="0">
              <a:srgbClr val="000000"/>
            </a:effectRef>
            <a:fontRef idx="minor">
              <a:schemeClr val="lt1"/>
            </a:fontRef>
          </p:style>
        </p:sp>
        <p:sp>
          <p:nvSpPr>
            <p:cNvPr id="6" name="Rectangle 7"/>
            <p:cNvSpPr/>
            <p:nvPr userDrawn="1"/>
          </p:nvSpPr>
          <p:spPr bwMode="auto">
            <a:xfrm>
              <a:off x="3175" y="6012600"/>
              <a:ext cx="12188825" cy="64008"/>
            </a:xfrm>
            <a:prstGeom prst="rect">
              <a:avLst/>
            </a:prstGeom>
            <a:gradFill>
              <a:gsLst>
                <a:gs pos="0">
                  <a:schemeClr val="accent5">
                    <a:lumMod val="67000"/>
                  </a:schemeClr>
                </a:gs>
                <a:gs pos="48000">
                  <a:schemeClr val="accent5">
                    <a:lumMod val="97000"/>
                    <a:lumOff val="3000"/>
                  </a:schemeClr>
                </a:gs>
                <a:gs pos="100000">
                  <a:schemeClr val="accent5">
                    <a:lumMod val="60000"/>
                    <a:lumOff val="40000"/>
                  </a:schemeClr>
                </a:gs>
              </a:gsLst>
              <a:lin ang="16200000" scaled="1"/>
            </a:gradFill>
            <a:ln>
              <a:noFill/>
            </a:ln>
          </p:spPr>
          <p:style>
            <a:lnRef idx="0">
              <a:srgbClr val="000000"/>
            </a:lnRef>
            <a:fillRef idx="0">
              <a:srgbClr val="000000"/>
            </a:fillRef>
            <a:effectRef idx="0">
              <a:srgbClr val="000000"/>
            </a:effectRef>
            <a:fontRef idx="minor">
              <a:schemeClr val="lt1"/>
            </a:fontRef>
          </p:style>
        </p:sp>
        <p:sp>
          <p:nvSpPr>
            <p:cNvPr id="7" name="Rectangle 7"/>
            <p:cNvSpPr/>
            <p:nvPr/>
          </p:nvSpPr>
          <p:spPr bwMode="auto">
            <a:xfrm>
              <a:off x="-3" y="5947505"/>
              <a:ext cx="12192002" cy="62057"/>
            </a:xfrm>
            <a:prstGeom prst="rect">
              <a:avLst/>
            </a:prstGeom>
            <a:solidFill>
              <a:schemeClr val="accent6"/>
            </a:solidFill>
            <a:ln>
              <a:noFill/>
            </a:ln>
          </p:spPr>
          <p:style>
            <a:lnRef idx="0">
              <a:srgbClr val="000000"/>
            </a:lnRef>
            <a:fillRef idx="0">
              <a:srgbClr val="000000"/>
            </a:fillRef>
            <a:effectRef idx="0">
              <a:srgbClr val="000000"/>
            </a:effectRef>
            <a:fontRef idx="minor">
              <a:schemeClr val="lt1"/>
            </a:fontRef>
          </p:style>
        </p:sp>
      </p:grpSp>
      <p:sp>
        <p:nvSpPr>
          <p:cNvPr id="8" name="Title Placeholder 1"/>
          <p:cNvSpPr>
            <a:spLocks noGrp="1"/>
          </p:cNvSpPr>
          <p:nvPr userDrawn="1">
            <p:ph type="title"/>
          </p:nvPr>
        </p:nvSpPr>
        <p:spPr bwMode="auto">
          <a:xfrm>
            <a:off x="1097280" y="286603"/>
            <a:ext cx="10058400" cy="1450757"/>
          </a:xfrm>
          <a:prstGeom prst="rect">
            <a:avLst/>
          </a:prstGeom>
        </p:spPr>
        <p:txBody>
          <a:bodyPr vert="horz" lIns="91440" tIns="45720" rIns="91440" bIns="45720" rtlCol="0" anchor="b">
            <a:normAutofit/>
          </a:bodyPr>
          <a:lstStyle/>
          <a:p>
            <a:pPr>
              <a:defRPr/>
            </a:pPr>
            <a:r>
              <a:rPr lang="en-US"/>
              <a:t>MAIN TITLE</a:t>
            </a:r>
            <a:endParaRPr/>
          </a:p>
        </p:txBody>
      </p:sp>
      <p:sp>
        <p:nvSpPr>
          <p:cNvPr id="9" name="Text Placeholder 2"/>
          <p:cNvSpPr>
            <a:spLocks noGrp="1"/>
          </p:cNvSpPr>
          <p:nvPr userDrawn="1">
            <p:ph type="body" idx="1"/>
          </p:nvPr>
        </p:nvSpPr>
        <p:spPr bwMode="auto">
          <a:xfrm>
            <a:off x="1097280" y="1845734"/>
            <a:ext cx="10058400" cy="4023360"/>
          </a:xfrm>
          <a:prstGeom prst="rect">
            <a:avLst/>
          </a:prstGeom>
        </p:spPr>
        <p:txBody>
          <a:bodyPr vert="horz" lIns="0" tIns="45720" rIns="0" bIns="45720" rtlCol="0">
            <a:normAutofit/>
          </a:bodyPr>
          <a:lstStyle/>
          <a:p>
            <a:pPr lvl="0">
              <a:defRPr/>
            </a:pPr>
            <a:r>
              <a:rPr lang="en-US"/>
              <a:t>SAMPLE TEXT</a:t>
            </a:r>
            <a:endParaRPr lang="el-GR"/>
          </a:p>
          <a:p>
            <a:pPr lvl="1">
              <a:defRPr/>
            </a:pPr>
            <a:r>
              <a:rPr lang="en-US"/>
              <a:t>Second level</a:t>
            </a:r>
            <a:endParaRPr lang="el-GR"/>
          </a:p>
          <a:p>
            <a:pPr lvl="2">
              <a:defRPr/>
            </a:pPr>
            <a:r>
              <a:rPr lang="en-US"/>
              <a:t>Third level</a:t>
            </a:r>
            <a:endParaRPr lang="el-GR"/>
          </a:p>
          <a:p>
            <a:pPr lvl="3">
              <a:defRPr/>
            </a:pPr>
            <a:r>
              <a:rPr lang="en-US"/>
              <a:t>Fourth level</a:t>
            </a:r>
            <a:endParaRPr lang="el-GR"/>
          </a:p>
          <a:p>
            <a:pPr lvl="4">
              <a:defRPr/>
            </a:pPr>
            <a:r>
              <a:rPr lang="en-US"/>
              <a:t>Fifth level</a:t>
            </a:r>
            <a:endParaRPr/>
          </a:p>
        </p:txBody>
      </p:sp>
      <p:sp>
        <p:nvSpPr>
          <p:cNvPr id="10" name="Date Placeholder 3"/>
          <p:cNvSpPr>
            <a:spLocks noGrp="1"/>
          </p:cNvSpPr>
          <p:nvPr userDrawn="1">
            <p:ph type="dt" sz="half" idx="2"/>
          </p:nvPr>
        </p:nvSpPr>
        <p:spPr bwMode="auto">
          <a:xfrm>
            <a:off x="2076375" y="6459785"/>
            <a:ext cx="1493175" cy="365125"/>
          </a:xfrm>
          <a:prstGeom prst="rect">
            <a:avLst/>
          </a:prstGeom>
        </p:spPr>
        <p:txBody>
          <a:bodyPr vert="horz" lIns="91440" tIns="45720" rIns="91440" bIns="45720" rtlCol="0" anchor="ctr"/>
          <a:lstStyle>
            <a:lvl1pPr algn="l">
              <a:defRPr sz="1400" b="1">
                <a:solidFill>
                  <a:schemeClr val="tx1"/>
                </a:solidFill>
              </a:defRPr>
            </a:lvl1pPr>
          </a:lstStyle>
          <a:p>
            <a:pPr>
              <a:defRPr/>
            </a:pPr>
            <a:fld id="{7FC9F940-3752-4988-A080-ACBD9960BA4B}" type="datetime1">
              <a:t>31/1/2018</a:t>
            </a:fld>
            <a:endParaRPr lang="en-US"/>
          </a:p>
        </p:txBody>
      </p:sp>
      <p:sp>
        <p:nvSpPr>
          <p:cNvPr id="11" name="Footer Placeholder 4"/>
          <p:cNvSpPr>
            <a:spLocks noGrp="1"/>
          </p:cNvSpPr>
          <p:nvPr userDrawn="1">
            <p:ph type="ftr" sz="quarter" idx="3"/>
          </p:nvPr>
        </p:nvSpPr>
        <p:spPr bwMode="auto">
          <a:xfrm>
            <a:off x="3686185" y="6459785"/>
            <a:ext cx="4822803" cy="365125"/>
          </a:xfrm>
          <a:prstGeom prst="rect">
            <a:avLst/>
          </a:prstGeom>
        </p:spPr>
        <p:txBody>
          <a:bodyPr vert="horz" lIns="91440" tIns="45720" rIns="91440" bIns="45720" rtlCol="0" anchor="ctr"/>
          <a:lstStyle>
            <a:lvl1pPr algn="ctr">
              <a:defRPr sz="1400" b="1" cap="all">
                <a:solidFill>
                  <a:schemeClr val="tx1"/>
                </a:solidFill>
              </a:defRPr>
            </a:lvl1pPr>
          </a:lstStyle>
          <a:p>
            <a:pPr>
              <a:defRPr/>
            </a:pPr>
            <a:r>
              <a:rPr lang="en-US"/>
              <a:t>PLUG-N-HARVEST</a:t>
            </a:r>
            <a:br>
              <a:rPr lang="en-US"/>
            </a:br>
            <a:r>
              <a:rPr lang="en-US"/>
              <a:t>ID: 768735 - H2020-EU.2.1.5.2.</a:t>
            </a:r>
          </a:p>
        </p:txBody>
      </p:sp>
      <p:sp>
        <p:nvSpPr>
          <p:cNvPr id="12" name="Slide Number Placeholder 5"/>
          <p:cNvSpPr>
            <a:spLocks noGrp="1"/>
          </p:cNvSpPr>
          <p:nvPr userDrawn="1">
            <p:ph type="sldNum" sz="quarter" idx="4"/>
          </p:nvPr>
        </p:nvSpPr>
        <p:spPr bwMode="auto">
          <a:xfrm>
            <a:off x="8625624" y="6459785"/>
            <a:ext cx="1312025" cy="365125"/>
          </a:xfrm>
          <a:prstGeom prst="rect">
            <a:avLst/>
          </a:prstGeom>
        </p:spPr>
        <p:txBody>
          <a:bodyPr vert="horz" lIns="91440" tIns="45720" rIns="91440" bIns="45720" rtlCol="0" anchor="ctr"/>
          <a:lstStyle>
            <a:lvl1pPr algn="r">
              <a:defRPr sz="1400" b="1">
                <a:solidFill>
                  <a:schemeClr val="tx1"/>
                </a:solidFill>
              </a:defRPr>
            </a:lvl1pPr>
          </a:lstStyle>
          <a:p>
            <a:pPr>
              <a:defRPr/>
            </a:pPr>
            <a:fld id="{76F34D8A-136C-4FA7-8325-F06DF2D5CB3D}" type="slidenum">
              <a:t>‹#›</a:t>
            </a:fld>
            <a:endParaRPr lang="en-US"/>
          </a:p>
        </p:txBody>
      </p:sp>
      <p:pic>
        <p:nvPicPr>
          <p:cNvPr id="13" name="Εικόνα 10"/>
          <p:cNvPicPr>
            <a:picLocks noChangeAspect="1"/>
          </p:cNvPicPr>
          <p:nvPr userDrawn="1"/>
        </p:nvPicPr>
        <p:blipFill>
          <a:blip r:embed="rId13"/>
          <a:stretch/>
        </p:blipFill>
        <p:spPr bwMode="auto">
          <a:xfrm>
            <a:off x="11061529" y="5766130"/>
            <a:ext cx="1133648" cy="1089709"/>
          </a:xfrm>
          <a:prstGeom prst="rect">
            <a:avLst/>
          </a:prstGeom>
        </p:spPr>
      </p:pic>
      <p:grpSp>
        <p:nvGrpSpPr>
          <p:cNvPr id="14" name="Ομάδα 29"/>
          <p:cNvGrpSpPr/>
          <p:nvPr userDrawn="1"/>
        </p:nvGrpSpPr>
        <p:grpSpPr bwMode="auto">
          <a:xfrm>
            <a:off x="452654" y="59457"/>
            <a:ext cx="7009754" cy="3572554"/>
            <a:chOff x="293904" y="2240280"/>
            <a:chExt cx="7009754" cy="3572554"/>
          </a:xfrm>
        </p:grpSpPr>
        <p:cxnSp>
          <p:nvCxnSpPr>
            <p:cNvPr id="15" name="Straight Connector 8"/>
            <p:cNvCxnSpPr>
              <a:cxnSpLocks/>
            </p:cNvCxnSpPr>
            <p:nvPr/>
          </p:nvCxnSpPr>
          <p:spPr bwMode="auto">
            <a:xfrm>
              <a:off x="457200" y="3924300"/>
              <a:ext cx="6675120" cy="0"/>
            </a:xfrm>
            <a:prstGeom prst="line">
              <a:avLst/>
            </a:prstGeom>
            <a:ln/>
          </p:spPr>
          <p:style>
            <a:lnRef idx="1">
              <a:schemeClr val="dk1"/>
            </a:lnRef>
            <a:fillRef idx="0">
              <a:schemeClr val="dk1"/>
            </a:fillRef>
            <a:effectRef idx="0">
              <a:schemeClr val="dk1"/>
            </a:effectRef>
            <a:fontRef idx="minor">
              <a:schemeClr val="tx1"/>
            </a:fontRef>
          </p:style>
        </p:cxnSp>
        <p:cxnSp>
          <p:nvCxnSpPr>
            <p:cNvPr id="16" name="Straight Connector 8"/>
            <p:cNvCxnSpPr>
              <a:cxnSpLocks/>
            </p:cNvCxnSpPr>
            <p:nvPr userDrawn="1"/>
          </p:nvCxnSpPr>
          <p:spPr bwMode="auto">
            <a:xfrm>
              <a:off x="940958" y="2240280"/>
              <a:ext cx="0" cy="3572554"/>
            </a:xfrm>
            <a:prstGeom prst="line">
              <a:avLst/>
            </a:prstGeom>
            <a:ln/>
          </p:spPr>
          <p:style>
            <a:lnRef idx="1">
              <a:schemeClr val="dk1"/>
            </a:lnRef>
            <a:fillRef idx="0">
              <a:schemeClr val="dk1"/>
            </a:fillRef>
            <a:effectRef idx="0">
              <a:schemeClr val="dk1"/>
            </a:effectRef>
            <a:fontRef idx="minor">
              <a:schemeClr val="tx1"/>
            </a:fontRef>
          </p:style>
        </p:cxnSp>
        <p:cxnSp>
          <p:nvCxnSpPr>
            <p:cNvPr id="17" name="Straight Connector 8"/>
            <p:cNvCxnSpPr>
              <a:cxnSpLocks/>
            </p:cNvCxnSpPr>
            <p:nvPr userDrawn="1"/>
          </p:nvCxnSpPr>
          <p:spPr bwMode="auto">
            <a:xfrm>
              <a:off x="628538" y="3855720"/>
              <a:ext cx="66751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8"/>
            <p:cNvCxnSpPr>
              <a:cxnSpLocks/>
            </p:cNvCxnSpPr>
            <p:nvPr userDrawn="1"/>
          </p:nvCxnSpPr>
          <p:spPr bwMode="auto">
            <a:xfrm>
              <a:off x="293904" y="3992880"/>
              <a:ext cx="66751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pic>
        <p:nvPicPr>
          <p:cNvPr id="19" name="Εικόνα 10"/>
          <p:cNvPicPr>
            <a:picLocks noChangeAspect="1"/>
          </p:cNvPicPr>
          <p:nvPr userDrawn="1"/>
        </p:nvPicPr>
        <p:blipFill>
          <a:blip r:embed="rId14"/>
          <a:stretch/>
        </p:blipFill>
        <p:spPr bwMode="auto">
          <a:xfrm>
            <a:off x="320888" y="6143330"/>
            <a:ext cx="1072004" cy="71467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a:lnSpc>
          <a:spcPct val="85000"/>
        </a:lnSpc>
        <a:spcBef>
          <a:spcPts val="0"/>
        </a:spcBef>
        <a:buNone/>
        <a:defRPr sz="4800" spc="-50">
          <a:solidFill>
            <a:schemeClr val="tx1">
              <a:lumMod val="75000"/>
              <a:lumOff val="25000"/>
            </a:schemeClr>
          </a:solidFill>
          <a:latin typeface="+mj-lt"/>
          <a:ea typeface="+mj-ea"/>
        </a:defRPr>
      </a:lvl1pPr>
    </p:titleStyle>
    <p:bodyStyle>
      <a:lvl1pPr marL="91440" indent="-91440" algn="l" defTabSz="914400">
        <a:lnSpc>
          <a:spcPct val="90000"/>
        </a:lnSpc>
        <a:spcBef>
          <a:spcPts val="1200"/>
        </a:spcBef>
        <a:spcAft>
          <a:spcPts val="200"/>
        </a:spcAft>
        <a:buClr>
          <a:schemeClr val="accent1"/>
        </a:buClr>
        <a:buSzPct val="100000"/>
        <a:buFont typeface="Calibri"/>
        <a:buChar char=" "/>
        <a:defRPr sz="2000">
          <a:solidFill>
            <a:schemeClr val="tx1">
              <a:lumMod val="75000"/>
              <a:lumOff val="25000"/>
            </a:schemeClr>
          </a:solidFill>
          <a:latin typeface="+mn-lt"/>
          <a:ea typeface="+mn-ea"/>
        </a:defRPr>
      </a:lvl1pPr>
      <a:lvl2pPr marL="384048" indent="-182880" algn="l" defTabSz="914400">
        <a:lnSpc>
          <a:spcPct val="90000"/>
        </a:lnSpc>
        <a:spcBef>
          <a:spcPts val="200"/>
        </a:spcBef>
        <a:spcAft>
          <a:spcPts val="400"/>
        </a:spcAft>
        <a:buClr>
          <a:schemeClr val="accent1"/>
        </a:buClr>
        <a:buFont typeface="Calibri"/>
        <a:buChar char="◦"/>
        <a:defRPr sz="1800">
          <a:solidFill>
            <a:schemeClr val="tx1">
              <a:lumMod val="75000"/>
              <a:lumOff val="25000"/>
            </a:schemeClr>
          </a:solidFill>
          <a:latin typeface="+mn-lt"/>
          <a:ea typeface="+mn-ea"/>
        </a:defRPr>
      </a:lvl2pPr>
      <a:lvl3pPr marL="566928" indent="-182880" algn="l" defTabSz="914400">
        <a:lnSpc>
          <a:spcPct val="90000"/>
        </a:lnSpc>
        <a:spcBef>
          <a:spcPts val="200"/>
        </a:spcBef>
        <a:spcAft>
          <a:spcPts val="400"/>
        </a:spcAft>
        <a:buClr>
          <a:schemeClr val="accent1"/>
        </a:buClr>
        <a:buFont typeface="Calibri"/>
        <a:buChar char="◦"/>
        <a:defRPr sz="1400">
          <a:solidFill>
            <a:schemeClr val="tx1">
              <a:lumMod val="75000"/>
              <a:lumOff val="25000"/>
            </a:schemeClr>
          </a:solidFill>
          <a:latin typeface="+mn-lt"/>
          <a:ea typeface="+mn-ea"/>
        </a:defRPr>
      </a:lvl3pPr>
      <a:lvl4pPr marL="749808" indent="-182880" algn="l" defTabSz="914400">
        <a:lnSpc>
          <a:spcPct val="90000"/>
        </a:lnSpc>
        <a:spcBef>
          <a:spcPts val="200"/>
        </a:spcBef>
        <a:spcAft>
          <a:spcPts val="400"/>
        </a:spcAft>
        <a:buClr>
          <a:schemeClr val="accent1"/>
        </a:buClr>
        <a:buFont typeface="Calibri"/>
        <a:buChar char="◦"/>
        <a:defRPr sz="1400">
          <a:solidFill>
            <a:schemeClr val="tx1">
              <a:lumMod val="75000"/>
              <a:lumOff val="25000"/>
            </a:schemeClr>
          </a:solidFill>
          <a:latin typeface="+mn-lt"/>
          <a:ea typeface="+mn-ea"/>
        </a:defRPr>
      </a:lvl4pPr>
      <a:lvl5pPr marL="932688" indent="-182880" algn="l" defTabSz="914400">
        <a:lnSpc>
          <a:spcPct val="90000"/>
        </a:lnSpc>
        <a:spcBef>
          <a:spcPts val="200"/>
        </a:spcBef>
        <a:spcAft>
          <a:spcPts val="400"/>
        </a:spcAft>
        <a:buClr>
          <a:schemeClr val="accent1"/>
        </a:buClr>
        <a:buFont typeface="Calibri"/>
        <a:buChar char="◦"/>
        <a:defRPr sz="1400">
          <a:solidFill>
            <a:schemeClr val="tx1">
              <a:lumMod val="75000"/>
              <a:lumOff val="25000"/>
            </a:schemeClr>
          </a:solidFill>
          <a:latin typeface="+mn-lt"/>
          <a:ea typeface="+mn-ea"/>
        </a:defRPr>
      </a:lvl5pPr>
      <a:lvl6pPr marL="1100000" indent="-228600" algn="l" defTabSz="914400">
        <a:lnSpc>
          <a:spcPct val="90000"/>
        </a:lnSpc>
        <a:spcBef>
          <a:spcPts val="200"/>
        </a:spcBef>
        <a:spcAft>
          <a:spcPts val="400"/>
        </a:spcAft>
        <a:buClr>
          <a:schemeClr val="accent1"/>
        </a:buClr>
        <a:buFont typeface="Calibri"/>
        <a:buChar char="◦"/>
        <a:defRPr sz="1400">
          <a:solidFill>
            <a:schemeClr val="tx1">
              <a:lumMod val="75000"/>
              <a:lumOff val="25000"/>
            </a:schemeClr>
          </a:solidFill>
          <a:latin typeface="+mn-lt"/>
          <a:ea typeface="+mn-ea"/>
        </a:defRPr>
      </a:lvl6pPr>
      <a:lvl7pPr marL="1300000" indent="-228600" algn="l" defTabSz="914400">
        <a:lnSpc>
          <a:spcPct val="90000"/>
        </a:lnSpc>
        <a:spcBef>
          <a:spcPts val="200"/>
        </a:spcBef>
        <a:spcAft>
          <a:spcPts val="400"/>
        </a:spcAft>
        <a:buClr>
          <a:schemeClr val="accent1"/>
        </a:buClr>
        <a:buFont typeface="Calibri"/>
        <a:buChar char="◦"/>
        <a:defRPr sz="1400">
          <a:solidFill>
            <a:schemeClr val="tx1">
              <a:lumMod val="75000"/>
              <a:lumOff val="25000"/>
            </a:schemeClr>
          </a:solidFill>
          <a:latin typeface="+mn-lt"/>
          <a:ea typeface="+mn-ea"/>
        </a:defRPr>
      </a:lvl7pPr>
      <a:lvl8pPr marL="1500000" indent="-228600" algn="l" defTabSz="914400">
        <a:lnSpc>
          <a:spcPct val="90000"/>
        </a:lnSpc>
        <a:spcBef>
          <a:spcPts val="200"/>
        </a:spcBef>
        <a:spcAft>
          <a:spcPts val="400"/>
        </a:spcAft>
        <a:buClr>
          <a:schemeClr val="accent1"/>
        </a:buClr>
        <a:buFont typeface="Calibri"/>
        <a:buChar char="◦"/>
        <a:defRPr sz="1400">
          <a:solidFill>
            <a:schemeClr val="tx1">
              <a:lumMod val="75000"/>
              <a:lumOff val="25000"/>
            </a:schemeClr>
          </a:solidFill>
          <a:latin typeface="+mn-lt"/>
          <a:ea typeface="+mn-ea"/>
        </a:defRPr>
      </a:lvl8pPr>
      <a:lvl9pPr marL="1700000" indent="-228600" algn="l" defTabSz="914400">
        <a:lnSpc>
          <a:spcPct val="90000"/>
        </a:lnSpc>
        <a:spcBef>
          <a:spcPts val="200"/>
        </a:spcBef>
        <a:spcAft>
          <a:spcPts val="400"/>
        </a:spcAft>
        <a:buClr>
          <a:schemeClr val="accent1"/>
        </a:buClr>
        <a:buFont typeface="Calibri"/>
        <a:buChar char="◦"/>
        <a:defRPr sz="1400">
          <a:solidFill>
            <a:schemeClr val="tx1">
              <a:lumMod val="75000"/>
              <a:lumOff val="25000"/>
            </a:schemeClr>
          </a:solidFill>
          <a:latin typeface="+mn-lt"/>
          <a:ea typeface="+mn-ea"/>
        </a:defRPr>
      </a:lvl9pPr>
    </p:bodyStyle>
    <p:otherStyle>
      <a:defPPr>
        <a:defRPr lang="en-US"/>
      </a:defPPr>
      <a:lvl1pPr marL="0" algn="l" defTabSz="914400">
        <a:defRPr sz="1800">
          <a:solidFill>
            <a:schemeClr val="tx1"/>
          </a:solidFill>
          <a:latin typeface="+mn-lt"/>
          <a:ea typeface="+mn-ea"/>
        </a:defRPr>
      </a:lvl1pPr>
      <a:lvl2pPr marL="457200" algn="l" defTabSz="914400">
        <a:defRPr sz="1800">
          <a:solidFill>
            <a:schemeClr val="tx1"/>
          </a:solidFill>
          <a:latin typeface="+mn-lt"/>
          <a:ea typeface="+mn-ea"/>
        </a:defRPr>
      </a:lvl2pPr>
      <a:lvl3pPr marL="914400" algn="l" defTabSz="914400">
        <a:defRPr sz="1800">
          <a:solidFill>
            <a:schemeClr val="tx1"/>
          </a:solidFill>
          <a:latin typeface="+mn-lt"/>
          <a:ea typeface="+mn-ea"/>
        </a:defRPr>
      </a:lvl3pPr>
      <a:lvl4pPr marL="1371600" algn="l" defTabSz="914400">
        <a:defRPr sz="1800">
          <a:solidFill>
            <a:schemeClr val="tx1"/>
          </a:solidFill>
          <a:latin typeface="+mn-lt"/>
          <a:ea typeface="+mn-ea"/>
        </a:defRPr>
      </a:lvl4pPr>
      <a:lvl5pPr marL="1828800" algn="l" defTabSz="914400">
        <a:defRPr sz="1800">
          <a:solidFill>
            <a:schemeClr val="tx1"/>
          </a:solidFill>
          <a:latin typeface="+mn-lt"/>
          <a:ea typeface="+mn-ea"/>
        </a:defRPr>
      </a:lvl5pPr>
      <a:lvl6pPr marL="2286000" algn="l" defTabSz="914400">
        <a:defRPr sz="1800">
          <a:solidFill>
            <a:schemeClr val="tx1"/>
          </a:solidFill>
          <a:latin typeface="+mn-lt"/>
          <a:ea typeface="+mn-ea"/>
        </a:defRPr>
      </a:lvl6pPr>
      <a:lvl7pPr marL="2743200" algn="l" defTabSz="914400">
        <a:defRPr sz="1800">
          <a:solidFill>
            <a:schemeClr val="tx1"/>
          </a:solidFill>
          <a:latin typeface="+mn-lt"/>
          <a:ea typeface="+mn-ea"/>
        </a:defRPr>
      </a:lvl7pPr>
      <a:lvl8pPr marL="3200400" algn="l" defTabSz="914400">
        <a:defRPr sz="1800">
          <a:solidFill>
            <a:schemeClr val="tx1"/>
          </a:solidFill>
          <a:latin typeface="+mn-lt"/>
          <a:ea typeface="+mn-ea"/>
        </a:defRPr>
      </a:lvl8pPr>
      <a:lvl9pPr marL="3657600" algn="l" defTabSz="914400">
        <a:defRPr sz="1800">
          <a:solidFill>
            <a:schemeClr val="tx1"/>
          </a:solidFill>
          <a:latin typeface="+mn-lt"/>
          <a:ea typeface="+mn-ea"/>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Ομάδα 7">
            <a:extLst>
              <a:ext uri="{FF2B5EF4-FFF2-40B4-BE49-F238E27FC236}">
                <a16:creationId xmlns:a16="http://schemas.microsoft.com/office/drawing/2014/main" xmlns="" id="{E492B0E9-531B-4925-B657-2BE448CF69F1}"/>
              </a:ext>
            </a:extLst>
          </p:cNvPr>
          <p:cNvGrpSpPr/>
          <p:nvPr userDrawn="1"/>
        </p:nvGrpSpPr>
        <p:grpSpPr>
          <a:xfrm>
            <a:off x="-3" y="5947506"/>
            <a:ext cx="12192003" cy="195824"/>
            <a:chOff x="-3" y="5947506"/>
            <a:chExt cx="12192003" cy="195824"/>
          </a:xfrm>
        </p:grpSpPr>
        <p:sp>
          <p:nvSpPr>
            <p:cNvPr id="27" name="Rectangle 7">
              <a:extLst>
                <a:ext uri="{FF2B5EF4-FFF2-40B4-BE49-F238E27FC236}">
                  <a16:creationId xmlns:a16="http://schemas.microsoft.com/office/drawing/2014/main" xmlns="" id="{8DE7556A-AA3B-4ED2-92AC-D167BFFBFA1D}"/>
                </a:ext>
              </a:extLst>
            </p:cNvPr>
            <p:cNvSpPr/>
            <p:nvPr userDrawn="1"/>
          </p:nvSpPr>
          <p:spPr>
            <a:xfrm>
              <a:off x="-3" y="6081273"/>
              <a:ext cx="12192002" cy="62057"/>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sp>
        <p:sp>
          <p:nvSpPr>
            <p:cNvPr id="28" name="Rectangle 7">
              <a:extLst>
                <a:ext uri="{FF2B5EF4-FFF2-40B4-BE49-F238E27FC236}">
                  <a16:creationId xmlns:a16="http://schemas.microsoft.com/office/drawing/2014/main" xmlns="" id="{65ADA764-0488-49B9-B596-23756CFA3286}"/>
                </a:ext>
              </a:extLst>
            </p:cNvPr>
            <p:cNvSpPr/>
            <p:nvPr userDrawn="1"/>
          </p:nvSpPr>
          <p:spPr>
            <a:xfrm>
              <a:off x="3175" y="6012600"/>
              <a:ext cx="12188825" cy="64008"/>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sp>
        <p:sp>
          <p:nvSpPr>
            <p:cNvPr id="29" name="Rectangle 7">
              <a:extLst>
                <a:ext uri="{FF2B5EF4-FFF2-40B4-BE49-F238E27FC236}">
                  <a16:creationId xmlns:a16="http://schemas.microsoft.com/office/drawing/2014/main" xmlns="" id="{79F76D77-D388-40FA-9546-FC0D56BCD5E0}"/>
                </a:ext>
              </a:extLst>
            </p:cNvPr>
            <p:cNvSpPr/>
            <p:nvPr/>
          </p:nvSpPr>
          <p:spPr>
            <a:xfrm>
              <a:off x="-3" y="5947506"/>
              <a:ext cx="12192002" cy="62057"/>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sp>
      </p:grpSp>
      <p:sp>
        <p:nvSpPr>
          <p:cNvPr id="2" name="Title Placeholder 1"/>
          <p:cNvSpPr>
            <a:spLocks noGrp="1"/>
          </p:cNvSpPr>
          <p:nvPr userDrawn="1">
            <p:ph type="title"/>
          </p:nvPr>
        </p:nvSpPr>
        <p:spPr>
          <a:xfrm>
            <a:off x="1097280" y="286603"/>
            <a:ext cx="10058400" cy="1450757"/>
          </a:xfrm>
          <a:prstGeom prst="rect">
            <a:avLst/>
          </a:prstGeom>
        </p:spPr>
        <p:txBody>
          <a:bodyPr vert="horz" lIns="91440" tIns="45720" rIns="91440" bIns="45720" rtlCol="0" anchor="b">
            <a:normAutofit/>
          </a:bodyPr>
          <a:lstStyle/>
          <a:p>
            <a:r>
              <a:rPr lang="en-US" dirty="0"/>
              <a:t>MAIN TITLE</a:t>
            </a:r>
          </a:p>
        </p:txBody>
      </p:sp>
      <p:sp>
        <p:nvSpPr>
          <p:cNvPr id="3" name="Text Placeholder 2"/>
          <p:cNvSpPr>
            <a:spLocks noGrp="1"/>
          </p:cNvSpPr>
          <p:nvPr userDrawn="1">
            <p:ph type="body" idx="1"/>
          </p:nvPr>
        </p:nvSpPr>
        <p:spPr>
          <a:xfrm>
            <a:off x="1097280" y="1845734"/>
            <a:ext cx="10058400" cy="4023360"/>
          </a:xfrm>
          <a:prstGeom prst="rect">
            <a:avLst/>
          </a:prstGeom>
        </p:spPr>
        <p:txBody>
          <a:bodyPr vert="horz" lIns="0" tIns="45720" rIns="0" bIns="45720" rtlCol="0">
            <a:normAutofit/>
          </a:bodyPr>
          <a:lstStyle/>
          <a:p>
            <a:pPr lvl="0"/>
            <a:r>
              <a:rPr lang="en-US" dirty="0"/>
              <a:t>SAMPLE TEXT</a:t>
            </a:r>
            <a:endParaRPr lang="el-GR" dirty="0"/>
          </a:p>
          <a:p>
            <a:pPr lvl="1"/>
            <a:r>
              <a:rPr lang="en-US" dirty="0"/>
              <a:t>Second level</a:t>
            </a:r>
            <a:endParaRPr lang="el-GR" dirty="0"/>
          </a:p>
          <a:p>
            <a:pPr lvl="2"/>
            <a:r>
              <a:rPr lang="en-US" dirty="0"/>
              <a:t>Third level</a:t>
            </a:r>
            <a:endParaRPr lang="el-GR" dirty="0"/>
          </a:p>
          <a:p>
            <a:pPr lvl="3"/>
            <a:r>
              <a:rPr lang="en-US" dirty="0"/>
              <a:t>Fourth level</a:t>
            </a:r>
            <a:endParaRPr lang="el-GR" dirty="0"/>
          </a:p>
          <a:p>
            <a:pPr lvl="4"/>
            <a:r>
              <a:rPr lang="en-US" dirty="0"/>
              <a:t>Fifth level</a:t>
            </a:r>
          </a:p>
        </p:txBody>
      </p:sp>
      <p:sp>
        <p:nvSpPr>
          <p:cNvPr id="4" name="Date Placeholder 3"/>
          <p:cNvSpPr>
            <a:spLocks noGrp="1"/>
          </p:cNvSpPr>
          <p:nvPr userDrawn="1">
            <p:ph type="dt" sz="half" idx="2"/>
          </p:nvPr>
        </p:nvSpPr>
        <p:spPr>
          <a:xfrm>
            <a:off x="2076375" y="6459785"/>
            <a:ext cx="1493175" cy="365125"/>
          </a:xfrm>
          <a:prstGeom prst="rect">
            <a:avLst/>
          </a:prstGeom>
        </p:spPr>
        <p:txBody>
          <a:bodyPr vert="horz" lIns="91440" tIns="45720" rIns="91440" bIns="45720" rtlCol="0" anchor="ctr"/>
          <a:lstStyle>
            <a:lvl1pPr algn="l">
              <a:defRPr sz="1400" b="1">
                <a:solidFill>
                  <a:schemeClr val="tx1"/>
                </a:solidFill>
              </a:defRPr>
            </a:lvl1pPr>
          </a:lstStyle>
          <a:p>
            <a:fld id="{7FC9F940-3752-4988-A080-ACBD9960BA4B}" type="datetime1">
              <a:rPr lang="en-US" smtClean="0"/>
              <a:pPr/>
              <a:t>1/31/2018</a:t>
            </a:fld>
            <a:endParaRPr lang="en-US" dirty="0"/>
          </a:p>
        </p:txBody>
      </p:sp>
      <p:sp>
        <p:nvSpPr>
          <p:cNvPr id="5" name="Footer Placeholder 4"/>
          <p:cNvSpPr>
            <a:spLocks noGrp="1"/>
          </p:cNvSpPr>
          <p:nvPr userDrawn="1">
            <p:ph type="ftr" sz="quarter" idx="3"/>
          </p:nvPr>
        </p:nvSpPr>
        <p:spPr>
          <a:xfrm>
            <a:off x="3686185" y="6459785"/>
            <a:ext cx="4822804" cy="365125"/>
          </a:xfrm>
          <a:prstGeom prst="rect">
            <a:avLst/>
          </a:prstGeom>
        </p:spPr>
        <p:txBody>
          <a:bodyPr vert="horz" lIns="91440" tIns="45720" rIns="91440" bIns="45720" rtlCol="0" anchor="ctr"/>
          <a:lstStyle>
            <a:lvl1pPr algn="ctr">
              <a:defRPr sz="1400" b="1" cap="all" baseline="0">
                <a:solidFill>
                  <a:schemeClr val="tx1"/>
                </a:solidFill>
              </a:defRPr>
            </a:lvl1pPr>
          </a:lstStyle>
          <a:p>
            <a:r>
              <a:rPr lang="en-US"/>
              <a:t>PLUG-N-HARVEST</a:t>
            </a:r>
            <a:br>
              <a:rPr lang="en-US"/>
            </a:br>
            <a:r>
              <a:rPr lang="en-US"/>
              <a:t>ID: 768735 - H2020-EU.2.1.5.2.</a:t>
            </a:r>
            <a:endParaRPr lang="en-US" dirty="0"/>
          </a:p>
        </p:txBody>
      </p:sp>
      <p:sp>
        <p:nvSpPr>
          <p:cNvPr id="6" name="Slide Number Placeholder 5"/>
          <p:cNvSpPr>
            <a:spLocks noGrp="1"/>
          </p:cNvSpPr>
          <p:nvPr userDrawn="1">
            <p:ph type="sldNum" sz="quarter" idx="4"/>
          </p:nvPr>
        </p:nvSpPr>
        <p:spPr>
          <a:xfrm>
            <a:off x="8625624" y="6459785"/>
            <a:ext cx="1312025" cy="365125"/>
          </a:xfrm>
          <a:prstGeom prst="rect">
            <a:avLst/>
          </a:prstGeom>
        </p:spPr>
        <p:txBody>
          <a:bodyPr vert="horz" lIns="91440" tIns="45720" rIns="91440" bIns="45720" rtlCol="0" anchor="ctr"/>
          <a:lstStyle>
            <a:lvl1pPr algn="r">
              <a:defRPr sz="1400" b="1">
                <a:solidFill>
                  <a:schemeClr val="tx1"/>
                </a:solidFill>
              </a:defRPr>
            </a:lvl1pPr>
          </a:lstStyle>
          <a:p>
            <a:fld id="{76F34D8A-136C-4FA7-8325-F06DF2D5CB3D}" type="slidenum">
              <a:rPr lang="en-US" smtClean="0"/>
              <a:pPr/>
              <a:t>‹#›</a:t>
            </a:fld>
            <a:endParaRPr lang="en-US" dirty="0"/>
          </a:p>
        </p:txBody>
      </p:sp>
      <p:pic>
        <p:nvPicPr>
          <p:cNvPr id="11" name="Εικόνα 10">
            <a:extLst>
              <a:ext uri="{FF2B5EF4-FFF2-40B4-BE49-F238E27FC236}">
                <a16:creationId xmlns:a16="http://schemas.microsoft.com/office/drawing/2014/main" xmlns="" id="{5BA6E2B9-6CAE-4B21-A9FA-8087BC61DA6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061529" y="5766130"/>
            <a:ext cx="1133648" cy="1089709"/>
          </a:xfrm>
          <a:prstGeom prst="rect">
            <a:avLst/>
          </a:prstGeom>
        </p:spPr>
      </p:pic>
      <p:grpSp>
        <p:nvGrpSpPr>
          <p:cNvPr id="30" name="Ομάδα 29">
            <a:extLst>
              <a:ext uri="{FF2B5EF4-FFF2-40B4-BE49-F238E27FC236}">
                <a16:creationId xmlns:a16="http://schemas.microsoft.com/office/drawing/2014/main" xmlns="" id="{F0085E31-E4FC-4984-96C4-2425E589CC45}"/>
              </a:ext>
            </a:extLst>
          </p:cNvPr>
          <p:cNvGrpSpPr/>
          <p:nvPr userDrawn="1"/>
        </p:nvGrpSpPr>
        <p:grpSpPr>
          <a:xfrm>
            <a:off x="452654" y="59457"/>
            <a:ext cx="7009754" cy="3572554"/>
            <a:chOff x="293904" y="2240280"/>
            <a:chExt cx="7009754" cy="3572554"/>
          </a:xfrm>
        </p:grpSpPr>
        <p:cxnSp>
          <p:nvCxnSpPr>
            <p:cNvPr id="31" name="Straight Connector 8">
              <a:extLst>
                <a:ext uri="{FF2B5EF4-FFF2-40B4-BE49-F238E27FC236}">
                  <a16:creationId xmlns:a16="http://schemas.microsoft.com/office/drawing/2014/main" xmlns="" id="{89FE1EE2-C458-49C3-804C-DFFA402467FF}"/>
                </a:ext>
              </a:extLst>
            </p:cNvPr>
            <p:cNvCxnSpPr>
              <a:cxnSpLocks/>
            </p:cNvCxnSpPr>
            <p:nvPr/>
          </p:nvCxnSpPr>
          <p:spPr>
            <a:xfrm>
              <a:off x="457200" y="3924300"/>
              <a:ext cx="6675120" cy="0"/>
            </a:xfrm>
            <a:prstGeom prst="line">
              <a:avLst/>
            </a:prstGeom>
            <a:ln/>
          </p:spPr>
          <p:style>
            <a:lnRef idx="1">
              <a:schemeClr val="dk1"/>
            </a:lnRef>
            <a:fillRef idx="0">
              <a:schemeClr val="dk1"/>
            </a:fillRef>
            <a:effectRef idx="0">
              <a:schemeClr val="dk1"/>
            </a:effectRef>
            <a:fontRef idx="minor">
              <a:schemeClr val="tx1"/>
            </a:fontRef>
          </p:style>
        </p:cxnSp>
        <p:cxnSp>
          <p:nvCxnSpPr>
            <p:cNvPr id="32" name="Straight Connector 8">
              <a:extLst>
                <a:ext uri="{FF2B5EF4-FFF2-40B4-BE49-F238E27FC236}">
                  <a16:creationId xmlns:a16="http://schemas.microsoft.com/office/drawing/2014/main" xmlns="" id="{F8B83012-3BFE-4E1A-BF4E-6C3E30D5AF66}"/>
                </a:ext>
              </a:extLst>
            </p:cNvPr>
            <p:cNvCxnSpPr>
              <a:cxnSpLocks/>
            </p:cNvCxnSpPr>
            <p:nvPr userDrawn="1"/>
          </p:nvCxnSpPr>
          <p:spPr>
            <a:xfrm>
              <a:off x="940958" y="2240280"/>
              <a:ext cx="0" cy="3572554"/>
            </a:xfrm>
            <a:prstGeom prst="line">
              <a:avLst/>
            </a:prstGeom>
            <a:ln/>
          </p:spPr>
          <p:style>
            <a:lnRef idx="1">
              <a:schemeClr val="dk1"/>
            </a:lnRef>
            <a:fillRef idx="0">
              <a:schemeClr val="dk1"/>
            </a:fillRef>
            <a:effectRef idx="0">
              <a:schemeClr val="dk1"/>
            </a:effectRef>
            <a:fontRef idx="minor">
              <a:schemeClr val="tx1"/>
            </a:fontRef>
          </p:style>
        </p:cxnSp>
        <p:cxnSp>
          <p:nvCxnSpPr>
            <p:cNvPr id="33" name="Straight Connector 8">
              <a:extLst>
                <a:ext uri="{FF2B5EF4-FFF2-40B4-BE49-F238E27FC236}">
                  <a16:creationId xmlns:a16="http://schemas.microsoft.com/office/drawing/2014/main" xmlns="" id="{23BCB931-7A15-404C-8A6F-DAB743C6B7A5}"/>
                </a:ext>
              </a:extLst>
            </p:cNvPr>
            <p:cNvCxnSpPr>
              <a:cxnSpLocks/>
            </p:cNvCxnSpPr>
            <p:nvPr userDrawn="1"/>
          </p:nvCxnSpPr>
          <p:spPr>
            <a:xfrm>
              <a:off x="628538" y="3855720"/>
              <a:ext cx="66751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8">
              <a:extLst>
                <a:ext uri="{FF2B5EF4-FFF2-40B4-BE49-F238E27FC236}">
                  <a16:creationId xmlns:a16="http://schemas.microsoft.com/office/drawing/2014/main" xmlns="" id="{DBEECB60-E8C1-4EEE-BB52-2FD68B2AA7AC}"/>
                </a:ext>
              </a:extLst>
            </p:cNvPr>
            <p:cNvCxnSpPr>
              <a:cxnSpLocks/>
            </p:cNvCxnSpPr>
            <p:nvPr userDrawn="1"/>
          </p:nvCxnSpPr>
          <p:spPr>
            <a:xfrm>
              <a:off x="293904" y="3992880"/>
              <a:ext cx="66751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pic>
        <p:nvPicPr>
          <p:cNvPr id="18" name="Εικόνα 10">
            <a:extLst>
              <a:ext uri="{FF2B5EF4-FFF2-40B4-BE49-F238E27FC236}">
                <a16:creationId xmlns:a16="http://schemas.microsoft.com/office/drawing/2014/main" xmlns="" id="{BF4007CC-0A3C-45D3-A319-BFED4047FF9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20888" y="6143330"/>
            <a:ext cx="1072004" cy="714670"/>
          </a:xfrm>
          <a:prstGeom prst="rect">
            <a:avLst/>
          </a:prstGeom>
        </p:spPr>
      </p:pic>
    </p:spTree>
    <p:extLst>
      <p:ext uri="{BB962C8B-B14F-4D97-AF65-F5344CB8AC3E}">
        <p14:creationId xmlns:p14="http://schemas.microsoft.com/office/powerpoint/2010/main" val="3103102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www.plug-n-harvest.eu/" TargetMode="External"/><Relationship Id="rId2" Type="http://schemas.openxmlformats.org/officeDocument/2006/relationships/hyperlink" Target="http://cordis.europa.eu/project/rcn/211287_en.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13.emf"/><Relationship Id="rId4" Type="http://schemas.openxmlformats.org/officeDocument/2006/relationships/package" Target="../embeddings/Microsoft_Visio_Drawing1.vsdx"/></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13.emf"/><Relationship Id="rId4" Type="http://schemas.openxmlformats.org/officeDocument/2006/relationships/package" Target="../embeddings/Microsoft_Visio_Drawing2.vsdx"/></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14.emf"/><Relationship Id="rId4" Type="http://schemas.openxmlformats.org/officeDocument/2006/relationships/package" Target="../embeddings/Microsoft_Visio_Drawing3.vsdx"/></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4.vml"/><Relationship Id="rId5" Type="http://schemas.openxmlformats.org/officeDocument/2006/relationships/image" Target="../media/image14.emf"/><Relationship Id="rId4" Type="http://schemas.openxmlformats.org/officeDocument/2006/relationships/package" Target="../embeddings/Microsoft_Visio_Drawing4.vsdx"/></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image" Target="../media/image19.png"/><Relationship Id="rId16"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23.jp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jpg"/><Relationship Id="rId4" Type="http://schemas.openxmlformats.org/officeDocument/2006/relationships/image" Target="../media/image37.jpg"/></Relationships>
</file>

<file path=ppt/slides/_rels/slide41.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2.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1.png"/><Relationship Id="rId2" Type="http://schemas.openxmlformats.org/officeDocument/2006/relationships/image" Target="../media/image39.jpg"/><Relationship Id="rId16"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23.jpg"/><Relationship Id="rId11" Type="http://schemas.openxmlformats.org/officeDocument/2006/relationships/image" Target="../media/image30.png"/><Relationship Id="rId5" Type="http://schemas.openxmlformats.org/officeDocument/2006/relationships/image" Target="../media/image20.png"/><Relationship Id="rId15" Type="http://schemas.openxmlformats.org/officeDocument/2006/relationships/image" Target="../media/image34.png"/><Relationship Id="rId10" Type="http://schemas.openxmlformats.org/officeDocument/2006/relationships/image" Target="../media/image40.gif"/><Relationship Id="rId4" Type="http://schemas.openxmlformats.org/officeDocument/2006/relationships/image" Target="../media/image24.png"/><Relationship Id="rId9" Type="http://schemas.openxmlformats.org/officeDocument/2006/relationships/image" Target="../media/image27.png"/><Relationship Id="rId14" Type="http://schemas.openxmlformats.org/officeDocument/2006/relationships/image" Target="../media/image3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Τίτλος 1"/>
          <p:cNvSpPr>
            <a:spLocks noGrp="1"/>
          </p:cNvSpPr>
          <p:nvPr>
            <p:ph type="ctrTitle"/>
          </p:nvPr>
        </p:nvSpPr>
        <p:spPr bwMode="auto"/>
        <p:txBody>
          <a:bodyPr/>
          <a:lstStyle/>
          <a:p>
            <a:pPr>
              <a:defRPr/>
            </a:pPr>
            <a:r>
              <a:rPr lang="en-US"/>
              <a:t>Plug-N-Harvest</a:t>
            </a:r>
            <a:endParaRPr/>
          </a:p>
        </p:txBody>
      </p:sp>
      <p:sp>
        <p:nvSpPr>
          <p:cNvPr id="5" name="Υπότιτλος 2"/>
          <p:cNvSpPr>
            <a:spLocks noGrp="1"/>
          </p:cNvSpPr>
          <p:nvPr>
            <p:ph type="subTitle" idx="1"/>
          </p:nvPr>
        </p:nvSpPr>
        <p:spPr bwMode="auto">
          <a:xfrm>
            <a:off x="1100051" y="4005064"/>
            <a:ext cx="10058400" cy="2093985"/>
          </a:xfrm>
        </p:spPr>
        <p:txBody>
          <a:bodyPr>
            <a:normAutofit/>
          </a:bodyPr>
          <a:lstStyle/>
          <a:p>
            <a:pPr>
              <a:lnSpc>
                <a:spcPct val="95000"/>
              </a:lnSpc>
              <a:defRPr/>
            </a:pPr>
            <a:r>
              <a:rPr lang="en-US" sz="2000" dirty="0"/>
              <a:t>WP</a:t>
            </a:r>
            <a:r>
              <a:rPr lang="en-US" sz="2000" dirty="0">
                <a:solidFill>
                  <a:srgbClr val="00B0F0"/>
                </a:solidFill>
              </a:rPr>
              <a:t>3: The PLUG-N-HARVEST Control and Management at Building and District Level</a:t>
            </a:r>
            <a:endParaRPr dirty="0"/>
          </a:p>
          <a:p>
            <a:pPr>
              <a:lnSpc>
                <a:spcPct val="70000"/>
              </a:lnSpc>
              <a:defRPr/>
            </a:pPr>
            <a:r>
              <a:rPr lang="en-US" sz="2000" dirty="0"/>
              <a:t>ORGANIZATION: </a:t>
            </a:r>
            <a:r>
              <a:rPr lang="en-US" sz="2000" dirty="0" err="1">
                <a:solidFill>
                  <a:srgbClr val="00B0F0"/>
                </a:solidFill>
              </a:rPr>
              <a:t>Certh</a:t>
            </a:r>
            <a:r>
              <a:rPr lang="en-US" sz="2000" dirty="0">
                <a:solidFill>
                  <a:srgbClr val="00B0F0"/>
                </a:solidFill>
              </a:rPr>
              <a:t>, </a:t>
            </a:r>
            <a:r>
              <a:rPr lang="en-US" sz="2000" dirty="0" err="1">
                <a:solidFill>
                  <a:srgbClr val="00B0F0"/>
                </a:solidFill>
              </a:rPr>
              <a:t>Odins</a:t>
            </a:r>
            <a:r>
              <a:rPr lang="en-US" sz="2000" dirty="0">
                <a:solidFill>
                  <a:srgbClr val="00B0F0"/>
                </a:solidFill>
              </a:rPr>
              <a:t>, </a:t>
            </a:r>
            <a:r>
              <a:rPr lang="en-US" sz="2000" dirty="0" err="1">
                <a:solidFill>
                  <a:srgbClr val="00B0F0"/>
                </a:solidFill>
              </a:rPr>
              <a:t>Etra</a:t>
            </a:r>
            <a:r>
              <a:rPr lang="en-US" sz="2000" dirty="0">
                <a:solidFill>
                  <a:srgbClr val="00B0F0"/>
                </a:solidFill>
              </a:rPr>
              <a:t> </a:t>
            </a:r>
            <a:r>
              <a:rPr lang="en-US" sz="2000" dirty="0" err="1">
                <a:solidFill>
                  <a:srgbClr val="00B0F0"/>
                </a:solidFill>
              </a:rPr>
              <a:t>i+d</a:t>
            </a:r>
            <a:r>
              <a:rPr lang="en-US" sz="2000" dirty="0">
                <a:solidFill>
                  <a:srgbClr val="00B0F0"/>
                </a:solidFill>
              </a:rPr>
              <a:t>, siemens</a:t>
            </a:r>
            <a:r>
              <a:rPr lang="en-US" sz="2000" dirty="0"/>
              <a:t/>
            </a:r>
            <a:br>
              <a:rPr lang="en-US" sz="2000" dirty="0"/>
            </a:br>
            <a:r>
              <a:rPr lang="en-US" sz="2000" dirty="0"/>
              <a:t>PRESENTER(S): </a:t>
            </a:r>
            <a:r>
              <a:rPr lang="en-US" sz="2000" dirty="0" err="1">
                <a:solidFill>
                  <a:srgbClr val="00B0F0"/>
                </a:solidFill>
              </a:rPr>
              <a:t>iakovos</a:t>
            </a:r>
            <a:r>
              <a:rPr lang="en-US" sz="2000" dirty="0">
                <a:solidFill>
                  <a:srgbClr val="00B0F0"/>
                </a:solidFill>
              </a:rPr>
              <a:t> </a:t>
            </a:r>
            <a:r>
              <a:rPr lang="en-US" sz="2000" dirty="0" err="1">
                <a:solidFill>
                  <a:srgbClr val="00B0F0"/>
                </a:solidFill>
              </a:rPr>
              <a:t>Michailidis</a:t>
            </a:r>
            <a:r>
              <a:rPr lang="en-US" sz="2000" dirty="0">
                <a:solidFill>
                  <a:srgbClr val="00B0F0"/>
                </a:solidFill>
              </a:rPr>
              <a:t>, Antonio </a:t>
            </a:r>
            <a:r>
              <a:rPr lang="en-US" sz="2000" dirty="0" err="1">
                <a:solidFill>
                  <a:srgbClr val="00B0F0"/>
                </a:solidFill>
              </a:rPr>
              <a:t>skarmeta</a:t>
            </a:r>
            <a:r>
              <a:rPr lang="en-US" sz="2000" dirty="0">
                <a:solidFill>
                  <a:srgbClr val="00B0F0"/>
                </a:solidFill>
              </a:rPr>
              <a:t>, ANA ISABEL </a:t>
            </a:r>
            <a:r>
              <a:rPr lang="en-US" sz="2000">
                <a:solidFill>
                  <a:srgbClr val="00B0F0"/>
                </a:solidFill>
              </a:rPr>
              <a:t>MARTINEZ GARCIA</a:t>
            </a:r>
            <a:r>
              <a:rPr lang="en-US" sz="2000" dirty="0"/>
              <a:t/>
            </a:r>
            <a:br>
              <a:rPr lang="en-US" sz="2000" dirty="0"/>
            </a:br>
            <a:r>
              <a:rPr lang="en-US" sz="2000" dirty="0"/>
              <a:t>MEETING: </a:t>
            </a:r>
            <a:r>
              <a:rPr lang="en-US" sz="2000" dirty="0">
                <a:solidFill>
                  <a:srgbClr val="00B0F0"/>
                </a:solidFill>
              </a:rPr>
              <a:t>2</a:t>
            </a:r>
            <a:r>
              <a:rPr lang="en-US" sz="2000" baseline="30000" dirty="0">
                <a:solidFill>
                  <a:srgbClr val="00B0F0"/>
                </a:solidFill>
              </a:rPr>
              <a:t>nd</a:t>
            </a:r>
            <a:r>
              <a:rPr lang="en-US" sz="2000" dirty="0">
                <a:solidFill>
                  <a:srgbClr val="00B0F0"/>
                </a:solidFill>
              </a:rPr>
              <a:t> plenary MEETING 23-24 January 2018, Thessaloniki, </a:t>
            </a:r>
            <a:r>
              <a:rPr lang="en-US" sz="2000" dirty="0" err="1">
                <a:solidFill>
                  <a:srgbClr val="00B0F0"/>
                </a:solidFill>
              </a:rPr>
              <a:t>greece</a:t>
            </a:r>
            <a:endParaRPr lang="en-US" dirty="0">
              <a:solidFill>
                <a:srgbClr val="00B0F0"/>
              </a:solidFill>
            </a:endParaRPr>
          </a:p>
        </p:txBody>
      </p:sp>
      <p:sp>
        <p:nvSpPr>
          <p:cNvPr id="6" name="Θέση υποσέλιδου 4"/>
          <p:cNvSpPr>
            <a:spLocks noGrp="1"/>
          </p:cNvSpPr>
          <p:nvPr>
            <p:ph type="ftr" sz="quarter" idx="11"/>
          </p:nvPr>
        </p:nvSpPr>
        <p:spPr bwMode="auto"/>
        <p:txBody>
          <a:bodyPr/>
          <a:lstStyle/>
          <a:p>
            <a:pPr>
              <a:defRPr/>
            </a:pPr>
            <a:r>
              <a:rPr lang="en-US"/>
              <a:t>PLUG-N-HARVEST</a:t>
            </a:r>
            <a:br>
              <a:rPr lang="en-US"/>
            </a:br>
            <a:r>
              <a:rPr lang="en-US"/>
              <a:t>ID: 768735 - H2020-EU.2.1.5.2.</a:t>
            </a:r>
          </a:p>
        </p:txBody>
      </p:sp>
      <p:sp>
        <p:nvSpPr>
          <p:cNvPr id="7" name="Θέση αριθμού διαφάνειας 5"/>
          <p:cNvSpPr>
            <a:spLocks noGrp="1"/>
          </p:cNvSpPr>
          <p:nvPr>
            <p:ph type="sldNum" sz="quarter" idx="12"/>
          </p:nvPr>
        </p:nvSpPr>
        <p:spPr bwMode="auto"/>
        <p:txBody>
          <a:bodyPr/>
          <a:lstStyle/>
          <a:p>
            <a:pPr>
              <a:defRPr/>
            </a:pPr>
            <a:r>
              <a:rPr lang="en-US"/>
              <a:t>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mc:AlternateContent xmlns:mc="http://schemas.openxmlformats.org/markup-compatibility/2006" xmlns:a14="http://schemas.microsoft.com/office/drawing/2010/main">
        <mc:Choice Requires="a14">
          <p:sp>
            <p:nvSpPr>
              <p:cNvPr id="4" name="Content Placeholder 1"/>
              <p:cNvSpPr>
                <a:spLocks noGrp="1"/>
              </p:cNvSpPr>
              <p:nvPr>
                <p:ph idx="1"/>
              </p:nvPr>
            </p:nvSpPr>
            <p:spPr bwMode="auto">
              <a:xfrm>
                <a:off x="1097279" y="1845733"/>
                <a:ext cx="7804126" cy="4107197"/>
              </a:xfrm>
              <a:prstGeom prst="rect">
                <a:avLst/>
              </a:prstGeom>
              <a:ln>
                <a:noFill/>
              </a:ln>
            </p:spPr>
            <p:txBody>
              <a:bodyPr>
                <a:normAutofit lnSpcReduction="10000"/>
              </a:bodyPr>
              <a:lstStyle/>
              <a:p>
                <a:pPr algn="just">
                  <a:buFont typeface="Wingdings"/>
                  <a:buChar char="q"/>
                  <a:defRPr/>
                </a:pPr>
                <a:r>
                  <a:rPr lang="en-US" sz="2200" dirty="0"/>
                  <a:t>Control Mode Technical Description (T</a:t>
                </a:r>
                <a:r>
                  <a:rPr lang="en-US" sz="2200" baseline="-25000" dirty="0"/>
                  <a:t>2</a:t>
                </a:r>
                <a:r>
                  <a:rPr lang="en-US" sz="2200" dirty="0"/>
                  <a:t>=15 mins [configurable]):</a:t>
                </a:r>
                <a:endParaRPr dirty="0"/>
              </a:p>
              <a:p>
                <a:pPr lvl="1" algn="just">
                  <a:buFont typeface="Wingdings"/>
                  <a:buChar char="q"/>
                  <a:defRPr/>
                </a:pPr>
                <a:r>
                  <a:rPr lang="en-US" sz="2000" b="1" dirty="0"/>
                  <a:t>STEP 1:</a:t>
                </a:r>
                <a:r>
                  <a:rPr lang="en-US" sz="2000" dirty="0"/>
                  <a:t> Every </a:t>
                </a:r>
                <a:r>
                  <a:rPr lang="en-US" sz="1900" dirty="0"/>
                  <a:t>T</a:t>
                </a:r>
                <a:r>
                  <a:rPr lang="en-US" sz="1900" baseline="-25000" dirty="0"/>
                  <a:t>2</a:t>
                </a:r>
                <a:r>
                  <a:rPr lang="en-US" sz="2000" dirty="0"/>
                  <a:t> </a:t>
                </a:r>
                <a:r>
                  <a:rPr lang="en-US" sz="2000" b="1" dirty="0"/>
                  <a:t>get the current indoor</a:t>
                </a:r>
                <a:r>
                  <a:rPr lang="en-US" sz="2000" dirty="0"/>
                  <a:t> temperature, CO</a:t>
                </a:r>
                <a:r>
                  <a:rPr lang="en-US" sz="2000" baseline="-25000" dirty="0"/>
                  <a:t>2</a:t>
                </a:r>
                <a:r>
                  <a:rPr lang="en-US" sz="2000" dirty="0"/>
                  <a:t>, relative humidity, presence, battery state, PV generation </a:t>
                </a:r>
                <a:r>
                  <a:rPr lang="en-US" sz="2000" b="1" dirty="0"/>
                  <a:t>measurements</a:t>
                </a:r>
                <a:r>
                  <a:rPr lang="en-US" sz="2000" dirty="0"/>
                  <a:t>.</a:t>
                </a:r>
                <a:endParaRPr dirty="0"/>
              </a:p>
              <a:p>
                <a:pPr lvl="1" algn="just">
                  <a:buFont typeface="Wingdings"/>
                  <a:buChar char="q"/>
                  <a:defRPr/>
                </a:pPr>
                <a:r>
                  <a:rPr lang="en-US" sz="2000" b="1" dirty="0"/>
                  <a:t>STEP 2:</a:t>
                </a:r>
                <a:r>
                  <a:rPr lang="en-US" sz="2000" dirty="0"/>
                  <a:t> Every </a:t>
                </a:r>
                <a:r>
                  <a:rPr lang="en-US" sz="1900" dirty="0"/>
                  <a:t>T</a:t>
                </a:r>
                <a:r>
                  <a:rPr lang="en-US" sz="1900" baseline="-25000" dirty="0"/>
                  <a:t>2</a:t>
                </a:r>
                <a:r>
                  <a:rPr lang="en-US" sz="2000" dirty="0"/>
                  <a:t> </a:t>
                </a:r>
                <a:r>
                  <a:rPr lang="en-US" sz="2000" b="1" dirty="0"/>
                  <a:t>get the current outdoor </a:t>
                </a:r>
                <a:r>
                  <a:rPr lang="en-US" sz="2000" dirty="0"/>
                  <a:t>temperature, CO</a:t>
                </a:r>
                <a:r>
                  <a:rPr lang="en-US" sz="2000" baseline="-25000" dirty="0"/>
                  <a:t>2</a:t>
                </a:r>
                <a:r>
                  <a:rPr lang="en-US" sz="2000" dirty="0"/>
                  <a:t>, relative humidity, solar radiation </a:t>
                </a:r>
                <a:r>
                  <a:rPr lang="en-US" sz="2000" b="1" dirty="0"/>
                  <a:t>conditions</a:t>
                </a:r>
                <a:r>
                  <a:rPr lang="en-US" sz="2000" dirty="0"/>
                  <a:t>.</a:t>
                </a:r>
                <a:endParaRPr dirty="0"/>
              </a:p>
              <a:p>
                <a:pPr lvl="1" algn="just">
                  <a:buFont typeface="Wingdings"/>
                  <a:buChar char="q"/>
                  <a:defRPr/>
                </a:pPr>
                <a:r>
                  <a:rPr lang="en-US" sz="2000" b="1" dirty="0"/>
                  <a:t>STEP 3:</a:t>
                </a:r>
                <a:r>
                  <a:rPr lang="en-US" sz="2000" dirty="0"/>
                  <a:t> Every </a:t>
                </a:r>
                <a:r>
                  <a:rPr lang="en-US" sz="1900" dirty="0"/>
                  <a:t>T</a:t>
                </a:r>
                <a:r>
                  <a:rPr lang="en-US" sz="1900" baseline="-25000" dirty="0"/>
                  <a:t>2</a:t>
                </a:r>
                <a:r>
                  <a:rPr lang="en-US" sz="2000" dirty="0"/>
                  <a:t> </a:t>
                </a:r>
                <a:r>
                  <a:rPr lang="en-US" sz="2000" b="1" dirty="0"/>
                  <a:t>get the forecasted outdoor </a:t>
                </a:r>
                <a:r>
                  <a:rPr lang="en-US" sz="2000" dirty="0"/>
                  <a:t>temperature, CO</a:t>
                </a:r>
                <a:r>
                  <a:rPr lang="en-US" sz="2000" baseline="-25000" dirty="0"/>
                  <a:t>2</a:t>
                </a:r>
                <a:r>
                  <a:rPr lang="en-US" sz="2000" dirty="0"/>
                  <a:t>, relative humidity, solar radiation and occupancy </a:t>
                </a:r>
                <a:r>
                  <a:rPr lang="en-US" sz="2000" b="1" dirty="0"/>
                  <a:t>conditions</a:t>
                </a:r>
                <a:r>
                  <a:rPr lang="en-US" sz="2000" dirty="0"/>
                  <a:t>.</a:t>
                </a:r>
                <a:endParaRPr lang="en-US" sz="2200" b="1" dirty="0">
                  <a:solidFill>
                    <a:prstClr val="black">
                      <a:lumMod val="75000"/>
                      <a:lumOff val="25000"/>
                    </a:prstClr>
                  </a:solidFill>
                  <a:ea typeface="Times New Roman"/>
                </a:endParaRPr>
              </a:p>
              <a:p>
                <a:pPr lvl="1" algn="just">
                  <a:buClr>
                    <a:srgbClr val="99CB38"/>
                  </a:buClr>
                  <a:buFont typeface="Wingdings"/>
                  <a:buChar char="q"/>
                  <a:defRPr/>
                </a:pPr>
                <a:r>
                  <a:rPr lang="en-US" sz="2000" b="1" dirty="0"/>
                  <a:t>STEP 4: </a:t>
                </a:r>
                <a:r>
                  <a:rPr lang="en-US" sz="2000" dirty="0"/>
                  <a:t>Every </a:t>
                </a:r>
                <a:r>
                  <a:rPr lang="en-US" sz="1900" dirty="0"/>
                  <a:t>T</a:t>
                </a:r>
                <a:r>
                  <a:rPr lang="en-US" sz="1900" baseline="-25000" dirty="0"/>
                  <a:t>2</a:t>
                </a:r>
                <a:r>
                  <a:rPr lang="en-US" sz="2000" dirty="0"/>
                  <a:t> </a:t>
                </a:r>
                <a:r>
                  <a:rPr lang="en-US" sz="2000" b="1" dirty="0"/>
                  <a:t>generate a new </a:t>
                </a:r>
                <a14:m>
                  <m:oMath xmlns:m="http://schemas.openxmlformats.org/officeDocument/2006/math">
                    <m:sSub>
                      <m:sSubPr>
                        <m:ctrlPr>
                          <a:rPr lang="en-US" sz="2200" b="1" i="1">
                            <a:solidFill>
                              <a:prstClr val="black">
                                <a:lumMod val="75000"/>
                                <a:lumOff val="25000"/>
                              </a:prstClr>
                            </a:solidFill>
                            <a:latin typeface="Cambria Math" panose="02040503050406030204" pitchFamily="18" charset="0"/>
                            <a:ea typeface="Cambria Math"/>
                          </a:rPr>
                        </m:ctrlPr>
                      </m:sSubPr>
                      <m:e>
                        <m:r>
                          <a:rPr lang="en-US" sz="2200" b="1" i="1">
                            <a:solidFill>
                              <a:prstClr val="black">
                                <a:lumMod val="75000"/>
                                <a:lumOff val="25000"/>
                              </a:prstClr>
                            </a:solidFill>
                            <a:latin typeface="Cambria Math"/>
                          </a:rPr>
                          <m:t>𝒖</m:t>
                        </m:r>
                      </m:e>
                      <m:sub>
                        <m:r>
                          <a:rPr lang="en-US" sz="2200" b="1" i="1">
                            <a:solidFill>
                              <a:prstClr val="black">
                                <a:lumMod val="75000"/>
                                <a:lumOff val="25000"/>
                              </a:prstClr>
                            </a:solidFill>
                            <a:latin typeface="Cambria Math"/>
                          </a:rPr>
                          <m:t>𝒈</m:t>
                        </m:r>
                      </m:sub>
                    </m:sSub>
                  </m:oMath>
                </a14:m>
                <a:r>
                  <a:rPr lang="en-US" sz="2000" b="1" dirty="0">
                    <a:solidFill>
                      <a:prstClr val="black">
                        <a:lumMod val="75000"/>
                        <a:lumOff val="25000"/>
                      </a:prstClr>
                    </a:solidFill>
                    <a:ea typeface="Times New Roman"/>
                  </a:rPr>
                  <a:t> set of control decisions</a:t>
                </a:r>
                <a:r>
                  <a:rPr lang="en-US" sz="2000" dirty="0">
                    <a:solidFill>
                      <a:prstClr val="black">
                        <a:lumMod val="75000"/>
                        <a:lumOff val="25000"/>
                      </a:prstClr>
                    </a:solidFill>
                    <a:ea typeface="Times New Roman"/>
                  </a:rPr>
                  <a:t> (set-points) to be applied for the next </a:t>
                </a:r>
                <a:r>
                  <a:rPr lang="en-US" sz="1900" dirty="0"/>
                  <a:t>T</a:t>
                </a:r>
                <a:r>
                  <a:rPr lang="en-US" sz="1900" baseline="-25000" dirty="0"/>
                  <a:t>2</a:t>
                </a:r>
                <a:r>
                  <a:rPr lang="en-US" sz="2000" dirty="0">
                    <a:solidFill>
                      <a:prstClr val="black">
                        <a:lumMod val="75000"/>
                        <a:lumOff val="25000"/>
                      </a:prstClr>
                    </a:solidFill>
                    <a:ea typeface="Times New Roman"/>
                  </a:rPr>
                  <a:t>, as follows:</a:t>
                </a:r>
                <a:endParaRPr dirty="0"/>
              </a:p>
              <a:p>
                <a:pPr marL="201168" lvl="1" indent="0" algn="just">
                  <a:buClr>
                    <a:srgbClr val="99CB38"/>
                  </a:buClr>
                  <a:buNone/>
                  <a:defRPr/>
                </a:pPr>
                <a:r>
                  <a:rPr lang="en-US" sz="2000" dirty="0">
                    <a:solidFill>
                      <a:prstClr val="black">
                        <a:lumMod val="75000"/>
                        <a:lumOff val="25000"/>
                      </a:prstClr>
                    </a:solidFill>
                    <a:ea typeface="Times New Roman"/>
                  </a:rPr>
                  <a:t> </a:t>
                </a:r>
                <a:endParaRPr dirty="0"/>
              </a:p>
              <a:p>
                <a:pPr marL="201168" lvl="1" indent="0" algn="ctr">
                  <a:buClr>
                    <a:srgbClr val="99CB38"/>
                  </a:buClr>
                  <a:buNone/>
                  <a:defRPr/>
                </a:pPr>
                <a14:m>
                  <m:oMath xmlns:m="http://schemas.openxmlformats.org/officeDocument/2006/math">
                    <m:sSub>
                      <m:sSubPr>
                        <m:ctrlPr>
                          <a:rPr lang="en-US" sz="2200" b="1" i="1">
                            <a:solidFill>
                              <a:prstClr val="black">
                                <a:lumMod val="75000"/>
                                <a:lumOff val="25000"/>
                              </a:prstClr>
                            </a:solidFill>
                            <a:latin typeface="Cambria Math" panose="02040503050406030204" pitchFamily="18" charset="0"/>
                            <a:ea typeface="Cambria Math"/>
                          </a:rPr>
                        </m:ctrlPr>
                      </m:sSubPr>
                      <m:e>
                        <m:r>
                          <a:rPr lang="en-US" sz="2200" b="1" i="1">
                            <a:solidFill>
                              <a:prstClr val="black">
                                <a:lumMod val="75000"/>
                                <a:lumOff val="25000"/>
                              </a:prstClr>
                            </a:solidFill>
                            <a:latin typeface="Cambria Math"/>
                          </a:rPr>
                          <m:t>𝒖</m:t>
                        </m:r>
                      </m:e>
                      <m:sub>
                        <m:r>
                          <a:rPr lang="en-US" sz="2200" b="1" i="1">
                            <a:solidFill>
                              <a:prstClr val="black">
                                <a:lumMod val="75000"/>
                                <a:lumOff val="25000"/>
                              </a:prstClr>
                            </a:solidFill>
                            <a:latin typeface="Cambria Math"/>
                          </a:rPr>
                          <m:t>𝒈</m:t>
                        </m:r>
                      </m:sub>
                    </m:sSub>
                    <m:r>
                      <a:rPr lang="en-US" sz="2200" b="1">
                        <a:solidFill>
                          <a:prstClr val="black">
                            <a:lumMod val="75000"/>
                            <a:lumOff val="25000"/>
                          </a:prstClr>
                        </a:solidFill>
                        <a:latin typeface="Cambria Math"/>
                        <a:ea typeface="Times New Roman"/>
                      </a:rPr>
                      <m:t>=</m:t>
                    </m:r>
                    <m:sSub>
                      <m:sSubPr>
                        <m:ctrlPr>
                          <a:rPr lang="en-US" sz="2200" b="1" i="1">
                            <a:solidFill>
                              <a:prstClr val="black">
                                <a:lumMod val="75000"/>
                                <a:lumOff val="25000"/>
                              </a:prstClr>
                            </a:solidFill>
                            <a:latin typeface="Cambria Math" panose="02040503050406030204" pitchFamily="18" charset="0"/>
                            <a:ea typeface="Cambria Math"/>
                          </a:rPr>
                        </m:ctrlPr>
                      </m:sSubPr>
                      <m:e>
                        <m:r>
                          <a:rPr lang="en-US" sz="2200" b="1" i="1">
                            <a:solidFill>
                              <a:prstClr val="black">
                                <a:lumMod val="75000"/>
                                <a:lumOff val="25000"/>
                              </a:prstClr>
                            </a:solidFill>
                            <a:latin typeface="Cambria Math"/>
                          </a:rPr>
                          <m:t>𝑯</m:t>
                        </m:r>
                      </m:e>
                      <m:sub>
                        <m:r>
                          <a:rPr lang="en-US" sz="2200" b="1" i="1">
                            <a:solidFill>
                              <a:prstClr val="black">
                                <a:lumMod val="75000"/>
                                <a:lumOff val="25000"/>
                              </a:prstClr>
                            </a:solidFill>
                            <a:latin typeface="Cambria Math"/>
                          </a:rPr>
                          <m:t>𝒈</m:t>
                        </m:r>
                      </m:sub>
                    </m:sSub>
                    <m:r>
                      <a:rPr lang="en-US" sz="2200" b="1">
                        <a:solidFill>
                          <a:prstClr val="black">
                            <a:lumMod val="75000"/>
                            <a:lumOff val="25000"/>
                          </a:prstClr>
                        </a:solidFill>
                        <a:latin typeface="Cambria Math"/>
                        <a:ea typeface="Cambria Math"/>
                      </a:rPr>
                      <m:t>∙</m:t>
                    </m:r>
                    <m:sSub>
                      <m:sSubPr>
                        <m:ctrlPr>
                          <a:rPr lang="en-US" sz="2200" b="1" i="1">
                            <a:solidFill>
                              <a:prstClr val="black">
                                <a:lumMod val="75000"/>
                                <a:lumOff val="25000"/>
                              </a:prstClr>
                            </a:solidFill>
                            <a:latin typeface="Cambria Math" panose="02040503050406030204" pitchFamily="18" charset="0"/>
                            <a:ea typeface="Cambria Math"/>
                          </a:rPr>
                        </m:ctrlPr>
                      </m:sSubPr>
                      <m:e>
                        <m:r>
                          <a:rPr lang="en-US" sz="2200" b="1" i="1">
                            <a:solidFill>
                              <a:prstClr val="black">
                                <a:lumMod val="75000"/>
                                <a:lumOff val="25000"/>
                              </a:prstClr>
                            </a:solidFill>
                            <a:latin typeface="Cambria Math"/>
                            <a:ea typeface="Cambria Math"/>
                          </a:rPr>
                          <m:t>𝒙</m:t>
                        </m:r>
                      </m:e>
                      <m:sub>
                        <m:r>
                          <a:rPr lang="en-US" sz="2200" b="1" i="1">
                            <a:solidFill>
                              <a:prstClr val="black">
                                <a:lumMod val="75000"/>
                                <a:lumOff val="25000"/>
                              </a:prstClr>
                            </a:solidFill>
                            <a:latin typeface="Cambria Math"/>
                            <a:ea typeface="Cambria Math"/>
                          </a:rPr>
                          <m:t>𝒈</m:t>
                        </m:r>
                      </m:sub>
                    </m:sSub>
                    <m:r>
                      <a:rPr lang="en-US" sz="2200" b="1" i="1">
                        <a:solidFill>
                          <a:prstClr val="black">
                            <a:lumMod val="75000"/>
                            <a:lumOff val="25000"/>
                          </a:prstClr>
                        </a:solidFill>
                        <a:latin typeface="Cambria Math"/>
                        <a:ea typeface="Cambria Math"/>
                      </a:rPr>
                      <m:t>, </m:t>
                    </m:r>
                    <m:sSub>
                      <m:sSubPr>
                        <m:ctrlPr>
                          <a:rPr lang="en-US" sz="2200" b="1" i="1">
                            <a:solidFill>
                              <a:prstClr val="black">
                                <a:lumMod val="75000"/>
                                <a:lumOff val="25000"/>
                              </a:prstClr>
                            </a:solidFill>
                            <a:latin typeface="Cambria Math" panose="02040503050406030204" pitchFamily="18" charset="0"/>
                            <a:ea typeface="Cambria Math"/>
                          </a:rPr>
                        </m:ctrlPr>
                      </m:sSubPr>
                      <m:e>
                        <m:r>
                          <a:rPr lang="en-US" sz="2200" b="1" i="1">
                            <a:solidFill>
                              <a:prstClr val="black">
                                <a:lumMod val="75000"/>
                                <a:lumOff val="25000"/>
                              </a:prstClr>
                            </a:solidFill>
                            <a:latin typeface="Cambria Math"/>
                            <a:ea typeface="Cambria Math"/>
                          </a:rPr>
                          <m:t>𝒙</m:t>
                        </m:r>
                      </m:e>
                      <m:sub>
                        <m:r>
                          <a:rPr lang="en-US" sz="2200" b="1" i="1">
                            <a:solidFill>
                              <a:prstClr val="black">
                                <a:lumMod val="75000"/>
                                <a:lumOff val="25000"/>
                              </a:prstClr>
                            </a:solidFill>
                            <a:latin typeface="Cambria Math"/>
                            <a:ea typeface="Cambria Math"/>
                          </a:rPr>
                          <m:t>𝒈</m:t>
                        </m:r>
                      </m:sub>
                    </m:sSub>
                    <m:r>
                      <a:rPr lang="en-US" sz="2200" b="1" i="1">
                        <a:solidFill>
                          <a:prstClr val="black">
                            <a:lumMod val="75000"/>
                            <a:lumOff val="25000"/>
                          </a:prstClr>
                        </a:solidFill>
                        <a:latin typeface="Cambria Math"/>
                        <a:ea typeface="Cambria Math"/>
                      </a:rPr>
                      <m:t>=</m:t>
                    </m:r>
                    <m:d>
                      <m:dPr>
                        <m:begChr m:val="["/>
                        <m:endChr m:val="]"/>
                        <m:ctrlPr>
                          <a:rPr lang="en-US" sz="2200" b="1" i="1">
                            <a:solidFill>
                              <a:prstClr val="black">
                                <a:lumMod val="75000"/>
                                <a:lumOff val="25000"/>
                              </a:prstClr>
                            </a:solidFill>
                            <a:latin typeface="Cambria Math" panose="02040503050406030204" pitchFamily="18" charset="0"/>
                            <a:ea typeface="Cambria Math"/>
                          </a:rPr>
                        </m:ctrlPr>
                      </m:dPr>
                      <m:e>
                        <m:m>
                          <m:mPr>
                            <m:mcs>
                              <m:mc>
                                <m:mcPr>
                                  <m:count m:val="1"/>
                                  <m:mcJc m:val="center"/>
                                </m:mcPr>
                              </m:mc>
                            </m:mcs>
                            <m:ctrlPr>
                              <a:rPr lang="en-US" sz="2200" b="1" i="1">
                                <a:solidFill>
                                  <a:prstClr val="black">
                                    <a:lumMod val="75000"/>
                                    <a:lumOff val="25000"/>
                                  </a:prstClr>
                                </a:solidFill>
                                <a:latin typeface="Cambria Math" panose="02040503050406030204" pitchFamily="18" charset="0"/>
                                <a:ea typeface="Cambria Math"/>
                              </a:rPr>
                            </m:ctrlPr>
                          </m:mPr>
                          <m:mr>
                            <m:e>
                              <m:r>
                                <m:rPr>
                                  <m:brk m:alnAt="7"/>
                                </m:rPr>
                                <a:rPr lang="en-US" sz="2200" b="1" i="1">
                                  <a:solidFill>
                                    <a:prstClr val="black">
                                      <a:lumMod val="75000"/>
                                      <a:lumOff val="25000"/>
                                    </a:prstClr>
                                  </a:solidFill>
                                  <a:latin typeface="Cambria Math"/>
                                  <a:ea typeface="Cambria Math"/>
                                </a:rPr>
                                <m:t>𝑺</m:t>
                              </m:r>
                              <m:r>
                                <a:rPr lang="en-US" sz="2200" b="1" i="1">
                                  <a:solidFill>
                                    <a:prstClr val="black">
                                      <a:lumMod val="75000"/>
                                      <a:lumOff val="25000"/>
                                    </a:prstClr>
                                  </a:solidFill>
                                  <a:latin typeface="Cambria Math"/>
                                  <a:ea typeface="Cambria Math"/>
                                </a:rPr>
                                <m:t>𝑻𝑬𝑷</m:t>
                              </m:r>
                              <m:r>
                                <a:rPr lang="en-US" sz="2200" b="1" i="1">
                                  <a:solidFill>
                                    <a:prstClr val="black">
                                      <a:lumMod val="75000"/>
                                      <a:lumOff val="25000"/>
                                    </a:prstClr>
                                  </a:solidFill>
                                  <a:latin typeface="Cambria Math"/>
                                  <a:ea typeface="Cambria Math"/>
                                </a:rPr>
                                <m:t> </m:t>
                              </m:r>
                              <m:r>
                                <a:rPr lang="en-US" sz="2200" b="1" i="1">
                                  <a:solidFill>
                                    <a:prstClr val="black">
                                      <a:lumMod val="75000"/>
                                      <a:lumOff val="25000"/>
                                    </a:prstClr>
                                  </a:solidFill>
                                  <a:latin typeface="Cambria Math"/>
                                  <a:ea typeface="Cambria Math"/>
                                </a:rPr>
                                <m:t>𝟏</m:t>
                              </m:r>
                            </m:e>
                          </m:mr>
                          <m:mr>
                            <m:e>
                              <m:r>
                                <a:rPr lang="en-US" sz="2200" b="1" i="1">
                                  <a:solidFill>
                                    <a:prstClr val="black">
                                      <a:lumMod val="75000"/>
                                      <a:lumOff val="25000"/>
                                    </a:prstClr>
                                  </a:solidFill>
                                  <a:latin typeface="Cambria Math"/>
                                  <a:ea typeface="Cambria Math"/>
                                </a:rPr>
                                <m:t>𝑺𝑻𝑬𝑷</m:t>
                              </m:r>
                              <m:r>
                                <a:rPr lang="en-US" sz="2200" b="1" i="1">
                                  <a:solidFill>
                                    <a:prstClr val="black">
                                      <a:lumMod val="75000"/>
                                      <a:lumOff val="25000"/>
                                    </a:prstClr>
                                  </a:solidFill>
                                  <a:latin typeface="Cambria Math"/>
                                  <a:ea typeface="Cambria Math"/>
                                </a:rPr>
                                <m:t> </m:t>
                              </m:r>
                              <m:r>
                                <a:rPr lang="en-US" sz="2200" b="1" i="1">
                                  <a:solidFill>
                                    <a:prstClr val="black">
                                      <a:lumMod val="75000"/>
                                      <a:lumOff val="25000"/>
                                    </a:prstClr>
                                  </a:solidFill>
                                  <a:latin typeface="Cambria Math"/>
                                  <a:ea typeface="Cambria Math"/>
                                </a:rPr>
                                <m:t>𝟐</m:t>
                              </m:r>
                            </m:e>
                          </m:mr>
                          <m:mr>
                            <m:e>
                              <m:r>
                                <a:rPr lang="en-US" sz="2200" b="1" i="1">
                                  <a:solidFill>
                                    <a:prstClr val="black">
                                      <a:lumMod val="75000"/>
                                      <a:lumOff val="25000"/>
                                    </a:prstClr>
                                  </a:solidFill>
                                  <a:latin typeface="Cambria Math"/>
                                  <a:ea typeface="Cambria Math"/>
                                </a:rPr>
                                <m:t>𝑺𝑻𝑬𝑷</m:t>
                              </m:r>
                              <m:r>
                                <a:rPr lang="en-US" sz="2200" b="1" i="1">
                                  <a:solidFill>
                                    <a:prstClr val="black">
                                      <a:lumMod val="75000"/>
                                      <a:lumOff val="25000"/>
                                    </a:prstClr>
                                  </a:solidFill>
                                  <a:latin typeface="Cambria Math"/>
                                  <a:ea typeface="Cambria Math"/>
                                </a:rPr>
                                <m:t> </m:t>
                              </m:r>
                              <m:r>
                                <a:rPr lang="en-US" sz="2200" b="1" i="1">
                                  <a:solidFill>
                                    <a:prstClr val="black">
                                      <a:lumMod val="75000"/>
                                      <a:lumOff val="25000"/>
                                    </a:prstClr>
                                  </a:solidFill>
                                  <a:latin typeface="Cambria Math"/>
                                  <a:ea typeface="Cambria Math"/>
                                </a:rPr>
                                <m:t>𝟑</m:t>
                              </m:r>
                            </m:e>
                          </m:mr>
                        </m:m>
                      </m:e>
                    </m:d>
                  </m:oMath>
                </a14:m>
                <a:r>
                  <a:rPr lang="en-US" sz="2000" b="1" dirty="0">
                    <a:solidFill>
                      <a:prstClr val="black">
                        <a:lumMod val="75000"/>
                        <a:lumOff val="25000"/>
                      </a:prstClr>
                    </a:solidFill>
                    <a:ea typeface="Times New Roman"/>
                  </a:rPr>
                  <a:t> </a:t>
                </a:r>
                <a:endParaRPr dirty="0"/>
              </a:p>
              <a:p>
                <a:pPr lvl="1" algn="just">
                  <a:buFont typeface="Wingdings"/>
                  <a:buChar char="q"/>
                  <a:defRPr/>
                </a:pPr>
                <a:endParaRPr lang="en-US" sz="2200" dirty="0">
                  <a:solidFill>
                    <a:prstClr val="black">
                      <a:lumMod val="75000"/>
                      <a:lumOff val="25000"/>
                    </a:prstClr>
                  </a:solidFill>
                  <a:ea typeface="Times New Roman"/>
                </a:endParaRPr>
              </a:p>
            </p:txBody>
          </p:sp>
        </mc:Choice>
        <mc:Fallback xmlns="">
          <p:sp>
            <p:nvSpPr>
              <p:cNvPr id="4" name="Content Placeholder 1"/>
              <p:cNvSpPr>
                <a:spLocks noGrp="1" noRot="1" noChangeAspect="1" noMove="1" noResize="1" noEditPoints="1" noAdjustHandles="1" noChangeArrowheads="1" noChangeShapeType="1" noTextEdit="1"/>
              </p:cNvSpPr>
              <p:nvPr>
                <p:ph idx="1"/>
              </p:nvPr>
            </p:nvSpPr>
            <p:spPr bwMode="auto">
              <a:xfrm>
                <a:off x="1097279" y="1845733"/>
                <a:ext cx="7804126" cy="4107197"/>
              </a:xfrm>
              <a:prstGeom prst="rect">
                <a:avLst/>
              </a:prstGeom>
              <a:blipFill>
                <a:blip r:embed="rId2"/>
                <a:stretch>
                  <a:fillRect l="-2031" t="-2671" r="-1953"/>
                </a:stretch>
              </a:blipFill>
              <a:ln>
                <a:noFill/>
              </a:ln>
            </p:spPr>
            <p:txBody>
              <a:bodyPr/>
              <a:lstStyle/>
              <a:p>
                <a:r>
                  <a:rPr lang="en-US">
                    <a:noFill/>
                  </a:rPr>
                  <a:t> </a:t>
                </a:r>
              </a:p>
            </p:txBody>
          </p:sp>
        </mc:Fallback>
      </mc:AlternateContent>
      <p:sp>
        <p:nvSpPr>
          <p:cNvPr id="5" name="Title 2"/>
          <p:cNvSpPr>
            <a:spLocks noGrp="1"/>
          </p:cNvSpPr>
          <p:nvPr>
            <p:ph type="title"/>
          </p:nvPr>
        </p:nvSpPr>
        <p:spPr bwMode="auto"/>
        <p:txBody>
          <a:bodyPr/>
          <a:lstStyle/>
          <a:p>
            <a:pPr>
              <a:defRPr/>
            </a:pPr>
            <a:r>
              <a:rPr lang="en-US"/>
              <a:t>Plug-N-Harvest: </a:t>
            </a:r>
            <a:r>
              <a:rPr lang="en-US">
                <a:solidFill>
                  <a:srgbClr val="00B0F0"/>
                </a:solidFill>
              </a:rPr>
              <a:t>Task 3.1 </a:t>
            </a:r>
            <a:r>
              <a:rPr lang="en-US">
                <a:solidFill>
                  <a:schemeClr val="accent6">
                    <a:lumMod val="75000"/>
                  </a:schemeClr>
                </a:solidFill>
              </a:rPr>
              <a:t>Function</a:t>
            </a:r>
            <a:endParaRPr lang="el-GR">
              <a:solidFill>
                <a:schemeClr val="accent6">
                  <a:lumMod val="75000"/>
                </a:schemeClr>
              </a:solidFill>
            </a:endParaRPr>
          </a:p>
        </p:txBody>
      </p:sp>
      <p:sp>
        <p:nvSpPr>
          <p:cNvPr id="6" name="Footer Placeholder 3"/>
          <p:cNvSpPr>
            <a:spLocks noGrp="1"/>
          </p:cNvSpPr>
          <p:nvPr>
            <p:ph type="ftr" sz="quarter" idx="11"/>
          </p:nvPr>
        </p:nvSpPr>
        <p:spPr bwMode="auto"/>
        <p:txBody>
          <a:bodyPr/>
          <a:lstStyle/>
          <a:p>
            <a:pPr>
              <a:defRPr/>
            </a:pPr>
            <a:r>
              <a:rPr lang="en-US"/>
              <a:t>PLUG-N-HARVEST</a:t>
            </a:r>
            <a:br>
              <a:rPr lang="en-US"/>
            </a:br>
            <a:r>
              <a:rPr lang="en-US"/>
              <a:t>ID: 768735 - H2020-EU.2.1.5.2.</a:t>
            </a:r>
          </a:p>
        </p:txBody>
      </p:sp>
      <p:sp>
        <p:nvSpPr>
          <p:cNvPr id="7" name="Slide Number Placeholder 4"/>
          <p:cNvSpPr>
            <a:spLocks noGrp="1"/>
          </p:cNvSpPr>
          <p:nvPr>
            <p:ph type="sldNum" sz="quarter" idx="12"/>
          </p:nvPr>
        </p:nvSpPr>
        <p:spPr bwMode="auto"/>
        <p:txBody>
          <a:bodyPr/>
          <a:lstStyle/>
          <a:p>
            <a:pPr>
              <a:defRPr/>
            </a:pPr>
            <a:r>
              <a:rPr lang="en-US"/>
              <a:t>10</a:t>
            </a:r>
          </a:p>
        </p:txBody>
      </p:sp>
      <p:pic>
        <p:nvPicPr>
          <p:cNvPr id="8" name="Picture 7"/>
          <p:cNvPicPr/>
          <p:nvPr/>
        </p:nvPicPr>
        <p:blipFill>
          <a:blip r:embed="rId3"/>
          <a:stretch/>
        </p:blipFill>
        <p:spPr bwMode="auto">
          <a:xfrm>
            <a:off x="8901405" y="2407298"/>
            <a:ext cx="3290596" cy="2939143"/>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ontent Placeholder 1"/>
          <p:cNvSpPr>
            <a:spLocks noGrp="1"/>
          </p:cNvSpPr>
          <p:nvPr>
            <p:ph idx="1"/>
          </p:nvPr>
        </p:nvSpPr>
        <p:spPr bwMode="auto">
          <a:xfrm>
            <a:off x="1097278" y="1845733"/>
            <a:ext cx="10058401" cy="4107197"/>
          </a:xfrm>
          <a:prstGeom prst="rect">
            <a:avLst/>
          </a:prstGeom>
          <a:ln>
            <a:noFill/>
          </a:ln>
        </p:spPr>
        <p:txBody>
          <a:bodyPr/>
          <a:lstStyle/>
          <a:p>
            <a:pPr marL="658368" lvl="1" indent="-457200" algn="just">
              <a:buFont typeface="+mj-lt"/>
              <a:buAutoNum type="arabicPeriod"/>
              <a:defRPr/>
            </a:pPr>
            <a:r>
              <a:rPr lang="en-US" sz="2200">
                <a:solidFill>
                  <a:srgbClr val="FF0000"/>
                </a:solidFill>
                <a:ea typeface="Times New Roman"/>
              </a:rPr>
              <a:t>One energy meter for each controllable HVAC </a:t>
            </a:r>
            <a:r>
              <a:rPr lang="en-US" sz="2200">
                <a:solidFill>
                  <a:prstClr val="black">
                    <a:lumMod val="75000"/>
                    <a:lumOff val="25000"/>
                  </a:prstClr>
                </a:solidFill>
                <a:ea typeface="Times New Roman"/>
              </a:rPr>
              <a:t>in order to calculate the total energy consumption of the specified plant.</a:t>
            </a:r>
            <a:endParaRPr/>
          </a:p>
          <a:p>
            <a:pPr marL="658368" lvl="1" indent="-457200" algn="just">
              <a:buFont typeface="+mj-lt"/>
              <a:buAutoNum type="arabicPeriod"/>
              <a:defRPr/>
            </a:pPr>
            <a:r>
              <a:rPr lang="en-US" sz="2200">
                <a:solidFill>
                  <a:prstClr val="black">
                    <a:lumMod val="75000"/>
                    <a:lumOff val="25000"/>
                  </a:prstClr>
                </a:solidFill>
                <a:ea typeface="Times New Roman"/>
              </a:rPr>
              <a:t>One temperature, </a:t>
            </a:r>
            <a:r>
              <a:rPr lang="en-US" sz="2200">
                <a:solidFill>
                  <a:srgbClr val="FF0000"/>
                </a:solidFill>
                <a:ea typeface="Times New Roman"/>
              </a:rPr>
              <a:t>relative humidity, CO</a:t>
            </a:r>
            <a:r>
              <a:rPr lang="en-US" sz="2200" baseline="-25000">
                <a:solidFill>
                  <a:srgbClr val="FF0000"/>
                </a:solidFill>
                <a:ea typeface="Times New Roman"/>
              </a:rPr>
              <a:t>2</a:t>
            </a:r>
            <a:r>
              <a:rPr lang="en-US" sz="2200">
                <a:solidFill>
                  <a:srgbClr val="FF0000"/>
                </a:solidFill>
                <a:ea typeface="Times New Roman"/>
              </a:rPr>
              <a:t>,</a:t>
            </a:r>
            <a:r>
              <a:rPr lang="en-US" sz="2200">
                <a:solidFill>
                  <a:prstClr val="black">
                    <a:lumMod val="75000"/>
                    <a:lumOff val="25000"/>
                  </a:prstClr>
                </a:solidFill>
                <a:ea typeface="Times New Roman"/>
              </a:rPr>
              <a:t> presence sensor for each participating thermal zone (e.g. apartment, office).</a:t>
            </a:r>
            <a:endParaRPr/>
          </a:p>
          <a:p>
            <a:pPr marL="658368" lvl="1" indent="-457200" algn="just">
              <a:buFont typeface="+mj-lt"/>
              <a:buAutoNum type="arabicPeriod"/>
              <a:defRPr/>
            </a:pPr>
            <a:r>
              <a:rPr lang="en-US" sz="2200" b="1">
                <a:solidFill>
                  <a:prstClr val="black">
                    <a:lumMod val="75000"/>
                    <a:lumOff val="25000"/>
                  </a:prstClr>
                </a:solidFill>
                <a:ea typeface="Times New Roman"/>
              </a:rPr>
              <a:t>One energy meter for battery state</a:t>
            </a:r>
            <a:r>
              <a:rPr lang="en-US" sz="2200">
                <a:solidFill>
                  <a:prstClr val="black">
                    <a:lumMod val="75000"/>
                    <a:lumOff val="25000"/>
                  </a:prstClr>
                </a:solidFill>
                <a:ea typeface="Times New Roman"/>
              </a:rPr>
              <a:t> (if battery elements do not support interfacing)</a:t>
            </a:r>
            <a:endParaRPr/>
          </a:p>
          <a:p>
            <a:pPr marL="658368" lvl="1" indent="-457200" algn="just">
              <a:buFont typeface="+mj-lt"/>
              <a:buAutoNum type="arabicPeriod"/>
              <a:defRPr/>
            </a:pPr>
            <a:r>
              <a:rPr lang="en-US" sz="2200" b="1">
                <a:solidFill>
                  <a:prstClr val="black">
                    <a:lumMod val="75000"/>
                    <a:lumOff val="25000"/>
                  </a:prstClr>
                </a:solidFill>
                <a:ea typeface="Times New Roman"/>
              </a:rPr>
              <a:t>One energy meter for PV generation </a:t>
            </a:r>
            <a:r>
              <a:rPr lang="en-US" sz="2200">
                <a:solidFill>
                  <a:prstClr val="black">
                    <a:lumMod val="75000"/>
                    <a:lumOff val="25000"/>
                  </a:prstClr>
                </a:solidFill>
                <a:ea typeface="Times New Roman"/>
              </a:rPr>
              <a:t>(if PV elements do not support interfacing)</a:t>
            </a:r>
            <a:endParaRPr/>
          </a:p>
          <a:p>
            <a:pPr marL="658368" lvl="1" indent="-457200" algn="just">
              <a:buFont typeface="+mj-lt"/>
              <a:buAutoNum type="arabicPeriod"/>
              <a:defRPr/>
            </a:pPr>
            <a:r>
              <a:rPr lang="en-US" sz="2200">
                <a:solidFill>
                  <a:prstClr val="black">
                    <a:lumMod val="75000"/>
                    <a:lumOff val="25000"/>
                  </a:prstClr>
                </a:solidFill>
                <a:ea typeface="Times New Roman"/>
              </a:rPr>
              <a:t>A </a:t>
            </a:r>
            <a:r>
              <a:rPr lang="en-US" sz="2200" b="1">
                <a:solidFill>
                  <a:prstClr val="black">
                    <a:lumMod val="75000"/>
                    <a:lumOff val="25000"/>
                  </a:prstClr>
                </a:solidFill>
                <a:ea typeface="Times New Roman"/>
              </a:rPr>
              <a:t>local weather station </a:t>
            </a:r>
            <a:r>
              <a:rPr lang="en-US" sz="2200">
                <a:solidFill>
                  <a:prstClr val="black">
                    <a:lumMod val="75000"/>
                    <a:lumOff val="25000"/>
                  </a:prstClr>
                </a:solidFill>
                <a:ea typeface="Times New Roman"/>
              </a:rPr>
              <a:t>with outdoor temperature, </a:t>
            </a:r>
            <a:r>
              <a:rPr lang="en-US" sz="2200">
                <a:solidFill>
                  <a:srgbClr val="FF0000"/>
                </a:solidFill>
                <a:ea typeface="Times New Roman"/>
              </a:rPr>
              <a:t>humidity, CO</a:t>
            </a:r>
            <a:r>
              <a:rPr lang="en-US" sz="2200" baseline="-25000">
                <a:solidFill>
                  <a:srgbClr val="FF0000"/>
                </a:solidFill>
                <a:ea typeface="Times New Roman"/>
              </a:rPr>
              <a:t>2</a:t>
            </a:r>
            <a:r>
              <a:rPr lang="en-US" sz="2200">
                <a:solidFill>
                  <a:srgbClr val="FF0000"/>
                </a:solidFill>
                <a:ea typeface="Times New Roman"/>
              </a:rPr>
              <a:t>, </a:t>
            </a:r>
            <a:r>
              <a:rPr lang="en-US" sz="2200">
                <a:solidFill>
                  <a:prstClr val="black">
                    <a:lumMod val="75000"/>
                    <a:lumOff val="25000"/>
                  </a:prstClr>
                </a:solidFill>
                <a:ea typeface="Times New Roman"/>
              </a:rPr>
              <a:t>solar radiation measuring and forecasting capabilities </a:t>
            </a:r>
            <a:r>
              <a:rPr lang="en-US" sz="2200" b="1">
                <a:solidFill>
                  <a:prstClr val="black">
                    <a:lumMod val="75000"/>
                    <a:lumOff val="25000"/>
                  </a:prstClr>
                </a:solidFill>
                <a:ea typeface="Times New Roman"/>
              </a:rPr>
              <a:t>OR internet access </a:t>
            </a:r>
            <a:r>
              <a:rPr lang="en-US" sz="2200">
                <a:solidFill>
                  <a:prstClr val="black">
                    <a:lumMod val="75000"/>
                    <a:lumOff val="25000"/>
                  </a:prstClr>
                </a:solidFill>
                <a:ea typeface="Times New Roman"/>
              </a:rPr>
              <a:t>available to extract all necessary weather data from a web-based repository.</a:t>
            </a:r>
            <a:endParaRPr/>
          </a:p>
          <a:p>
            <a:pPr marL="658368" lvl="1" indent="-457200" algn="just">
              <a:buFont typeface="+mj-lt"/>
              <a:buAutoNum type="arabicPeriod"/>
              <a:defRPr/>
            </a:pPr>
            <a:r>
              <a:rPr lang="en-US" sz="2200">
                <a:solidFill>
                  <a:prstClr val="black">
                    <a:lumMod val="75000"/>
                    <a:lumOff val="25000"/>
                  </a:prstClr>
                </a:solidFill>
                <a:ea typeface="Times New Roman"/>
              </a:rPr>
              <a:t>A </a:t>
            </a:r>
            <a:r>
              <a:rPr lang="en-US" sz="2200" b="1">
                <a:solidFill>
                  <a:prstClr val="black">
                    <a:lumMod val="75000"/>
                    <a:lumOff val="25000"/>
                  </a:prstClr>
                </a:solidFill>
                <a:ea typeface="Times New Roman"/>
              </a:rPr>
              <a:t>low-end device (PC)</a:t>
            </a:r>
            <a:r>
              <a:rPr lang="en-US" sz="2200">
                <a:solidFill>
                  <a:prstClr val="black">
                    <a:lumMod val="75000"/>
                    <a:lumOff val="25000"/>
                  </a:prstClr>
                </a:solidFill>
                <a:ea typeface="Times New Roman"/>
              </a:rPr>
              <a:t> per pilot site for hosting/executing locally the module.</a:t>
            </a:r>
            <a:endParaRPr/>
          </a:p>
        </p:txBody>
      </p:sp>
      <p:sp>
        <p:nvSpPr>
          <p:cNvPr id="5" name="Title 2"/>
          <p:cNvSpPr>
            <a:spLocks noGrp="1"/>
          </p:cNvSpPr>
          <p:nvPr>
            <p:ph type="title"/>
          </p:nvPr>
        </p:nvSpPr>
        <p:spPr bwMode="auto"/>
        <p:txBody>
          <a:bodyPr/>
          <a:lstStyle/>
          <a:p>
            <a:pPr>
              <a:defRPr/>
            </a:pPr>
            <a:r>
              <a:rPr lang="en-US"/>
              <a:t>Plug-N-Harvest: </a:t>
            </a:r>
            <a:r>
              <a:rPr lang="en-US">
                <a:solidFill>
                  <a:srgbClr val="00B0F0"/>
                </a:solidFill>
              </a:rPr>
              <a:t>Task 3.1 </a:t>
            </a:r>
            <a:r>
              <a:rPr lang="en-US">
                <a:solidFill>
                  <a:schemeClr val="accent6">
                    <a:lumMod val="75000"/>
                  </a:schemeClr>
                </a:solidFill>
              </a:rPr>
              <a:t>Equipment</a:t>
            </a:r>
            <a:endParaRPr lang="el-GR">
              <a:solidFill>
                <a:schemeClr val="accent6">
                  <a:lumMod val="75000"/>
                </a:schemeClr>
              </a:solidFill>
            </a:endParaRPr>
          </a:p>
        </p:txBody>
      </p:sp>
      <p:sp>
        <p:nvSpPr>
          <p:cNvPr id="6" name="Footer Placeholder 3"/>
          <p:cNvSpPr>
            <a:spLocks noGrp="1"/>
          </p:cNvSpPr>
          <p:nvPr>
            <p:ph type="ftr" sz="quarter" idx="11"/>
          </p:nvPr>
        </p:nvSpPr>
        <p:spPr bwMode="auto"/>
        <p:txBody>
          <a:bodyPr/>
          <a:lstStyle/>
          <a:p>
            <a:pPr>
              <a:defRPr/>
            </a:pPr>
            <a:r>
              <a:rPr lang="en-US"/>
              <a:t>PLUG-N-HARVEST</a:t>
            </a:r>
            <a:br>
              <a:rPr lang="en-US"/>
            </a:br>
            <a:r>
              <a:rPr lang="en-US"/>
              <a:t>ID: 768735 - H2020-EU.2.1.5.2.</a:t>
            </a:r>
          </a:p>
        </p:txBody>
      </p:sp>
      <p:sp>
        <p:nvSpPr>
          <p:cNvPr id="7" name="Slide Number Placeholder 4"/>
          <p:cNvSpPr>
            <a:spLocks noGrp="1"/>
          </p:cNvSpPr>
          <p:nvPr>
            <p:ph type="sldNum" sz="quarter" idx="12"/>
          </p:nvPr>
        </p:nvSpPr>
        <p:spPr bwMode="auto"/>
        <p:txBody>
          <a:bodyPr/>
          <a:lstStyle/>
          <a:p>
            <a:pPr>
              <a:defRPr/>
            </a:pPr>
            <a:r>
              <a:rPr lang="en-US"/>
              <a:t>11</a:t>
            </a:r>
          </a:p>
        </p:txBody>
      </p:sp>
      <p:sp>
        <p:nvSpPr>
          <p:cNvPr id="8" name="Rectangular Callout 5"/>
          <p:cNvSpPr/>
          <p:nvPr/>
        </p:nvSpPr>
        <p:spPr bwMode="auto">
          <a:xfrm>
            <a:off x="6236987" y="581392"/>
            <a:ext cx="2388637" cy="1203542"/>
          </a:xfrm>
          <a:prstGeom prst="wedgeRectCallout">
            <a:avLst>
              <a:gd name="adj1" fmla="val -38802"/>
              <a:gd name="adj2" fmla="val 122971"/>
            </a:avLst>
          </a:prstGeom>
          <a:solidFill>
            <a:srgbClr val="FF0000">
              <a:alpha val="50196"/>
            </a:srgbClr>
          </a:solidFill>
          <a:ln>
            <a:solidFill>
              <a:srgbClr val="000000">
                <a:alpha val="69804"/>
              </a:srgb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defRPr/>
            </a:pPr>
            <a:r>
              <a:rPr lang="en-US" b="1"/>
              <a:t>RH and CO</a:t>
            </a:r>
            <a:r>
              <a:rPr lang="en-US" b="1" baseline="-25000"/>
              <a:t>2 </a:t>
            </a:r>
            <a:r>
              <a:rPr lang="en-US" b="1"/>
              <a:t>indoor sensors can be neglected if required</a:t>
            </a:r>
            <a:endParaRPr lang="el-GR" b="1"/>
          </a:p>
        </p:txBody>
      </p:sp>
      <p:sp>
        <p:nvSpPr>
          <p:cNvPr id="9" name="Rectangular Callout 5"/>
          <p:cNvSpPr/>
          <p:nvPr/>
        </p:nvSpPr>
        <p:spPr bwMode="auto">
          <a:xfrm>
            <a:off x="3566377" y="21170"/>
            <a:ext cx="2388637" cy="1203542"/>
          </a:xfrm>
          <a:prstGeom prst="wedgeRectCallout">
            <a:avLst>
              <a:gd name="adj1" fmla="val -38802"/>
              <a:gd name="adj2" fmla="val 111131"/>
            </a:avLst>
          </a:prstGeom>
          <a:solidFill>
            <a:srgbClr val="FF0000">
              <a:alpha val="50196"/>
            </a:srgbClr>
          </a:solidFill>
          <a:ln>
            <a:solidFill>
              <a:srgbClr val="000000">
                <a:alpha val="69804"/>
              </a:srgb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defRPr/>
            </a:pPr>
            <a:r>
              <a:rPr lang="en-US" b="1"/>
              <a:t>OR install a central energy meter and disaggregate energy measurements</a:t>
            </a:r>
            <a:endParaRPr lang="el-GR" b="1"/>
          </a:p>
        </p:txBody>
      </p:sp>
      <p:sp>
        <p:nvSpPr>
          <p:cNvPr id="10" name="Rectangular Callout 5"/>
          <p:cNvSpPr/>
          <p:nvPr/>
        </p:nvSpPr>
        <p:spPr bwMode="auto">
          <a:xfrm>
            <a:off x="8625624" y="2201559"/>
            <a:ext cx="2388637" cy="1203542"/>
          </a:xfrm>
          <a:prstGeom prst="wedgeRectCallout">
            <a:avLst>
              <a:gd name="adj1" fmla="val -38802"/>
              <a:gd name="adj2" fmla="val 122971"/>
            </a:avLst>
          </a:prstGeom>
          <a:solidFill>
            <a:srgbClr val="FF0000">
              <a:alpha val="50196"/>
            </a:srgbClr>
          </a:solidFill>
          <a:ln>
            <a:solidFill>
              <a:srgbClr val="000000">
                <a:alpha val="69804"/>
              </a:srgb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defRPr/>
            </a:pPr>
            <a:r>
              <a:rPr lang="en-US" b="1"/>
              <a:t>RH and CO</a:t>
            </a:r>
            <a:r>
              <a:rPr lang="en-US" b="1" baseline="-25000"/>
              <a:t>2 </a:t>
            </a:r>
            <a:r>
              <a:rPr lang="en-US" b="1"/>
              <a:t>indoor sensors can be neglected if required</a:t>
            </a:r>
            <a:endParaRPr lang="el-GR"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2000"/>
                                        <p:tgtEl>
                                          <p:spTgt spid="9"/>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2000"/>
                                        <p:tgtEl>
                                          <p:spTgt spid="8"/>
                                        </p:tgtEl>
                                      </p:cBhvr>
                                    </p:animEffect>
                                  </p:childTnLst>
                                </p:cTn>
                              </p:par>
                            </p:childTnLst>
                          </p:cTn>
                        </p:par>
                        <p:par>
                          <p:cTn id="12" fill="hold">
                            <p:stCondLst>
                              <p:cond delay="4000"/>
                            </p:stCondLst>
                            <p:childTnLst>
                              <p:par>
                                <p:cTn id="13" presetID="22" presetClass="entr" presetSubtype="4"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2"/>
          <p:cNvSpPr>
            <a:spLocks noGrp="1"/>
          </p:cNvSpPr>
          <p:nvPr>
            <p:ph type="title"/>
          </p:nvPr>
        </p:nvSpPr>
        <p:spPr bwMode="auto">
          <a:xfrm>
            <a:off x="1097279" y="286603"/>
            <a:ext cx="10223251" cy="1458114"/>
          </a:xfrm>
        </p:spPr>
        <p:txBody>
          <a:bodyPr/>
          <a:lstStyle/>
          <a:p>
            <a:pPr>
              <a:defRPr/>
            </a:pPr>
            <a:r>
              <a:rPr lang="en-US"/>
              <a:t>Plug-N-Harvest: </a:t>
            </a:r>
            <a:r>
              <a:rPr lang="en-US">
                <a:solidFill>
                  <a:srgbClr val="00B0F0"/>
                </a:solidFill>
              </a:rPr>
              <a:t>Task 3.1 </a:t>
            </a:r>
            <a:r>
              <a:rPr lang="en-US">
                <a:solidFill>
                  <a:schemeClr val="accent6">
                    <a:lumMod val="75000"/>
                  </a:schemeClr>
                </a:solidFill>
              </a:rPr>
              <a:t>Current ICT Features</a:t>
            </a:r>
            <a:endParaRPr lang="el-GR">
              <a:solidFill>
                <a:schemeClr val="accent6">
                  <a:lumMod val="75000"/>
                </a:schemeClr>
              </a:solidFill>
            </a:endParaRPr>
          </a:p>
        </p:txBody>
      </p:sp>
      <p:sp>
        <p:nvSpPr>
          <p:cNvPr id="5" name="Footer Placeholder 3"/>
          <p:cNvSpPr>
            <a:spLocks noGrp="1"/>
          </p:cNvSpPr>
          <p:nvPr>
            <p:ph type="ftr" sz="quarter" idx="11"/>
          </p:nvPr>
        </p:nvSpPr>
        <p:spPr bwMode="auto"/>
        <p:txBody>
          <a:bodyPr/>
          <a:lstStyle/>
          <a:p>
            <a:pPr>
              <a:defRPr/>
            </a:pPr>
            <a:r>
              <a:rPr lang="en-US"/>
              <a:t>PLUG-N-HARVEST</a:t>
            </a:r>
            <a:br>
              <a:rPr lang="en-US"/>
            </a:br>
            <a:r>
              <a:rPr lang="en-US"/>
              <a:t>ID: 768735 - H2020-EU.2.1.5.2.</a:t>
            </a:r>
          </a:p>
        </p:txBody>
      </p:sp>
      <p:sp>
        <p:nvSpPr>
          <p:cNvPr id="6" name="Slide Number Placeholder 4"/>
          <p:cNvSpPr>
            <a:spLocks noGrp="1"/>
          </p:cNvSpPr>
          <p:nvPr>
            <p:ph type="sldNum" sz="quarter" idx="12"/>
          </p:nvPr>
        </p:nvSpPr>
        <p:spPr bwMode="auto"/>
        <p:txBody>
          <a:bodyPr/>
          <a:lstStyle/>
          <a:p>
            <a:pPr>
              <a:defRPr/>
            </a:pPr>
            <a:r>
              <a:rPr lang="en-US"/>
              <a:t>12</a:t>
            </a:r>
          </a:p>
        </p:txBody>
      </p:sp>
      <p:graphicFrame>
        <p:nvGraphicFramePr>
          <p:cNvPr id="7" name="Table 7"/>
          <p:cNvGraphicFramePr>
            <a:graphicFrameLocks noGrp="1"/>
          </p:cNvGraphicFramePr>
          <p:nvPr/>
        </p:nvGraphicFramePr>
        <p:xfrm>
          <a:off x="1097279" y="1785019"/>
          <a:ext cx="10480828" cy="4113505"/>
        </p:xfrm>
        <a:graphic>
          <a:graphicData uri="http://schemas.openxmlformats.org/drawingml/2006/table">
            <a:tbl>
              <a:tblPr firstRow="1" firstCol="1" bandRow="1"/>
              <a:tblGrid>
                <a:gridCol w="2508806">
                  <a:extLst>
                    <a:ext uri="{9D8B030D-6E8A-4147-A177-3AD203B41FA5}">
                      <a16:colId xmlns:a16="http://schemas.microsoft.com/office/drawing/2014/main" xmlns="" val="20000"/>
                    </a:ext>
                  </a:extLst>
                </a:gridCol>
                <a:gridCol w="7972022">
                  <a:extLst>
                    <a:ext uri="{9D8B030D-6E8A-4147-A177-3AD203B41FA5}">
                      <a16:colId xmlns:a16="http://schemas.microsoft.com/office/drawing/2014/main" xmlns="" val="20001"/>
                    </a:ext>
                  </a:extLst>
                </a:gridCol>
              </a:tblGrid>
              <a:tr h="960896">
                <a:tc>
                  <a:txBody>
                    <a:bodyPr/>
                    <a:lstStyle/>
                    <a:p>
                      <a:pPr algn="l">
                        <a:spcAft>
                          <a:spcPts val="0"/>
                        </a:spcAft>
                        <a:defRPr/>
                      </a:pPr>
                      <a:r>
                        <a:rPr lang="en-US" sz="2000" b="1">
                          <a:latin typeface="+mn-lt"/>
                          <a:ea typeface="Calibri"/>
                        </a:rPr>
                        <a:t>Inputs</a:t>
                      </a:r>
                      <a:endParaRPr lang="el-GR" sz="2000">
                        <a:latin typeface="+mn-lt"/>
                        <a:ea typeface="Times New Roman"/>
                      </a:endParaRPr>
                    </a:p>
                  </a:txBody>
                  <a:tcPr marL="60450" marR="60450" marT="0" marB="0">
                    <a:lnL w="12700" algn="ctr">
                      <a:solidFill>
                        <a:srgbClr val="000000"/>
                      </a:solidFill>
                    </a:lnL>
                    <a:lnR w="12700" algn="ctr">
                      <a:solidFill>
                        <a:srgbClr val="000000"/>
                      </a:solidFill>
                    </a:lnR>
                    <a:lnT w="12700" algn="ctr">
                      <a:solidFill>
                        <a:srgbClr val="000000"/>
                      </a:solidFill>
                    </a:lnT>
                    <a:lnB w="12700" algn="ctr">
                      <a:solidFill>
                        <a:srgbClr val="000000"/>
                      </a:solidFill>
                    </a:lnB>
                  </a:tcPr>
                </a:tc>
                <a:tc>
                  <a:txBody>
                    <a:bodyPr/>
                    <a:lstStyle/>
                    <a:p>
                      <a:pPr marL="32385" algn="l">
                        <a:spcAft>
                          <a:spcPts val="0"/>
                        </a:spcAft>
                        <a:defRPr/>
                      </a:pPr>
                      <a:r>
                        <a:rPr lang="en-US" sz="2000" dirty="0">
                          <a:latin typeface="+mn-lt"/>
                          <a:ea typeface="Calibri"/>
                        </a:rPr>
                        <a:t>Required in common file formats e.g. </a:t>
                      </a:r>
                      <a:r>
                        <a:rPr lang="en-US" sz="2000" b="1" dirty="0">
                          <a:latin typeface="+mn-lt"/>
                          <a:ea typeface="Calibri"/>
                        </a:rPr>
                        <a:t>TXT, XML, DAT, EXCEL </a:t>
                      </a:r>
                      <a:r>
                        <a:rPr lang="en-US" sz="2000" dirty="0">
                          <a:latin typeface="+mn-lt"/>
                          <a:ea typeface="Calibri"/>
                        </a:rPr>
                        <a:t>files. The module can be also synchronized with an SQL database to acquire data directly from a shared database and avoid using structured files.</a:t>
                      </a:r>
                      <a:endParaRPr lang="el-GR" sz="2000" dirty="0">
                        <a:latin typeface="+mn-lt"/>
                        <a:ea typeface="Times New Roman"/>
                      </a:endParaRPr>
                    </a:p>
                  </a:txBody>
                  <a:tcPr marL="60450" marR="60450" marT="0" marB="0">
                    <a:lnL w="12700" algn="ctr">
                      <a:solidFill>
                        <a:srgbClr val="000000"/>
                      </a:solidFill>
                    </a:lnL>
                    <a:lnR w="12700" algn="ctr">
                      <a:solidFill>
                        <a:srgbClr val="000000"/>
                      </a:solidFill>
                    </a:lnR>
                    <a:lnT w="12700" algn="ctr">
                      <a:solidFill>
                        <a:srgbClr val="000000"/>
                      </a:solidFill>
                    </a:lnT>
                    <a:lnB w="12700" algn="ctr">
                      <a:solidFill>
                        <a:srgbClr val="000000"/>
                      </a:solidFill>
                    </a:lnB>
                  </a:tcPr>
                </a:tc>
                <a:extLst>
                  <a:ext uri="{0D108BD9-81ED-4DB2-BD59-A6C34878D82A}">
                    <a16:rowId xmlns:a16="http://schemas.microsoft.com/office/drawing/2014/main" xmlns="" val="10000"/>
                  </a:ext>
                </a:extLst>
              </a:tr>
              <a:tr h="960896">
                <a:tc>
                  <a:txBody>
                    <a:bodyPr/>
                    <a:lstStyle/>
                    <a:p>
                      <a:pPr algn="l">
                        <a:spcAft>
                          <a:spcPts val="0"/>
                        </a:spcAft>
                        <a:defRPr/>
                      </a:pPr>
                      <a:r>
                        <a:rPr lang="en-US" sz="2000" b="1">
                          <a:latin typeface="+mn-lt"/>
                          <a:ea typeface="Calibri"/>
                        </a:rPr>
                        <a:t>Outputs</a:t>
                      </a:r>
                      <a:endParaRPr lang="el-GR" sz="2000">
                        <a:latin typeface="+mn-lt"/>
                        <a:ea typeface="Times New Roman"/>
                      </a:endParaRPr>
                    </a:p>
                  </a:txBody>
                  <a:tcPr marL="60450" marR="60450" marT="0" marB="0">
                    <a:lnL w="12700" algn="ctr">
                      <a:solidFill>
                        <a:srgbClr val="000000"/>
                      </a:solidFill>
                    </a:lnL>
                    <a:lnR w="12700" algn="ctr">
                      <a:solidFill>
                        <a:srgbClr val="000000"/>
                      </a:solidFill>
                    </a:lnR>
                    <a:lnT w="12700" algn="ctr">
                      <a:solidFill>
                        <a:srgbClr val="000000"/>
                      </a:solidFill>
                    </a:lnT>
                    <a:lnB w="12700" algn="ctr">
                      <a:solidFill>
                        <a:srgbClr val="000000"/>
                      </a:solidFill>
                    </a:lnB>
                  </a:tcPr>
                </a:tc>
                <a:tc>
                  <a:txBody>
                    <a:bodyPr/>
                    <a:lstStyle/>
                    <a:p>
                      <a:pPr algn="just">
                        <a:spcAft>
                          <a:spcPts val="600"/>
                        </a:spcAft>
                        <a:defRPr/>
                      </a:pPr>
                      <a:r>
                        <a:rPr lang="en-US" sz="2000">
                          <a:latin typeface="+mn-lt"/>
                          <a:ea typeface="Calibri"/>
                        </a:rPr>
                        <a:t>Currently available in </a:t>
                      </a:r>
                      <a:r>
                        <a:rPr lang="en-US" sz="2000" b="1">
                          <a:latin typeface="+mn-lt"/>
                          <a:ea typeface="Calibri"/>
                        </a:rPr>
                        <a:t>TXT, XML, DAT, EXCEL files. </a:t>
                      </a:r>
                      <a:r>
                        <a:rPr lang="en-US" sz="2000">
                          <a:latin typeface="+mn-lt"/>
                          <a:ea typeface="Calibri"/>
                        </a:rPr>
                        <a:t>The structure and format of the outputs is quite flexible and should be defined based on the communication channels with the SCADA interface that will be used.</a:t>
                      </a:r>
                      <a:endParaRPr lang="el-GR" sz="2000">
                        <a:latin typeface="+mn-lt"/>
                        <a:ea typeface="Times New Roman"/>
                      </a:endParaRPr>
                    </a:p>
                  </a:txBody>
                  <a:tcPr marL="60450" marR="60450" marT="0" marB="0">
                    <a:lnL w="12700" algn="ctr">
                      <a:solidFill>
                        <a:srgbClr val="000000"/>
                      </a:solidFill>
                    </a:lnL>
                    <a:lnR w="12700" algn="ctr">
                      <a:solidFill>
                        <a:srgbClr val="000000"/>
                      </a:solidFill>
                    </a:lnR>
                    <a:lnT w="12700" algn="ctr">
                      <a:solidFill>
                        <a:srgbClr val="000000"/>
                      </a:solidFill>
                    </a:lnT>
                    <a:lnB w="12700" algn="ctr">
                      <a:solidFill>
                        <a:srgbClr val="000000"/>
                      </a:solidFill>
                    </a:lnB>
                  </a:tcPr>
                </a:tc>
                <a:extLst>
                  <a:ext uri="{0D108BD9-81ED-4DB2-BD59-A6C34878D82A}">
                    <a16:rowId xmlns:a16="http://schemas.microsoft.com/office/drawing/2014/main" xmlns="" val="10001"/>
                  </a:ext>
                </a:extLst>
              </a:tr>
              <a:tr h="640598">
                <a:tc>
                  <a:txBody>
                    <a:bodyPr/>
                    <a:lstStyle/>
                    <a:p>
                      <a:pPr algn="l">
                        <a:spcAft>
                          <a:spcPts val="0"/>
                        </a:spcAft>
                        <a:defRPr/>
                      </a:pPr>
                      <a:r>
                        <a:rPr lang="en-US" sz="2000" b="1">
                          <a:latin typeface="+mn-lt"/>
                          <a:ea typeface="Calibri"/>
                        </a:rPr>
                        <a:t>Frequency</a:t>
                      </a:r>
                      <a:endParaRPr lang="el-GR" sz="2000">
                        <a:latin typeface="+mn-lt"/>
                        <a:ea typeface="Times New Roman"/>
                      </a:endParaRPr>
                    </a:p>
                  </a:txBody>
                  <a:tcPr marL="60450" marR="60450" marT="0" marB="0">
                    <a:lnL w="12700" algn="ctr">
                      <a:solidFill>
                        <a:srgbClr val="000000"/>
                      </a:solidFill>
                    </a:lnL>
                    <a:lnR w="12700" algn="ctr">
                      <a:solidFill>
                        <a:srgbClr val="000000"/>
                      </a:solidFill>
                    </a:lnR>
                    <a:lnT w="12700" algn="ctr">
                      <a:solidFill>
                        <a:srgbClr val="000000"/>
                      </a:solidFill>
                    </a:lnT>
                    <a:lnB w="12700" algn="ctr">
                      <a:solidFill>
                        <a:srgbClr val="000000"/>
                      </a:solidFill>
                    </a:lnB>
                  </a:tcPr>
                </a:tc>
                <a:tc>
                  <a:txBody>
                    <a:bodyPr/>
                    <a:lstStyle/>
                    <a:p>
                      <a:pPr algn="just">
                        <a:spcAft>
                          <a:spcPts val="0"/>
                        </a:spcAft>
                        <a:defRPr/>
                      </a:pPr>
                      <a:r>
                        <a:rPr lang="en-US" sz="2000">
                          <a:latin typeface="+mn-lt"/>
                          <a:ea typeface="Calibri"/>
                        </a:rPr>
                        <a:t>Usually a reasonable execution and control frequency is defined to be over 5 minutes and less than 15 minutes.</a:t>
                      </a:r>
                      <a:endParaRPr lang="el-GR" sz="2000">
                        <a:latin typeface="+mn-lt"/>
                        <a:ea typeface="Times New Roman"/>
                      </a:endParaRPr>
                    </a:p>
                  </a:txBody>
                  <a:tcPr marL="60450" marR="60450" marT="0" marB="0">
                    <a:lnL w="12700" algn="ctr">
                      <a:solidFill>
                        <a:srgbClr val="000000"/>
                      </a:solidFill>
                    </a:lnL>
                    <a:lnR w="12700" algn="ctr">
                      <a:solidFill>
                        <a:srgbClr val="000000"/>
                      </a:solidFill>
                    </a:lnR>
                    <a:lnT w="12700" algn="ctr">
                      <a:solidFill>
                        <a:srgbClr val="000000"/>
                      </a:solidFill>
                    </a:lnT>
                    <a:lnB w="12700" algn="ctr">
                      <a:solidFill>
                        <a:srgbClr val="000000"/>
                      </a:solidFill>
                    </a:lnB>
                  </a:tcPr>
                </a:tc>
                <a:extLst>
                  <a:ext uri="{0D108BD9-81ED-4DB2-BD59-A6C34878D82A}">
                    <a16:rowId xmlns:a16="http://schemas.microsoft.com/office/drawing/2014/main" xmlns="" val="10002"/>
                  </a:ext>
                </a:extLst>
              </a:tr>
              <a:tr h="590219">
                <a:tc>
                  <a:txBody>
                    <a:bodyPr/>
                    <a:lstStyle/>
                    <a:p>
                      <a:pPr algn="l">
                        <a:spcAft>
                          <a:spcPts val="0"/>
                        </a:spcAft>
                        <a:defRPr/>
                      </a:pPr>
                      <a:r>
                        <a:rPr lang="en-US" sz="2000" b="1">
                          <a:latin typeface="+mn-lt"/>
                          <a:ea typeface="Calibri"/>
                        </a:rPr>
                        <a:t>Programming</a:t>
                      </a:r>
                      <a:endParaRPr lang="el-GR" sz="2000">
                        <a:latin typeface="+mn-lt"/>
                        <a:ea typeface="Times New Roman"/>
                      </a:endParaRPr>
                    </a:p>
                  </a:txBody>
                  <a:tcPr marL="60450" marR="60450" marT="0" marB="0">
                    <a:lnL w="12700" algn="ctr">
                      <a:solidFill>
                        <a:srgbClr val="000000"/>
                      </a:solidFill>
                    </a:lnL>
                    <a:lnR w="12700" algn="ctr">
                      <a:solidFill>
                        <a:srgbClr val="000000"/>
                      </a:solidFill>
                    </a:lnR>
                    <a:lnT w="12700" algn="ctr">
                      <a:solidFill>
                        <a:srgbClr val="000000"/>
                      </a:solidFill>
                    </a:lnT>
                    <a:lnB w="12700" algn="ctr">
                      <a:solidFill>
                        <a:srgbClr val="000000"/>
                      </a:solidFill>
                    </a:lnB>
                  </a:tcPr>
                </a:tc>
                <a:tc>
                  <a:txBody>
                    <a:bodyPr/>
                    <a:lstStyle/>
                    <a:p>
                      <a:pPr algn="just">
                        <a:spcAft>
                          <a:spcPts val="0"/>
                        </a:spcAft>
                        <a:defRPr/>
                      </a:pPr>
                      <a:r>
                        <a:rPr lang="en-US" sz="2000" b="1">
                          <a:latin typeface="+mn-lt"/>
                          <a:ea typeface="Calibri"/>
                        </a:rPr>
                        <a:t>Executable file from Matlab-based implementation (or C# if necessary).</a:t>
                      </a:r>
                      <a:endParaRPr lang="el-GR" sz="2000" b="1">
                        <a:latin typeface="+mn-lt"/>
                        <a:ea typeface="Times New Roman"/>
                      </a:endParaRPr>
                    </a:p>
                  </a:txBody>
                  <a:tcPr marL="60450" marR="60450" marT="0" marB="0">
                    <a:lnL w="12700" algn="ctr">
                      <a:solidFill>
                        <a:srgbClr val="000000"/>
                      </a:solidFill>
                    </a:lnL>
                    <a:lnR w="12700" algn="ctr">
                      <a:solidFill>
                        <a:srgbClr val="000000"/>
                      </a:solidFill>
                    </a:lnR>
                    <a:lnT w="12700" algn="ctr">
                      <a:solidFill>
                        <a:srgbClr val="000000"/>
                      </a:solidFill>
                    </a:lnT>
                    <a:lnB w="12700" algn="ctr">
                      <a:solidFill>
                        <a:srgbClr val="000000"/>
                      </a:solidFill>
                    </a:lnB>
                  </a:tcPr>
                </a:tc>
                <a:extLst>
                  <a:ext uri="{0D108BD9-81ED-4DB2-BD59-A6C34878D82A}">
                    <a16:rowId xmlns:a16="http://schemas.microsoft.com/office/drawing/2014/main" xmlns="" val="10003"/>
                  </a:ext>
                </a:extLst>
              </a:tr>
              <a:tr h="960896">
                <a:tc>
                  <a:txBody>
                    <a:bodyPr/>
                    <a:lstStyle/>
                    <a:p>
                      <a:pPr algn="l">
                        <a:spcAft>
                          <a:spcPts val="0"/>
                        </a:spcAft>
                        <a:defRPr/>
                      </a:pPr>
                      <a:r>
                        <a:rPr lang="en-US" sz="2000" b="1">
                          <a:latin typeface="+mn-lt"/>
                          <a:ea typeface="Calibri"/>
                        </a:rPr>
                        <a:t>Maximum execution time required</a:t>
                      </a:r>
                      <a:endParaRPr lang="el-GR" sz="2000">
                        <a:latin typeface="+mn-lt"/>
                        <a:ea typeface="Times New Roman"/>
                      </a:endParaRPr>
                    </a:p>
                  </a:txBody>
                  <a:tcPr marL="60450" marR="60450" marT="0" marB="0">
                    <a:lnL w="12700" algn="ctr">
                      <a:solidFill>
                        <a:srgbClr val="000000"/>
                      </a:solidFill>
                    </a:lnL>
                    <a:lnR w="12700" algn="ctr">
                      <a:solidFill>
                        <a:srgbClr val="000000"/>
                      </a:solidFill>
                    </a:lnR>
                    <a:lnT w="12700" algn="ctr">
                      <a:solidFill>
                        <a:srgbClr val="000000"/>
                      </a:solidFill>
                    </a:lnT>
                    <a:lnB w="12700" algn="ctr">
                      <a:solidFill>
                        <a:srgbClr val="000000"/>
                      </a:solidFill>
                    </a:lnB>
                  </a:tcPr>
                </a:tc>
                <a:tc>
                  <a:txBody>
                    <a:bodyPr/>
                    <a:lstStyle/>
                    <a:p>
                      <a:pPr algn="just">
                        <a:spcAft>
                          <a:spcPts val="0"/>
                        </a:spcAft>
                        <a:defRPr/>
                      </a:pPr>
                      <a:r>
                        <a:rPr lang="en-US" sz="2000" dirty="0">
                          <a:latin typeface="+mn-lt"/>
                          <a:ea typeface="Calibri"/>
                        </a:rPr>
                        <a:t>Less than 10 seconds (per control cycle)</a:t>
                      </a:r>
                      <a:endParaRPr dirty="0"/>
                    </a:p>
                    <a:p>
                      <a:pPr algn="just">
                        <a:spcAft>
                          <a:spcPts val="0"/>
                        </a:spcAft>
                        <a:defRPr/>
                      </a:pPr>
                      <a:r>
                        <a:rPr lang="en-US" sz="2000" dirty="0">
                          <a:latin typeface="+mn-lt"/>
                          <a:ea typeface="Times New Roman"/>
                        </a:rPr>
                        <a:t>Less than 30 seconds (per optimization cycle)</a:t>
                      </a:r>
                      <a:endParaRPr lang="el-GR" sz="2000" dirty="0">
                        <a:latin typeface="+mn-lt"/>
                        <a:ea typeface="Times New Roman"/>
                      </a:endParaRPr>
                    </a:p>
                  </a:txBody>
                  <a:tcPr marL="60450" marR="60450" marT="0" marB="0">
                    <a:lnL w="12700" algn="ctr">
                      <a:solidFill>
                        <a:srgbClr val="000000"/>
                      </a:solidFill>
                    </a:lnL>
                    <a:lnR w="12700" algn="ctr">
                      <a:solidFill>
                        <a:srgbClr val="000000"/>
                      </a:solidFill>
                    </a:lnR>
                    <a:lnT w="12700" algn="ctr">
                      <a:solidFill>
                        <a:srgbClr val="000000"/>
                      </a:solidFill>
                    </a:lnT>
                    <a:lnB w="12700" algn="ctr">
                      <a:solidFill>
                        <a:srgbClr val="000000"/>
                      </a:solidFill>
                    </a:lnB>
                  </a:tcPr>
                </a:tc>
                <a:extLst>
                  <a:ext uri="{0D108BD9-81ED-4DB2-BD59-A6C34878D82A}">
                    <a16:rowId xmlns:a16="http://schemas.microsoft.com/office/drawing/2014/main" xmlns="" val="10004"/>
                  </a:ext>
                </a:extLst>
              </a:tr>
            </a:tbl>
          </a:graphicData>
        </a:graphic>
      </p:graphicFrame>
      <p:sp>
        <p:nvSpPr>
          <p:cNvPr id="8" name="Rectangular Callout 5">
            <a:extLst>
              <a:ext uri="{FF2B5EF4-FFF2-40B4-BE49-F238E27FC236}">
                <a16:creationId xmlns:a16="http://schemas.microsoft.com/office/drawing/2014/main" xmlns="" id="{46015435-D975-4BDA-B999-A9B55DF54AC5}"/>
              </a:ext>
            </a:extLst>
          </p:cNvPr>
          <p:cNvSpPr/>
          <p:nvPr/>
        </p:nvSpPr>
        <p:spPr bwMode="auto">
          <a:xfrm>
            <a:off x="4367808" y="959476"/>
            <a:ext cx="2664296" cy="1203542"/>
          </a:xfrm>
          <a:prstGeom prst="wedgeRectCallout">
            <a:avLst>
              <a:gd name="adj1" fmla="val 41899"/>
              <a:gd name="adj2" fmla="val 93197"/>
            </a:avLst>
          </a:prstGeom>
          <a:solidFill>
            <a:srgbClr val="FF0000">
              <a:alpha val="50196"/>
            </a:srgbClr>
          </a:solidFill>
          <a:ln>
            <a:solidFill>
              <a:srgbClr val="000000">
                <a:alpha val="69804"/>
              </a:srgb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defRPr/>
            </a:pPr>
            <a:r>
              <a:rPr lang="en-US" b="1" dirty="0"/>
              <a:t>Develop an HTTP client compatible with BMS!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2"/>
          <p:cNvSpPr>
            <a:spLocks noGrp="1"/>
          </p:cNvSpPr>
          <p:nvPr>
            <p:ph type="title"/>
          </p:nvPr>
        </p:nvSpPr>
        <p:spPr bwMode="auto">
          <a:xfrm>
            <a:off x="1097279" y="286603"/>
            <a:ext cx="10223251" cy="1458114"/>
          </a:xfrm>
        </p:spPr>
        <p:txBody>
          <a:bodyPr/>
          <a:lstStyle/>
          <a:p>
            <a:pPr>
              <a:defRPr/>
            </a:pPr>
            <a:r>
              <a:rPr lang="en-US"/>
              <a:t>Plug-N-Harvest: </a:t>
            </a:r>
            <a:r>
              <a:rPr lang="en-US">
                <a:solidFill>
                  <a:srgbClr val="00B0F0"/>
                </a:solidFill>
              </a:rPr>
              <a:t>Task 3.1 </a:t>
            </a:r>
            <a:r>
              <a:rPr lang="en-US">
                <a:solidFill>
                  <a:srgbClr val="51C3F9">
                    <a:lumMod val="75000"/>
                  </a:srgbClr>
                </a:solidFill>
              </a:rPr>
              <a:t>Current ICT Features</a:t>
            </a:r>
            <a:endParaRPr lang="el-GR">
              <a:solidFill>
                <a:schemeClr val="accent6">
                  <a:lumMod val="75000"/>
                </a:schemeClr>
              </a:solidFill>
            </a:endParaRPr>
          </a:p>
        </p:txBody>
      </p:sp>
      <p:sp>
        <p:nvSpPr>
          <p:cNvPr id="5" name="Footer Placeholder 3"/>
          <p:cNvSpPr>
            <a:spLocks noGrp="1"/>
          </p:cNvSpPr>
          <p:nvPr>
            <p:ph type="ftr" sz="quarter" idx="11"/>
          </p:nvPr>
        </p:nvSpPr>
        <p:spPr bwMode="auto"/>
        <p:txBody>
          <a:bodyPr/>
          <a:lstStyle/>
          <a:p>
            <a:pPr>
              <a:defRPr/>
            </a:pPr>
            <a:r>
              <a:rPr lang="en-US"/>
              <a:t>PLUG-N-HARVEST</a:t>
            </a:r>
            <a:br>
              <a:rPr lang="en-US"/>
            </a:br>
            <a:r>
              <a:rPr lang="en-US"/>
              <a:t>ID: 768735 - H2020-EU.2.1.5.2.</a:t>
            </a:r>
          </a:p>
        </p:txBody>
      </p:sp>
      <p:sp>
        <p:nvSpPr>
          <p:cNvPr id="6" name="Slide Number Placeholder 4"/>
          <p:cNvSpPr>
            <a:spLocks noGrp="1"/>
          </p:cNvSpPr>
          <p:nvPr>
            <p:ph type="sldNum" sz="quarter" idx="12"/>
          </p:nvPr>
        </p:nvSpPr>
        <p:spPr bwMode="auto"/>
        <p:txBody>
          <a:bodyPr/>
          <a:lstStyle/>
          <a:p>
            <a:pPr>
              <a:defRPr/>
            </a:pPr>
            <a:r>
              <a:rPr lang="en-US"/>
              <a:t>13</a:t>
            </a:r>
          </a:p>
        </p:txBody>
      </p:sp>
      <p:graphicFrame>
        <p:nvGraphicFramePr>
          <p:cNvPr id="7" name="Table 7"/>
          <p:cNvGraphicFramePr>
            <a:graphicFrameLocks noGrp="1"/>
          </p:cNvGraphicFramePr>
          <p:nvPr/>
        </p:nvGraphicFramePr>
        <p:xfrm>
          <a:off x="1097279" y="1785018"/>
          <a:ext cx="10467949" cy="4139263"/>
        </p:xfrm>
        <a:graphic>
          <a:graphicData uri="http://schemas.openxmlformats.org/drawingml/2006/table">
            <a:tbl>
              <a:tblPr firstRow="1" firstCol="1" bandRow="1"/>
              <a:tblGrid>
                <a:gridCol w="2289865">
                  <a:extLst>
                    <a:ext uri="{9D8B030D-6E8A-4147-A177-3AD203B41FA5}">
                      <a16:colId xmlns:a16="http://schemas.microsoft.com/office/drawing/2014/main" xmlns="" val="20000"/>
                    </a:ext>
                  </a:extLst>
                </a:gridCol>
                <a:gridCol w="8178084">
                  <a:extLst>
                    <a:ext uri="{9D8B030D-6E8A-4147-A177-3AD203B41FA5}">
                      <a16:colId xmlns:a16="http://schemas.microsoft.com/office/drawing/2014/main" xmlns="" val="20001"/>
                    </a:ext>
                  </a:extLst>
                </a:gridCol>
              </a:tblGrid>
              <a:tr h="1128890">
                <a:tc>
                  <a:txBody>
                    <a:bodyPr/>
                    <a:lstStyle/>
                    <a:p>
                      <a:pPr algn="l">
                        <a:spcAft>
                          <a:spcPts val="0"/>
                        </a:spcAft>
                        <a:defRPr/>
                      </a:pPr>
                      <a:r>
                        <a:rPr lang="en-US" sz="2000" b="1">
                          <a:latin typeface="+mn-lt"/>
                          <a:ea typeface="Calibri"/>
                        </a:rPr>
                        <a:t>Software dependencies and requirements</a:t>
                      </a:r>
                      <a:endParaRPr lang="el-GR" sz="2000">
                        <a:latin typeface="+mn-lt"/>
                        <a:ea typeface="Times New Roman"/>
                      </a:endParaRPr>
                    </a:p>
                  </a:txBody>
                  <a:tcPr marL="60450" marR="60450" marT="0" marB="0">
                    <a:lnL w="12700" algn="ctr">
                      <a:solidFill>
                        <a:srgbClr val="000000"/>
                      </a:solidFill>
                    </a:lnL>
                    <a:lnR w="12700" algn="ctr">
                      <a:solidFill>
                        <a:srgbClr val="000000"/>
                      </a:solidFill>
                    </a:lnR>
                    <a:lnT w="12700" algn="ctr">
                      <a:solidFill>
                        <a:srgbClr val="000000"/>
                      </a:solidFill>
                    </a:lnT>
                    <a:lnB w="12700" algn="ctr">
                      <a:solidFill>
                        <a:srgbClr val="000000"/>
                      </a:solidFill>
                    </a:lnB>
                  </a:tcPr>
                </a:tc>
                <a:tc>
                  <a:txBody>
                    <a:bodyPr/>
                    <a:lstStyle/>
                    <a:p>
                      <a:pPr marL="342900" lvl="0" indent="-342900" algn="just">
                        <a:spcAft>
                          <a:spcPts val="0"/>
                        </a:spcAft>
                        <a:buFont typeface="Symbol"/>
                        <a:buChar char=""/>
                        <a:defRPr/>
                      </a:pPr>
                      <a:r>
                        <a:rPr lang="en-US" sz="2000">
                          <a:latin typeface="+mn-lt"/>
                          <a:ea typeface="Calibri"/>
                        </a:rPr>
                        <a:t>MCR Installer vX.X (C++ libraries for Matlab code compilation).</a:t>
                      </a:r>
                      <a:endParaRPr lang="el-GR" sz="2000">
                        <a:latin typeface="+mn-lt"/>
                        <a:ea typeface="Times New Roman"/>
                      </a:endParaRPr>
                    </a:p>
                    <a:p>
                      <a:pPr marL="342900" lvl="0" indent="-342900" algn="just">
                        <a:spcAft>
                          <a:spcPts val="0"/>
                        </a:spcAft>
                        <a:buFont typeface="Symbol"/>
                        <a:buChar char=""/>
                        <a:defRPr/>
                      </a:pPr>
                      <a:r>
                        <a:rPr lang="en-US" sz="2000">
                          <a:latin typeface="+mn-lt"/>
                          <a:ea typeface="Calibri"/>
                        </a:rPr>
                        <a:t>Optimization Toolbox, NCalc and Bluebit.MatrixLibrary for C# implementation.</a:t>
                      </a:r>
                      <a:endParaRPr lang="el-GR" sz="2000">
                        <a:latin typeface="+mn-lt"/>
                        <a:ea typeface="Times New Roman"/>
                      </a:endParaRPr>
                    </a:p>
                  </a:txBody>
                  <a:tcPr marL="60450" marR="60450" marT="0" marB="0">
                    <a:lnL w="12700" algn="ctr">
                      <a:solidFill>
                        <a:srgbClr val="000000"/>
                      </a:solidFill>
                    </a:lnL>
                    <a:lnR w="12700" algn="ctr">
                      <a:solidFill>
                        <a:srgbClr val="000000"/>
                      </a:solidFill>
                    </a:lnR>
                    <a:lnT w="12700" algn="ctr">
                      <a:solidFill>
                        <a:srgbClr val="000000"/>
                      </a:solidFill>
                    </a:lnT>
                    <a:lnB w="12700" algn="ctr">
                      <a:solidFill>
                        <a:srgbClr val="000000"/>
                      </a:solidFill>
                    </a:lnB>
                  </a:tcPr>
                </a:tc>
                <a:extLst>
                  <a:ext uri="{0D108BD9-81ED-4DB2-BD59-A6C34878D82A}">
                    <a16:rowId xmlns:a16="http://schemas.microsoft.com/office/drawing/2014/main" xmlns="" val="10000"/>
                  </a:ext>
                </a:extLst>
              </a:tr>
              <a:tr h="2257780">
                <a:tc>
                  <a:txBody>
                    <a:bodyPr/>
                    <a:lstStyle/>
                    <a:p>
                      <a:pPr algn="l">
                        <a:spcAft>
                          <a:spcPts val="0"/>
                        </a:spcAft>
                        <a:defRPr/>
                      </a:pPr>
                      <a:r>
                        <a:rPr lang="en-US" sz="2000" b="1">
                          <a:latin typeface="+mn-lt"/>
                          <a:ea typeface="Calibri"/>
                        </a:rPr>
                        <a:t>Hosting hardware requirements</a:t>
                      </a:r>
                      <a:endParaRPr lang="el-GR" sz="2000">
                        <a:latin typeface="+mn-lt"/>
                        <a:ea typeface="Times New Roman"/>
                      </a:endParaRPr>
                    </a:p>
                  </a:txBody>
                  <a:tcPr marL="60450" marR="60450" marT="0" marB="0">
                    <a:lnL w="12700" algn="ctr">
                      <a:solidFill>
                        <a:srgbClr val="000000"/>
                      </a:solidFill>
                    </a:lnL>
                    <a:lnR w="12700" algn="ctr">
                      <a:solidFill>
                        <a:srgbClr val="000000"/>
                      </a:solidFill>
                    </a:lnR>
                    <a:lnT w="12700" algn="ctr">
                      <a:solidFill>
                        <a:srgbClr val="000000"/>
                      </a:solidFill>
                    </a:lnT>
                    <a:lnB w="12700" algn="ctr">
                      <a:solidFill>
                        <a:srgbClr val="000000"/>
                      </a:solidFill>
                    </a:lnB>
                  </a:tcPr>
                </a:tc>
                <a:tc>
                  <a:txBody>
                    <a:bodyPr/>
                    <a:lstStyle/>
                    <a:p>
                      <a:pPr marL="342900" lvl="0" indent="-342900" algn="l">
                        <a:spcAft>
                          <a:spcPts val="0"/>
                        </a:spcAft>
                        <a:buFont typeface="Calibri"/>
                        <a:buChar char="-"/>
                        <a:defRPr/>
                      </a:pPr>
                      <a:r>
                        <a:rPr lang="en-US" sz="2000">
                          <a:latin typeface="+mn-lt"/>
                          <a:ea typeface="Calibri"/>
                        </a:rPr>
                        <a:t>Windows OS or Linux Based OS.</a:t>
                      </a:r>
                      <a:endParaRPr lang="el-GR" sz="2000">
                        <a:latin typeface="+mn-lt"/>
                        <a:ea typeface="Times New Roman"/>
                      </a:endParaRPr>
                    </a:p>
                    <a:p>
                      <a:pPr marL="342900" lvl="0" indent="-342900" algn="l">
                        <a:spcAft>
                          <a:spcPts val="0"/>
                        </a:spcAft>
                        <a:buFont typeface="Calibri"/>
                        <a:buChar char="-"/>
                        <a:defRPr/>
                      </a:pPr>
                      <a:r>
                        <a:rPr lang="en-US" sz="2000">
                          <a:latin typeface="+mn-lt"/>
                          <a:ea typeface="Calibri"/>
                        </a:rPr>
                        <a:t>Over 2GB/RAM.</a:t>
                      </a:r>
                      <a:endParaRPr lang="el-GR" sz="2000">
                        <a:latin typeface="+mn-lt"/>
                        <a:ea typeface="Times New Roman"/>
                      </a:endParaRPr>
                    </a:p>
                    <a:p>
                      <a:pPr marL="342900" lvl="0" indent="-342900" algn="l">
                        <a:spcAft>
                          <a:spcPts val="0"/>
                        </a:spcAft>
                        <a:buFont typeface="Calibri"/>
                        <a:buChar char="-"/>
                        <a:defRPr/>
                      </a:pPr>
                      <a:r>
                        <a:rPr lang="en-US" sz="2000">
                          <a:latin typeface="+mn-lt"/>
                          <a:ea typeface="Calibri"/>
                        </a:rPr>
                        <a:t>Over 2MB of processor cache.</a:t>
                      </a:r>
                      <a:endParaRPr lang="el-GR" sz="2000">
                        <a:latin typeface="+mn-lt"/>
                        <a:ea typeface="Times New Roman"/>
                      </a:endParaRPr>
                    </a:p>
                    <a:p>
                      <a:pPr marL="342900" lvl="0" indent="-342900" algn="l">
                        <a:spcAft>
                          <a:spcPts val="0"/>
                        </a:spcAft>
                        <a:buFont typeface="Calibri"/>
                        <a:buChar char="-"/>
                        <a:defRPr/>
                      </a:pPr>
                      <a:r>
                        <a:rPr lang="en-US" sz="2000">
                          <a:latin typeface="+mn-lt"/>
                          <a:ea typeface="Calibri"/>
                        </a:rPr>
                        <a:t>Double core processor (or higher).</a:t>
                      </a:r>
                      <a:endParaRPr lang="el-GR" sz="2000">
                        <a:latin typeface="+mn-lt"/>
                        <a:ea typeface="Times New Roman"/>
                      </a:endParaRPr>
                    </a:p>
                    <a:p>
                      <a:pPr marL="342900" lvl="0" indent="-342900" algn="l">
                        <a:spcAft>
                          <a:spcPts val="0"/>
                        </a:spcAft>
                        <a:buFont typeface="Calibri"/>
                        <a:buChar char="-"/>
                        <a:defRPr/>
                      </a:pPr>
                      <a:r>
                        <a:rPr lang="en-US" sz="2000">
                          <a:latin typeface="+mn-lt"/>
                          <a:ea typeface="Calibri"/>
                        </a:rPr>
                        <a:t>Less than 200MBs of storage space (for internal database management) – if the shared database cannot be extended with more complex data points.</a:t>
                      </a:r>
                      <a:endParaRPr lang="el-GR" sz="2000">
                        <a:latin typeface="+mn-lt"/>
                        <a:ea typeface="Times New Roman"/>
                      </a:endParaRPr>
                    </a:p>
                  </a:txBody>
                  <a:tcPr marL="60450" marR="60450" marT="0" marB="0">
                    <a:lnL w="12700" algn="ctr">
                      <a:solidFill>
                        <a:srgbClr val="000000"/>
                      </a:solidFill>
                    </a:lnL>
                    <a:lnR w="12700" algn="ctr">
                      <a:solidFill>
                        <a:srgbClr val="000000"/>
                      </a:solidFill>
                    </a:lnR>
                    <a:lnT w="12700" algn="ctr">
                      <a:solidFill>
                        <a:srgbClr val="000000"/>
                      </a:solidFill>
                    </a:lnT>
                    <a:lnB w="12700" algn="ctr">
                      <a:solidFill>
                        <a:srgbClr val="000000"/>
                      </a:solidFill>
                    </a:lnB>
                  </a:tcPr>
                </a:tc>
                <a:extLst>
                  <a:ext uri="{0D108BD9-81ED-4DB2-BD59-A6C34878D82A}">
                    <a16:rowId xmlns:a16="http://schemas.microsoft.com/office/drawing/2014/main" xmlns="" val="10001"/>
                  </a:ext>
                </a:extLst>
              </a:tr>
              <a:tr h="752593">
                <a:tc>
                  <a:txBody>
                    <a:bodyPr/>
                    <a:lstStyle/>
                    <a:p>
                      <a:pPr algn="l">
                        <a:spcAft>
                          <a:spcPts val="0"/>
                        </a:spcAft>
                        <a:defRPr/>
                      </a:pPr>
                      <a:r>
                        <a:rPr lang="en-US" sz="2000" b="1">
                          <a:latin typeface="+mn-lt"/>
                          <a:ea typeface="Calibri"/>
                        </a:rPr>
                        <a:t>Deployment Strategy</a:t>
                      </a:r>
                      <a:endParaRPr lang="el-GR" sz="2000">
                        <a:latin typeface="+mn-lt"/>
                        <a:ea typeface="Times New Roman"/>
                      </a:endParaRPr>
                    </a:p>
                  </a:txBody>
                  <a:tcPr marL="60450" marR="60450" marT="0" marB="0">
                    <a:lnL w="12700" algn="ctr">
                      <a:solidFill>
                        <a:srgbClr val="000000"/>
                      </a:solidFill>
                    </a:lnL>
                    <a:lnR w="12700" algn="ctr">
                      <a:solidFill>
                        <a:srgbClr val="000000"/>
                      </a:solidFill>
                    </a:lnR>
                    <a:lnT w="12700" algn="ctr">
                      <a:solidFill>
                        <a:srgbClr val="000000"/>
                      </a:solidFill>
                    </a:lnT>
                    <a:lnB w="12700" algn="ctr">
                      <a:solidFill>
                        <a:srgbClr val="000000"/>
                      </a:solidFill>
                    </a:lnB>
                  </a:tcPr>
                </a:tc>
                <a:tc>
                  <a:txBody>
                    <a:bodyPr/>
                    <a:lstStyle/>
                    <a:p>
                      <a:pPr marL="342900" lvl="0" indent="-342900" algn="l">
                        <a:spcAft>
                          <a:spcPts val="0"/>
                        </a:spcAft>
                        <a:buFont typeface="Calibri"/>
                        <a:buChar char="-"/>
                        <a:defRPr/>
                      </a:pPr>
                      <a:r>
                        <a:rPr lang="en-US" sz="2000" b="1">
                          <a:latin typeface="+mn-lt"/>
                          <a:ea typeface="Calibri"/>
                        </a:rPr>
                        <a:t>Local deployment.</a:t>
                      </a:r>
                      <a:endParaRPr lang="el-GR" sz="2000" b="1">
                        <a:latin typeface="+mn-lt"/>
                        <a:ea typeface="Times New Roman"/>
                      </a:endParaRPr>
                    </a:p>
                    <a:p>
                      <a:pPr marL="342900" lvl="0" indent="-342900" algn="l">
                        <a:spcAft>
                          <a:spcPts val="0"/>
                        </a:spcAft>
                        <a:buFont typeface="Calibri"/>
                        <a:buChar char="-"/>
                        <a:defRPr/>
                      </a:pPr>
                      <a:r>
                        <a:rPr lang="en-US" sz="2000">
                          <a:latin typeface="+mn-lt"/>
                          <a:ea typeface="Calibri"/>
                        </a:rPr>
                        <a:t>MS Office Excel based configuration file.</a:t>
                      </a:r>
                      <a:endParaRPr lang="el-GR" sz="2000">
                        <a:latin typeface="+mn-lt"/>
                        <a:ea typeface="Times New Roman"/>
                      </a:endParaRPr>
                    </a:p>
                  </a:txBody>
                  <a:tcPr marL="60450" marR="60450" marT="0" marB="0">
                    <a:lnL w="12700" algn="ctr">
                      <a:solidFill>
                        <a:srgbClr val="000000"/>
                      </a:solidFill>
                    </a:lnL>
                    <a:lnR w="12700" algn="ctr">
                      <a:solidFill>
                        <a:srgbClr val="000000"/>
                      </a:solidFill>
                    </a:lnR>
                    <a:lnT w="12700" algn="ctr">
                      <a:solidFill>
                        <a:srgbClr val="000000"/>
                      </a:solidFill>
                    </a:lnT>
                    <a:lnB w="12700" algn="ctr">
                      <a:solidFill>
                        <a:srgbClr val="000000"/>
                      </a:solidFill>
                    </a:lnB>
                  </a:tcPr>
                </a:tc>
                <a:extLst>
                  <a:ext uri="{0D108BD9-81ED-4DB2-BD59-A6C34878D82A}">
                    <a16:rowId xmlns:a16="http://schemas.microsoft.com/office/drawing/2014/main" xmlns="" val="10002"/>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2"/>
          <p:cNvSpPr>
            <a:spLocks noGrp="1"/>
          </p:cNvSpPr>
          <p:nvPr>
            <p:ph type="title"/>
          </p:nvPr>
        </p:nvSpPr>
        <p:spPr bwMode="auto"/>
        <p:txBody>
          <a:bodyPr/>
          <a:lstStyle/>
          <a:p>
            <a:pPr>
              <a:defRPr/>
            </a:pPr>
            <a:r>
              <a:rPr lang="en-US"/>
              <a:t>Plug-N-Harvest: </a:t>
            </a:r>
            <a:r>
              <a:rPr lang="en-US">
                <a:solidFill>
                  <a:srgbClr val="00B0F0"/>
                </a:solidFill>
              </a:rPr>
              <a:t>Task 3.2</a:t>
            </a:r>
            <a:endParaRPr lang="el-GR">
              <a:solidFill>
                <a:schemeClr val="accent6">
                  <a:lumMod val="75000"/>
                </a:schemeClr>
              </a:solidFill>
            </a:endParaRPr>
          </a:p>
        </p:txBody>
      </p:sp>
      <p:sp>
        <p:nvSpPr>
          <p:cNvPr id="5" name="Footer Placeholder 3"/>
          <p:cNvSpPr>
            <a:spLocks noGrp="1"/>
          </p:cNvSpPr>
          <p:nvPr>
            <p:ph type="ftr" sz="quarter" idx="11"/>
          </p:nvPr>
        </p:nvSpPr>
        <p:spPr bwMode="auto"/>
        <p:txBody>
          <a:bodyPr/>
          <a:lstStyle/>
          <a:p>
            <a:pPr>
              <a:defRPr/>
            </a:pPr>
            <a:r>
              <a:rPr lang="en-US"/>
              <a:t>PLUG-N-HARVEST</a:t>
            </a:r>
            <a:br>
              <a:rPr lang="en-US"/>
            </a:br>
            <a:r>
              <a:rPr lang="en-US"/>
              <a:t>ID: 768735 - H2020-EU.2.1.5.2.</a:t>
            </a:r>
          </a:p>
        </p:txBody>
      </p:sp>
      <p:sp>
        <p:nvSpPr>
          <p:cNvPr id="6" name="Slide Number Placeholder 4"/>
          <p:cNvSpPr>
            <a:spLocks noGrp="1"/>
          </p:cNvSpPr>
          <p:nvPr>
            <p:ph type="sldNum" sz="quarter" idx="12"/>
          </p:nvPr>
        </p:nvSpPr>
        <p:spPr bwMode="auto"/>
        <p:txBody>
          <a:bodyPr/>
          <a:lstStyle/>
          <a:p>
            <a:pPr>
              <a:defRPr/>
            </a:pPr>
            <a:r>
              <a:rPr lang="en-US"/>
              <a:t>14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Plug-N-Harvest: </a:t>
            </a:r>
            <a:r>
              <a:rPr lang="en-US" dirty="0">
                <a:solidFill>
                  <a:srgbClr val="00B0F0"/>
                </a:solidFill>
              </a:rPr>
              <a:t>Task 3.2 </a:t>
            </a:r>
            <a:r>
              <a:rPr lang="en-US" dirty="0">
                <a:solidFill>
                  <a:schemeClr val="accent6">
                    <a:lumMod val="75000"/>
                  </a:schemeClr>
                </a:solidFill>
              </a:rPr>
              <a:t>OEMS</a:t>
            </a:r>
            <a:endParaRPr lang="el-GR" dirty="0">
              <a:solidFill>
                <a:schemeClr val="accent6">
                  <a:lumMod val="75000"/>
                </a:schemeClr>
              </a:solidFill>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all" spc="0" normalizeH="0" baseline="0" noProof="0">
                <a:ln>
                  <a:noFill/>
                </a:ln>
                <a:solidFill>
                  <a:prstClr val="black"/>
                </a:solidFill>
                <a:effectLst/>
                <a:uLnTx/>
                <a:uFillTx/>
                <a:latin typeface="Times New Roman" panose="02020603050405020304"/>
                <a:ea typeface="+mn-ea"/>
                <a:cs typeface="+mn-cs"/>
              </a:rPr>
              <a:t>PLUG-N-HARVEST</a:t>
            </a:r>
            <a:br>
              <a:rPr kumimoji="0" lang="en-US" sz="1400" b="1" i="0" u="none" strike="noStrike" kern="1200" cap="all" spc="0" normalizeH="0" baseline="0" noProof="0">
                <a:ln>
                  <a:noFill/>
                </a:ln>
                <a:solidFill>
                  <a:prstClr val="black"/>
                </a:solidFill>
                <a:effectLst/>
                <a:uLnTx/>
                <a:uFillTx/>
                <a:latin typeface="Times New Roman" panose="02020603050405020304"/>
                <a:ea typeface="+mn-ea"/>
                <a:cs typeface="+mn-cs"/>
              </a:rPr>
            </a:br>
            <a:r>
              <a:rPr kumimoji="0" lang="en-US" sz="1400" b="1" i="0" u="none" strike="noStrike" kern="1200" cap="all" spc="0" normalizeH="0" baseline="0" noProof="0">
                <a:ln>
                  <a:noFill/>
                </a:ln>
                <a:solidFill>
                  <a:prstClr val="black"/>
                </a:solidFill>
                <a:effectLst/>
                <a:uLnTx/>
                <a:uFillTx/>
                <a:latin typeface="Times New Roman" panose="02020603050405020304"/>
                <a:ea typeface="+mn-ea"/>
                <a:cs typeface="+mn-cs"/>
              </a:rPr>
              <a:t>ID: 768735 - H2020-EU.2.1.5.2.</a:t>
            </a:r>
            <a:endParaRPr kumimoji="0" lang="en-US" sz="1400" b="1" i="0" u="none" strike="noStrike" kern="1200" cap="all" spc="0" normalizeH="0" baseline="0" noProof="0" dirty="0">
              <a:ln>
                <a:noFill/>
              </a:ln>
              <a:solidFill>
                <a:prstClr val="black"/>
              </a:solidFill>
              <a:effectLst/>
              <a:uLnTx/>
              <a:uFillTx/>
              <a:latin typeface="Times New Roman" panose="020206030504050203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6F34D8A-136C-4FA7-8325-F06DF2D5CB3D}" type="slidenum">
              <a:rPr kumimoji="0" lang="en-US" sz="1400" b="1" i="0" u="none" strike="noStrike" kern="1200" cap="none" spc="0" normalizeH="0" baseline="0" noProof="0" smtClean="0">
                <a:ln>
                  <a:noFill/>
                </a:ln>
                <a:solidFill>
                  <a:prstClr val="black"/>
                </a:solidFill>
                <a:effectLst/>
                <a:uLnTx/>
                <a:uFillTx/>
                <a:latin typeface="Times New Roman" panose="020206030504050203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400" b="1" i="0" u="none" strike="noStrike" kern="1200" cap="none" spc="0" normalizeH="0" baseline="0" noProof="0" dirty="0">
              <a:ln>
                <a:noFill/>
              </a:ln>
              <a:solidFill>
                <a:prstClr val="black"/>
              </a:solidFill>
              <a:effectLst/>
              <a:uLnTx/>
              <a:uFillTx/>
              <a:latin typeface="Times New Roman" panose="02020603050405020304"/>
              <a:ea typeface="+mn-ea"/>
              <a:cs typeface="+mn-cs"/>
            </a:endParaRPr>
          </a:p>
        </p:txBody>
      </p:sp>
      <p:sp>
        <p:nvSpPr>
          <p:cNvPr id="7" name="Content Placeholder 6"/>
          <p:cNvSpPr>
            <a:spLocks noGrp="1"/>
          </p:cNvSpPr>
          <p:nvPr>
            <p:ph idx="1"/>
          </p:nvPr>
        </p:nvSpPr>
        <p:spPr/>
        <p:txBody>
          <a:bodyPr>
            <a:normAutofit fontScale="70000" lnSpcReduction="20000"/>
          </a:bodyPr>
          <a:lstStyle/>
          <a:p>
            <a:pPr algn="just">
              <a:buFont typeface="Wingdings" panose="05000000000000000000" pitchFamily="2" charset="2"/>
              <a:buChar char="q"/>
            </a:pPr>
            <a:r>
              <a:rPr lang="en-US" dirty="0"/>
              <a:t>This module controls:</a:t>
            </a:r>
          </a:p>
          <a:p>
            <a:pPr lvl="1" algn="just">
              <a:buFont typeface="Wingdings" panose="05000000000000000000" pitchFamily="2" charset="2"/>
              <a:buChar char="q"/>
            </a:pPr>
            <a:r>
              <a:rPr lang="en-US" dirty="0"/>
              <a:t>Communication and energy exchange among all the Plug-N-Harvest buildings</a:t>
            </a:r>
          </a:p>
          <a:p>
            <a:pPr lvl="1" algn="just">
              <a:buFont typeface="Wingdings" panose="05000000000000000000" pitchFamily="2" charset="2"/>
              <a:buChar char="q"/>
            </a:pPr>
            <a:r>
              <a:rPr lang="en-US" dirty="0"/>
              <a:t>Communication among the buildings and the energy networks </a:t>
            </a:r>
          </a:p>
          <a:p>
            <a:pPr lvl="1" algn="just">
              <a:buFont typeface="Wingdings" panose="05000000000000000000" pitchFamily="2" charset="2"/>
              <a:buChar char="q"/>
            </a:pPr>
            <a:r>
              <a:rPr lang="en-US" dirty="0"/>
              <a:t>Communication between the buildings and external actors </a:t>
            </a:r>
          </a:p>
          <a:p>
            <a:pPr algn="just">
              <a:buFont typeface="Wingdings" panose="05000000000000000000" pitchFamily="2" charset="2"/>
              <a:buChar char="q"/>
            </a:pPr>
            <a:r>
              <a:rPr lang="en-US" dirty="0"/>
              <a:t>Receives sensors information from ICMS via BMS</a:t>
            </a:r>
          </a:p>
          <a:p>
            <a:pPr algn="just">
              <a:buFont typeface="Wingdings" panose="05000000000000000000" pitchFamily="2" charset="2"/>
              <a:buChar char="q"/>
            </a:pPr>
            <a:r>
              <a:rPr lang="en-US" dirty="0"/>
              <a:t>Monitoring of:</a:t>
            </a:r>
          </a:p>
          <a:p>
            <a:pPr lvl="1" algn="just">
              <a:buFont typeface="Wingdings" panose="05000000000000000000" pitchFamily="2" charset="2"/>
              <a:buChar char="q"/>
            </a:pPr>
            <a:r>
              <a:rPr lang="en-US" dirty="0"/>
              <a:t>Energy related assets (HVAC, lighting, electric heaters…) </a:t>
            </a:r>
          </a:p>
          <a:p>
            <a:pPr lvl="1" algn="just">
              <a:buFont typeface="Wingdings" panose="05000000000000000000" pitchFamily="2" charset="2"/>
              <a:buChar char="q"/>
            </a:pPr>
            <a:r>
              <a:rPr lang="en-US" dirty="0"/>
              <a:t>Energy related components of the ADBE (the PV panels and the battery)</a:t>
            </a:r>
          </a:p>
          <a:p>
            <a:pPr lvl="1" algn="just">
              <a:buFont typeface="Wingdings" panose="05000000000000000000" pitchFamily="2" charset="2"/>
              <a:buChar char="q"/>
            </a:pPr>
            <a:r>
              <a:rPr lang="en-US" dirty="0"/>
              <a:t>Other external assets (PV panels, HSW panels, district heating networks…)</a:t>
            </a:r>
          </a:p>
          <a:p>
            <a:pPr algn="just">
              <a:buFont typeface="Wingdings" panose="05000000000000000000" pitchFamily="2" charset="2"/>
              <a:buChar char="q"/>
            </a:pPr>
            <a:r>
              <a:rPr lang="en-US" dirty="0"/>
              <a:t>Calculation of: </a:t>
            </a:r>
          </a:p>
          <a:p>
            <a:pPr lvl="1" algn="just">
              <a:buFont typeface="Wingdings" panose="05000000000000000000" pitchFamily="2" charset="2"/>
              <a:buChar char="q"/>
            </a:pPr>
            <a:r>
              <a:rPr lang="en-US" dirty="0"/>
              <a:t>Overall energy consumption, </a:t>
            </a:r>
          </a:p>
          <a:p>
            <a:pPr lvl="1" algn="just">
              <a:buFont typeface="Wingdings" panose="05000000000000000000" pitchFamily="2" charset="2"/>
              <a:buChar char="q"/>
            </a:pPr>
            <a:r>
              <a:rPr lang="en-US" dirty="0"/>
              <a:t>Production and </a:t>
            </a:r>
          </a:p>
          <a:p>
            <a:pPr lvl="1" algn="just">
              <a:buFont typeface="Wingdings" panose="05000000000000000000" pitchFamily="2" charset="2"/>
              <a:buChar char="q"/>
            </a:pPr>
            <a:r>
              <a:rPr lang="en-US" dirty="0"/>
              <a:t>Flexibility of a single building and/or from all the buildings in the district </a:t>
            </a:r>
          </a:p>
          <a:p>
            <a:pPr algn="just">
              <a:buFont typeface="Wingdings" panose="05000000000000000000" pitchFamily="2" charset="2"/>
              <a:buChar char="q"/>
            </a:pPr>
            <a:r>
              <a:rPr lang="en-US" dirty="0"/>
              <a:t>It generates the next set-points/control decisions for the considered appliances and assets. </a:t>
            </a:r>
          </a:p>
          <a:p>
            <a:pPr algn="just">
              <a:buFont typeface="Wingdings" panose="05000000000000000000" pitchFamily="2" charset="2"/>
              <a:buChar char="q"/>
            </a:pPr>
            <a:r>
              <a:rPr lang="en-US" dirty="0"/>
              <a:t>Operation at small time intervals (e.g. every 20 seconds) if necessary.</a:t>
            </a:r>
          </a:p>
          <a:p>
            <a:pPr algn="just">
              <a:buFont typeface="Wingdings" panose="05000000000000000000" pitchFamily="2" charset="2"/>
              <a:buChar char="q"/>
            </a:pPr>
            <a:endParaRPr lang="el-GR" dirty="0"/>
          </a:p>
        </p:txBody>
      </p:sp>
    </p:spTree>
    <p:extLst>
      <p:ext uri="{BB962C8B-B14F-4D97-AF65-F5344CB8AC3E}">
        <p14:creationId xmlns:p14="http://schemas.microsoft.com/office/powerpoint/2010/main" val="882576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Plug-N-Harvest: </a:t>
            </a:r>
            <a:r>
              <a:rPr lang="en-US" dirty="0">
                <a:solidFill>
                  <a:srgbClr val="00B0F0"/>
                </a:solidFill>
              </a:rPr>
              <a:t>Task 3.2</a:t>
            </a:r>
            <a:endParaRPr lang="el-GR" dirty="0">
              <a:solidFill>
                <a:schemeClr val="accent6">
                  <a:lumMod val="75000"/>
                </a:schemeClr>
              </a:solidFill>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all" spc="0" normalizeH="0" baseline="0" noProof="0">
                <a:ln>
                  <a:noFill/>
                </a:ln>
                <a:solidFill>
                  <a:prstClr val="black"/>
                </a:solidFill>
                <a:effectLst/>
                <a:uLnTx/>
                <a:uFillTx/>
                <a:latin typeface="Times New Roman" panose="02020603050405020304"/>
                <a:ea typeface="+mn-ea"/>
                <a:cs typeface="+mn-cs"/>
              </a:rPr>
              <a:t>PLUG-N-HARVEST</a:t>
            </a:r>
            <a:br>
              <a:rPr kumimoji="0" lang="en-US" sz="1400" b="1" i="0" u="none" strike="noStrike" kern="1200" cap="all" spc="0" normalizeH="0" baseline="0" noProof="0">
                <a:ln>
                  <a:noFill/>
                </a:ln>
                <a:solidFill>
                  <a:prstClr val="black"/>
                </a:solidFill>
                <a:effectLst/>
                <a:uLnTx/>
                <a:uFillTx/>
                <a:latin typeface="Times New Roman" panose="02020603050405020304"/>
                <a:ea typeface="+mn-ea"/>
                <a:cs typeface="+mn-cs"/>
              </a:rPr>
            </a:br>
            <a:r>
              <a:rPr kumimoji="0" lang="en-US" sz="1400" b="1" i="0" u="none" strike="noStrike" kern="1200" cap="all" spc="0" normalizeH="0" baseline="0" noProof="0">
                <a:ln>
                  <a:noFill/>
                </a:ln>
                <a:solidFill>
                  <a:prstClr val="black"/>
                </a:solidFill>
                <a:effectLst/>
                <a:uLnTx/>
                <a:uFillTx/>
                <a:latin typeface="Times New Roman" panose="02020603050405020304"/>
                <a:ea typeface="+mn-ea"/>
                <a:cs typeface="+mn-cs"/>
              </a:rPr>
              <a:t>ID: 768735 - H2020-EU.2.1.5.2.</a:t>
            </a:r>
            <a:endParaRPr kumimoji="0" lang="en-US" sz="1400" b="1" i="0" u="none" strike="noStrike" kern="1200" cap="all" spc="0" normalizeH="0" baseline="0" noProof="0" dirty="0">
              <a:ln>
                <a:noFill/>
              </a:ln>
              <a:solidFill>
                <a:prstClr val="black"/>
              </a:solidFill>
              <a:effectLst/>
              <a:uLnTx/>
              <a:uFillTx/>
              <a:latin typeface="Times New Roman" panose="020206030504050203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6F34D8A-136C-4FA7-8325-F06DF2D5CB3D}" type="slidenum">
              <a:rPr kumimoji="0" lang="en-US" sz="1400" b="1" i="0" u="none" strike="noStrike" kern="1200" cap="none" spc="0" normalizeH="0" baseline="0" noProof="0" smtClean="0">
                <a:ln>
                  <a:noFill/>
                </a:ln>
                <a:solidFill>
                  <a:prstClr val="black"/>
                </a:solidFill>
                <a:effectLst/>
                <a:uLnTx/>
                <a:uFillTx/>
                <a:latin typeface="Times New Roman" panose="020206030504050203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400" b="1" i="0" u="none" strike="noStrike" kern="1200" cap="none" spc="0" normalizeH="0" baseline="0" noProof="0" dirty="0">
              <a:ln>
                <a:noFill/>
              </a:ln>
              <a:solidFill>
                <a:prstClr val="black"/>
              </a:solidFill>
              <a:effectLst/>
              <a:uLnTx/>
              <a:uFillTx/>
              <a:latin typeface="Times New Roman" panose="02020603050405020304"/>
              <a:ea typeface="+mn-ea"/>
              <a:cs typeface="+mn-cs"/>
            </a:endParaRPr>
          </a:p>
        </p:txBody>
      </p:sp>
      <p:graphicFrame>
        <p:nvGraphicFramePr>
          <p:cNvPr id="7" name="Tabla 6"/>
          <p:cNvGraphicFramePr>
            <a:graphicFrameLocks noGrp="1"/>
          </p:cNvGraphicFramePr>
          <p:nvPr>
            <p:extLst/>
          </p:nvPr>
        </p:nvGraphicFramePr>
        <p:xfrm>
          <a:off x="2473692" y="2040554"/>
          <a:ext cx="6949439" cy="3426599"/>
        </p:xfrm>
        <a:graphic>
          <a:graphicData uri="http://schemas.openxmlformats.org/drawingml/2006/table">
            <a:tbl>
              <a:tblPr/>
              <a:tblGrid>
                <a:gridCol w="4771822">
                  <a:extLst>
                    <a:ext uri="{9D8B030D-6E8A-4147-A177-3AD203B41FA5}">
                      <a16:colId xmlns:a16="http://schemas.microsoft.com/office/drawing/2014/main" xmlns="" val="20000"/>
                    </a:ext>
                  </a:extLst>
                </a:gridCol>
                <a:gridCol w="1155084">
                  <a:extLst>
                    <a:ext uri="{9D8B030D-6E8A-4147-A177-3AD203B41FA5}">
                      <a16:colId xmlns:a16="http://schemas.microsoft.com/office/drawing/2014/main" xmlns="" val="20001"/>
                    </a:ext>
                  </a:extLst>
                </a:gridCol>
                <a:gridCol w="1022533">
                  <a:extLst>
                    <a:ext uri="{9D8B030D-6E8A-4147-A177-3AD203B41FA5}">
                      <a16:colId xmlns:a16="http://schemas.microsoft.com/office/drawing/2014/main" xmlns="" val="20002"/>
                    </a:ext>
                  </a:extLst>
                </a:gridCol>
              </a:tblGrid>
              <a:tr h="311509">
                <a:tc>
                  <a:txBody>
                    <a:bodyPr/>
                    <a:lstStyle/>
                    <a:p>
                      <a:pPr algn="l" fontAlgn="b"/>
                      <a:r>
                        <a:rPr lang="es-ES" sz="1100" b="1" i="0" u="none" strike="noStrike" dirty="0" err="1">
                          <a:solidFill>
                            <a:srgbClr val="000000"/>
                          </a:solidFill>
                          <a:effectLst/>
                          <a:latin typeface="Calibri" panose="020F0502020204030204" pitchFamily="34" charset="0"/>
                        </a:rPr>
                        <a:t>Main</a:t>
                      </a:r>
                      <a:r>
                        <a:rPr lang="es-ES" sz="1100" b="1" i="0" u="none" strike="noStrike" dirty="0">
                          <a:solidFill>
                            <a:srgbClr val="000000"/>
                          </a:solidFill>
                          <a:effectLst/>
                          <a:latin typeface="Calibri" panose="020F0502020204030204" pitchFamily="34" charset="0"/>
                        </a:rPr>
                        <a:t> </a:t>
                      </a:r>
                      <a:r>
                        <a:rPr lang="es-ES" sz="1100" b="1" i="0" u="none" strike="noStrike" dirty="0" err="1">
                          <a:solidFill>
                            <a:srgbClr val="000000"/>
                          </a:solidFill>
                          <a:effectLst/>
                          <a:latin typeface="Calibri" panose="020F0502020204030204" pitchFamily="34" charset="0"/>
                        </a:rPr>
                        <a:t>Tasks</a:t>
                      </a:r>
                      <a:endParaRPr lang="es-ES" sz="1100" b="1"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s-ES" sz="1100" b="1" i="0" u="none" strike="noStrike">
                          <a:solidFill>
                            <a:srgbClr val="000000"/>
                          </a:solidFill>
                          <a:effectLst/>
                          <a:latin typeface="Calibri" panose="020F0502020204030204" pitchFamily="34" charset="0"/>
                        </a:rPr>
                        <a:t>Developer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s-ES" sz="1100" b="1" i="0" u="none" strike="noStrike">
                          <a:solidFill>
                            <a:srgbClr val="000000"/>
                          </a:solidFill>
                          <a:effectLst/>
                          <a:latin typeface="Calibri" panose="020F0502020204030204" pitchFamily="34" charset="0"/>
                        </a:rPr>
                        <a:t>Support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xmlns="" val="10000"/>
                  </a:ext>
                </a:extLst>
              </a:tr>
              <a:tr h="311509">
                <a:tc>
                  <a:txBody>
                    <a:bodyPr/>
                    <a:lstStyle/>
                    <a:p>
                      <a:pPr algn="l" fontAlgn="b"/>
                      <a:r>
                        <a:rPr lang="es-ES" sz="1100" b="0" i="0" u="none" strike="noStrike">
                          <a:solidFill>
                            <a:srgbClr val="000000"/>
                          </a:solidFill>
                          <a:effectLst/>
                          <a:latin typeface="Calibri" panose="020F0502020204030204" pitchFamily="34" charset="0"/>
                        </a:rPr>
                        <a:t>Overall Arquitecture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ETRA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11509">
                <a:tc>
                  <a:txBody>
                    <a:bodyPr/>
                    <a:lstStyle/>
                    <a:p>
                      <a:pPr algn="l" fontAlgn="b"/>
                      <a:r>
                        <a:rPr lang="es-ES" sz="1100" b="0" i="0" u="none" strike="noStrike">
                          <a:solidFill>
                            <a:srgbClr val="000000"/>
                          </a:solidFill>
                          <a:effectLst/>
                          <a:latin typeface="Calibri" panose="020F0502020204030204" pitchFamily="34" charset="0"/>
                        </a:rPr>
                        <a:t>DRFFO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ETRA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CERTH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11509">
                <a:tc>
                  <a:txBody>
                    <a:bodyPr/>
                    <a:lstStyle/>
                    <a:p>
                      <a:pPr algn="l" fontAlgn="b"/>
                      <a:r>
                        <a:rPr lang="es-ES" sz="1100" b="0" i="0" u="none" strike="noStrike" dirty="0" err="1">
                          <a:solidFill>
                            <a:srgbClr val="000000"/>
                          </a:solidFill>
                          <a:effectLst/>
                          <a:latin typeface="Calibri" panose="020F0502020204030204" pitchFamily="34" charset="0"/>
                        </a:rPr>
                        <a:t>Building</a:t>
                      </a:r>
                      <a:r>
                        <a:rPr lang="es-ES" sz="1100" b="0" i="0" u="none" strike="noStrike" dirty="0">
                          <a:solidFill>
                            <a:srgbClr val="000000"/>
                          </a:solidFill>
                          <a:effectLst/>
                          <a:latin typeface="Calibri" panose="020F0502020204030204" pitchFamily="34" charset="0"/>
                        </a:rPr>
                        <a:t> </a:t>
                      </a:r>
                      <a:r>
                        <a:rPr lang="es-ES" sz="1100" b="0" i="0" u="none" strike="noStrike" dirty="0" err="1">
                          <a:solidFill>
                            <a:srgbClr val="000000"/>
                          </a:solidFill>
                          <a:effectLst/>
                          <a:latin typeface="Calibri" panose="020F0502020204030204" pitchFamily="34" charset="0"/>
                        </a:rPr>
                        <a:t>optimization</a:t>
                      </a:r>
                      <a:r>
                        <a:rPr lang="es-ES" sz="1100" b="0" i="0" u="none" strike="noStrike" dirty="0">
                          <a:solidFill>
                            <a:srgbClr val="000000"/>
                          </a:solidFill>
                          <a:effectLst/>
                          <a:latin typeface="Calibri" panose="020F0502020204030204" pitchFamily="34" charset="0"/>
                        </a:rPr>
                        <a:t> </a:t>
                      </a:r>
                      <a:r>
                        <a:rPr lang="es-ES" sz="1100" b="0" i="0" u="none" strike="noStrike" dirty="0" err="1">
                          <a:solidFill>
                            <a:srgbClr val="000000"/>
                          </a:solidFill>
                          <a:effectLst/>
                          <a:latin typeface="Calibri" panose="020F0502020204030204" pitchFamily="34" charset="0"/>
                        </a:rPr>
                        <a:t>strategies</a:t>
                      </a:r>
                      <a:endParaRPr lang="es-ES" sz="11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ETRA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11509">
                <a:tc>
                  <a:txBody>
                    <a:bodyPr/>
                    <a:lstStyle/>
                    <a:p>
                      <a:pPr algn="l" fontAlgn="b"/>
                      <a:r>
                        <a:rPr lang="es-ES" sz="1100" b="0" i="0" u="none" strike="noStrike">
                          <a:solidFill>
                            <a:srgbClr val="000000"/>
                          </a:solidFill>
                          <a:effectLst/>
                          <a:latin typeface="Calibri" panose="020F0502020204030204" pitchFamily="34" charset="0"/>
                        </a:rPr>
                        <a:t>Maintenance module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ETRA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11509">
                <a:tc>
                  <a:txBody>
                    <a:bodyPr/>
                    <a:lstStyle/>
                    <a:p>
                      <a:pPr algn="l" fontAlgn="b"/>
                      <a:r>
                        <a:rPr lang="es-ES" sz="1100" b="0" i="0" u="none" strike="noStrike">
                          <a:solidFill>
                            <a:srgbClr val="000000"/>
                          </a:solidFill>
                          <a:effectLst/>
                          <a:latin typeface="Calibri" panose="020F0502020204030204" pitchFamily="34" charset="0"/>
                        </a:rPr>
                        <a:t>External signals collection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ETRA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311509">
                <a:tc>
                  <a:txBody>
                    <a:bodyPr/>
                    <a:lstStyle/>
                    <a:p>
                      <a:pPr algn="l" fontAlgn="b"/>
                      <a:r>
                        <a:rPr lang="es-ES" sz="1100" b="0" i="0" u="none" strike="noStrike">
                          <a:solidFill>
                            <a:srgbClr val="000000"/>
                          </a:solidFill>
                          <a:effectLst/>
                          <a:latin typeface="Calibri" panose="020F0502020204030204" pitchFamily="34" charset="0"/>
                        </a:rPr>
                        <a:t>Dynamic simulations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CERTH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ETRA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311509">
                <a:tc>
                  <a:txBody>
                    <a:bodyPr/>
                    <a:lstStyle/>
                    <a:p>
                      <a:pPr algn="l" fontAlgn="b"/>
                      <a:r>
                        <a:rPr lang="en-US" sz="1100" b="0" i="0" u="none" strike="noStrike">
                          <a:solidFill>
                            <a:srgbClr val="000000"/>
                          </a:solidFill>
                          <a:effectLst/>
                          <a:latin typeface="Calibri" panose="020F0502020204030204" pitchFamily="34" charset="0"/>
                        </a:rPr>
                        <a:t>Integration with the IMCS </a:t>
                      </a:r>
                      <a:r>
                        <a:rPr lang="en-US" sz="1100" b="0" i="1" u="none" strike="noStrike">
                          <a:solidFill>
                            <a:srgbClr val="000000"/>
                          </a:solidFill>
                          <a:effectLst/>
                          <a:latin typeface="Calibri" panose="020F0502020204030204" pitchFamily="34" charset="0"/>
                        </a:rPr>
                        <a:t>(if there is any connection)</a:t>
                      </a:r>
                      <a:endParaRPr lang="en-US" sz="11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CERTH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ETRA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311509">
                <a:tc>
                  <a:txBody>
                    <a:bodyPr/>
                    <a:lstStyle/>
                    <a:p>
                      <a:pPr algn="l" fontAlgn="b"/>
                      <a:r>
                        <a:rPr lang="es-ES" sz="1100" b="0" i="0" u="none" strike="noStrike">
                          <a:solidFill>
                            <a:srgbClr val="000000"/>
                          </a:solidFill>
                          <a:effectLst/>
                          <a:latin typeface="Calibri" panose="020F0502020204030204" pitchFamily="34" charset="0"/>
                        </a:rPr>
                        <a:t>Integration with the BMS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ODINS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ETRA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311509">
                <a:tc>
                  <a:txBody>
                    <a:bodyPr/>
                    <a:lstStyle/>
                    <a:p>
                      <a:pPr algn="l" fontAlgn="b"/>
                      <a:r>
                        <a:rPr lang="es-ES" sz="1100" b="0" i="0" u="none" strike="noStrike" dirty="0" err="1">
                          <a:solidFill>
                            <a:srgbClr val="000000"/>
                          </a:solidFill>
                          <a:effectLst/>
                          <a:latin typeface="Calibri" panose="020F0502020204030204" pitchFamily="34" charset="0"/>
                        </a:rPr>
                        <a:t>Payment</a:t>
                      </a:r>
                      <a:r>
                        <a:rPr lang="es-ES" sz="1100" b="0" i="0" u="none" strike="noStrike" dirty="0">
                          <a:solidFill>
                            <a:srgbClr val="000000"/>
                          </a:solidFill>
                          <a:effectLst/>
                          <a:latin typeface="Calibri" panose="020F0502020204030204" pitchFamily="34" charset="0"/>
                        </a:rPr>
                        <a:t> </a:t>
                      </a:r>
                      <a:r>
                        <a:rPr lang="es-ES" sz="1100" b="0" i="0" u="none" strike="noStrike" dirty="0" err="1">
                          <a:solidFill>
                            <a:srgbClr val="000000"/>
                          </a:solidFill>
                          <a:effectLst/>
                          <a:latin typeface="Calibri" panose="020F0502020204030204" pitchFamily="34" charset="0"/>
                        </a:rPr>
                        <a:t>platform</a:t>
                      </a:r>
                      <a:r>
                        <a:rPr lang="es-ES" sz="1100" b="0" i="0" u="none" strike="noStrike" dirty="0">
                          <a:solidFill>
                            <a:srgbClr val="000000"/>
                          </a:solidFill>
                          <a:effectLst/>
                          <a:latin typeface="Calibri" panose="020F0502020204030204" pitchFamily="34" charset="0"/>
                        </a:rPr>
                        <a:t> (</a:t>
                      </a:r>
                      <a:r>
                        <a:rPr lang="es-ES" sz="1100" b="0" i="0" u="none" strike="noStrike" dirty="0" err="1">
                          <a:solidFill>
                            <a:srgbClr val="000000"/>
                          </a:solidFill>
                          <a:effectLst/>
                          <a:latin typeface="Calibri" panose="020F0502020204030204" pitchFamily="34" charset="0"/>
                        </a:rPr>
                        <a:t>energy</a:t>
                      </a:r>
                      <a:r>
                        <a:rPr lang="es-ES" sz="1100" b="0" i="0" u="none" strike="noStrike" dirty="0">
                          <a:solidFill>
                            <a:srgbClr val="000000"/>
                          </a:solidFill>
                          <a:effectLst/>
                          <a:latin typeface="Calibri" panose="020F0502020204030204" pitchFamily="34" charset="0"/>
                        </a:rPr>
                        <a:t> trading)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SIEMENS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ETRA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311509">
                <a:tc>
                  <a:txBody>
                    <a:bodyPr/>
                    <a:lstStyle/>
                    <a:p>
                      <a:pPr algn="l" fontAlgn="b"/>
                      <a:r>
                        <a:rPr lang="es-ES" sz="1100" b="0" i="0" u="none" strike="noStrike">
                          <a:solidFill>
                            <a:srgbClr val="000000"/>
                          </a:solidFill>
                          <a:effectLst/>
                          <a:latin typeface="Calibri" panose="020F0502020204030204" pitchFamily="34" charset="0"/>
                        </a:rPr>
                        <a:t>Pilot site details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AIGUASOL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dirty="0">
                          <a:solidFill>
                            <a:srgbClr val="000000"/>
                          </a:solidFill>
                          <a:effectLst/>
                          <a:latin typeface="Calibri" panose="020F0502020204030204" pitchFamily="34" charset="0"/>
                        </a:rPr>
                        <a:t>ETRA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486789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6640" y="0"/>
            <a:ext cx="9706610" cy="6566819"/>
          </a:xfrm>
          <a:prstGeom prst="rect">
            <a:avLst/>
          </a:prstGeom>
        </p:spPr>
      </p:pic>
      <p:sp>
        <p:nvSpPr>
          <p:cNvPr id="10" name="Elipse 9"/>
          <p:cNvSpPr/>
          <p:nvPr/>
        </p:nvSpPr>
        <p:spPr>
          <a:xfrm>
            <a:off x="8816741" y="3128211"/>
            <a:ext cx="182880" cy="15400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Times New Roman" panose="02020603050405020304"/>
              <a:ea typeface="+mn-ea"/>
              <a:cs typeface="+mn-cs"/>
            </a:endParaRPr>
          </a:p>
        </p:txBody>
      </p:sp>
      <p:sp>
        <p:nvSpPr>
          <p:cNvPr id="11" name="Elipse 10"/>
          <p:cNvSpPr/>
          <p:nvPr/>
        </p:nvSpPr>
        <p:spPr>
          <a:xfrm>
            <a:off x="8585735" y="4637773"/>
            <a:ext cx="182880" cy="15400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Times New Roman" panose="02020603050405020304"/>
              <a:ea typeface="+mn-ea"/>
              <a:cs typeface="+mn-cs"/>
            </a:endParaRPr>
          </a:p>
        </p:txBody>
      </p:sp>
      <p:sp>
        <p:nvSpPr>
          <p:cNvPr id="12" name="Elipse 11"/>
          <p:cNvSpPr/>
          <p:nvPr/>
        </p:nvSpPr>
        <p:spPr>
          <a:xfrm>
            <a:off x="6716829" y="3343290"/>
            <a:ext cx="182880" cy="15400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Times New Roman" panose="02020603050405020304"/>
              <a:ea typeface="+mn-ea"/>
              <a:cs typeface="+mn-cs"/>
            </a:endParaRPr>
          </a:p>
        </p:txBody>
      </p:sp>
      <p:sp>
        <p:nvSpPr>
          <p:cNvPr id="13" name="Elipse 12"/>
          <p:cNvSpPr/>
          <p:nvPr/>
        </p:nvSpPr>
        <p:spPr>
          <a:xfrm>
            <a:off x="5282665" y="3343290"/>
            <a:ext cx="182880" cy="15400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Times New Roman" panose="02020603050405020304"/>
              <a:ea typeface="+mn-ea"/>
              <a:cs typeface="+mn-cs"/>
            </a:endParaRPr>
          </a:p>
        </p:txBody>
      </p:sp>
      <p:sp>
        <p:nvSpPr>
          <p:cNvPr id="14" name="Elipse 13"/>
          <p:cNvSpPr/>
          <p:nvPr/>
        </p:nvSpPr>
        <p:spPr>
          <a:xfrm>
            <a:off x="3444240" y="1865697"/>
            <a:ext cx="182880" cy="15400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Times New Roman" panose="02020603050405020304"/>
              <a:ea typeface="+mn-ea"/>
              <a:cs typeface="+mn-cs"/>
            </a:endParaRPr>
          </a:p>
        </p:txBody>
      </p:sp>
      <p:cxnSp>
        <p:nvCxnSpPr>
          <p:cNvPr id="16" name="Conector recto de flecha 15"/>
          <p:cNvCxnSpPr>
            <a:stCxn id="13" idx="0"/>
          </p:cNvCxnSpPr>
          <p:nvPr/>
        </p:nvCxnSpPr>
        <p:spPr>
          <a:xfrm flipH="1">
            <a:off x="4880008" y="3343290"/>
            <a:ext cx="494097" cy="1294483"/>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p:cNvCxnSpPr/>
          <p:nvPr/>
        </p:nvCxnSpPr>
        <p:spPr>
          <a:xfrm flipV="1">
            <a:off x="3553327" y="1771048"/>
            <a:ext cx="1326681" cy="97854"/>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p:cNvCxnSpPr/>
          <p:nvPr/>
        </p:nvCxnSpPr>
        <p:spPr>
          <a:xfrm flipH="1">
            <a:off x="6344051" y="3394621"/>
            <a:ext cx="494097" cy="1294483"/>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p:cNvCxnSpPr/>
          <p:nvPr/>
        </p:nvCxnSpPr>
        <p:spPr>
          <a:xfrm flipH="1">
            <a:off x="7464893" y="4701197"/>
            <a:ext cx="1210679" cy="939207"/>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p:cNvCxnSpPr/>
          <p:nvPr/>
        </p:nvCxnSpPr>
        <p:spPr>
          <a:xfrm flipV="1">
            <a:off x="8908182" y="2863516"/>
            <a:ext cx="1543250" cy="341697"/>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5" name="CuadroTexto 24"/>
          <p:cNvSpPr txBox="1"/>
          <p:nvPr/>
        </p:nvSpPr>
        <p:spPr>
          <a:xfrm>
            <a:off x="2505777" y="1219366"/>
            <a:ext cx="224268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err="1">
                <a:ln>
                  <a:noFill/>
                </a:ln>
                <a:solidFill>
                  <a:prstClr val="black"/>
                </a:solidFill>
                <a:effectLst/>
                <a:uLnTx/>
                <a:uFillTx/>
                <a:latin typeface="Times New Roman" panose="02020603050405020304"/>
                <a:ea typeface="+mn-ea"/>
                <a:cs typeface="+mn-cs"/>
              </a:rPr>
              <a:t>Third</a:t>
            </a:r>
            <a:r>
              <a:rPr kumimoji="0" lang="es-ES" sz="1800" b="1" i="0" u="none" strike="noStrike" kern="1200" cap="none" spc="0" normalizeH="0" baseline="0" noProof="0" dirty="0">
                <a:ln>
                  <a:noFill/>
                </a:ln>
                <a:solidFill>
                  <a:prstClr val="black"/>
                </a:solidFill>
                <a:effectLst/>
                <a:uLnTx/>
                <a:uFillTx/>
                <a:latin typeface="Times New Roman" panose="02020603050405020304"/>
                <a:ea typeface="+mn-ea"/>
                <a:cs typeface="+mn-cs"/>
              </a:rPr>
              <a:t> </a:t>
            </a:r>
            <a:r>
              <a:rPr kumimoji="0" lang="es-ES" sz="1800" b="1" i="0" u="none" strike="noStrike" kern="1200" cap="none" spc="0" normalizeH="0" baseline="0" noProof="0" dirty="0" err="1">
                <a:ln>
                  <a:noFill/>
                </a:ln>
                <a:solidFill>
                  <a:prstClr val="black"/>
                </a:solidFill>
                <a:effectLst/>
                <a:uLnTx/>
                <a:uFillTx/>
                <a:latin typeface="Times New Roman" panose="02020603050405020304"/>
                <a:ea typeface="+mn-ea"/>
                <a:cs typeface="+mn-cs"/>
              </a:rPr>
              <a:t>party</a:t>
            </a:r>
            <a:r>
              <a:rPr kumimoji="0" lang="es-ES" sz="1800" b="1" i="0" u="none" strike="noStrike" kern="1200" cap="none" spc="0" normalizeH="0" baseline="0" noProof="0" dirty="0">
                <a:ln>
                  <a:noFill/>
                </a:ln>
                <a:solidFill>
                  <a:prstClr val="black"/>
                </a:solidFill>
                <a:effectLst/>
                <a:uLnTx/>
                <a:uFillTx/>
                <a:latin typeface="Times New Roman" panose="02020603050405020304"/>
                <a:ea typeface="+mn-ea"/>
                <a:cs typeface="+mn-cs"/>
              </a:rPr>
              <a:t>: ESCO, </a:t>
            </a:r>
            <a:r>
              <a:rPr kumimoji="0" lang="es-ES" sz="1800" b="1" i="0" u="none" strike="noStrike" kern="1200" cap="none" spc="0" normalizeH="0" baseline="0" noProof="0" dirty="0" err="1">
                <a:ln>
                  <a:noFill/>
                </a:ln>
                <a:solidFill>
                  <a:prstClr val="black"/>
                </a:solidFill>
                <a:effectLst/>
                <a:uLnTx/>
                <a:uFillTx/>
                <a:latin typeface="Times New Roman" panose="02020603050405020304"/>
                <a:ea typeface="+mn-ea"/>
                <a:cs typeface="+mn-cs"/>
              </a:rPr>
              <a:t>aggregator</a:t>
            </a:r>
            <a:r>
              <a:rPr kumimoji="0" lang="es-ES" sz="1800" b="1" i="0" u="none" strike="noStrike" kern="1200" cap="none" spc="0" normalizeH="0" baseline="0" noProof="0" dirty="0">
                <a:ln>
                  <a:noFill/>
                </a:ln>
                <a:solidFill>
                  <a:prstClr val="black"/>
                </a:solidFill>
                <a:effectLst/>
                <a:uLnTx/>
                <a:uFillTx/>
                <a:latin typeface="Times New Roman" panose="02020603050405020304"/>
                <a:ea typeface="+mn-ea"/>
                <a:cs typeface="+mn-cs"/>
              </a:rPr>
              <a:t>…</a:t>
            </a:r>
          </a:p>
        </p:txBody>
      </p:sp>
      <p:sp>
        <p:nvSpPr>
          <p:cNvPr id="26" name="CuadroTexto 25"/>
          <p:cNvSpPr txBox="1"/>
          <p:nvPr/>
        </p:nvSpPr>
        <p:spPr>
          <a:xfrm>
            <a:off x="4880008" y="1771048"/>
            <a:ext cx="146404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Times New Roman" panose="02020603050405020304"/>
              <a:ea typeface="+mn-ea"/>
              <a:cs typeface="+mn-cs"/>
            </a:endParaRPr>
          </a:p>
        </p:txBody>
      </p:sp>
      <p:sp>
        <p:nvSpPr>
          <p:cNvPr id="27" name="CuadroTexto 26"/>
          <p:cNvSpPr txBox="1"/>
          <p:nvPr/>
        </p:nvSpPr>
        <p:spPr>
          <a:xfrm>
            <a:off x="4850531" y="1443119"/>
            <a:ext cx="174056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err="1">
                <a:ln>
                  <a:noFill/>
                </a:ln>
                <a:solidFill>
                  <a:prstClr val="black"/>
                </a:solidFill>
                <a:effectLst/>
                <a:uLnTx/>
                <a:uFillTx/>
                <a:latin typeface="Times New Roman" panose="02020603050405020304"/>
                <a:ea typeface="+mn-ea"/>
                <a:cs typeface="+mn-cs"/>
              </a:rPr>
              <a:t>Bidirectional</a:t>
            </a:r>
            <a:r>
              <a:rPr kumimoji="0" lang="es-ES" sz="1400" b="0" i="0" u="none" strike="noStrike" kern="1200" cap="none" spc="0" normalizeH="0" baseline="0" noProof="0" dirty="0">
                <a:ln>
                  <a:noFill/>
                </a:ln>
                <a:solidFill>
                  <a:prstClr val="black"/>
                </a:solidFill>
                <a:effectLst/>
                <a:uLnTx/>
                <a:uFillTx/>
                <a:latin typeface="Times New Roman" panose="02020603050405020304"/>
                <a:ea typeface="+mn-ea"/>
                <a:cs typeface="+mn-cs"/>
              </a:rPr>
              <a:t> </a:t>
            </a:r>
            <a:r>
              <a:rPr kumimoji="0" lang="es-ES" sz="1400" b="0" i="0" u="none" strike="noStrike" kern="1200" cap="none" spc="0" normalizeH="0" baseline="0" noProof="0" dirty="0" err="1">
                <a:ln>
                  <a:noFill/>
                </a:ln>
                <a:solidFill>
                  <a:prstClr val="black"/>
                </a:solidFill>
                <a:effectLst/>
                <a:uLnTx/>
                <a:uFillTx/>
                <a:latin typeface="Times New Roman" panose="02020603050405020304"/>
                <a:ea typeface="+mn-ea"/>
                <a:cs typeface="+mn-cs"/>
              </a:rPr>
              <a:t>communications</a:t>
            </a:r>
            <a:endParaRPr kumimoji="0" lang="es-ES" sz="1400" b="0" i="0" u="none" strike="noStrike" kern="1200" cap="none" spc="0" normalizeH="0" baseline="0" noProof="0" dirty="0">
              <a:ln>
                <a:noFill/>
              </a:ln>
              <a:solidFill>
                <a:prstClr val="black"/>
              </a:solidFill>
              <a:effectLst/>
              <a:uLnTx/>
              <a:uFillTx/>
              <a:latin typeface="Times New Roman" panose="02020603050405020304"/>
              <a:ea typeface="+mn-ea"/>
              <a:cs typeface="+mn-cs"/>
            </a:endParaRPr>
          </a:p>
        </p:txBody>
      </p:sp>
      <p:sp>
        <p:nvSpPr>
          <p:cNvPr id="28" name="CuadroTexto 27"/>
          <p:cNvSpPr txBox="1"/>
          <p:nvPr/>
        </p:nvSpPr>
        <p:spPr>
          <a:xfrm>
            <a:off x="4009724" y="4650656"/>
            <a:ext cx="174056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err="1">
                <a:ln>
                  <a:noFill/>
                </a:ln>
                <a:solidFill>
                  <a:prstClr val="black"/>
                </a:solidFill>
                <a:effectLst/>
                <a:uLnTx/>
                <a:uFillTx/>
                <a:latin typeface="Times New Roman" panose="02020603050405020304"/>
                <a:ea typeface="+mn-ea"/>
                <a:cs typeface="+mn-cs"/>
              </a:rPr>
              <a:t>Bidirectional</a:t>
            </a:r>
            <a:r>
              <a:rPr kumimoji="0" lang="es-ES" sz="1400" b="0" i="0" u="none" strike="noStrike" kern="1200" cap="none" spc="0" normalizeH="0" baseline="0" noProof="0" dirty="0">
                <a:ln>
                  <a:noFill/>
                </a:ln>
                <a:solidFill>
                  <a:prstClr val="black"/>
                </a:solidFill>
                <a:effectLst/>
                <a:uLnTx/>
                <a:uFillTx/>
                <a:latin typeface="Times New Roman" panose="02020603050405020304"/>
                <a:ea typeface="+mn-ea"/>
                <a:cs typeface="+mn-cs"/>
              </a:rPr>
              <a:t> </a:t>
            </a:r>
            <a:r>
              <a:rPr kumimoji="0" lang="es-ES" sz="1400" b="0" i="0" u="none" strike="noStrike" kern="1200" cap="none" spc="0" normalizeH="0" baseline="0" noProof="0" dirty="0" err="1">
                <a:ln>
                  <a:noFill/>
                </a:ln>
                <a:solidFill>
                  <a:prstClr val="black"/>
                </a:solidFill>
                <a:effectLst/>
                <a:uLnTx/>
                <a:uFillTx/>
                <a:latin typeface="Times New Roman" panose="02020603050405020304"/>
                <a:ea typeface="+mn-ea"/>
                <a:cs typeface="+mn-cs"/>
              </a:rPr>
              <a:t>electricity</a:t>
            </a:r>
            <a:r>
              <a:rPr kumimoji="0" lang="es-ES" sz="1400" b="0" i="0" u="none" strike="noStrike" kern="1200" cap="none" spc="0" normalizeH="0" baseline="0" noProof="0" dirty="0">
                <a:ln>
                  <a:noFill/>
                </a:ln>
                <a:solidFill>
                  <a:prstClr val="black"/>
                </a:solidFill>
                <a:effectLst/>
                <a:uLnTx/>
                <a:uFillTx/>
                <a:latin typeface="Times New Roman" panose="02020603050405020304"/>
                <a:ea typeface="+mn-ea"/>
                <a:cs typeface="+mn-cs"/>
              </a:rPr>
              <a:t> meter</a:t>
            </a:r>
          </a:p>
        </p:txBody>
      </p:sp>
      <p:sp>
        <p:nvSpPr>
          <p:cNvPr id="29" name="CuadroTexto 28"/>
          <p:cNvSpPr txBox="1"/>
          <p:nvPr/>
        </p:nvSpPr>
        <p:spPr>
          <a:xfrm>
            <a:off x="5709585" y="4672692"/>
            <a:ext cx="174056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Times New Roman" panose="02020603050405020304"/>
                <a:ea typeface="+mn-ea"/>
                <a:cs typeface="+mn-cs"/>
              </a:rPr>
              <a:t>Natural Gas </a:t>
            </a:r>
            <a:r>
              <a:rPr kumimoji="0" lang="es-ES" sz="1400" b="0" i="0" u="none" strike="noStrike" kern="1200" cap="none" spc="0" normalizeH="0" baseline="0" noProof="0" dirty="0" err="1">
                <a:ln>
                  <a:noFill/>
                </a:ln>
                <a:solidFill>
                  <a:prstClr val="black"/>
                </a:solidFill>
                <a:effectLst/>
                <a:uLnTx/>
                <a:uFillTx/>
                <a:latin typeface="Times New Roman" panose="02020603050405020304"/>
                <a:ea typeface="+mn-ea"/>
                <a:cs typeface="+mn-cs"/>
              </a:rPr>
              <a:t>measurements</a:t>
            </a:r>
            <a:endParaRPr kumimoji="0" lang="es-ES" sz="1400" b="0" i="0" u="none" strike="noStrike" kern="1200" cap="none" spc="0" normalizeH="0" baseline="0" noProof="0" dirty="0">
              <a:ln>
                <a:noFill/>
              </a:ln>
              <a:solidFill>
                <a:prstClr val="black"/>
              </a:solidFill>
              <a:effectLst/>
              <a:uLnTx/>
              <a:uFillTx/>
              <a:latin typeface="Times New Roman" panose="02020603050405020304"/>
              <a:ea typeface="+mn-ea"/>
              <a:cs typeface="+mn-cs"/>
            </a:endParaRPr>
          </a:p>
        </p:txBody>
      </p:sp>
      <p:sp>
        <p:nvSpPr>
          <p:cNvPr id="30" name="CuadroTexto 29"/>
          <p:cNvSpPr txBox="1"/>
          <p:nvPr/>
        </p:nvSpPr>
        <p:spPr>
          <a:xfrm>
            <a:off x="6935004" y="5682973"/>
            <a:ext cx="1740568"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Times New Roman" panose="02020603050405020304"/>
                <a:ea typeface="+mn-ea"/>
                <a:cs typeface="+mn-cs"/>
              </a:rPr>
              <a:t>DHN measurements</a:t>
            </a:r>
          </a:p>
        </p:txBody>
      </p:sp>
      <p:sp>
        <p:nvSpPr>
          <p:cNvPr id="31" name="CuadroTexto 30"/>
          <p:cNvSpPr txBox="1"/>
          <p:nvPr/>
        </p:nvSpPr>
        <p:spPr>
          <a:xfrm>
            <a:off x="10451432" y="2494184"/>
            <a:ext cx="1740568"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Times New Roman" panose="02020603050405020304"/>
                <a:ea typeface="+mn-ea"/>
                <a:cs typeface="+mn-cs"/>
              </a:rPr>
              <a:t>Common energy infrastructures (Solar panels)</a:t>
            </a:r>
          </a:p>
        </p:txBody>
      </p:sp>
      <p:sp>
        <p:nvSpPr>
          <p:cNvPr id="33" name="Elipse 32"/>
          <p:cNvSpPr/>
          <p:nvPr/>
        </p:nvSpPr>
        <p:spPr>
          <a:xfrm>
            <a:off x="7697005" y="1038666"/>
            <a:ext cx="182880" cy="15400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Times New Roman" panose="02020603050405020304"/>
              <a:ea typeface="+mn-ea"/>
              <a:cs typeface="+mn-cs"/>
            </a:endParaRPr>
          </a:p>
        </p:txBody>
      </p:sp>
      <p:cxnSp>
        <p:nvCxnSpPr>
          <p:cNvPr id="34" name="Conector recto de flecha 33"/>
          <p:cNvCxnSpPr/>
          <p:nvPr/>
        </p:nvCxnSpPr>
        <p:spPr>
          <a:xfrm flipV="1">
            <a:off x="7774808" y="542625"/>
            <a:ext cx="871887" cy="573043"/>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6" name="CuadroTexto 35"/>
          <p:cNvSpPr txBox="1"/>
          <p:nvPr/>
        </p:nvSpPr>
        <p:spPr>
          <a:xfrm>
            <a:off x="8675572" y="234308"/>
            <a:ext cx="1740568"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Times New Roman" panose="02020603050405020304"/>
                <a:ea typeface="+mn-ea"/>
                <a:cs typeface="+mn-cs"/>
              </a:rPr>
              <a:t>ADBE signals (through BMS or IMCS)</a:t>
            </a:r>
          </a:p>
        </p:txBody>
      </p:sp>
      <p:sp>
        <p:nvSpPr>
          <p:cNvPr id="37" name="Elipse 36"/>
          <p:cNvSpPr/>
          <p:nvPr/>
        </p:nvSpPr>
        <p:spPr>
          <a:xfrm>
            <a:off x="7729088" y="3167193"/>
            <a:ext cx="182880" cy="15400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Times New Roman" panose="02020603050405020304"/>
              <a:ea typeface="+mn-ea"/>
              <a:cs typeface="+mn-cs"/>
            </a:endParaRPr>
          </a:p>
        </p:txBody>
      </p:sp>
      <p:cxnSp>
        <p:nvCxnSpPr>
          <p:cNvPr id="38" name="Conector recto de flecha 37"/>
          <p:cNvCxnSpPr>
            <a:endCxn id="39" idx="1"/>
          </p:cNvCxnSpPr>
          <p:nvPr/>
        </p:nvCxnSpPr>
        <p:spPr>
          <a:xfrm flipV="1">
            <a:off x="7820528" y="2438211"/>
            <a:ext cx="826167" cy="822891"/>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9" name="CuadroTexto 38"/>
          <p:cNvSpPr txBox="1"/>
          <p:nvPr/>
        </p:nvSpPr>
        <p:spPr>
          <a:xfrm>
            <a:off x="8646695" y="2068879"/>
            <a:ext cx="1740568"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Times New Roman" panose="02020603050405020304"/>
                <a:ea typeface="+mn-ea"/>
                <a:cs typeface="+mn-cs"/>
              </a:rPr>
              <a:t>Controllable assets signals (through BMS or IMCS)</a:t>
            </a:r>
          </a:p>
        </p:txBody>
      </p:sp>
    </p:spTree>
    <p:extLst>
      <p:ext uri="{BB962C8B-B14F-4D97-AF65-F5344CB8AC3E}">
        <p14:creationId xmlns:p14="http://schemas.microsoft.com/office/powerpoint/2010/main" val="2499671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Plug-N-Harvest: </a:t>
            </a:r>
            <a:r>
              <a:rPr lang="en-US" dirty="0">
                <a:solidFill>
                  <a:srgbClr val="00B0F0"/>
                </a:solidFill>
              </a:rPr>
              <a:t>Task 3.2 </a:t>
            </a:r>
            <a:r>
              <a:rPr lang="en-US" dirty="0">
                <a:solidFill>
                  <a:schemeClr val="accent6">
                    <a:lumMod val="75000"/>
                  </a:schemeClr>
                </a:solidFill>
              </a:rPr>
              <a:t>OEMS</a:t>
            </a:r>
            <a:endParaRPr lang="el-GR" dirty="0">
              <a:solidFill>
                <a:schemeClr val="accent6">
                  <a:lumMod val="75000"/>
                </a:schemeClr>
              </a:solidFill>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all" spc="0" normalizeH="0" baseline="0" noProof="0">
                <a:ln>
                  <a:noFill/>
                </a:ln>
                <a:solidFill>
                  <a:prstClr val="black"/>
                </a:solidFill>
                <a:effectLst/>
                <a:uLnTx/>
                <a:uFillTx/>
                <a:latin typeface="Times New Roman" panose="02020603050405020304"/>
                <a:ea typeface="+mn-ea"/>
                <a:cs typeface="+mn-cs"/>
              </a:rPr>
              <a:t>PLUG-N-HARVEST</a:t>
            </a:r>
            <a:br>
              <a:rPr kumimoji="0" lang="en-US" sz="1400" b="1" i="0" u="none" strike="noStrike" kern="1200" cap="all" spc="0" normalizeH="0" baseline="0" noProof="0">
                <a:ln>
                  <a:noFill/>
                </a:ln>
                <a:solidFill>
                  <a:prstClr val="black"/>
                </a:solidFill>
                <a:effectLst/>
                <a:uLnTx/>
                <a:uFillTx/>
                <a:latin typeface="Times New Roman" panose="02020603050405020304"/>
                <a:ea typeface="+mn-ea"/>
                <a:cs typeface="+mn-cs"/>
              </a:rPr>
            </a:br>
            <a:r>
              <a:rPr kumimoji="0" lang="en-US" sz="1400" b="1" i="0" u="none" strike="noStrike" kern="1200" cap="all" spc="0" normalizeH="0" baseline="0" noProof="0">
                <a:ln>
                  <a:noFill/>
                </a:ln>
                <a:solidFill>
                  <a:prstClr val="black"/>
                </a:solidFill>
                <a:effectLst/>
                <a:uLnTx/>
                <a:uFillTx/>
                <a:latin typeface="Times New Roman" panose="02020603050405020304"/>
                <a:ea typeface="+mn-ea"/>
                <a:cs typeface="+mn-cs"/>
              </a:rPr>
              <a:t>ID: 768735 - H2020-EU.2.1.5.2.</a:t>
            </a:r>
            <a:endParaRPr kumimoji="0" lang="en-US" sz="1400" b="1" i="0" u="none" strike="noStrike" kern="1200" cap="all" spc="0" normalizeH="0" baseline="0" noProof="0" dirty="0">
              <a:ln>
                <a:noFill/>
              </a:ln>
              <a:solidFill>
                <a:prstClr val="black"/>
              </a:solidFill>
              <a:effectLst/>
              <a:uLnTx/>
              <a:uFillTx/>
              <a:latin typeface="Times New Roman" panose="020206030504050203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6F34D8A-136C-4FA7-8325-F06DF2D5CB3D}" type="slidenum">
              <a:rPr kumimoji="0" lang="en-US" sz="1400" b="1" i="0" u="none" strike="noStrike" kern="1200" cap="none" spc="0" normalizeH="0" baseline="0" noProof="0" smtClean="0">
                <a:ln>
                  <a:noFill/>
                </a:ln>
                <a:solidFill>
                  <a:prstClr val="black"/>
                </a:solidFill>
                <a:effectLst/>
                <a:uLnTx/>
                <a:uFillTx/>
                <a:latin typeface="Times New Roman" panose="020206030504050203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400" b="1" i="0" u="none" strike="noStrike" kern="1200" cap="none" spc="0" normalizeH="0" baseline="0" noProof="0" dirty="0">
              <a:ln>
                <a:noFill/>
              </a:ln>
              <a:solidFill>
                <a:prstClr val="black"/>
              </a:solidFill>
              <a:effectLst/>
              <a:uLnTx/>
              <a:uFillTx/>
              <a:latin typeface="Times New Roman" panose="02020603050405020304"/>
              <a:ea typeface="+mn-ea"/>
              <a:cs typeface="+mn-cs"/>
            </a:endParaRPr>
          </a:p>
        </p:txBody>
      </p:sp>
      <p:graphicFrame>
        <p:nvGraphicFramePr>
          <p:cNvPr id="6" name="Marcador de contenido 5"/>
          <p:cNvGraphicFramePr>
            <a:graphicFrameLocks noGrp="1"/>
          </p:cNvGraphicFramePr>
          <p:nvPr>
            <p:ph idx="1"/>
            <p:extLst/>
          </p:nvPr>
        </p:nvGraphicFramePr>
        <p:xfrm>
          <a:off x="1125244" y="2540706"/>
          <a:ext cx="10058400" cy="3352800"/>
        </p:xfrm>
        <a:graphic>
          <a:graphicData uri="http://schemas.openxmlformats.org/drawingml/2006/table">
            <a:tbl>
              <a:tblPr firstRow="1" firstCol="1" bandRow="1">
                <a:tableStyleId>{5940675A-B579-460E-94D1-54222C63F5DA}</a:tableStyleId>
              </a:tblPr>
              <a:tblGrid>
                <a:gridCol w="3246852">
                  <a:extLst>
                    <a:ext uri="{9D8B030D-6E8A-4147-A177-3AD203B41FA5}">
                      <a16:colId xmlns:a16="http://schemas.microsoft.com/office/drawing/2014/main" xmlns="" val="20000"/>
                    </a:ext>
                  </a:extLst>
                </a:gridCol>
                <a:gridCol w="6811548">
                  <a:extLst>
                    <a:ext uri="{9D8B030D-6E8A-4147-A177-3AD203B41FA5}">
                      <a16:colId xmlns:a16="http://schemas.microsoft.com/office/drawing/2014/main" xmlns="" val="20001"/>
                    </a:ext>
                  </a:extLst>
                </a:gridCol>
              </a:tblGrid>
              <a:tr h="0">
                <a:tc>
                  <a:txBody>
                    <a:bodyPr/>
                    <a:lstStyle/>
                    <a:p>
                      <a:pPr algn="l">
                        <a:spcAft>
                          <a:spcPts val="0"/>
                        </a:spcAft>
                      </a:pPr>
                      <a:r>
                        <a:rPr lang="en-US" sz="2000" kern="0" dirty="0">
                          <a:effectLst/>
                        </a:rPr>
                        <a:t>Inputs</a:t>
                      </a:r>
                      <a:endParaRPr lang="en-GB" sz="2000" kern="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342900" lvl="0" indent="-342900" algn="l">
                        <a:spcAft>
                          <a:spcPts val="0"/>
                        </a:spcAft>
                        <a:buFont typeface="Symbol" panose="05050102010706020507" pitchFamily="18" charset="2"/>
                        <a:buChar char=""/>
                      </a:pPr>
                      <a:r>
                        <a:rPr lang="en-US" sz="2000" kern="0" dirty="0">
                          <a:effectLst/>
                        </a:rPr>
                        <a:t>Sensor measurements (when available): occupancy (presence), energy consumption of controlled appliances, energy generation from RES, RES production forecast and energy reserved in storages.</a:t>
                      </a:r>
                      <a:endParaRPr lang="en-GB" sz="2000" kern="1000" dirty="0">
                        <a:effectLst/>
                      </a:endParaRPr>
                    </a:p>
                    <a:p>
                      <a:pPr marL="342900" lvl="0" indent="-342900" algn="l">
                        <a:spcAft>
                          <a:spcPts val="0"/>
                        </a:spcAft>
                        <a:buFont typeface="Symbol" panose="05050102010706020507" pitchFamily="18" charset="2"/>
                        <a:buChar char=""/>
                      </a:pPr>
                      <a:r>
                        <a:rPr lang="en-US" sz="2000" kern="0" dirty="0">
                          <a:effectLst/>
                        </a:rPr>
                        <a:t>Grid conditions</a:t>
                      </a:r>
                      <a:endParaRPr lang="en-GB" sz="2000" kern="1000" dirty="0">
                        <a:effectLst/>
                      </a:endParaRPr>
                    </a:p>
                    <a:p>
                      <a:pPr marL="342900" lvl="0" indent="-342900" algn="l">
                        <a:spcAft>
                          <a:spcPts val="0"/>
                        </a:spcAft>
                        <a:buFont typeface="Symbol" panose="05050102010706020507" pitchFamily="18" charset="2"/>
                        <a:buChar char=""/>
                      </a:pPr>
                      <a:r>
                        <a:rPr lang="en-US" sz="2000" kern="0" dirty="0">
                          <a:effectLst/>
                        </a:rPr>
                        <a:t>Simulations</a:t>
                      </a:r>
                      <a:endParaRPr lang="en-GB" sz="2000" kern="1000" dirty="0">
                        <a:effectLst/>
                      </a:endParaRPr>
                    </a:p>
                    <a:p>
                      <a:pPr marL="342900" lvl="0" indent="-342900" algn="l">
                        <a:spcAft>
                          <a:spcPts val="0"/>
                        </a:spcAft>
                        <a:buFont typeface="Symbol" panose="05050102010706020507" pitchFamily="18" charset="2"/>
                        <a:buChar char=""/>
                      </a:pPr>
                      <a:r>
                        <a:rPr lang="en-US" sz="2000" kern="0" dirty="0">
                          <a:effectLst/>
                        </a:rPr>
                        <a:t>From external actors (Facility managers, aggregators…)</a:t>
                      </a:r>
                      <a:endParaRPr lang="en-GB" sz="2000" kern="1000" dirty="0">
                        <a:effectLst/>
                      </a:endParaRPr>
                    </a:p>
                    <a:p>
                      <a:pPr marL="32385" algn="l">
                        <a:spcAft>
                          <a:spcPts val="0"/>
                        </a:spcAft>
                      </a:pPr>
                      <a:r>
                        <a:rPr lang="en-US" sz="2000" kern="0" dirty="0">
                          <a:effectLst/>
                        </a:rPr>
                        <a:t> </a:t>
                      </a:r>
                      <a:endParaRPr lang="en-GB" sz="2000" kern="1000" dirty="0">
                        <a:effectLst/>
                      </a:endParaRPr>
                    </a:p>
                    <a:p>
                      <a:pPr marL="32385" algn="l">
                        <a:spcAft>
                          <a:spcPts val="0"/>
                        </a:spcAft>
                      </a:pPr>
                      <a:r>
                        <a:rPr lang="en-US" sz="2000" kern="0" dirty="0">
                          <a:effectLst/>
                        </a:rPr>
                        <a:t>This inputs will be formatted as JSON data, and will be received from an API REST or MQTT AMQP protocols (RABBIT MQ).</a:t>
                      </a:r>
                      <a:endParaRPr lang="en-GB" sz="2000" kern="1000" dirty="0">
                        <a:effectLst/>
                      </a:endParaRPr>
                    </a:p>
                    <a:p>
                      <a:pPr marL="32385" algn="l">
                        <a:spcAft>
                          <a:spcPts val="0"/>
                        </a:spcAft>
                      </a:pPr>
                      <a:r>
                        <a:rPr lang="en-US" sz="2000" kern="0" dirty="0">
                          <a:effectLst/>
                        </a:rPr>
                        <a:t> </a:t>
                      </a:r>
                      <a:endParaRPr lang="en-GB" sz="2000" kern="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bl>
          </a:graphicData>
        </a:graphic>
      </p:graphicFrame>
      <p:graphicFrame>
        <p:nvGraphicFramePr>
          <p:cNvPr id="8" name="Tabla 7"/>
          <p:cNvGraphicFramePr>
            <a:graphicFrameLocks noGrp="1"/>
          </p:cNvGraphicFramePr>
          <p:nvPr>
            <p:extLst/>
          </p:nvPr>
        </p:nvGraphicFramePr>
        <p:xfrm>
          <a:off x="1125244" y="1912252"/>
          <a:ext cx="10058400" cy="609600"/>
        </p:xfrm>
        <a:graphic>
          <a:graphicData uri="http://schemas.openxmlformats.org/drawingml/2006/table">
            <a:tbl>
              <a:tblPr firstRow="1" firstCol="1" bandRow="1">
                <a:tableStyleId>{5940675A-B579-460E-94D1-54222C63F5DA}</a:tableStyleId>
              </a:tblPr>
              <a:tblGrid>
                <a:gridCol w="3246852">
                  <a:extLst>
                    <a:ext uri="{9D8B030D-6E8A-4147-A177-3AD203B41FA5}">
                      <a16:colId xmlns:a16="http://schemas.microsoft.com/office/drawing/2014/main" xmlns="" val="20000"/>
                    </a:ext>
                  </a:extLst>
                </a:gridCol>
                <a:gridCol w="6811548">
                  <a:extLst>
                    <a:ext uri="{9D8B030D-6E8A-4147-A177-3AD203B41FA5}">
                      <a16:colId xmlns:a16="http://schemas.microsoft.com/office/drawing/2014/main" xmlns="" val="20001"/>
                    </a:ext>
                  </a:extLst>
                </a:gridCol>
              </a:tblGrid>
              <a:tr h="0">
                <a:tc>
                  <a:txBody>
                    <a:bodyPr/>
                    <a:lstStyle/>
                    <a:p>
                      <a:pPr algn="l">
                        <a:spcAft>
                          <a:spcPts val="0"/>
                        </a:spcAft>
                      </a:pPr>
                      <a:r>
                        <a:rPr lang="en-US" sz="2000" kern="0" dirty="0">
                          <a:effectLst/>
                        </a:rPr>
                        <a:t>Foreseen execution frequency</a:t>
                      </a:r>
                      <a:endParaRPr lang="en-GB" sz="2000" kern="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n-US" sz="2000" kern="0" dirty="0">
                          <a:effectLst/>
                        </a:rPr>
                        <a:t>Usually a reasonable execution and control frequency is defined to be over 5 minutes and less than 15 minutes.</a:t>
                      </a:r>
                      <a:endParaRPr lang="en-GB" sz="2000" kern="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809821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Plug-N-Harvest: </a:t>
            </a:r>
            <a:r>
              <a:rPr lang="en-US" dirty="0">
                <a:solidFill>
                  <a:srgbClr val="00B0F0"/>
                </a:solidFill>
              </a:rPr>
              <a:t>Task 3.2 </a:t>
            </a:r>
            <a:r>
              <a:rPr lang="en-US" dirty="0">
                <a:solidFill>
                  <a:schemeClr val="accent6">
                    <a:lumMod val="75000"/>
                  </a:schemeClr>
                </a:solidFill>
              </a:rPr>
              <a:t>OEMS</a:t>
            </a:r>
            <a:endParaRPr lang="el-GR" dirty="0">
              <a:solidFill>
                <a:schemeClr val="accent6">
                  <a:lumMod val="75000"/>
                </a:schemeClr>
              </a:solidFill>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all" spc="0" normalizeH="0" baseline="0" noProof="0">
                <a:ln>
                  <a:noFill/>
                </a:ln>
                <a:solidFill>
                  <a:prstClr val="black"/>
                </a:solidFill>
                <a:effectLst/>
                <a:uLnTx/>
                <a:uFillTx/>
                <a:latin typeface="Times New Roman" panose="02020603050405020304"/>
                <a:ea typeface="+mn-ea"/>
                <a:cs typeface="+mn-cs"/>
              </a:rPr>
              <a:t>PLUG-N-HARVEST</a:t>
            </a:r>
            <a:br>
              <a:rPr kumimoji="0" lang="en-US" sz="1400" b="1" i="0" u="none" strike="noStrike" kern="1200" cap="all" spc="0" normalizeH="0" baseline="0" noProof="0">
                <a:ln>
                  <a:noFill/>
                </a:ln>
                <a:solidFill>
                  <a:prstClr val="black"/>
                </a:solidFill>
                <a:effectLst/>
                <a:uLnTx/>
                <a:uFillTx/>
                <a:latin typeface="Times New Roman" panose="02020603050405020304"/>
                <a:ea typeface="+mn-ea"/>
                <a:cs typeface="+mn-cs"/>
              </a:rPr>
            </a:br>
            <a:r>
              <a:rPr kumimoji="0" lang="en-US" sz="1400" b="1" i="0" u="none" strike="noStrike" kern="1200" cap="all" spc="0" normalizeH="0" baseline="0" noProof="0">
                <a:ln>
                  <a:noFill/>
                </a:ln>
                <a:solidFill>
                  <a:prstClr val="black"/>
                </a:solidFill>
                <a:effectLst/>
                <a:uLnTx/>
                <a:uFillTx/>
                <a:latin typeface="Times New Roman" panose="02020603050405020304"/>
                <a:ea typeface="+mn-ea"/>
                <a:cs typeface="+mn-cs"/>
              </a:rPr>
              <a:t>ID: 768735 - H2020-EU.2.1.5.2.</a:t>
            </a:r>
            <a:endParaRPr kumimoji="0" lang="en-US" sz="1400" b="1" i="0" u="none" strike="noStrike" kern="1200" cap="all" spc="0" normalizeH="0" baseline="0" noProof="0" dirty="0">
              <a:ln>
                <a:noFill/>
              </a:ln>
              <a:solidFill>
                <a:prstClr val="black"/>
              </a:solidFill>
              <a:effectLst/>
              <a:uLnTx/>
              <a:uFillTx/>
              <a:latin typeface="Times New Roman" panose="020206030504050203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6F34D8A-136C-4FA7-8325-F06DF2D5CB3D}" type="slidenum">
              <a:rPr kumimoji="0" lang="en-US" sz="1400" b="1" i="0" u="none" strike="noStrike" kern="1200" cap="none" spc="0" normalizeH="0" baseline="0" noProof="0" smtClean="0">
                <a:ln>
                  <a:noFill/>
                </a:ln>
                <a:solidFill>
                  <a:prstClr val="black"/>
                </a:solidFill>
                <a:effectLst/>
                <a:uLnTx/>
                <a:uFillTx/>
                <a:latin typeface="Times New Roman" panose="020206030504050203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400" b="1" i="0" u="none" strike="noStrike" kern="1200" cap="none" spc="0" normalizeH="0" baseline="0" noProof="0" dirty="0">
              <a:ln>
                <a:noFill/>
              </a:ln>
              <a:solidFill>
                <a:prstClr val="black"/>
              </a:solidFill>
              <a:effectLst/>
              <a:uLnTx/>
              <a:uFillTx/>
              <a:latin typeface="Times New Roman" panose="02020603050405020304"/>
              <a:ea typeface="+mn-ea"/>
              <a:cs typeface="+mn-cs"/>
            </a:endParaRPr>
          </a:p>
        </p:txBody>
      </p:sp>
      <p:graphicFrame>
        <p:nvGraphicFramePr>
          <p:cNvPr id="2" name="Marcador de contenido 1"/>
          <p:cNvGraphicFramePr>
            <a:graphicFrameLocks noGrp="1"/>
          </p:cNvGraphicFramePr>
          <p:nvPr>
            <p:ph idx="1"/>
            <p:extLst/>
          </p:nvPr>
        </p:nvGraphicFramePr>
        <p:xfrm>
          <a:off x="1116134" y="1938643"/>
          <a:ext cx="10058400" cy="3657600"/>
        </p:xfrm>
        <a:graphic>
          <a:graphicData uri="http://schemas.openxmlformats.org/drawingml/2006/table">
            <a:tbl>
              <a:tblPr firstRow="1" firstCol="1" bandRow="1">
                <a:tableStyleId>{5940675A-B579-460E-94D1-54222C63F5DA}</a:tableStyleId>
              </a:tblPr>
              <a:tblGrid>
                <a:gridCol w="3246852">
                  <a:extLst>
                    <a:ext uri="{9D8B030D-6E8A-4147-A177-3AD203B41FA5}">
                      <a16:colId xmlns:a16="http://schemas.microsoft.com/office/drawing/2014/main" xmlns="" val="20000"/>
                    </a:ext>
                  </a:extLst>
                </a:gridCol>
                <a:gridCol w="6811548">
                  <a:extLst>
                    <a:ext uri="{9D8B030D-6E8A-4147-A177-3AD203B41FA5}">
                      <a16:colId xmlns:a16="http://schemas.microsoft.com/office/drawing/2014/main" xmlns="" val="20001"/>
                    </a:ext>
                  </a:extLst>
                </a:gridCol>
              </a:tblGrid>
              <a:tr h="0">
                <a:tc>
                  <a:txBody>
                    <a:bodyPr/>
                    <a:lstStyle/>
                    <a:p>
                      <a:pPr algn="l">
                        <a:spcAft>
                          <a:spcPts val="0"/>
                        </a:spcAft>
                      </a:pPr>
                      <a:r>
                        <a:rPr lang="en-US" sz="2000" kern="0" dirty="0">
                          <a:effectLst/>
                        </a:rPr>
                        <a:t>Outputs</a:t>
                      </a:r>
                      <a:endParaRPr lang="en-GB" sz="2000" kern="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342900" lvl="0" indent="-342900" algn="just">
                        <a:spcAft>
                          <a:spcPts val="0"/>
                        </a:spcAft>
                        <a:buFont typeface="Symbol" panose="05050102010706020507" pitchFamily="18" charset="2"/>
                        <a:buChar char=""/>
                      </a:pPr>
                      <a:r>
                        <a:rPr lang="en-US" sz="2000" kern="0" dirty="0">
                          <a:effectLst/>
                        </a:rPr>
                        <a:t>Flexibility of the buildings (including consumption and production).</a:t>
                      </a:r>
                      <a:endParaRPr lang="en-GB" sz="2000" kern="1000" dirty="0">
                        <a:effectLst/>
                      </a:endParaRPr>
                    </a:p>
                    <a:p>
                      <a:pPr marL="342900" lvl="0" indent="-342900" algn="just">
                        <a:spcAft>
                          <a:spcPts val="0"/>
                        </a:spcAft>
                        <a:buFont typeface="Symbol" panose="05050102010706020507" pitchFamily="18" charset="2"/>
                        <a:buChar char=""/>
                      </a:pPr>
                      <a:r>
                        <a:rPr lang="en-US" sz="2000" kern="0" dirty="0">
                          <a:effectLst/>
                        </a:rPr>
                        <a:t>Common or single strategies for the buildings (DR, P2P, or energy efficiency).</a:t>
                      </a:r>
                      <a:endParaRPr lang="en-GB" sz="2000" kern="1000" dirty="0">
                        <a:effectLst/>
                      </a:endParaRPr>
                    </a:p>
                    <a:p>
                      <a:pPr marL="342900" lvl="0" indent="-342900" algn="just">
                        <a:spcAft>
                          <a:spcPts val="0"/>
                        </a:spcAft>
                        <a:buFont typeface="Symbol" panose="05050102010706020507" pitchFamily="18" charset="2"/>
                        <a:buChar char=""/>
                      </a:pPr>
                      <a:r>
                        <a:rPr lang="en-US" sz="2000" kern="0" dirty="0">
                          <a:effectLst/>
                        </a:rPr>
                        <a:t>Maintenance alerts.</a:t>
                      </a:r>
                      <a:endParaRPr lang="en-GB" sz="2000" kern="1000" dirty="0">
                        <a:effectLst/>
                      </a:endParaRPr>
                    </a:p>
                    <a:p>
                      <a:pPr marL="342900" lvl="0" indent="-342900" algn="just">
                        <a:spcAft>
                          <a:spcPts val="600"/>
                        </a:spcAft>
                        <a:buFont typeface="Symbol" panose="05050102010706020507" pitchFamily="18" charset="2"/>
                        <a:buChar char=""/>
                      </a:pPr>
                      <a:r>
                        <a:rPr lang="en-US" sz="2000" kern="0" dirty="0">
                          <a:effectLst/>
                        </a:rPr>
                        <a:t>Interface with external actors.</a:t>
                      </a:r>
                      <a:endParaRPr lang="en-GB" sz="2000" kern="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0">
                <a:tc>
                  <a:txBody>
                    <a:bodyPr/>
                    <a:lstStyle/>
                    <a:p>
                      <a:pPr algn="l">
                        <a:spcAft>
                          <a:spcPts val="0"/>
                        </a:spcAft>
                      </a:pPr>
                      <a:r>
                        <a:rPr lang="en-US" sz="2000" kern="0" dirty="0">
                          <a:effectLst/>
                        </a:rPr>
                        <a:t>Foreseen execution frequency</a:t>
                      </a:r>
                      <a:endParaRPr lang="en-GB" sz="2000" kern="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n-US" sz="2000" kern="0">
                          <a:effectLst/>
                        </a:rPr>
                        <a:t>Usually a reasonable execution and control frequency is defined to be over 5 minutes and less than 15 minutes.</a:t>
                      </a:r>
                      <a:endParaRPr lang="en-GB" sz="2000" kern="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0">
                <a:tc>
                  <a:txBody>
                    <a:bodyPr/>
                    <a:lstStyle/>
                    <a:p>
                      <a:pPr algn="l">
                        <a:spcAft>
                          <a:spcPts val="0"/>
                        </a:spcAft>
                      </a:pPr>
                      <a:r>
                        <a:rPr lang="en-US" sz="2000" kern="0" dirty="0">
                          <a:effectLst/>
                        </a:rPr>
                        <a:t>Programming Language</a:t>
                      </a:r>
                      <a:endParaRPr lang="en-GB" sz="2000" kern="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342900" lvl="0" indent="-342900" algn="just">
                        <a:spcAft>
                          <a:spcPts val="0"/>
                        </a:spcAft>
                        <a:buFont typeface="Symbol" panose="05050102010706020507" pitchFamily="18" charset="2"/>
                        <a:buChar char=""/>
                      </a:pPr>
                      <a:r>
                        <a:rPr lang="en-US" sz="2000" kern="0">
                          <a:effectLst/>
                        </a:rPr>
                        <a:t>C# or Java for Backend processes</a:t>
                      </a:r>
                      <a:endParaRPr lang="en-GB" sz="2000" kern="1000">
                        <a:effectLst/>
                      </a:endParaRPr>
                    </a:p>
                    <a:p>
                      <a:pPr marL="342900" lvl="0" indent="-342900" algn="just">
                        <a:spcAft>
                          <a:spcPts val="0"/>
                        </a:spcAft>
                        <a:buFont typeface="Symbol" panose="05050102010706020507" pitchFamily="18" charset="2"/>
                        <a:buChar char=""/>
                      </a:pPr>
                      <a:r>
                        <a:rPr lang="en-US" sz="2000" kern="0">
                          <a:effectLst/>
                        </a:rPr>
                        <a:t>Javascript for API REST</a:t>
                      </a:r>
                      <a:endParaRPr lang="en-GB" sz="2000" kern="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0">
                <a:tc>
                  <a:txBody>
                    <a:bodyPr/>
                    <a:lstStyle/>
                    <a:p>
                      <a:pPr algn="l">
                        <a:spcAft>
                          <a:spcPts val="0"/>
                        </a:spcAft>
                      </a:pPr>
                      <a:r>
                        <a:rPr lang="en-US" sz="2000" kern="0" dirty="0">
                          <a:effectLst/>
                        </a:rPr>
                        <a:t>Maximum execution time required</a:t>
                      </a:r>
                      <a:endParaRPr lang="en-GB" sz="2000" kern="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n-US" sz="2000" kern="0" dirty="0">
                          <a:effectLst/>
                        </a:rPr>
                        <a:t>Less than 20 seconds (per control cycle).</a:t>
                      </a:r>
                      <a:endParaRPr lang="en-GB" sz="2000" kern="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720310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2"/>
          <p:cNvSpPr>
            <a:spLocks noGrp="1"/>
          </p:cNvSpPr>
          <p:nvPr>
            <p:ph type="title"/>
          </p:nvPr>
        </p:nvSpPr>
        <p:spPr bwMode="auto"/>
        <p:txBody>
          <a:bodyPr/>
          <a:lstStyle/>
          <a:p>
            <a:pPr>
              <a:defRPr/>
            </a:pPr>
            <a:r>
              <a:rPr lang="de-DE" dirty="0"/>
              <a:t>Plug-N-Harvest: </a:t>
            </a:r>
            <a:r>
              <a:rPr lang="de-DE" dirty="0">
                <a:solidFill>
                  <a:srgbClr val="00B0F0"/>
                </a:solidFill>
              </a:rPr>
              <a:t>Project Information</a:t>
            </a:r>
            <a:endParaRPr dirty="0"/>
          </a:p>
        </p:txBody>
      </p:sp>
      <p:sp>
        <p:nvSpPr>
          <p:cNvPr id="5" name="Fußzeilenplatzhalter 3"/>
          <p:cNvSpPr>
            <a:spLocks noGrp="1"/>
          </p:cNvSpPr>
          <p:nvPr>
            <p:ph type="ftr" sz="quarter" idx="11"/>
          </p:nvPr>
        </p:nvSpPr>
        <p:spPr bwMode="auto"/>
        <p:txBody>
          <a:bodyPr/>
          <a:lstStyle/>
          <a:p>
            <a:pPr>
              <a:defRPr/>
            </a:pPr>
            <a:r>
              <a:rPr lang="en-US"/>
              <a:t>PLUG-N-HARVEST</a:t>
            </a:r>
            <a:br>
              <a:rPr lang="en-US"/>
            </a:br>
            <a:r>
              <a:rPr lang="en-US"/>
              <a:t>ID: 768735 - H2020-EU.2.1.5.2.</a:t>
            </a:r>
          </a:p>
        </p:txBody>
      </p:sp>
      <p:sp>
        <p:nvSpPr>
          <p:cNvPr id="6" name="Foliennummernplatzhalter 4"/>
          <p:cNvSpPr>
            <a:spLocks noGrp="1"/>
          </p:cNvSpPr>
          <p:nvPr>
            <p:ph type="sldNum" sz="quarter" idx="12"/>
          </p:nvPr>
        </p:nvSpPr>
        <p:spPr bwMode="auto"/>
        <p:txBody>
          <a:bodyPr/>
          <a:lstStyle/>
          <a:p>
            <a:pPr>
              <a:defRPr/>
            </a:pPr>
            <a:r>
              <a:rPr lang="en-US"/>
              <a:t>2</a:t>
            </a:r>
          </a:p>
        </p:txBody>
      </p:sp>
      <p:sp>
        <p:nvSpPr>
          <p:cNvPr id="7" name="Θέση περιεχομένου 1"/>
          <p:cNvSpPr>
            <a:spLocks noGrp="1"/>
          </p:cNvSpPr>
          <p:nvPr>
            <p:ph idx="1"/>
          </p:nvPr>
        </p:nvSpPr>
        <p:spPr bwMode="auto">
          <a:xfrm>
            <a:off x="1097280" y="1845734"/>
            <a:ext cx="5214744" cy="4023360"/>
          </a:xfrm>
        </p:spPr>
        <p:txBody>
          <a:bodyPr>
            <a:normAutofit/>
          </a:bodyPr>
          <a:lstStyle/>
          <a:p>
            <a:pPr marL="0" lvl="0" indent="0">
              <a:lnSpc>
                <a:spcPct val="100000"/>
              </a:lnSpc>
              <a:spcBef>
                <a:spcPts val="0"/>
              </a:spcBef>
              <a:spcAft>
                <a:spcPts val="1400"/>
              </a:spcAft>
              <a:buClrTx/>
              <a:buSzTx/>
              <a:buNone/>
              <a:defRPr/>
            </a:pPr>
            <a:r>
              <a:rPr lang="en-US" sz="1800" b="1" dirty="0" err="1">
                <a:solidFill>
                  <a:prstClr val="black"/>
                </a:solidFill>
                <a:latin typeface="+mj-lt"/>
              </a:rPr>
              <a:t>Cordis</a:t>
            </a:r>
            <a:r>
              <a:rPr lang="en-US" sz="1800" b="1" dirty="0">
                <a:solidFill>
                  <a:prstClr val="black"/>
                </a:solidFill>
                <a:latin typeface="+mj-lt"/>
              </a:rPr>
              <a:t> Europa URL: </a:t>
            </a:r>
            <a:r>
              <a:rPr lang="en-US" sz="1800" u="sng" dirty="0">
                <a:solidFill>
                  <a:prstClr val="black"/>
                </a:solidFill>
                <a:latin typeface="+mj-lt"/>
                <a:hlinkClick r:id="rId2"/>
              </a:rPr>
              <a:t>http://cordis.europa.eu/project/rcn/211287_en.html</a:t>
            </a:r>
            <a:endParaRPr lang="en-US" sz="1800" dirty="0">
              <a:solidFill>
                <a:prstClr val="black"/>
              </a:solidFill>
              <a:latin typeface="+mj-lt"/>
            </a:endParaRPr>
          </a:p>
          <a:p>
            <a:pPr marL="0" lvl="0" indent="0">
              <a:lnSpc>
                <a:spcPct val="100000"/>
              </a:lnSpc>
              <a:spcBef>
                <a:spcPts val="0"/>
              </a:spcBef>
              <a:spcAft>
                <a:spcPts val="1400"/>
              </a:spcAft>
              <a:buClrTx/>
              <a:buSzTx/>
              <a:buNone/>
              <a:defRPr/>
            </a:pPr>
            <a:r>
              <a:rPr lang="en-US" sz="1800" b="1" dirty="0" smtClean="0">
                <a:solidFill>
                  <a:prstClr val="black"/>
                </a:solidFill>
                <a:latin typeface="+mj-lt"/>
              </a:rPr>
              <a:t>Project Website: </a:t>
            </a:r>
            <a:r>
              <a:rPr lang="en-US" sz="1800" dirty="0" smtClean="0">
                <a:solidFill>
                  <a:prstClr val="black"/>
                </a:solidFill>
                <a:latin typeface="+mj-lt"/>
                <a:hlinkClick r:id="rId3"/>
              </a:rPr>
              <a:t>www.plug-n-harvest.eu</a:t>
            </a:r>
            <a:endParaRPr lang="en-US" sz="1800" dirty="0" smtClean="0">
              <a:solidFill>
                <a:prstClr val="black"/>
              </a:solidFill>
              <a:latin typeface="+mj-lt"/>
            </a:endParaRPr>
          </a:p>
          <a:p>
            <a:pPr marL="0" lvl="0" indent="0">
              <a:lnSpc>
                <a:spcPct val="100000"/>
              </a:lnSpc>
              <a:spcBef>
                <a:spcPts val="0"/>
              </a:spcBef>
              <a:spcAft>
                <a:spcPts val="1400"/>
              </a:spcAft>
              <a:buClrTx/>
              <a:buSzTx/>
              <a:buNone/>
              <a:defRPr/>
            </a:pPr>
            <a:r>
              <a:rPr lang="en-US" sz="1800" b="1" dirty="0" smtClean="0">
                <a:solidFill>
                  <a:prstClr val="black"/>
                </a:solidFill>
                <a:latin typeface="+mj-lt"/>
              </a:rPr>
              <a:t>Project </a:t>
            </a:r>
            <a:r>
              <a:rPr lang="en-US" sz="1800" b="1" dirty="0">
                <a:solidFill>
                  <a:prstClr val="black"/>
                </a:solidFill>
                <a:latin typeface="+mj-lt"/>
              </a:rPr>
              <a:t>Acronym : </a:t>
            </a:r>
            <a:r>
              <a:rPr lang="en-US" sz="1800" dirty="0">
                <a:solidFill>
                  <a:prstClr val="black"/>
                </a:solidFill>
                <a:latin typeface="+mj-lt"/>
              </a:rPr>
              <a:t>PLUG-N-HARVEST</a:t>
            </a:r>
            <a:endParaRPr sz="2400" dirty="0"/>
          </a:p>
          <a:p>
            <a:pPr marL="0" lvl="0" indent="0">
              <a:lnSpc>
                <a:spcPct val="100000"/>
              </a:lnSpc>
              <a:spcBef>
                <a:spcPts val="0"/>
              </a:spcBef>
              <a:spcAft>
                <a:spcPts val="1400"/>
              </a:spcAft>
              <a:buClrTx/>
              <a:buSzTx/>
              <a:buNone/>
              <a:defRPr/>
            </a:pPr>
            <a:r>
              <a:rPr lang="en-US" sz="1800" b="1" dirty="0">
                <a:solidFill>
                  <a:prstClr val="black"/>
                </a:solidFill>
                <a:latin typeface="+mj-lt"/>
              </a:rPr>
              <a:t>Project ID: </a:t>
            </a:r>
            <a:r>
              <a:rPr lang="en-US" sz="1800" dirty="0">
                <a:solidFill>
                  <a:prstClr val="black"/>
                </a:solidFill>
                <a:latin typeface="+mj-lt"/>
              </a:rPr>
              <a:t>768735</a:t>
            </a:r>
            <a:endParaRPr sz="2400" dirty="0"/>
          </a:p>
          <a:p>
            <a:pPr marL="0" lvl="0" indent="0">
              <a:lnSpc>
                <a:spcPct val="100000"/>
              </a:lnSpc>
              <a:spcBef>
                <a:spcPts val="0"/>
              </a:spcBef>
              <a:spcAft>
                <a:spcPts val="1400"/>
              </a:spcAft>
              <a:buClrTx/>
              <a:buSzTx/>
              <a:buNone/>
              <a:defRPr/>
            </a:pPr>
            <a:r>
              <a:rPr lang="en-US" sz="1800" b="1" dirty="0">
                <a:solidFill>
                  <a:prstClr val="black"/>
                </a:solidFill>
                <a:latin typeface="+mj-lt"/>
              </a:rPr>
              <a:t>Funded under: </a:t>
            </a:r>
            <a:r>
              <a:rPr lang="en-US" sz="1800" dirty="0">
                <a:solidFill>
                  <a:prstClr val="black"/>
                </a:solidFill>
                <a:latin typeface="+mj-lt"/>
              </a:rPr>
              <a:t>H2020-EU.2.1.5.2. - Technologies enabling energy-efficient systems and energy-efficient buildings with a low environmental impact</a:t>
            </a:r>
            <a:endParaRPr sz="2400" dirty="0"/>
          </a:p>
          <a:p>
            <a:pPr marL="0" lvl="0" indent="0">
              <a:lnSpc>
                <a:spcPct val="100000"/>
              </a:lnSpc>
              <a:spcBef>
                <a:spcPts val="0"/>
              </a:spcBef>
              <a:spcAft>
                <a:spcPts val="1400"/>
              </a:spcAft>
              <a:buClrTx/>
              <a:buSzTx/>
              <a:buNone/>
              <a:defRPr/>
            </a:pPr>
            <a:r>
              <a:rPr lang="en-US" sz="1800" b="1" dirty="0">
                <a:solidFill>
                  <a:prstClr val="black"/>
                </a:solidFill>
                <a:latin typeface="+mj-lt"/>
              </a:rPr>
              <a:t>Project Start Date: </a:t>
            </a:r>
            <a:r>
              <a:rPr lang="en-US" sz="1800" dirty="0">
                <a:solidFill>
                  <a:prstClr val="black"/>
                </a:solidFill>
                <a:latin typeface="+mj-lt"/>
              </a:rPr>
              <a:t>1</a:t>
            </a:r>
            <a:r>
              <a:rPr lang="en-US" sz="1800" baseline="30000" dirty="0">
                <a:solidFill>
                  <a:prstClr val="black"/>
                </a:solidFill>
                <a:latin typeface="+mj-lt"/>
              </a:rPr>
              <a:t>st</a:t>
            </a:r>
            <a:r>
              <a:rPr lang="en-US" sz="1800" dirty="0">
                <a:solidFill>
                  <a:prstClr val="black"/>
                </a:solidFill>
                <a:latin typeface="+mj-lt"/>
              </a:rPr>
              <a:t> of September 2017</a:t>
            </a:r>
            <a:endParaRPr sz="2400" dirty="0"/>
          </a:p>
          <a:p>
            <a:pPr marL="0" lvl="0" indent="0">
              <a:lnSpc>
                <a:spcPct val="100000"/>
              </a:lnSpc>
              <a:spcBef>
                <a:spcPts val="0"/>
              </a:spcBef>
              <a:spcAft>
                <a:spcPts val="1400"/>
              </a:spcAft>
              <a:buClrTx/>
              <a:buSzTx/>
              <a:buNone/>
              <a:defRPr/>
            </a:pPr>
            <a:r>
              <a:rPr lang="en-US" sz="1800" b="1" dirty="0">
                <a:solidFill>
                  <a:prstClr val="black"/>
                </a:solidFill>
                <a:latin typeface="+mj-lt"/>
              </a:rPr>
              <a:t>Duration: </a:t>
            </a:r>
            <a:r>
              <a:rPr lang="en-US" sz="1800" dirty="0">
                <a:solidFill>
                  <a:prstClr val="black"/>
                </a:solidFill>
                <a:latin typeface="+mj-lt"/>
              </a:rPr>
              <a:t>51 months</a:t>
            </a:r>
            <a:endParaRPr sz="2400" dirty="0"/>
          </a:p>
        </p:txBody>
      </p:sp>
      <p:graphicFrame>
        <p:nvGraphicFramePr>
          <p:cNvPr id="8" name="Table 6"/>
          <p:cNvGraphicFramePr>
            <a:graphicFrameLocks noGrp="1"/>
          </p:cNvGraphicFramePr>
          <p:nvPr>
            <p:extLst>
              <p:ext uri="{D42A27DB-BD31-4B8C-83A1-F6EECF244321}">
                <p14:modId xmlns:p14="http://schemas.microsoft.com/office/powerpoint/2010/main" val="807835191"/>
              </p:ext>
            </p:extLst>
          </p:nvPr>
        </p:nvGraphicFramePr>
        <p:xfrm>
          <a:off x="6312024" y="1784320"/>
          <a:ext cx="5832648" cy="4385841"/>
        </p:xfrm>
        <a:graphic>
          <a:graphicData uri="http://schemas.openxmlformats.org/drawingml/2006/table">
            <a:tbl>
              <a:tblPr firstRow="1" bandRow="1">
                <a:tableStyleId>{1545C07A-A240-F93C-B294-F344A4DAED0B}</a:tableStyleId>
              </a:tblPr>
              <a:tblGrid>
                <a:gridCol w="540717">
                  <a:extLst>
                    <a:ext uri="{9D8B030D-6E8A-4147-A177-3AD203B41FA5}">
                      <a16:colId xmlns:a16="http://schemas.microsoft.com/office/drawing/2014/main" xmlns="" val="20000"/>
                    </a:ext>
                  </a:extLst>
                </a:gridCol>
                <a:gridCol w="5291931">
                  <a:extLst>
                    <a:ext uri="{9D8B030D-6E8A-4147-A177-3AD203B41FA5}">
                      <a16:colId xmlns:a16="http://schemas.microsoft.com/office/drawing/2014/main" xmlns="" val="20001"/>
                    </a:ext>
                  </a:extLst>
                </a:gridCol>
              </a:tblGrid>
              <a:tr h="236194">
                <a:tc gridSpan="2">
                  <a:txBody>
                    <a:bodyPr/>
                    <a:lstStyle/>
                    <a:p>
                      <a:pPr algn="ctr">
                        <a:defRPr/>
                      </a:pPr>
                      <a:r>
                        <a:rPr lang="en-US" sz="1600" dirty="0">
                          <a:latin typeface="+mj-lt"/>
                        </a:rPr>
                        <a:t>List of Participants</a:t>
                      </a:r>
                      <a:endParaRPr lang="el-GR" sz="1600" dirty="0">
                        <a:latin typeface="+mj-lt"/>
                      </a:endParaRPr>
                    </a:p>
                  </a:txBody>
                  <a:tcPr marL="36000" marT="0"/>
                </a:tc>
                <a:tc hMerge="1">
                  <a:txBody>
                    <a:bodyPr/>
                    <a:lstStyle/>
                    <a:p>
                      <a:endParaRPr/>
                    </a:p>
                  </a:txBody>
                  <a:tcPr/>
                </a:tc>
                <a:extLst>
                  <a:ext uri="{0D108BD9-81ED-4DB2-BD59-A6C34878D82A}">
                    <a16:rowId xmlns:a16="http://schemas.microsoft.com/office/drawing/2014/main" xmlns="" val="10000"/>
                  </a:ext>
                </a:extLst>
              </a:tr>
              <a:tr h="236194">
                <a:tc>
                  <a:txBody>
                    <a:bodyPr/>
                    <a:lstStyle/>
                    <a:p>
                      <a:pPr>
                        <a:defRPr/>
                      </a:pPr>
                      <a:r>
                        <a:rPr lang="en-US" sz="1400" dirty="0">
                          <a:latin typeface="+mj-lt"/>
                        </a:rPr>
                        <a:t>1</a:t>
                      </a:r>
                      <a:endParaRPr lang="el-GR" sz="1400" dirty="0">
                        <a:latin typeface="+mj-lt"/>
                      </a:endParaRPr>
                    </a:p>
                  </a:txBody>
                  <a:tcPr marL="36000" marT="0"/>
                </a:tc>
                <a:tc>
                  <a:txBody>
                    <a:bodyPr/>
                    <a:lstStyle/>
                    <a:p>
                      <a:pPr>
                        <a:defRPr/>
                      </a:pPr>
                      <a:r>
                        <a:rPr lang="en-US" sz="1400">
                          <a:latin typeface="+mj-lt"/>
                        </a:rPr>
                        <a:t>Centre for Research and Technology Hellas - CERTH</a:t>
                      </a:r>
                      <a:endParaRPr lang="el-GR" sz="1400">
                        <a:latin typeface="+mj-lt"/>
                      </a:endParaRPr>
                    </a:p>
                  </a:txBody>
                  <a:tcPr marL="36000" marT="0"/>
                </a:tc>
                <a:extLst>
                  <a:ext uri="{0D108BD9-81ED-4DB2-BD59-A6C34878D82A}">
                    <a16:rowId xmlns:a16="http://schemas.microsoft.com/office/drawing/2014/main" xmlns="" val="10001"/>
                  </a:ext>
                </a:extLst>
              </a:tr>
              <a:tr h="430707">
                <a:tc>
                  <a:txBody>
                    <a:bodyPr/>
                    <a:lstStyle/>
                    <a:p>
                      <a:pPr>
                        <a:defRPr/>
                      </a:pPr>
                      <a:r>
                        <a:rPr lang="en-US" sz="1400">
                          <a:latin typeface="+mj-lt"/>
                        </a:rPr>
                        <a:t>2</a:t>
                      </a:r>
                      <a:endParaRPr lang="el-GR" sz="1400">
                        <a:latin typeface="+mj-lt"/>
                      </a:endParaRPr>
                    </a:p>
                  </a:txBody>
                  <a:tcPr marL="36000" marT="0"/>
                </a:tc>
                <a:tc>
                  <a:txBody>
                    <a:bodyPr/>
                    <a:lstStyle/>
                    <a:p>
                      <a:pPr>
                        <a:defRPr/>
                      </a:pPr>
                      <a:r>
                        <a:rPr lang="en-US" sz="1400" dirty="0" err="1">
                          <a:latin typeface="+mj-lt"/>
                        </a:rPr>
                        <a:t>Rheinisch-Westfaelische</a:t>
                      </a:r>
                      <a:r>
                        <a:rPr lang="en-US" sz="1400" dirty="0">
                          <a:latin typeface="+mj-lt"/>
                        </a:rPr>
                        <a:t> Technische Hochschule Aachen - RWTH</a:t>
                      </a:r>
                      <a:endParaRPr lang="el-GR" sz="1400" dirty="0">
                        <a:latin typeface="+mj-lt"/>
                      </a:endParaRPr>
                    </a:p>
                  </a:txBody>
                  <a:tcPr marL="36000" marT="0"/>
                </a:tc>
                <a:extLst>
                  <a:ext uri="{0D108BD9-81ED-4DB2-BD59-A6C34878D82A}">
                    <a16:rowId xmlns:a16="http://schemas.microsoft.com/office/drawing/2014/main" xmlns="" val="10002"/>
                  </a:ext>
                </a:extLst>
              </a:tr>
              <a:tr h="236194">
                <a:tc>
                  <a:txBody>
                    <a:bodyPr/>
                    <a:lstStyle/>
                    <a:p>
                      <a:pPr>
                        <a:defRPr/>
                      </a:pPr>
                      <a:r>
                        <a:rPr lang="en-US" sz="1400">
                          <a:latin typeface="+mj-lt"/>
                        </a:rPr>
                        <a:t>3</a:t>
                      </a:r>
                      <a:endParaRPr lang="el-GR" sz="1400">
                        <a:latin typeface="+mj-lt"/>
                      </a:endParaRPr>
                    </a:p>
                  </a:txBody>
                  <a:tcPr marL="36000" marT="0"/>
                </a:tc>
                <a:tc>
                  <a:txBody>
                    <a:bodyPr/>
                    <a:lstStyle/>
                    <a:p>
                      <a:pPr>
                        <a:defRPr/>
                      </a:pPr>
                      <a:r>
                        <a:rPr lang="en-US" sz="1400" dirty="0">
                          <a:latin typeface="+mj-lt"/>
                        </a:rPr>
                        <a:t>Cardiff University – CU</a:t>
                      </a:r>
                      <a:endParaRPr lang="el-GR" sz="1400" dirty="0">
                        <a:latin typeface="+mj-lt"/>
                      </a:endParaRPr>
                    </a:p>
                  </a:txBody>
                  <a:tcPr marL="36000" marT="0"/>
                </a:tc>
                <a:extLst>
                  <a:ext uri="{0D108BD9-81ED-4DB2-BD59-A6C34878D82A}">
                    <a16:rowId xmlns:a16="http://schemas.microsoft.com/office/drawing/2014/main" xmlns="" val="10003"/>
                  </a:ext>
                </a:extLst>
              </a:tr>
              <a:tr h="430707">
                <a:tc>
                  <a:txBody>
                    <a:bodyPr/>
                    <a:lstStyle/>
                    <a:p>
                      <a:pPr>
                        <a:defRPr/>
                      </a:pPr>
                      <a:r>
                        <a:rPr lang="en-US" sz="1400" dirty="0">
                          <a:latin typeface="+mj-lt"/>
                        </a:rPr>
                        <a:t>4</a:t>
                      </a:r>
                      <a:endParaRPr lang="el-GR" sz="1400" dirty="0">
                        <a:latin typeface="+mj-lt"/>
                      </a:endParaRPr>
                    </a:p>
                  </a:txBody>
                  <a:tcPr marL="36000" marT="0"/>
                </a:tc>
                <a:tc>
                  <a:txBody>
                    <a:bodyPr/>
                    <a:lstStyle/>
                    <a:p>
                      <a:pPr>
                        <a:defRPr/>
                      </a:pPr>
                      <a:r>
                        <a:rPr lang="en-US" sz="1400" dirty="0" err="1">
                          <a:latin typeface="+mj-lt"/>
                        </a:rPr>
                        <a:t>Aloumyl</a:t>
                      </a:r>
                      <a:r>
                        <a:rPr lang="en-US" sz="1400" dirty="0">
                          <a:latin typeface="+mj-lt"/>
                        </a:rPr>
                        <a:t>, </a:t>
                      </a:r>
                      <a:r>
                        <a:rPr lang="en-US" sz="1400" dirty="0" err="1">
                          <a:latin typeface="+mj-lt"/>
                        </a:rPr>
                        <a:t>Biomichania</a:t>
                      </a:r>
                      <a:r>
                        <a:rPr lang="en-US" sz="1400" dirty="0">
                          <a:latin typeface="+mj-lt"/>
                        </a:rPr>
                        <a:t> </a:t>
                      </a:r>
                      <a:r>
                        <a:rPr lang="en-US" sz="1400" dirty="0" err="1">
                          <a:latin typeface="+mj-lt"/>
                        </a:rPr>
                        <a:t>Alouminioy</a:t>
                      </a:r>
                      <a:r>
                        <a:rPr lang="en-US" sz="1400" dirty="0">
                          <a:latin typeface="+mj-lt"/>
                        </a:rPr>
                        <a:t> </a:t>
                      </a:r>
                      <a:r>
                        <a:rPr lang="en-US" sz="1400" dirty="0" err="1">
                          <a:latin typeface="+mj-lt"/>
                        </a:rPr>
                        <a:t>Anonimi</a:t>
                      </a:r>
                      <a:r>
                        <a:rPr lang="en-US" sz="1400" dirty="0">
                          <a:latin typeface="+mj-lt"/>
                        </a:rPr>
                        <a:t> </a:t>
                      </a:r>
                      <a:r>
                        <a:rPr lang="en-US" sz="1400" dirty="0" err="1">
                          <a:latin typeface="+mj-lt"/>
                        </a:rPr>
                        <a:t>Etairia</a:t>
                      </a:r>
                      <a:r>
                        <a:rPr lang="en-US" sz="1400" dirty="0">
                          <a:latin typeface="+mj-lt"/>
                        </a:rPr>
                        <a:t> - ALUMIL</a:t>
                      </a:r>
                      <a:endParaRPr lang="el-GR" sz="1400" dirty="0">
                        <a:latin typeface="+mj-lt"/>
                      </a:endParaRPr>
                    </a:p>
                  </a:txBody>
                  <a:tcPr marL="36000" marT="0"/>
                </a:tc>
                <a:extLst>
                  <a:ext uri="{0D108BD9-81ED-4DB2-BD59-A6C34878D82A}">
                    <a16:rowId xmlns:a16="http://schemas.microsoft.com/office/drawing/2014/main" xmlns="" val="10004"/>
                  </a:ext>
                </a:extLst>
              </a:tr>
              <a:tr h="430707">
                <a:tc>
                  <a:txBody>
                    <a:bodyPr/>
                    <a:lstStyle/>
                    <a:p>
                      <a:pPr>
                        <a:defRPr/>
                      </a:pPr>
                      <a:r>
                        <a:rPr lang="en-US" sz="1400">
                          <a:latin typeface="+mj-lt"/>
                        </a:rPr>
                        <a:t>5</a:t>
                      </a:r>
                      <a:endParaRPr lang="el-GR" sz="1400">
                        <a:latin typeface="+mj-lt"/>
                      </a:endParaRPr>
                    </a:p>
                  </a:txBody>
                  <a:tcPr marL="36000" marT="0"/>
                </a:tc>
                <a:tc>
                  <a:txBody>
                    <a:bodyPr/>
                    <a:lstStyle/>
                    <a:p>
                      <a:pPr>
                        <a:defRPr/>
                      </a:pPr>
                      <a:r>
                        <a:rPr lang="en-US" sz="1400" dirty="0">
                          <a:latin typeface="+mj-lt"/>
                        </a:rPr>
                        <a:t>Sistemes </a:t>
                      </a:r>
                      <a:r>
                        <a:rPr lang="en-US" sz="1400" dirty="0" err="1">
                          <a:latin typeface="+mj-lt"/>
                        </a:rPr>
                        <a:t>Avancats</a:t>
                      </a:r>
                      <a:r>
                        <a:rPr lang="en-US" sz="1400" dirty="0">
                          <a:latin typeface="+mj-lt"/>
                        </a:rPr>
                        <a:t> De Energia Solar </a:t>
                      </a:r>
                      <a:r>
                        <a:rPr lang="en-US" sz="1400" dirty="0" err="1">
                          <a:latin typeface="+mj-lt"/>
                        </a:rPr>
                        <a:t>Termica</a:t>
                      </a:r>
                      <a:r>
                        <a:rPr lang="en-US" sz="1400" dirty="0">
                          <a:latin typeface="+mj-lt"/>
                        </a:rPr>
                        <a:t> </a:t>
                      </a:r>
                      <a:r>
                        <a:rPr lang="en-US" sz="1400" dirty="0" err="1">
                          <a:latin typeface="+mj-lt"/>
                        </a:rPr>
                        <a:t>Sccl</a:t>
                      </a:r>
                      <a:r>
                        <a:rPr lang="en-US" sz="1400" dirty="0">
                          <a:latin typeface="+mj-lt"/>
                        </a:rPr>
                        <a:t> - AIGUASOL</a:t>
                      </a:r>
                      <a:endParaRPr lang="el-GR" sz="1400" dirty="0">
                        <a:latin typeface="+mj-lt"/>
                      </a:endParaRPr>
                    </a:p>
                  </a:txBody>
                  <a:tcPr marL="36000" marT="0"/>
                </a:tc>
                <a:extLst>
                  <a:ext uri="{0D108BD9-81ED-4DB2-BD59-A6C34878D82A}">
                    <a16:rowId xmlns:a16="http://schemas.microsoft.com/office/drawing/2014/main" xmlns="" val="10005"/>
                  </a:ext>
                </a:extLst>
              </a:tr>
              <a:tr h="236194">
                <a:tc>
                  <a:txBody>
                    <a:bodyPr/>
                    <a:lstStyle/>
                    <a:p>
                      <a:pPr>
                        <a:defRPr/>
                      </a:pPr>
                      <a:r>
                        <a:rPr lang="en-US" sz="1400">
                          <a:latin typeface="+mj-lt"/>
                        </a:rPr>
                        <a:t>6</a:t>
                      </a:r>
                      <a:endParaRPr lang="el-GR" sz="1400">
                        <a:latin typeface="+mj-lt"/>
                      </a:endParaRPr>
                    </a:p>
                  </a:txBody>
                  <a:tcPr marL="36000" marT="0"/>
                </a:tc>
                <a:tc>
                  <a:txBody>
                    <a:bodyPr/>
                    <a:lstStyle/>
                    <a:p>
                      <a:pPr>
                        <a:defRPr/>
                      </a:pPr>
                      <a:r>
                        <a:rPr lang="en-US" sz="1400" dirty="0">
                          <a:latin typeface="+mj-lt"/>
                        </a:rPr>
                        <a:t>Odin Solutions </a:t>
                      </a:r>
                      <a:r>
                        <a:rPr lang="en-US" sz="1400" dirty="0" err="1">
                          <a:latin typeface="+mj-lt"/>
                        </a:rPr>
                        <a:t>s.l.</a:t>
                      </a:r>
                      <a:r>
                        <a:rPr lang="en-US" sz="1400" dirty="0">
                          <a:latin typeface="+mj-lt"/>
                        </a:rPr>
                        <a:t> - ODINS</a:t>
                      </a:r>
                      <a:endParaRPr lang="el-GR" sz="1400" dirty="0">
                        <a:latin typeface="+mj-lt"/>
                      </a:endParaRPr>
                    </a:p>
                  </a:txBody>
                  <a:tcPr marL="36000" marT="0"/>
                </a:tc>
                <a:extLst>
                  <a:ext uri="{0D108BD9-81ED-4DB2-BD59-A6C34878D82A}">
                    <a16:rowId xmlns:a16="http://schemas.microsoft.com/office/drawing/2014/main" xmlns="" val="10006"/>
                  </a:ext>
                </a:extLst>
              </a:tr>
              <a:tr h="236194">
                <a:tc>
                  <a:txBody>
                    <a:bodyPr/>
                    <a:lstStyle/>
                    <a:p>
                      <a:pPr>
                        <a:defRPr/>
                      </a:pPr>
                      <a:r>
                        <a:rPr lang="en-US" sz="1400">
                          <a:latin typeface="+mj-lt"/>
                        </a:rPr>
                        <a:t>7</a:t>
                      </a:r>
                      <a:endParaRPr lang="el-GR" sz="1400">
                        <a:latin typeface="+mj-lt"/>
                      </a:endParaRPr>
                    </a:p>
                  </a:txBody>
                  <a:tcPr marL="36000" marT="0"/>
                </a:tc>
                <a:tc>
                  <a:txBody>
                    <a:bodyPr/>
                    <a:lstStyle/>
                    <a:p>
                      <a:pPr>
                        <a:defRPr/>
                      </a:pPr>
                      <a:r>
                        <a:rPr lang="en-US" sz="1400" dirty="0">
                          <a:latin typeface="+mj-lt"/>
                        </a:rPr>
                        <a:t>SIEMENS SRL - SIE</a:t>
                      </a:r>
                      <a:endParaRPr lang="el-GR" sz="1400" dirty="0">
                        <a:latin typeface="+mj-lt"/>
                      </a:endParaRPr>
                    </a:p>
                  </a:txBody>
                  <a:tcPr marL="36000" marT="0"/>
                </a:tc>
                <a:extLst>
                  <a:ext uri="{0D108BD9-81ED-4DB2-BD59-A6C34878D82A}">
                    <a16:rowId xmlns:a16="http://schemas.microsoft.com/office/drawing/2014/main" xmlns="" val="10007"/>
                  </a:ext>
                </a:extLst>
              </a:tr>
              <a:tr h="236194">
                <a:tc>
                  <a:txBody>
                    <a:bodyPr/>
                    <a:lstStyle/>
                    <a:p>
                      <a:pPr>
                        <a:defRPr/>
                      </a:pPr>
                      <a:r>
                        <a:rPr lang="en-US" sz="1400">
                          <a:latin typeface="+mj-lt"/>
                        </a:rPr>
                        <a:t>8</a:t>
                      </a:r>
                      <a:endParaRPr lang="el-GR" sz="1400">
                        <a:latin typeface="+mj-lt"/>
                      </a:endParaRPr>
                    </a:p>
                  </a:txBody>
                  <a:tcPr marL="36000" marT="0"/>
                </a:tc>
                <a:tc>
                  <a:txBody>
                    <a:bodyPr/>
                    <a:lstStyle/>
                    <a:p>
                      <a:pPr>
                        <a:defRPr/>
                      </a:pPr>
                      <a:r>
                        <a:rPr lang="es-ES" sz="1400" dirty="0" err="1">
                          <a:latin typeface="+mj-lt"/>
                        </a:rPr>
                        <a:t>Etra</a:t>
                      </a:r>
                      <a:r>
                        <a:rPr lang="es-ES" sz="1400" dirty="0">
                          <a:latin typeface="+mj-lt"/>
                        </a:rPr>
                        <a:t> </a:t>
                      </a:r>
                      <a:r>
                        <a:rPr lang="es-ES" sz="1400" dirty="0" err="1">
                          <a:latin typeface="+mj-lt"/>
                        </a:rPr>
                        <a:t>Investigacion</a:t>
                      </a:r>
                      <a:r>
                        <a:rPr lang="es-ES" sz="1400" dirty="0">
                          <a:latin typeface="+mj-lt"/>
                        </a:rPr>
                        <a:t> Y Desarrollo </a:t>
                      </a:r>
                      <a:r>
                        <a:rPr lang="es-ES" sz="1400" dirty="0" err="1">
                          <a:latin typeface="+mj-lt"/>
                        </a:rPr>
                        <a:t>Sa</a:t>
                      </a:r>
                      <a:r>
                        <a:rPr lang="es-ES" sz="1400" dirty="0">
                          <a:latin typeface="+mj-lt"/>
                        </a:rPr>
                        <a:t> - ETRA</a:t>
                      </a:r>
                      <a:endParaRPr lang="el-GR" sz="1400" dirty="0">
                        <a:latin typeface="+mj-lt"/>
                      </a:endParaRPr>
                    </a:p>
                  </a:txBody>
                  <a:tcPr marL="36000" marT="0"/>
                </a:tc>
                <a:extLst>
                  <a:ext uri="{0D108BD9-81ED-4DB2-BD59-A6C34878D82A}">
                    <a16:rowId xmlns:a16="http://schemas.microsoft.com/office/drawing/2014/main" xmlns="" val="10008"/>
                  </a:ext>
                </a:extLst>
              </a:tr>
              <a:tr h="236194">
                <a:tc>
                  <a:txBody>
                    <a:bodyPr/>
                    <a:lstStyle/>
                    <a:p>
                      <a:pPr>
                        <a:defRPr/>
                      </a:pPr>
                      <a:r>
                        <a:rPr lang="en-US" sz="1400">
                          <a:latin typeface="+mj-lt"/>
                        </a:rPr>
                        <a:t>9</a:t>
                      </a:r>
                      <a:endParaRPr lang="el-GR" sz="1400">
                        <a:latin typeface="+mj-lt"/>
                      </a:endParaRPr>
                    </a:p>
                  </a:txBody>
                  <a:tcPr marL="36000" marT="0"/>
                </a:tc>
                <a:tc>
                  <a:txBody>
                    <a:bodyPr/>
                    <a:lstStyle/>
                    <a:p>
                      <a:pPr>
                        <a:defRPr/>
                      </a:pPr>
                      <a:r>
                        <a:rPr lang="en-US" sz="1400" dirty="0">
                          <a:latin typeface="+mj-lt"/>
                        </a:rPr>
                        <a:t>Energy Transitions Limited - ET</a:t>
                      </a:r>
                      <a:endParaRPr lang="el-GR" sz="1400" dirty="0">
                        <a:latin typeface="+mj-lt"/>
                      </a:endParaRPr>
                    </a:p>
                  </a:txBody>
                  <a:tcPr marL="36000" marT="0"/>
                </a:tc>
                <a:extLst>
                  <a:ext uri="{0D108BD9-81ED-4DB2-BD59-A6C34878D82A}">
                    <a16:rowId xmlns:a16="http://schemas.microsoft.com/office/drawing/2014/main" xmlns="" val="10009"/>
                  </a:ext>
                </a:extLst>
              </a:tr>
              <a:tr h="236194">
                <a:tc>
                  <a:txBody>
                    <a:bodyPr/>
                    <a:lstStyle/>
                    <a:p>
                      <a:pPr>
                        <a:defRPr/>
                      </a:pPr>
                      <a:r>
                        <a:rPr lang="en-US" sz="1400">
                          <a:latin typeface="+mj-lt"/>
                        </a:rPr>
                        <a:t>10</a:t>
                      </a:r>
                      <a:endParaRPr lang="el-GR" sz="1400">
                        <a:latin typeface="+mj-lt"/>
                      </a:endParaRPr>
                    </a:p>
                  </a:txBody>
                  <a:tcPr marL="36000" marT="0"/>
                </a:tc>
                <a:tc>
                  <a:txBody>
                    <a:bodyPr/>
                    <a:lstStyle/>
                    <a:p>
                      <a:pPr>
                        <a:defRPr/>
                      </a:pPr>
                      <a:r>
                        <a:rPr lang="en-US" sz="1400" dirty="0">
                          <a:latin typeface="+mj-lt"/>
                        </a:rPr>
                        <a:t>Eco Intelligent Growth, SL - EIG</a:t>
                      </a:r>
                    </a:p>
                  </a:txBody>
                  <a:tcPr marL="36000" marT="0"/>
                </a:tc>
                <a:extLst>
                  <a:ext uri="{0D108BD9-81ED-4DB2-BD59-A6C34878D82A}">
                    <a16:rowId xmlns:a16="http://schemas.microsoft.com/office/drawing/2014/main" xmlns="" val="10010"/>
                  </a:ext>
                </a:extLst>
              </a:tr>
              <a:tr h="236194">
                <a:tc>
                  <a:txBody>
                    <a:bodyPr/>
                    <a:lstStyle/>
                    <a:p>
                      <a:pPr>
                        <a:defRPr/>
                      </a:pPr>
                      <a:r>
                        <a:rPr lang="en-US" sz="1400">
                          <a:latin typeface="+mj-lt"/>
                        </a:rPr>
                        <a:t>11</a:t>
                      </a:r>
                      <a:endParaRPr lang="el-GR" sz="1400">
                        <a:latin typeface="+mj-lt"/>
                      </a:endParaRPr>
                    </a:p>
                  </a:txBody>
                  <a:tcPr marL="36000" marT="0"/>
                </a:tc>
                <a:tc>
                  <a:txBody>
                    <a:bodyPr/>
                    <a:lstStyle/>
                    <a:p>
                      <a:pPr>
                        <a:defRPr/>
                      </a:pPr>
                      <a:r>
                        <a:rPr lang="en-US" sz="1400" dirty="0">
                          <a:latin typeface="+mj-lt"/>
                        </a:rPr>
                        <a:t>Agencia De </a:t>
                      </a:r>
                      <a:r>
                        <a:rPr lang="en-US" sz="1400" dirty="0" err="1">
                          <a:latin typeface="+mj-lt"/>
                        </a:rPr>
                        <a:t>L'habitatge</a:t>
                      </a:r>
                      <a:r>
                        <a:rPr lang="en-US" sz="1400" dirty="0">
                          <a:latin typeface="+mj-lt"/>
                        </a:rPr>
                        <a:t> De Catalunya - AHC</a:t>
                      </a:r>
                      <a:endParaRPr lang="el-GR" sz="1400" dirty="0">
                        <a:latin typeface="+mj-lt"/>
                      </a:endParaRPr>
                    </a:p>
                  </a:txBody>
                  <a:tcPr marL="36000" marT="0"/>
                </a:tc>
                <a:extLst>
                  <a:ext uri="{0D108BD9-81ED-4DB2-BD59-A6C34878D82A}">
                    <a16:rowId xmlns:a16="http://schemas.microsoft.com/office/drawing/2014/main" xmlns="" val="10011"/>
                  </a:ext>
                </a:extLst>
              </a:tr>
              <a:tr h="236194">
                <a:tc>
                  <a:txBody>
                    <a:bodyPr/>
                    <a:lstStyle/>
                    <a:p>
                      <a:pPr>
                        <a:defRPr/>
                      </a:pPr>
                      <a:r>
                        <a:rPr lang="en-US" sz="1400">
                          <a:latin typeface="+mj-lt"/>
                        </a:rPr>
                        <a:t>12</a:t>
                      </a:r>
                      <a:endParaRPr lang="el-GR" sz="1400">
                        <a:latin typeface="+mj-lt"/>
                      </a:endParaRPr>
                    </a:p>
                  </a:txBody>
                  <a:tcPr marL="36000" marT="0"/>
                </a:tc>
                <a:tc>
                  <a:txBody>
                    <a:bodyPr/>
                    <a:lstStyle/>
                    <a:p>
                      <a:pPr>
                        <a:defRPr/>
                      </a:pPr>
                      <a:r>
                        <a:rPr lang="en-US" sz="1400" dirty="0" err="1">
                          <a:latin typeface="+mj-lt"/>
                        </a:rPr>
                        <a:t>Perifieria</a:t>
                      </a:r>
                      <a:r>
                        <a:rPr lang="en-US" sz="1400" dirty="0">
                          <a:latin typeface="+mj-lt"/>
                        </a:rPr>
                        <a:t> </a:t>
                      </a:r>
                      <a:r>
                        <a:rPr lang="en-US" sz="1400" dirty="0" err="1">
                          <a:latin typeface="+mj-lt"/>
                        </a:rPr>
                        <a:t>Dytikhs</a:t>
                      </a:r>
                      <a:r>
                        <a:rPr lang="en-US" sz="1400" dirty="0">
                          <a:latin typeface="+mj-lt"/>
                        </a:rPr>
                        <a:t> </a:t>
                      </a:r>
                      <a:r>
                        <a:rPr lang="en-US" sz="1400" dirty="0" err="1">
                          <a:latin typeface="+mj-lt"/>
                        </a:rPr>
                        <a:t>Makedonias</a:t>
                      </a:r>
                      <a:r>
                        <a:rPr lang="en-US" sz="1400" dirty="0">
                          <a:latin typeface="+mj-lt"/>
                        </a:rPr>
                        <a:t> - RWM</a:t>
                      </a:r>
                      <a:endParaRPr lang="el-GR" sz="1400" dirty="0">
                        <a:latin typeface="+mj-lt"/>
                      </a:endParaRPr>
                    </a:p>
                  </a:txBody>
                  <a:tcPr marL="36000" marT="0"/>
                </a:tc>
                <a:extLst>
                  <a:ext uri="{0D108BD9-81ED-4DB2-BD59-A6C34878D82A}">
                    <a16:rowId xmlns:a16="http://schemas.microsoft.com/office/drawing/2014/main" xmlns="" val="10012"/>
                  </a:ext>
                </a:extLst>
              </a:tr>
              <a:tr h="430707">
                <a:tc>
                  <a:txBody>
                    <a:bodyPr/>
                    <a:lstStyle/>
                    <a:p>
                      <a:pPr>
                        <a:defRPr/>
                      </a:pPr>
                      <a:r>
                        <a:rPr lang="en-US" sz="1400">
                          <a:latin typeface="+mj-lt"/>
                        </a:rPr>
                        <a:t>13</a:t>
                      </a:r>
                      <a:endParaRPr lang="el-GR" sz="1400">
                        <a:latin typeface="+mj-lt"/>
                      </a:endParaRPr>
                    </a:p>
                  </a:txBody>
                  <a:tcPr marL="36000" marT="0"/>
                </a:tc>
                <a:tc>
                  <a:txBody>
                    <a:bodyPr/>
                    <a:lstStyle/>
                    <a:p>
                      <a:pPr>
                        <a:defRPr/>
                      </a:pPr>
                      <a:r>
                        <a:rPr lang="en-US" sz="1400" dirty="0">
                          <a:latin typeface="+mj-lt"/>
                        </a:rPr>
                        <a:t>County Council Of The City And County Of Cardiff - CCC</a:t>
                      </a:r>
                      <a:endParaRPr lang="el-GR" sz="1400" dirty="0">
                        <a:latin typeface="+mj-lt"/>
                      </a:endParaRPr>
                    </a:p>
                  </a:txBody>
                  <a:tcPr marL="36000" marT="0"/>
                </a:tc>
                <a:extLst>
                  <a:ext uri="{0D108BD9-81ED-4DB2-BD59-A6C34878D82A}">
                    <a16:rowId xmlns:a16="http://schemas.microsoft.com/office/drawing/2014/main" xmlns="" val="10013"/>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Plug-N-Harvest: </a:t>
            </a:r>
            <a:r>
              <a:rPr lang="en-US" dirty="0">
                <a:solidFill>
                  <a:srgbClr val="00B0F0"/>
                </a:solidFill>
              </a:rPr>
              <a:t>Task 3.2 </a:t>
            </a:r>
            <a:r>
              <a:rPr lang="en-US" dirty="0">
                <a:solidFill>
                  <a:schemeClr val="accent6">
                    <a:lumMod val="75000"/>
                  </a:schemeClr>
                </a:solidFill>
              </a:rPr>
              <a:t>OEMS</a:t>
            </a:r>
            <a:endParaRPr lang="el-GR" dirty="0">
              <a:solidFill>
                <a:schemeClr val="accent6">
                  <a:lumMod val="75000"/>
                </a:schemeClr>
              </a:solidFill>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all" spc="0" normalizeH="0" baseline="0" noProof="0">
                <a:ln>
                  <a:noFill/>
                </a:ln>
                <a:solidFill>
                  <a:prstClr val="black"/>
                </a:solidFill>
                <a:effectLst/>
                <a:uLnTx/>
                <a:uFillTx/>
                <a:latin typeface="Times New Roman" panose="02020603050405020304"/>
                <a:ea typeface="+mn-ea"/>
                <a:cs typeface="+mn-cs"/>
              </a:rPr>
              <a:t>PLUG-N-HARVEST</a:t>
            </a:r>
            <a:br>
              <a:rPr kumimoji="0" lang="en-US" sz="1400" b="1" i="0" u="none" strike="noStrike" kern="1200" cap="all" spc="0" normalizeH="0" baseline="0" noProof="0">
                <a:ln>
                  <a:noFill/>
                </a:ln>
                <a:solidFill>
                  <a:prstClr val="black"/>
                </a:solidFill>
                <a:effectLst/>
                <a:uLnTx/>
                <a:uFillTx/>
                <a:latin typeface="Times New Roman" panose="02020603050405020304"/>
                <a:ea typeface="+mn-ea"/>
                <a:cs typeface="+mn-cs"/>
              </a:rPr>
            </a:br>
            <a:r>
              <a:rPr kumimoji="0" lang="en-US" sz="1400" b="1" i="0" u="none" strike="noStrike" kern="1200" cap="all" spc="0" normalizeH="0" baseline="0" noProof="0">
                <a:ln>
                  <a:noFill/>
                </a:ln>
                <a:solidFill>
                  <a:prstClr val="black"/>
                </a:solidFill>
                <a:effectLst/>
                <a:uLnTx/>
                <a:uFillTx/>
                <a:latin typeface="Times New Roman" panose="02020603050405020304"/>
                <a:ea typeface="+mn-ea"/>
                <a:cs typeface="+mn-cs"/>
              </a:rPr>
              <a:t>ID: 768735 - H2020-EU.2.1.5.2.</a:t>
            </a:r>
            <a:endParaRPr kumimoji="0" lang="en-US" sz="1400" b="1" i="0" u="none" strike="noStrike" kern="1200" cap="all" spc="0" normalizeH="0" baseline="0" noProof="0" dirty="0">
              <a:ln>
                <a:noFill/>
              </a:ln>
              <a:solidFill>
                <a:prstClr val="black"/>
              </a:solidFill>
              <a:effectLst/>
              <a:uLnTx/>
              <a:uFillTx/>
              <a:latin typeface="Times New Roman" panose="020206030504050203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6F34D8A-136C-4FA7-8325-F06DF2D5CB3D}" type="slidenum">
              <a:rPr kumimoji="0" lang="en-US" sz="1400" b="1" i="0" u="none" strike="noStrike" kern="1200" cap="none" spc="0" normalizeH="0" baseline="0" noProof="0" smtClean="0">
                <a:ln>
                  <a:noFill/>
                </a:ln>
                <a:solidFill>
                  <a:prstClr val="black"/>
                </a:solidFill>
                <a:effectLst/>
                <a:uLnTx/>
                <a:uFillTx/>
                <a:latin typeface="Times New Roman" panose="020206030504050203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400" b="1" i="0" u="none" strike="noStrike" kern="1200" cap="none" spc="0" normalizeH="0" baseline="0" noProof="0" dirty="0">
              <a:ln>
                <a:noFill/>
              </a:ln>
              <a:solidFill>
                <a:prstClr val="black"/>
              </a:solidFill>
              <a:effectLst/>
              <a:uLnTx/>
              <a:uFillTx/>
              <a:latin typeface="Times New Roman" panose="02020603050405020304"/>
              <a:ea typeface="+mn-ea"/>
              <a:cs typeface="+mn-cs"/>
            </a:endParaRPr>
          </a:p>
        </p:txBody>
      </p:sp>
      <p:graphicFrame>
        <p:nvGraphicFramePr>
          <p:cNvPr id="7" name="Marcador de contenido 6"/>
          <p:cNvGraphicFramePr>
            <a:graphicFrameLocks noGrp="1"/>
          </p:cNvGraphicFramePr>
          <p:nvPr>
            <p:ph idx="1"/>
            <p:extLst/>
          </p:nvPr>
        </p:nvGraphicFramePr>
        <p:xfrm>
          <a:off x="1121790" y="1871739"/>
          <a:ext cx="9498657" cy="2133600"/>
        </p:xfrm>
        <a:graphic>
          <a:graphicData uri="http://schemas.openxmlformats.org/drawingml/2006/table">
            <a:tbl>
              <a:tblPr firstRow="1" firstCol="1" bandRow="1">
                <a:tableStyleId>{5940675A-B579-460E-94D1-54222C63F5DA}</a:tableStyleId>
              </a:tblPr>
              <a:tblGrid>
                <a:gridCol w="3214540">
                  <a:extLst>
                    <a:ext uri="{9D8B030D-6E8A-4147-A177-3AD203B41FA5}">
                      <a16:colId xmlns:a16="http://schemas.microsoft.com/office/drawing/2014/main" xmlns="" val="20000"/>
                    </a:ext>
                  </a:extLst>
                </a:gridCol>
                <a:gridCol w="6284117">
                  <a:extLst>
                    <a:ext uri="{9D8B030D-6E8A-4147-A177-3AD203B41FA5}">
                      <a16:colId xmlns:a16="http://schemas.microsoft.com/office/drawing/2014/main" xmlns="" val="20001"/>
                    </a:ext>
                  </a:extLst>
                </a:gridCol>
              </a:tblGrid>
              <a:tr h="427297">
                <a:tc>
                  <a:txBody>
                    <a:bodyPr/>
                    <a:lstStyle/>
                    <a:p>
                      <a:pPr algn="l">
                        <a:spcAft>
                          <a:spcPts val="0"/>
                        </a:spcAft>
                      </a:pPr>
                      <a:r>
                        <a:rPr lang="en-US" sz="2000" kern="0" dirty="0">
                          <a:effectLst/>
                        </a:rPr>
                        <a:t>Software dependencies and requirements</a:t>
                      </a:r>
                      <a:endParaRPr lang="en-GB" sz="2000" kern="1000" dirty="0">
                        <a:effectLst/>
                        <a:latin typeface="Times New Roman" panose="02020603050405020304" pitchFamily="18" charset="0"/>
                        <a:ea typeface="Times New Roman" panose="02020603050405020304" pitchFamily="18" charset="0"/>
                      </a:endParaRPr>
                    </a:p>
                  </a:txBody>
                  <a:tcPr marL="61286" marR="61286" marT="0" marB="0"/>
                </a:tc>
                <a:tc>
                  <a:txBody>
                    <a:bodyPr/>
                    <a:lstStyle/>
                    <a:p>
                      <a:pPr algn="just">
                        <a:spcAft>
                          <a:spcPts val="0"/>
                        </a:spcAft>
                      </a:pPr>
                      <a:r>
                        <a:rPr lang="en-US" sz="2000" kern="0" dirty="0">
                          <a:effectLst/>
                        </a:rPr>
                        <a:t>Docker</a:t>
                      </a:r>
                      <a:endParaRPr lang="en-GB" sz="2000" kern="1000" dirty="0">
                        <a:effectLst/>
                        <a:latin typeface="Times New Roman" panose="02020603050405020304" pitchFamily="18" charset="0"/>
                        <a:ea typeface="Times New Roman" panose="02020603050405020304" pitchFamily="18" charset="0"/>
                      </a:endParaRPr>
                    </a:p>
                  </a:txBody>
                  <a:tcPr marL="61286" marR="61286" marT="0" marB="0"/>
                </a:tc>
                <a:extLst>
                  <a:ext uri="{0D108BD9-81ED-4DB2-BD59-A6C34878D82A}">
                    <a16:rowId xmlns:a16="http://schemas.microsoft.com/office/drawing/2014/main" xmlns="" val="10000"/>
                  </a:ext>
                </a:extLst>
              </a:tr>
              <a:tr h="749047">
                <a:tc>
                  <a:txBody>
                    <a:bodyPr/>
                    <a:lstStyle/>
                    <a:p>
                      <a:pPr algn="l">
                        <a:spcAft>
                          <a:spcPts val="0"/>
                        </a:spcAft>
                      </a:pPr>
                      <a:r>
                        <a:rPr lang="en-US" sz="2000" kern="0" dirty="0">
                          <a:effectLst/>
                        </a:rPr>
                        <a:t>Hosting hardware requirements</a:t>
                      </a:r>
                      <a:endParaRPr lang="en-GB" sz="2000" kern="1000" dirty="0">
                        <a:effectLst/>
                        <a:latin typeface="Times New Roman" panose="02020603050405020304" pitchFamily="18" charset="0"/>
                        <a:ea typeface="Times New Roman" panose="02020603050405020304" pitchFamily="18" charset="0"/>
                      </a:endParaRPr>
                    </a:p>
                  </a:txBody>
                  <a:tcPr marL="61286" marR="61286" marT="0" marB="0"/>
                </a:tc>
                <a:tc>
                  <a:txBody>
                    <a:bodyPr/>
                    <a:lstStyle/>
                    <a:p>
                      <a:pPr marL="342900" lvl="0" indent="-342900" algn="l">
                        <a:spcAft>
                          <a:spcPts val="0"/>
                        </a:spcAft>
                        <a:buFont typeface="Arial" panose="020B0604020202020204" pitchFamily="34" charset="0"/>
                        <a:buChar char="•"/>
                      </a:pPr>
                      <a:r>
                        <a:rPr lang="en-US" sz="2000" kern="0" dirty="0">
                          <a:effectLst/>
                        </a:rPr>
                        <a:t>12GB RAM</a:t>
                      </a:r>
                    </a:p>
                    <a:p>
                      <a:pPr marL="342900" lvl="0" indent="-342900" algn="l">
                        <a:spcAft>
                          <a:spcPts val="0"/>
                        </a:spcAft>
                        <a:buFont typeface="Arial" panose="020B0604020202020204" pitchFamily="34" charset="0"/>
                        <a:buChar char="•"/>
                      </a:pPr>
                      <a:r>
                        <a:rPr lang="en-US" sz="2000" kern="0" dirty="0">
                          <a:effectLst/>
                        </a:rPr>
                        <a:t>4 cores</a:t>
                      </a:r>
                    </a:p>
                    <a:p>
                      <a:pPr marL="342900" lvl="0" indent="-342900" algn="l">
                        <a:spcAft>
                          <a:spcPts val="0"/>
                        </a:spcAft>
                        <a:buFont typeface="Arial" panose="020B0604020202020204" pitchFamily="34" charset="0"/>
                        <a:buChar char="•"/>
                      </a:pPr>
                      <a:r>
                        <a:rPr lang="en-US" sz="2000" kern="0" dirty="0">
                          <a:effectLst/>
                        </a:rPr>
                        <a:t>Ubuntu server LTS (v16)</a:t>
                      </a:r>
                    </a:p>
                    <a:p>
                      <a:pPr marL="342900" lvl="0" indent="-342900" algn="l">
                        <a:spcAft>
                          <a:spcPts val="0"/>
                        </a:spcAft>
                        <a:buFont typeface="Arial" panose="020B0604020202020204" pitchFamily="34" charset="0"/>
                        <a:buChar char="•"/>
                      </a:pPr>
                      <a:r>
                        <a:rPr lang="en-US" sz="2000" kern="0" dirty="0">
                          <a:effectLst/>
                        </a:rPr>
                        <a:t>100GB storage space.</a:t>
                      </a:r>
                      <a:endParaRPr lang="en-GB" sz="2000" dirty="0">
                        <a:effectLst/>
                        <a:latin typeface="Calibri" panose="020F0502020204030204" pitchFamily="34" charset="0"/>
                        <a:ea typeface="Calibri" panose="020F0502020204030204" pitchFamily="34" charset="0"/>
                      </a:endParaRPr>
                    </a:p>
                  </a:txBody>
                  <a:tcPr marL="61286" marR="61286" marT="0" marB="0"/>
                </a:tc>
                <a:extLst>
                  <a:ext uri="{0D108BD9-81ED-4DB2-BD59-A6C34878D82A}">
                    <a16:rowId xmlns:a16="http://schemas.microsoft.com/office/drawing/2014/main" xmlns="" val="10001"/>
                  </a:ext>
                </a:extLst>
              </a:tr>
              <a:tr h="149809">
                <a:tc>
                  <a:txBody>
                    <a:bodyPr/>
                    <a:lstStyle/>
                    <a:p>
                      <a:pPr algn="l">
                        <a:spcAft>
                          <a:spcPts val="0"/>
                        </a:spcAft>
                      </a:pPr>
                      <a:r>
                        <a:rPr lang="en-US" sz="2000" kern="0" dirty="0">
                          <a:effectLst/>
                        </a:rPr>
                        <a:t>Deployment Strategy</a:t>
                      </a:r>
                      <a:endParaRPr lang="en-GB" sz="2000" kern="1000" dirty="0">
                        <a:effectLst/>
                        <a:latin typeface="Times New Roman" panose="02020603050405020304" pitchFamily="18" charset="0"/>
                        <a:ea typeface="Times New Roman" panose="02020603050405020304" pitchFamily="18" charset="0"/>
                      </a:endParaRPr>
                    </a:p>
                  </a:txBody>
                  <a:tcPr marL="61286" marR="61286" marT="0" marB="0"/>
                </a:tc>
                <a:tc>
                  <a:txBody>
                    <a:bodyPr/>
                    <a:lstStyle/>
                    <a:p>
                      <a:pPr marL="342900" lvl="0" indent="-342900" algn="l">
                        <a:spcAft>
                          <a:spcPts val="0"/>
                        </a:spcAft>
                        <a:buFont typeface="Symbol" panose="05050102010706020507" pitchFamily="18" charset="2"/>
                        <a:buChar char=""/>
                      </a:pPr>
                      <a:r>
                        <a:rPr lang="en-US" sz="2000" kern="0" dirty="0">
                          <a:effectLst/>
                        </a:rPr>
                        <a:t>Local deployment.</a:t>
                      </a:r>
                      <a:endParaRPr lang="en-GB" sz="2000" dirty="0">
                        <a:effectLst/>
                        <a:latin typeface="Calibri" panose="020F0502020204030204" pitchFamily="34" charset="0"/>
                        <a:ea typeface="Calibri" panose="020F0502020204030204" pitchFamily="34" charset="0"/>
                      </a:endParaRPr>
                    </a:p>
                  </a:txBody>
                  <a:tcPr marL="61286" marR="61286" marT="0" marB="0"/>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4238257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Plug-N-Harvest: </a:t>
            </a:r>
            <a:r>
              <a:rPr lang="en-US" dirty="0">
                <a:solidFill>
                  <a:srgbClr val="00B0F0"/>
                </a:solidFill>
              </a:rPr>
              <a:t>Task 3.2 </a:t>
            </a:r>
            <a:r>
              <a:rPr lang="en-US" dirty="0">
                <a:solidFill>
                  <a:schemeClr val="accent6">
                    <a:lumMod val="75000"/>
                  </a:schemeClr>
                </a:solidFill>
              </a:rPr>
              <a:t>OEMS</a:t>
            </a:r>
            <a:endParaRPr lang="el-GR" dirty="0">
              <a:solidFill>
                <a:schemeClr val="accent6">
                  <a:lumMod val="75000"/>
                </a:schemeClr>
              </a:solidFill>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all" spc="0" normalizeH="0" baseline="0" noProof="0">
                <a:ln>
                  <a:noFill/>
                </a:ln>
                <a:solidFill>
                  <a:prstClr val="black"/>
                </a:solidFill>
                <a:effectLst/>
                <a:uLnTx/>
                <a:uFillTx/>
                <a:latin typeface="Times New Roman" panose="02020603050405020304"/>
                <a:ea typeface="+mn-ea"/>
                <a:cs typeface="+mn-cs"/>
              </a:rPr>
              <a:t>PLUG-N-HARVEST</a:t>
            </a:r>
            <a:br>
              <a:rPr kumimoji="0" lang="en-US" sz="1400" b="1" i="0" u="none" strike="noStrike" kern="1200" cap="all" spc="0" normalizeH="0" baseline="0" noProof="0">
                <a:ln>
                  <a:noFill/>
                </a:ln>
                <a:solidFill>
                  <a:prstClr val="black"/>
                </a:solidFill>
                <a:effectLst/>
                <a:uLnTx/>
                <a:uFillTx/>
                <a:latin typeface="Times New Roman" panose="02020603050405020304"/>
                <a:ea typeface="+mn-ea"/>
                <a:cs typeface="+mn-cs"/>
              </a:rPr>
            </a:br>
            <a:r>
              <a:rPr kumimoji="0" lang="en-US" sz="1400" b="1" i="0" u="none" strike="noStrike" kern="1200" cap="all" spc="0" normalizeH="0" baseline="0" noProof="0">
                <a:ln>
                  <a:noFill/>
                </a:ln>
                <a:solidFill>
                  <a:prstClr val="black"/>
                </a:solidFill>
                <a:effectLst/>
                <a:uLnTx/>
                <a:uFillTx/>
                <a:latin typeface="Times New Roman" panose="02020603050405020304"/>
                <a:ea typeface="+mn-ea"/>
                <a:cs typeface="+mn-cs"/>
              </a:rPr>
              <a:t>ID: 768735 - H2020-EU.2.1.5.2.</a:t>
            </a:r>
            <a:endParaRPr kumimoji="0" lang="en-US" sz="1400" b="1" i="0" u="none" strike="noStrike" kern="1200" cap="all" spc="0" normalizeH="0" baseline="0" noProof="0" dirty="0">
              <a:ln>
                <a:noFill/>
              </a:ln>
              <a:solidFill>
                <a:prstClr val="black"/>
              </a:solidFill>
              <a:effectLst/>
              <a:uLnTx/>
              <a:uFillTx/>
              <a:latin typeface="Times New Roman" panose="020206030504050203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6F34D8A-136C-4FA7-8325-F06DF2D5CB3D}" type="slidenum">
              <a:rPr kumimoji="0" lang="en-US" sz="1400" b="1" i="0" u="none" strike="noStrike" kern="1200" cap="none" spc="0" normalizeH="0" baseline="0" noProof="0" smtClean="0">
                <a:ln>
                  <a:noFill/>
                </a:ln>
                <a:solidFill>
                  <a:prstClr val="black"/>
                </a:solidFill>
                <a:effectLst/>
                <a:uLnTx/>
                <a:uFillTx/>
                <a:latin typeface="Times New Roman" panose="020206030504050203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400" b="1" i="0" u="none" strike="noStrike" kern="1200" cap="none" spc="0" normalizeH="0" baseline="0" noProof="0" dirty="0">
              <a:ln>
                <a:noFill/>
              </a:ln>
              <a:solidFill>
                <a:prstClr val="black"/>
              </a:solidFill>
              <a:effectLst/>
              <a:uLnTx/>
              <a:uFillTx/>
              <a:latin typeface="Times New Roman" panose="02020603050405020304"/>
              <a:ea typeface="+mn-ea"/>
              <a:cs typeface="+mn-cs"/>
            </a:endParaRPr>
          </a:p>
        </p:txBody>
      </p:sp>
      <p:sp>
        <p:nvSpPr>
          <p:cNvPr id="7" name="Content Placeholder 6"/>
          <p:cNvSpPr>
            <a:spLocks noGrp="1"/>
          </p:cNvSpPr>
          <p:nvPr>
            <p:ph idx="1"/>
          </p:nvPr>
        </p:nvSpPr>
        <p:spPr>
          <a:xfrm>
            <a:off x="1207870" y="1951349"/>
            <a:ext cx="3873177" cy="3771900"/>
          </a:xfrm>
        </p:spPr>
        <p:txBody>
          <a:bodyPr/>
          <a:lstStyle/>
          <a:p>
            <a:pPr algn="just">
              <a:buFont typeface="Wingdings" panose="05000000000000000000" pitchFamily="2" charset="2"/>
              <a:buChar char="q"/>
            </a:pPr>
            <a:r>
              <a:rPr lang="en-US" dirty="0"/>
              <a:t>General architecture</a:t>
            </a:r>
          </a:p>
        </p:txBody>
      </p:sp>
      <p:sp>
        <p:nvSpPr>
          <p:cNvPr id="2" name="Rectangle 2"/>
          <p:cNvSpPr>
            <a:spLocks noChangeArrowheads="1"/>
          </p:cNvSpPr>
          <p:nvPr/>
        </p:nvSpPr>
        <p:spPr bwMode="auto">
          <a:xfrm>
            <a:off x="3108314" y="162141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Times New Roman" panose="02020603050405020304"/>
              <a:ea typeface="+mn-ea"/>
              <a:cs typeface="+mn-cs"/>
            </a:endParaRPr>
          </a:p>
        </p:txBody>
      </p:sp>
      <p:graphicFrame>
        <p:nvGraphicFramePr>
          <p:cNvPr id="6" name="Objeto 5"/>
          <p:cNvGraphicFramePr>
            <a:graphicFrameLocks noChangeAspect="1"/>
          </p:cNvGraphicFramePr>
          <p:nvPr>
            <p:extLst/>
          </p:nvPr>
        </p:nvGraphicFramePr>
        <p:xfrm>
          <a:off x="4741682" y="1744716"/>
          <a:ext cx="7240291" cy="4207891"/>
        </p:xfrm>
        <a:graphic>
          <a:graphicData uri="http://schemas.openxmlformats.org/presentationml/2006/ole">
            <mc:AlternateContent xmlns:mc="http://schemas.openxmlformats.org/markup-compatibility/2006">
              <mc:Choice xmlns:v="urn:schemas-microsoft-com:vml" Requires="v">
                <p:oleObj spid="_x0000_s5123" name="Visio" r:id="rId4" imgW="10287177" imgH="7181850" progId="Visio.Drawing.15">
                  <p:embed/>
                </p:oleObj>
              </mc:Choice>
              <mc:Fallback>
                <p:oleObj name="Visio" r:id="rId4" imgW="10287177" imgH="7181850" progId="Visio.Drawing.15">
                  <p:embed/>
                  <p:pic>
                    <p:nvPicPr>
                      <p:cNvPr id="6" name="Objeto 5"/>
                      <p:cNvPicPr>
                        <a:picLocks noChangeAspect="1" noChangeArrowheads="1"/>
                      </p:cNvPicPr>
                      <p:nvPr/>
                    </p:nvPicPr>
                    <p:blipFill>
                      <a:blip r:embed="rId5"/>
                      <a:srcRect/>
                      <a:stretch>
                        <a:fillRect/>
                      </a:stretch>
                    </p:blipFill>
                    <p:spPr bwMode="auto">
                      <a:xfrm>
                        <a:off x="4741682" y="1744716"/>
                        <a:ext cx="7240291" cy="4207891"/>
                      </a:xfrm>
                      <a:prstGeom prst="rect">
                        <a:avLst/>
                      </a:prstGeom>
                      <a:noFill/>
                    </p:spPr>
                  </p:pic>
                </p:oleObj>
              </mc:Fallback>
            </mc:AlternateContent>
          </a:graphicData>
        </a:graphic>
      </p:graphicFrame>
    </p:spTree>
    <p:extLst>
      <p:ext uri="{BB962C8B-B14F-4D97-AF65-F5344CB8AC3E}">
        <p14:creationId xmlns:p14="http://schemas.microsoft.com/office/powerpoint/2010/main" val="2910371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Plug-N-Harvest: </a:t>
            </a:r>
            <a:r>
              <a:rPr lang="en-US" dirty="0">
                <a:solidFill>
                  <a:srgbClr val="00B0F0"/>
                </a:solidFill>
              </a:rPr>
              <a:t>Task 3.2 </a:t>
            </a:r>
            <a:r>
              <a:rPr lang="en-US" dirty="0">
                <a:solidFill>
                  <a:schemeClr val="accent6">
                    <a:lumMod val="75000"/>
                  </a:schemeClr>
                </a:solidFill>
              </a:rPr>
              <a:t>OEMS</a:t>
            </a:r>
            <a:endParaRPr lang="el-GR" dirty="0">
              <a:solidFill>
                <a:schemeClr val="accent6">
                  <a:lumMod val="75000"/>
                </a:schemeClr>
              </a:solidFill>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all" spc="0" normalizeH="0" baseline="0" noProof="0">
                <a:ln>
                  <a:noFill/>
                </a:ln>
                <a:solidFill>
                  <a:prstClr val="black"/>
                </a:solidFill>
                <a:effectLst/>
                <a:uLnTx/>
                <a:uFillTx/>
                <a:latin typeface="Times New Roman" panose="02020603050405020304"/>
                <a:ea typeface="+mn-ea"/>
                <a:cs typeface="+mn-cs"/>
              </a:rPr>
              <a:t>PLUG-N-HARVEST</a:t>
            </a:r>
            <a:br>
              <a:rPr kumimoji="0" lang="en-US" sz="1400" b="1" i="0" u="none" strike="noStrike" kern="1200" cap="all" spc="0" normalizeH="0" baseline="0" noProof="0">
                <a:ln>
                  <a:noFill/>
                </a:ln>
                <a:solidFill>
                  <a:prstClr val="black"/>
                </a:solidFill>
                <a:effectLst/>
                <a:uLnTx/>
                <a:uFillTx/>
                <a:latin typeface="Times New Roman" panose="02020603050405020304"/>
                <a:ea typeface="+mn-ea"/>
                <a:cs typeface="+mn-cs"/>
              </a:rPr>
            </a:br>
            <a:r>
              <a:rPr kumimoji="0" lang="en-US" sz="1400" b="1" i="0" u="none" strike="noStrike" kern="1200" cap="all" spc="0" normalizeH="0" baseline="0" noProof="0">
                <a:ln>
                  <a:noFill/>
                </a:ln>
                <a:solidFill>
                  <a:prstClr val="black"/>
                </a:solidFill>
                <a:effectLst/>
                <a:uLnTx/>
                <a:uFillTx/>
                <a:latin typeface="Times New Roman" panose="02020603050405020304"/>
                <a:ea typeface="+mn-ea"/>
                <a:cs typeface="+mn-cs"/>
              </a:rPr>
              <a:t>ID: 768735 - H2020-EU.2.1.5.2.</a:t>
            </a:r>
            <a:endParaRPr kumimoji="0" lang="en-US" sz="1400" b="1" i="0" u="none" strike="noStrike" kern="1200" cap="all" spc="0" normalizeH="0" baseline="0" noProof="0" dirty="0">
              <a:ln>
                <a:noFill/>
              </a:ln>
              <a:solidFill>
                <a:prstClr val="black"/>
              </a:solidFill>
              <a:effectLst/>
              <a:uLnTx/>
              <a:uFillTx/>
              <a:latin typeface="Times New Roman" panose="020206030504050203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6F34D8A-136C-4FA7-8325-F06DF2D5CB3D}" type="slidenum">
              <a:rPr kumimoji="0" lang="en-US" sz="1400" b="1" i="0" u="none" strike="noStrike" kern="1200" cap="none" spc="0" normalizeH="0" baseline="0" noProof="0" smtClean="0">
                <a:ln>
                  <a:noFill/>
                </a:ln>
                <a:solidFill>
                  <a:prstClr val="black"/>
                </a:solidFill>
                <a:effectLst/>
                <a:uLnTx/>
                <a:uFillTx/>
                <a:latin typeface="Times New Roman" panose="020206030504050203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400" b="1" i="0" u="none" strike="noStrike" kern="1200" cap="none" spc="0" normalizeH="0" baseline="0" noProof="0" dirty="0">
              <a:ln>
                <a:noFill/>
              </a:ln>
              <a:solidFill>
                <a:prstClr val="black"/>
              </a:solidFill>
              <a:effectLst/>
              <a:uLnTx/>
              <a:uFillTx/>
              <a:latin typeface="Times New Roman" panose="02020603050405020304"/>
              <a:ea typeface="+mn-ea"/>
              <a:cs typeface="+mn-cs"/>
            </a:endParaRPr>
          </a:p>
        </p:txBody>
      </p:sp>
      <p:sp>
        <p:nvSpPr>
          <p:cNvPr id="7" name="Content Placeholder 6"/>
          <p:cNvSpPr>
            <a:spLocks noGrp="1"/>
          </p:cNvSpPr>
          <p:nvPr>
            <p:ph idx="1"/>
          </p:nvPr>
        </p:nvSpPr>
        <p:spPr>
          <a:xfrm>
            <a:off x="1207870" y="1951349"/>
            <a:ext cx="3873177" cy="3771900"/>
          </a:xfrm>
        </p:spPr>
        <p:txBody>
          <a:bodyPr/>
          <a:lstStyle/>
          <a:p>
            <a:pPr algn="just">
              <a:buFont typeface="Wingdings" panose="05000000000000000000" pitchFamily="2" charset="2"/>
              <a:buChar char="q"/>
            </a:pPr>
            <a:r>
              <a:rPr lang="en-US" dirty="0"/>
              <a:t>General architecture</a:t>
            </a:r>
          </a:p>
        </p:txBody>
      </p:sp>
      <p:sp>
        <p:nvSpPr>
          <p:cNvPr id="2" name="Rectangle 2"/>
          <p:cNvSpPr>
            <a:spLocks noChangeArrowheads="1"/>
          </p:cNvSpPr>
          <p:nvPr/>
        </p:nvSpPr>
        <p:spPr bwMode="auto">
          <a:xfrm>
            <a:off x="3108314" y="162141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Times New Roman" panose="02020603050405020304"/>
              <a:ea typeface="+mn-ea"/>
              <a:cs typeface="+mn-cs"/>
            </a:endParaRPr>
          </a:p>
        </p:txBody>
      </p:sp>
      <p:graphicFrame>
        <p:nvGraphicFramePr>
          <p:cNvPr id="6" name="Objeto 5"/>
          <p:cNvGraphicFramePr>
            <a:graphicFrameLocks noChangeAspect="1"/>
          </p:cNvGraphicFramePr>
          <p:nvPr/>
        </p:nvGraphicFramePr>
        <p:xfrm>
          <a:off x="4741682" y="1744716"/>
          <a:ext cx="7240291" cy="4207891"/>
        </p:xfrm>
        <a:graphic>
          <a:graphicData uri="http://schemas.openxmlformats.org/presentationml/2006/ole">
            <mc:AlternateContent xmlns:mc="http://schemas.openxmlformats.org/markup-compatibility/2006">
              <mc:Choice xmlns:v="urn:schemas-microsoft-com:vml" Requires="v">
                <p:oleObj spid="_x0000_s6147" name="Visio" r:id="rId4" imgW="10287177" imgH="7181850" progId="Visio.Drawing.15">
                  <p:embed/>
                </p:oleObj>
              </mc:Choice>
              <mc:Fallback>
                <p:oleObj name="Visio" r:id="rId4" imgW="10287177" imgH="7181850" progId="Visio.Drawing.15">
                  <p:embed/>
                  <p:pic>
                    <p:nvPicPr>
                      <p:cNvPr id="6" name="Objeto 5"/>
                      <p:cNvPicPr>
                        <a:picLocks noChangeAspect="1" noChangeArrowheads="1"/>
                      </p:cNvPicPr>
                      <p:nvPr/>
                    </p:nvPicPr>
                    <p:blipFill>
                      <a:blip r:embed="rId5"/>
                      <a:srcRect/>
                      <a:stretch>
                        <a:fillRect/>
                      </a:stretch>
                    </p:blipFill>
                    <p:spPr bwMode="auto">
                      <a:xfrm>
                        <a:off x="4741682" y="1744716"/>
                        <a:ext cx="7240291" cy="4207891"/>
                      </a:xfrm>
                      <a:prstGeom prst="rect">
                        <a:avLst/>
                      </a:prstGeom>
                      <a:noFill/>
                    </p:spPr>
                  </p:pic>
                </p:oleObj>
              </mc:Fallback>
            </mc:AlternateContent>
          </a:graphicData>
        </a:graphic>
      </p:graphicFrame>
      <p:cxnSp>
        <p:nvCxnSpPr>
          <p:cNvPr id="13" name="Conector recto de flecha 12"/>
          <p:cNvCxnSpPr>
            <a:stCxn id="17" idx="0"/>
            <a:endCxn id="18" idx="1"/>
          </p:cNvCxnSpPr>
          <p:nvPr/>
        </p:nvCxnSpPr>
        <p:spPr>
          <a:xfrm flipV="1">
            <a:off x="2068874" y="2718737"/>
            <a:ext cx="2559687" cy="567094"/>
          </a:xfrm>
          <a:prstGeom prst="straightConnector1">
            <a:avLst/>
          </a:prstGeom>
          <a:ln>
            <a:solidFill>
              <a:srgbClr val="C00000"/>
            </a:solidFill>
            <a:tailEnd type="triangle"/>
          </a:ln>
        </p:spPr>
        <p:style>
          <a:lnRef idx="3">
            <a:schemeClr val="dk1"/>
          </a:lnRef>
          <a:fillRef idx="0">
            <a:schemeClr val="dk1"/>
          </a:fillRef>
          <a:effectRef idx="2">
            <a:schemeClr val="dk1"/>
          </a:effectRef>
          <a:fontRef idx="minor">
            <a:schemeClr val="tx1"/>
          </a:fontRef>
        </p:style>
      </p:cxnSp>
      <p:cxnSp>
        <p:nvCxnSpPr>
          <p:cNvPr id="15" name="Conector recto de flecha 14"/>
          <p:cNvCxnSpPr>
            <a:stCxn id="17" idx="2"/>
            <a:endCxn id="19" idx="1"/>
          </p:cNvCxnSpPr>
          <p:nvPr/>
        </p:nvCxnSpPr>
        <p:spPr>
          <a:xfrm>
            <a:off x="2068874" y="4200231"/>
            <a:ext cx="2559687" cy="1523987"/>
          </a:xfrm>
          <a:prstGeom prst="straightConnector1">
            <a:avLst/>
          </a:prstGeom>
          <a:ln>
            <a:solidFill>
              <a:srgbClr val="C00000"/>
            </a:solidFill>
            <a:tailEnd type="triangle"/>
          </a:ln>
        </p:spPr>
        <p:style>
          <a:lnRef idx="3">
            <a:schemeClr val="dk1"/>
          </a:lnRef>
          <a:fillRef idx="0">
            <a:schemeClr val="dk1"/>
          </a:fillRef>
          <a:effectRef idx="2">
            <a:schemeClr val="dk1"/>
          </a:effectRef>
          <a:fontRef idx="minor">
            <a:schemeClr val="tx1"/>
          </a:fontRef>
        </p:style>
      </p:cxnSp>
      <p:sp>
        <p:nvSpPr>
          <p:cNvPr id="17" name="Rectángulo 16"/>
          <p:cNvSpPr/>
          <p:nvPr/>
        </p:nvSpPr>
        <p:spPr>
          <a:xfrm>
            <a:off x="1404594" y="3285831"/>
            <a:ext cx="1328560" cy="9144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imes New Roman" panose="02020603050405020304"/>
                <a:ea typeface="+mn-ea"/>
                <a:cs typeface="+mn-cs"/>
              </a:rPr>
              <a:t>To be discussed?</a:t>
            </a:r>
          </a:p>
        </p:txBody>
      </p:sp>
      <p:sp>
        <p:nvSpPr>
          <p:cNvPr id="18" name="Rectángulo 17"/>
          <p:cNvSpPr/>
          <p:nvPr/>
        </p:nvSpPr>
        <p:spPr>
          <a:xfrm>
            <a:off x="4628561" y="2481253"/>
            <a:ext cx="782425" cy="47496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imes New Roman" panose="02020603050405020304"/>
              <a:ea typeface="+mn-ea"/>
              <a:cs typeface="+mn-cs"/>
            </a:endParaRPr>
          </a:p>
        </p:txBody>
      </p:sp>
      <p:sp>
        <p:nvSpPr>
          <p:cNvPr id="19" name="Rectángulo 18"/>
          <p:cNvSpPr/>
          <p:nvPr/>
        </p:nvSpPr>
        <p:spPr>
          <a:xfrm>
            <a:off x="4628561" y="5495827"/>
            <a:ext cx="782425" cy="45678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imes New Roman" panose="02020603050405020304"/>
              <a:ea typeface="+mn-ea"/>
              <a:cs typeface="+mn-cs"/>
            </a:endParaRPr>
          </a:p>
        </p:txBody>
      </p:sp>
    </p:spTree>
    <p:extLst>
      <p:ext uri="{BB962C8B-B14F-4D97-AF65-F5344CB8AC3E}">
        <p14:creationId xmlns:p14="http://schemas.microsoft.com/office/powerpoint/2010/main" val="3134209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7280" y="286603"/>
            <a:ext cx="10058400" cy="891748"/>
          </a:xfrm>
        </p:spPr>
        <p:txBody>
          <a:bodyPr/>
          <a:lstStyle/>
          <a:p>
            <a:r>
              <a:rPr lang="en-US" dirty="0"/>
              <a:t>Plug-N-Harvest: </a:t>
            </a:r>
            <a:r>
              <a:rPr lang="en-US" dirty="0">
                <a:solidFill>
                  <a:srgbClr val="00B0F0"/>
                </a:solidFill>
              </a:rPr>
              <a:t>Task 3.2 </a:t>
            </a:r>
            <a:r>
              <a:rPr lang="en-US" dirty="0">
                <a:solidFill>
                  <a:schemeClr val="accent6">
                    <a:lumMod val="75000"/>
                  </a:schemeClr>
                </a:solidFill>
              </a:rPr>
              <a:t>OEMS</a:t>
            </a:r>
            <a:endParaRPr lang="el-GR" dirty="0">
              <a:solidFill>
                <a:schemeClr val="accent6">
                  <a:lumMod val="75000"/>
                </a:schemeClr>
              </a:solidFill>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all" spc="0" normalizeH="0" baseline="0" noProof="0">
                <a:ln>
                  <a:noFill/>
                </a:ln>
                <a:solidFill>
                  <a:prstClr val="black"/>
                </a:solidFill>
                <a:effectLst/>
                <a:uLnTx/>
                <a:uFillTx/>
                <a:latin typeface="Times New Roman" panose="02020603050405020304"/>
                <a:ea typeface="+mn-ea"/>
                <a:cs typeface="+mn-cs"/>
              </a:rPr>
              <a:t>PLUG-N-HARVEST</a:t>
            </a:r>
            <a:br>
              <a:rPr kumimoji="0" lang="en-US" sz="1400" b="1" i="0" u="none" strike="noStrike" kern="1200" cap="all" spc="0" normalizeH="0" baseline="0" noProof="0">
                <a:ln>
                  <a:noFill/>
                </a:ln>
                <a:solidFill>
                  <a:prstClr val="black"/>
                </a:solidFill>
                <a:effectLst/>
                <a:uLnTx/>
                <a:uFillTx/>
                <a:latin typeface="Times New Roman" panose="02020603050405020304"/>
                <a:ea typeface="+mn-ea"/>
                <a:cs typeface="+mn-cs"/>
              </a:rPr>
            </a:br>
            <a:r>
              <a:rPr kumimoji="0" lang="en-US" sz="1400" b="1" i="0" u="none" strike="noStrike" kern="1200" cap="all" spc="0" normalizeH="0" baseline="0" noProof="0">
                <a:ln>
                  <a:noFill/>
                </a:ln>
                <a:solidFill>
                  <a:prstClr val="black"/>
                </a:solidFill>
                <a:effectLst/>
                <a:uLnTx/>
                <a:uFillTx/>
                <a:latin typeface="Times New Roman" panose="02020603050405020304"/>
                <a:ea typeface="+mn-ea"/>
                <a:cs typeface="+mn-cs"/>
              </a:rPr>
              <a:t>ID: 768735 - H2020-EU.2.1.5.2.</a:t>
            </a:r>
            <a:endParaRPr kumimoji="0" lang="en-US" sz="1400" b="1" i="0" u="none" strike="noStrike" kern="1200" cap="all" spc="0" normalizeH="0" baseline="0" noProof="0" dirty="0">
              <a:ln>
                <a:noFill/>
              </a:ln>
              <a:solidFill>
                <a:prstClr val="black"/>
              </a:solidFill>
              <a:effectLst/>
              <a:uLnTx/>
              <a:uFillTx/>
              <a:latin typeface="Times New Roman" panose="020206030504050203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6F34D8A-136C-4FA7-8325-F06DF2D5CB3D}" type="slidenum">
              <a:rPr kumimoji="0" lang="en-US" sz="1400" b="1" i="0" u="none" strike="noStrike" kern="1200" cap="none" spc="0" normalizeH="0" baseline="0" noProof="0" smtClean="0">
                <a:ln>
                  <a:noFill/>
                </a:ln>
                <a:solidFill>
                  <a:prstClr val="black"/>
                </a:solidFill>
                <a:effectLst/>
                <a:uLnTx/>
                <a:uFillTx/>
                <a:latin typeface="Times New Roman" panose="020206030504050203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400" b="1" i="0" u="none" strike="noStrike" kern="1200" cap="none" spc="0" normalizeH="0" baseline="0" noProof="0" dirty="0">
              <a:ln>
                <a:noFill/>
              </a:ln>
              <a:solidFill>
                <a:prstClr val="black"/>
              </a:solidFill>
              <a:effectLst/>
              <a:uLnTx/>
              <a:uFillTx/>
              <a:latin typeface="Times New Roman" panose="02020603050405020304"/>
              <a:ea typeface="+mn-ea"/>
              <a:cs typeface="+mn-cs"/>
            </a:endParaRPr>
          </a:p>
        </p:txBody>
      </p:sp>
      <p:sp>
        <p:nvSpPr>
          <p:cNvPr id="7" name="Content Placeholder 6"/>
          <p:cNvSpPr>
            <a:spLocks noGrp="1"/>
          </p:cNvSpPr>
          <p:nvPr>
            <p:ph idx="1"/>
          </p:nvPr>
        </p:nvSpPr>
        <p:spPr>
          <a:xfrm>
            <a:off x="1097280" y="1845734"/>
            <a:ext cx="2588905" cy="360138"/>
          </a:xfrm>
        </p:spPr>
        <p:txBody>
          <a:bodyPr>
            <a:normAutofit lnSpcReduction="10000"/>
          </a:bodyPr>
          <a:lstStyle/>
          <a:p>
            <a:pPr algn="just">
              <a:buFont typeface="Wingdings" panose="05000000000000000000" pitchFamily="2" charset="2"/>
              <a:buChar char="q"/>
            </a:pPr>
            <a:r>
              <a:rPr lang="en-US" dirty="0"/>
              <a:t>Detailed architecture:</a:t>
            </a:r>
            <a:endParaRPr lang="el-GR" dirty="0"/>
          </a:p>
        </p:txBody>
      </p:sp>
      <p:sp>
        <p:nvSpPr>
          <p:cNvPr id="2" name="Rectangle 2"/>
          <p:cNvSpPr>
            <a:spLocks noChangeArrowheads="1"/>
          </p:cNvSpPr>
          <p:nvPr/>
        </p:nvSpPr>
        <p:spPr bwMode="auto">
          <a:xfrm>
            <a:off x="4147793" y="1729661"/>
            <a:ext cx="1359854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Times New Roman" panose="02020603050405020304"/>
              <a:ea typeface="+mn-ea"/>
              <a:cs typeface="+mn-cs"/>
            </a:endParaRPr>
          </a:p>
        </p:txBody>
      </p:sp>
      <p:graphicFrame>
        <p:nvGraphicFramePr>
          <p:cNvPr id="6" name="Objeto 5"/>
          <p:cNvGraphicFramePr>
            <a:graphicFrameLocks noChangeAspect="1"/>
          </p:cNvGraphicFramePr>
          <p:nvPr>
            <p:extLst/>
          </p:nvPr>
        </p:nvGraphicFramePr>
        <p:xfrm>
          <a:off x="4086943" y="1022235"/>
          <a:ext cx="6923565" cy="5152988"/>
        </p:xfrm>
        <a:graphic>
          <a:graphicData uri="http://schemas.openxmlformats.org/presentationml/2006/ole">
            <mc:AlternateContent xmlns:mc="http://schemas.openxmlformats.org/markup-compatibility/2006">
              <mc:Choice xmlns:v="urn:schemas-microsoft-com:vml" Requires="v">
                <p:oleObj spid="_x0000_s7171" name="Visio" r:id="rId4" imgW="9620265" imgH="7162800" progId="Visio.Drawing.15">
                  <p:embed/>
                </p:oleObj>
              </mc:Choice>
              <mc:Fallback>
                <p:oleObj name="Visio" r:id="rId4" imgW="9620265" imgH="7162800" progId="Visio.Drawing.15">
                  <p:embed/>
                  <p:pic>
                    <p:nvPicPr>
                      <p:cNvPr id="6" name="Objeto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6943" y="1022235"/>
                        <a:ext cx="6923565" cy="5152988"/>
                      </a:xfrm>
                      <a:prstGeom prst="rect">
                        <a:avLst/>
                      </a:prstGeom>
                      <a:noFill/>
                    </p:spPr>
                  </p:pic>
                </p:oleObj>
              </mc:Fallback>
            </mc:AlternateContent>
          </a:graphicData>
        </a:graphic>
      </p:graphicFrame>
    </p:spTree>
    <p:extLst>
      <p:ext uri="{BB962C8B-B14F-4D97-AF65-F5344CB8AC3E}">
        <p14:creationId xmlns:p14="http://schemas.microsoft.com/office/powerpoint/2010/main" val="30995109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7280" y="286603"/>
            <a:ext cx="10058400" cy="891748"/>
          </a:xfrm>
        </p:spPr>
        <p:txBody>
          <a:bodyPr/>
          <a:lstStyle/>
          <a:p>
            <a:r>
              <a:rPr lang="en-US" dirty="0"/>
              <a:t>Plug-N-Harvest: </a:t>
            </a:r>
            <a:r>
              <a:rPr lang="en-US" dirty="0">
                <a:solidFill>
                  <a:srgbClr val="00B0F0"/>
                </a:solidFill>
              </a:rPr>
              <a:t>Task 3.2 </a:t>
            </a:r>
            <a:r>
              <a:rPr lang="en-US" dirty="0">
                <a:solidFill>
                  <a:schemeClr val="accent6">
                    <a:lumMod val="75000"/>
                  </a:schemeClr>
                </a:solidFill>
              </a:rPr>
              <a:t>OEMS</a:t>
            </a:r>
            <a:endParaRPr lang="el-GR" dirty="0">
              <a:solidFill>
                <a:schemeClr val="accent6">
                  <a:lumMod val="75000"/>
                </a:schemeClr>
              </a:solidFill>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all" spc="0" normalizeH="0" baseline="0" noProof="0">
                <a:ln>
                  <a:noFill/>
                </a:ln>
                <a:solidFill>
                  <a:prstClr val="black"/>
                </a:solidFill>
                <a:effectLst/>
                <a:uLnTx/>
                <a:uFillTx/>
                <a:latin typeface="Times New Roman" panose="02020603050405020304"/>
                <a:ea typeface="+mn-ea"/>
                <a:cs typeface="+mn-cs"/>
              </a:rPr>
              <a:t>PLUG-N-HARVEST</a:t>
            </a:r>
            <a:br>
              <a:rPr kumimoji="0" lang="en-US" sz="1400" b="1" i="0" u="none" strike="noStrike" kern="1200" cap="all" spc="0" normalizeH="0" baseline="0" noProof="0">
                <a:ln>
                  <a:noFill/>
                </a:ln>
                <a:solidFill>
                  <a:prstClr val="black"/>
                </a:solidFill>
                <a:effectLst/>
                <a:uLnTx/>
                <a:uFillTx/>
                <a:latin typeface="Times New Roman" panose="02020603050405020304"/>
                <a:ea typeface="+mn-ea"/>
                <a:cs typeface="+mn-cs"/>
              </a:rPr>
            </a:br>
            <a:r>
              <a:rPr kumimoji="0" lang="en-US" sz="1400" b="1" i="0" u="none" strike="noStrike" kern="1200" cap="all" spc="0" normalizeH="0" baseline="0" noProof="0">
                <a:ln>
                  <a:noFill/>
                </a:ln>
                <a:solidFill>
                  <a:prstClr val="black"/>
                </a:solidFill>
                <a:effectLst/>
                <a:uLnTx/>
                <a:uFillTx/>
                <a:latin typeface="Times New Roman" panose="02020603050405020304"/>
                <a:ea typeface="+mn-ea"/>
                <a:cs typeface="+mn-cs"/>
              </a:rPr>
              <a:t>ID: 768735 - H2020-EU.2.1.5.2.</a:t>
            </a:r>
            <a:endParaRPr kumimoji="0" lang="en-US" sz="1400" b="1" i="0" u="none" strike="noStrike" kern="1200" cap="all" spc="0" normalizeH="0" baseline="0" noProof="0" dirty="0">
              <a:ln>
                <a:noFill/>
              </a:ln>
              <a:solidFill>
                <a:prstClr val="black"/>
              </a:solidFill>
              <a:effectLst/>
              <a:uLnTx/>
              <a:uFillTx/>
              <a:latin typeface="Times New Roman" panose="020206030504050203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6F34D8A-136C-4FA7-8325-F06DF2D5CB3D}" type="slidenum">
              <a:rPr kumimoji="0" lang="en-US" sz="1400" b="1" i="0" u="none" strike="noStrike" kern="1200" cap="none" spc="0" normalizeH="0" baseline="0" noProof="0" smtClean="0">
                <a:ln>
                  <a:noFill/>
                </a:ln>
                <a:solidFill>
                  <a:prstClr val="black"/>
                </a:solidFill>
                <a:effectLst/>
                <a:uLnTx/>
                <a:uFillTx/>
                <a:latin typeface="Times New Roman" panose="020206030504050203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400" b="1" i="0" u="none" strike="noStrike" kern="1200" cap="none" spc="0" normalizeH="0" baseline="0" noProof="0" dirty="0">
              <a:ln>
                <a:noFill/>
              </a:ln>
              <a:solidFill>
                <a:prstClr val="black"/>
              </a:solidFill>
              <a:effectLst/>
              <a:uLnTx/>
              <a:uFillTx/>
              <a:latin typeface="Times New Roman" panose="02020603050405020304"/>
              <a:ea typeface="+mn-ea"/>
              <a:cs typeface="+mn-cs"/>
            </a:endParaRPr>
          </a:p>
        </p:txBody>
      </p:sp>
      <p:sp>
        <p:nvSpPr>
          <p:cNvPr id="7" name="Content Placeholder 6"/>
          <p:cNvSpPr>
            <a:spLocks noGrp="1"/>
          </p:cNvSpPr>
          <p:nvPr>
            <p:ph idx="1"/>
          </p:nvPr>
        </p:nvSpPr>
        <p:spPr>
          <a:xfrm>
            <a:off x="1097280" y="1845734"/>
            <a:ext cx="2588905" cy="360138"/>
          </a:xfrm>
        </p:spPr>
        <p:txBody>
          <a:bodyPr>
            <a:normAutofit lnSpcReduction="10000"/>
          </a:bodyPr>
          <a:lstStyle/>
          <a:p>
            <a:pPr algn="just">
              <a:buFont typeface="Wingdings" panose="05000000000000000000" pitchFamily="2" charset="2"/>
              <a:buChar char="q"/>
            </a:pPr>
            <a:r>
              <a:rPr lang="en-US" dirty="0"/>
              <a:t>Detailed architecture:</a:t>
            </a:r>
            <a:endParaRPr lang="el-GR" dirty="0"/>
          </a:p>
        </p:txBody>
      </p:sp>
      <p:sp>
        <p:nvSpPr>
          <p:cNvPr id="2" name="Rectangle 2"/>
          <p:cNvSpPr>
            <a:spLocks noChangeArrowheads="1"/>
          </p:cNvSpPr>
          <p:nvPr/>
        </p:nvSpPr>
        <p:spPr bwMode="auto">
          <a:xfrm>
            <a:off x="4147793" y="1729661"/>
            <a:ext cx="1359854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Times New Roman" panose="02020603050405020304"/>
              <a:ea typeface="+mn-ea"/>
              <a:cs typeface="+mn-cs"/>
            </a:endParaRPr>
          </a:p>
        </p:txBody>
      </p:sp>
      <p:graphicFrame>
        <p:nvGraphicFramePr>
          <p:cNvPr id="6" name="Objeto 5"/>
          <p:cNvGraphicFramePr>
            <a:graphicFrameLocks noChangeAspect="1"/>
          </p:cNvGraphicFramePr>
          <p:nvPr/>
        </p:nvGraphicFramePr>
        <p:xfrm>
          <a:off x="4086943" y="1022235"/>
          <a:ext cx="6923565" cy="5152988"/>
        </p:xfrm>
        <a:graphic>
          <a:graphicData uri="http://schemas.openxmlformats.org/presentationml/2006/ole">
            <mc:AlternateContent xmlns:mc="http://schemas.openxmlformats.org/markup-compatibility/2006">
              <mc:Choice xmlns:v="urn:schemas-microsoft-com:vml" Requires="v">
                <p:oleObj spid="_x0000_s8195" name="Visio" r:id="rId4" imgW="9620265" imgH="7162800" progId="Visio.Drawing.15">
                  <p:embed/>
                </p:oleObj>
              </mc:Choice>
              <mc:Fallback>
                <p:oleObj name="Visio" r:id="rId4" imgW="9620265" imgH="7162800" progId="Visio.Drawing.15">
                  <p:embed/>
                  <p:pic>
                    <p:nvPicPr>
                      <p:cNvPr id="6" name="Objeto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6943" y="1022235"/>
                        <a:ext cx="6923565" cy="5152988"/>
                      </a:xfrm>
                      <a:prstGeom prst="rect">
                        <a:avLst/>
                      </a:prstGeom>
                      <a:noFill/>
                    </p:spPr>
                  </p:pic>
                </p:oleObj>
              </mc:Fallback>
            </mc:AlternateContent>
          </a:graphicData>
        </a:graphic>
      </p:graphicFrame>
      <p:cxnSp>
        <p:nvCxnSpPr>
          <p:cNvPr id="8" name="Conector recto de flecha 7"/>
          <p:cNvCxnSpPr>
            <a:stCxn id="9" idx="0"/>
            <a:endCxn id="10" idx="1"/>
          </p:cNvCxnSpPr>
          <p:nvPr/>
        </p:nvCxnSpPr>
        <p:spPr>
          <a:xfrm flipV="1">
            <a:off x="1997230" y="1249051"/>
            <a:ext cx="2089713" cy="2832819"/>
          </a:xfrm>
          <a:prstGeom prst="straightConnector1">
            <a:avLst/>
          </a:prstGeom>
          <a:ln>
            <a:solidFill>
              <a:srgbClr val="C00000"/>
            </a:solidFill>
            <a:tailEnd type="triangle"/>
          </a:ln>
        </p:spPr>
        <p:style>
          <a:lnRef idx="3">
            <a:schemeClr val="dk1"/>
          </a:lnRef>
          <a:fillRef idx="0">
            <a:schemeClr val="dk1"/>
          </a:fillRef>
          <a:effectRef idx="2">
            <a:schemeClr val="dk1"/>
          </a:effectRef>
          <a:fontRef idx="minor">
            <a:schemeClr val="tx1"/>
          </a:fontRef>
        </p:style>
      </p:cxnSp>
      <p:sp>
        <p:nvSpPr>
          <p:cNvPr id="9" name="Rectángulo 8"/>
          <p:cNvSpPr/>
          <p:nvPr/>
        </p:nvSpPr>
        <p:spPr>
          <a:xfrm>
            <a:off x="1332950" y="4081870"/>
            <a:ext cx="1328560" cy="9144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imes New Roman" panose="02020603050405020304"/>
                <a:ea typeface="+mn-ea"/>
                <a:cs typeface="+mn-cs"/>
              </a:rPr>
              <a:t>To be discussed?</a:t>
            </a:r>
          </a:p>
        </p:txBody>
      </p:sp>
      <p:sp>
        <p:nvSpPr>
          <p:cNvPr id="10" name="Rectángulo 9"/>
          <p:cNvSpPr/>
          <p:nvPr/>
        </p:nvSpPr>
        <p:spPr>
          <a:xfrm>
            <a:off x="4086943" y="933253"/>
            <a:ext cx="852702" cy="63159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imes New Roman" panose="02020603050405020304"/>
              <a:ea typeface="+mn-ea"/>
              <a:cs typeface="+mn-cs"/>
            </a:endParaRPr>
          </a:p>
        </p:txBody>
      </p:sp>
    </p:spTree>
    <p:extLst>
      <p:ext uri="{BB962C8B-B14F-4D97-AF65-F5344CB8AC3E}">
        <p14:creationId xmlns:p14="http://schemas.microsoft.com/office/powerpoint/2010/main" val="29929834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7280" y="286603"/>
            <a:ext cx="10058400" cy="891748"/>
          </a:xfrm>
        </p:spPr>
        <p:txBody>
          <a:bodyPr/>
          <a:lstStyle/>
          <a:p>
            <a:r>
              <a:rPr lang="en-US" dirty="0"/>
              <a:t>Plug-N-Harvest: </a:t>
            </a:r>
            <a:r>
              <a:rPr lang="en-US" dirty="0">
                <a:solidFill>
                  <a:srgbClr val="00B0F0"/>
                </a:solidFill>
              </a:rPr>
              <a:t>Task 3.2 </a:t>
            </a:r>
            <a:r>
              <a:rPr lang="en-US" dirty="0" err="1">
                <a:solidFill>
                  <a:schemeClr val="accent6">
                    <a:lumMod val="75000"/>
                  </a:schemeClr>
                </a:solidFill>
              </a:rPr>
              <a:t>DRFFO</a:t>
            </a:r>
            <a:endParaRPr lang="el-GR" dirty="0">
              <a:solidFill>
                <a:schemeClr val="accent6">
                  <a:lumMod val="75000"/>
                </a:schemeClr>
              </a:solidFill>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all" spc="0" normalizeH="0" baseline="0" noProof="0">
                <a:ln>
                  <a:noFill/>
                </a:ln>
                <a:solidFill>
                  <a:prstClr val="black"/>
                </a:solidFill>
                <a:effectLst/>
                <a:uLnTx/>
                <a:uFillTx/>
                <a:latin typeface="Times New Roman" panose="02020603050405020304"/>
                <a:ea typeface="+mn-ea"/>
                <a:cs typeface="+mn-cs"/>
              </a:rPr>
              <a:t>PLUG-N-HARVEST</a:t>
            </a:r>
            <a:br>
              <a:rPr kumimoji="0" lang="en-US" sz="1400" b="1" i="0" u="none" strike="noStrike" kern="1200" cap="all" spc="0" normalizeH="0" baseline="0" noProof="0">
                <a:ln>
                  <a:noFill/>
                </a:ln>
                <a:solidFill>
                  <a:prstClr val="black"/>
                </a:solidFill>
                <a:effectLst/>
                <a:uLnTx/>
                <a:uFillTx/>
                <a:latin typeface="Times New Roman" panose="02020603050405020304"/>
                <a:ea typeface="+mn-ea"/>
                <a:cs typeface="+mn-cs"/>
              </a:rPr>
            </a:br>
            <a:r>
              <a:rPr kumimoji="0" lang="en-US" sz="1400" b="1" i="0" u="none" strike="noStrike" kern="1200" cap="all" spc="0" normalizeH="0" baseline="0" noProof="0">
                <a:ln>
                  <a:noFill/>
                </a:ln>
                <a:solidFill>
                  <a:prstClr val="black"/>
                </a:solidFill>
                <a:effectLst/>
                <a:uLnTx/>
                <a:uFillTx/>
                <a:latin typeface="Times New Roman" panose="02020603050405020304"/>
                <a:ea typeface="+mn-ea"/>
                <a:cs typeface="+mn-cs"/>
              </a:rPr>
              <a:t>ID: 768735 - H2020-EU.2.1.5.2.</a:t>
            </a:r>
            <a:endParaRPr kumimoji="0" lang="en-US" sz="1400" b="1" i="0" u="none" strike="noStrike" kern="1200" cap="all" spc="0" normalizeH="0" baseline="0" noProof="0" dirty="0">
              <a:ln>
                <a:noFill/>
              </a:ln>
              <a:solidFill>
                <a:prstClr val="black"/>
              </a:solidFill>
              <a:effectLst/>
              <a:uLnTx/>
              <a:uFillTx/>
              <a:latin typeface="Times New Roman" panose="020206030504050203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6F34D8A-136C-4FA7-8325-F06DF2D5CB3D}" type="slidenum">
              <a:rPr kumimoji="0" lang="en-US" sz="1400" b="1" i="0" u="none" strike="noStrike" kern="1200" cap="none" spc="0" normalizeH="0" baseline="0" noProof="0" smtClean="0">
                <a:ln>
                  <a:noFill/>
                </a:ln>
                <a:solidFill>
                  <a:prstClr val="black"/>
                </a:solidFill>
                <a:effectLst/>
                <a:uLnTx/>
                <a:uFillTx/>
                <a:latin typeface="Times New Roman" panose="020206030504050203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400" b="1" i="0" u="none" strike="noStrike" kern="1200" cap="none" spc="0" normalizeH="0" baseline="0" noProof="0" dirty="0">
              <a:ln>
                <a:noFill/>
              </a:ln>
              <a:solidFill>
                <a:prstClr val="black"/>
              </a:solidFill>
              <a:effectLst/>
              <a:uLnTx/>
              <a:uFillTx/>
              <a:latin typeface="Times New Roman" panose="02020603050405020304"/>
              <a:ea typeface="+mn-ea"/>
              <a:cs typeface="+mn-cs"/>
            </a:endParaRPr>
          </a:p>
        </p:txBody>
      </p:sp>
      <p:sp>
        <p:nvSpPr>
          <p:cNvPr id="2" name="Rectangle 2"/>
          <p:cNvSpPr>
            <a:spLocks noChangeArrowheads="1"/>
          </p:cNvSpPr>
          <p:nvPr/>
        </p:nvSpPr>
        <p:spPr bwMode="auto">
          <a:xfrm>
            <a:off x="4147793" y="1729661"/>
            <a:ext cx="1359854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Times New Roman" panose="02020603050405020304"/>
              <a:ea typeface="+mn-ea"/>
              <a:cs typeface="+mn-cs"/>
            </a:endParaRPr>
          </a:p>
        </p:txBody>
      </p:sp>
      <p:sp>
        <p:nvSpPr>
          <p:cNvPr id="40" name="Rectangle 39"/>
          <p:cNvSpPr/>
          <p:nvPr/>
        </p:nvSpPr>
        <p:spPr>
          <a:xfrm>
            <a:off x="4198911" y="6256057"/>
            <a:ext cx="5221718" cy="707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a:ea typeface="+mn-ea"/>
              <a:cs typeface="+mn-cs"/>
            </a:endParaRP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47108"/>
            <a:ext cx="4343400" cy="4762500"/>
          </a:xfrm>
          <a:prstGeom prst="rect">
            <a:avLst/>
          </a:prstGeom>
          <a:noFill/>
          <a:ln w="9525">
            <a:noFill/>
            <a:miter lim="800000"/>
            <a:headEnd/>
            <a:tailEnd/>
          </a:ln>
        </p:spPr>
      </p:pic>
      <p:sp>
        <p:nvSpPr>
          <p:cNvPr id="10" name="Content Placeholder 1"/>
          <p:cNvSpPr>
            <a:spLocks noGrp="1"/>
          </p:cNvSpPr>
          <p:nvPr>
            <p:ph idx="1"/>
          </p:nvPr>
        </p:nvSpPr>
        <p:spPr>
          <a:xfrm>
            <a:off x="4600575" y="1809750"/>
            <a:ext cx="6938281" cy="4376985"/>
          </a:xfrm>
        </p:spPr>
        <p:txBody>
          <a:bodyPr vert="horz" lIns="0" tIns="45720" rIns="0" bIns="45720" rtlCol="0">
            <a:normAutofit fontScale="92500" lnSpcReduction="10000"/>
          </a:bodyPr>
          <a:lstStyle/>
          <a:p>
            <a:pPr marL="0" indent="0" algn="just">
              <a:spcBef>
                <a:spcPts val="300"/>
              </a:spcBef>
              <a:spcAft>
                <a:spcPts val="300"/>
              </a:spcAft>
              <a:buNone/>
            </a:pPr>
            <a:r>
              <a:rPr lang="en-US" b="1" dirty="0">
                <a:solidFill>
                  <a:prstClr val="black">
                    <a:lumMod val="75000"/>
                    <a:lumOff val="25000"/>
                  </a:prstClr>
                </a:solidFill>
                <a:latin typeface="Arial" panose="020B0604020202020204"/>
                <a:ea typeface="Times New Roman" panose="02020603050405020304" pitchFamily="18" charset="0"/>
                <a:cs typeface="Times New Roman" panose="02020603050405020304" pitchFamily="18" charset="0"/>
              </a:rPr>
              <a:t>Demand Response Forecasting &amp; Optimization tool</a:t>
            </a:r>
          </a:p>
          <a:p>
            <a:pPr marL="0" indent="0" algn="just">
              <a:spcBef>
                <a:spcPts val="300"/>
              </a:spcBef>
              <a:spcAft>
                <a:spcPts val="300"/>
              </a:spcAft>
              <a:buNone/>
            </a:pPr>
            <a:endParaRPr lang="en-US" dirty="0">
              <a:solidFill>
                <a:prstClr val="black">
                  <a:lumMod val="75000"/>
                  <a:lumOff val="25000"/>
                </a:prstClr>
              </a:solidFill>
              <a:latin typeface="Arial" panose="020B0604020202020204"/>
              <a:ea typeface="Times New Roman" panose="02020603050405020304" pitchFamily="18" charset="0"/>
              <a:cs typeface="Times New Roman" panose="02020603050405020304" pitchFamily="18" charset="0"/>
            </a:endParaRPr>
          </a:p>
          <a:p>
            <a:pPr algn="just">
              <a:spcBef>
                <a:spcPts val="300"/>
              </a:spcBef>
              <a:spcAft>
                <a:spcPts val="300"/>
              </a:spcAft>
              <a:buClr>
                <a:srgbClr val="0070C0"/>
              </a:buClr>
              <a:buFont typeface="Arial" panose="020B0604020202020204" pitchFamily="34" charset="0"/>
              <a:buChar char="•"/>
            </a:pPr>
            <a:r>
              <a:rPr lang="en-US" dirty="0">
                <a:solidFill>
                  <a:prstClr val="black">
                    <a:lumMod val="75000"/>
                    <a:lumOff val="25000"/>
                  </a:prstClr>
                </a:solidFill>
                <a:latin typeface="Arial" panose="020B0604020202020204"/>
                <a:ea typeface="Times New Roman" panose="02020603050405020304" pitchFamily="18" charset="0"/>
                <a:cs typeface="Times New Roman" panose="02020603050405020304" pitchFamily="18" charset="0"/>
              </a:rPr>
              <a:t>Short-term predictions/ forecasting</a:t>
            </a:r>
          </a:p>
          <a:p>
            <a:pPr algn="just">
              <a:spcBef>
                <a:spcPts val="300"/>
              </a:spcBef>
              <a:spcAft>
                <a:spcPts val="300"/>
              </a:spcAft>
              <a:buClr>
                <a:srgbClr val="0070C0"/>
              </a:buClr>
              <a:buFont typeface="Arial" panose="020B0604020202020204" pitchFamily="34" charset="0"/>
              <a:buChar char="•"/>
            </a:pPr>
            <a:endParaRPr lang="en-US" dirty="0">
              <a:solidFill>
                <a:prstClr val="black">
                  <a:lumMod val="75000"/>
                  <a:lumOff val="25000"/>
                </a:prstClr>
              </a:solidFill>
              <a:latin typeface="Arial" panose="020B0604020202020204"/>
              <a:ea typeface="Times New Roman" panose="02020603050405020304" pitchFamily="18" charset="0"/>
              <a:cs typeface="Times New Roman" panose="02020603050405020304" pitchFamily="18" charset="0"/>
            </a:endParaRPr>
          </a:p>
          <a:p>
            <a:pPr algn="just">
              <a:spcBef>
                <a:spcPts val="300"/>
              </a:spcBef>
              <a:spcAft>
                <a:spcPts val="300"/>
              </a:spcAft>
              <a:buClr>
                <a:srgbClr val="0070C0"/>
              </a:buClr>
              <a:buFont typeface="Arial" panose="020B0604020202020204" pitchFamily="34" charset="0"/>
              <a:buChar char="•"/>
            </a:pPr>
            <a:r>
              <a:rPr lang="en-US" dirty="0">
                <a:solidFill>
                  <a:prstClr val="black">
                    <a:lumMod val="75000"/>
                    <a:lumOff val="25000"/>
                  </a:prstClr>
                </a:solidFill>
                <a:latin typeface="Arial" panose="020B0604020202020204"/>
                <a:ea typeface="Times New Roman" panose="02020603050405020304" pitchFamily="18" charset="0"/>
                <a:cs typeface="Times New Roman" panose="02020603050405020304" pitchFamily="18" charset="0"/>
              </a:rPr>
              <a:t>Estimation of the buildings’ flexibility</a:t>
            </a:r>
          </a:p>
          <a:p>
            <a:pPr algn="just">
              <a:spcBef>
                <a:spcPts val="300"/>
              </a:spcBef>
              <a:spcAft>
                <a:spcPts val="300"/>
              </a:spcAft>
              <a:buClr>
                <a:srgbClr val="0070C0"/>
              </a:buClr>
              <a:buFont typeface="Arial" panose="020B0604020202020204" pitchFamily="34" charset="0"/>
              <a:buChar char="•"/>
            </a:pPr>
            <a:endParaRPr lang="en-US" dirty="0">
              <a:solidFill>
                <a:prstClr val="black">
                  <a:lumMod val="75000"/>
                  <a:lumOff val="25000"/>
                </a:prstClr>
              </a:solidFill>
              <a:latin typeface="Arial" panose="020B0604020202020204"/>
              <a:ea typeface="Times New Roman" panose="02020603050405020304" pitchFamily="18" charset="0"/>
              <a:cs typeface="Times New Roman" panose="02020603050405020304" pitchFamily="18" charset="0"/>
            </a:endParaRPr>
          </a:p>
          <a:p>
            <a:pPr algn="just">
              <a:spcBef>
                <a:spcPts val="300"/>
              </a:spcBef>
              <a:spcAft>
                <a:spcPts val="300"/>
              </a:spcAft>
              <a:buClr>
                <a:srgbClr val="0070C0"/>
              </a:buClr>
              <a:buFont typeface="Arial" panose="020B0604020202020204" pitchFamily="34" charset="0"/>
              <a:buChar char="•"/>
            </a:pPr>
            <a:r>
              <a:rPr lang="en-US" dirty="0">
                <a:solidFill>
                  <a:prstClr val="black">
                    <a:lumMod val="75000"/>
                    <a:lumOff val="25000"/>
                  </a:prstClr>
                </a:solidFill>
                <a:latin typeface="Arial" panose="020B0604020202020204"/>
                <a:ea typeface="Times New Roman" panose="02020603050405020304" pitchFamily="18" charset="0"/>
                <a:cs typeface="Times New Roman" panose="02020603050405020304" pitchFamily="18" charset="0"/>
              </a:rPr>
              <a:t>Light-weight simulations of different building operational states</a:t>
            </a:r>
          </a:p>
          <a:p>
            <a:pPr algn="just">
              <a:spcBef>
                <a:spcPts val="300"/>
              </a:spcBef>
              <a:spcAft>
                <a:spcPts val="300"/>
              </a:spcAft>
              <a:buClr>
                <a:srgbClr val="0070C0"/>
              </a:buClr>
              <a:buFont typeface="Arial" panose="020B0604020202020204" pitchFamily="34" charset="0"/>
              <a:buChar char="•"/>
            </a:pPr>
            <a:endParaRPr lang="en-US" dirty="0">
              <a:solidFill>
                <a:prstClr val="black">
                  <a:lumMod val="75000"/>
                  <a:lumOff val="25000"/>
                </a:prstClr>
              </a:solidFill>
              <a:latin typeface="Arial" panose="020B0604020202020204"/>
              <a:ea typeface="Times New Roman" panose="02020603050405020304" pitchFamily="18" charset="0"/>
              <a:cs typeface="Times New Roman" panose="02020603050405020304" pitchFamily="18" charset="0"/>
            </a:endParaRPr>
          </a:p>
          <a:p>
            <a:pPr algn="just">
              <a:spcBef>
                <a:spcPts val="300"/>
              </a:spcBef>
              <a:spcAft>
                <a:spcPts val="300"/>
              </a:spcAft>
              <a:buClr>
                <a:srgbClr val="0070C0"/>
              </a:buClr>
              <a:buFont typeface="Arial" panose="020B0604020202020204" pitchFamily="34" charset="0"/>
              <a:buChar char="•"/>
            </a:pPr>
            <a:r>
              <a:rPr lang="en-US" dirty="0">
                <a:solidFill>
                  <a:prstClr val="black">
                    <a:lumMod val="75000"/>
                    <a:lumOff val="25000"/>
                  </a:prstClr>
                </a:solidFill>
                <a:latin typeface="Arial" panose="020B0604020202020204"/>
                <a:ea typeface="Times New Roman" panose="02020603050405020304" pitchFamily="18" charset="0"/>
                <a:cs typeface="Times New Roman" panose="02020603050405020304" pitchFamily="18" charset="0"/>
              </a:rPr>
              <a:t>Evaluation of different building operational states (specific </a:t>
            </a:r>
            <a:r>
              <a:rPr lang="en-US" dirty="0" err="1">
                <a:solidFill>
                  <a:prstClr val="black">
                    <a:lumMod val="75000"/>
                    <a:lumOff val="25000"/>
                  </a:prstClr>
                </a:solidFill>
                <a:latin typeface="Arial" panose="020B0604020202020204"/>
                <a:ea typeface="Times New Roman" panose="02020603050405020304" pitchFamily="18" charset="0"/>
                <a:cs typeface="Times New Roman" panose="02020603050405020304" pitchFamily="18" charset="0"/>
              </a:rPr>
              <a:t>KPIs</a:t>
            </a:r>
            <a:r>
              <a:rPr lang="en-US" dirty="0">
                <a:solidFill>
                  <a:prstClr val="black">
                    <a:lumMod val="75000"/>
                    <a:lumOff val="25000"/>
                  </a:prstClr>
                </a:solidFill>
                <a:latin typeface="Arial" panose="020B0604020202020204"/>
                <a:ea typeface="Times New Roman" panose="02020603050405020304" pitchFamily="18" charset="0"/>
                <a:cs typeface="Times New Roman" panose="02020603050405020304" pitchFamily="18" charset="0"/>
              </a:rPr>
              <a:t>)</a:t>
            </a:r>
          </a:p>
          <a:p>
            <a:pPr algn="just">
              <a:spcBef>
                <a:spcPts val="300"/>
              </a:spcBef>
              <a:spcAft>
                <a:spcPts val="300"/>
              </a:spcAft>
              <a:buClr>
                <a:srgbClr val="0070C0"/>
              </a:buClr>
              <a:buFont typeface="Arial" panose="020B0604020202020204" pitchFamily="34" charset="0"/>
              <a:buChar char="•"/>
            </a:pPr>
            <a:endParaRPr lang="en-US" dirty="0">
              <a:solidFill>
                <a:prstClr val="black">
                  <a:lumMod val="75000"/>
                  <a:lumOff val="25000"/>
                </a:prstClr>
              </a:solidFill>
              <a:latin typeface="Arial" panose="020B0604020202020204"/>
              <a:ea typeface="Times New Roman" panose="02020603050405020304" pitchFamily="18" charset="0"/>
              <a:cs typeface="Times New Roman" panose="02020603050405020304" pitchFamily="18" charset="0"/>
            </a:endParaRPr>
          </a:p>
          <a:p>
            <a:pPr algn="just">
              <a:spcBef>
                <a:spcPts val="300"/>
              </a:spcBef>
              <a:spcAft>
                <a:spcPts val="300"/>
              </a:spcAft>
              <a:buClr>
                <a:srgbClr val="0070C0"/>
              </a:buClr>
              <a:buFont typeface="Arial" panose="020B0604020202020204" pitchFamily="34" charset="0"/>
              <a:buChar char="•"/>
            </a:pPr>
            <a:r>
              <a:rPr lang="en-US" dirty="0">
                <a:solidFill>
                  <a:prstClr val="black">
                    <a:lumMod val="75000"/>
                    <a:lumOff val="25000"/>
                  </a:prstClr>
                </a:solidFill>
                <a:latin typeface="Arial" panose="020B0604020202020204"/>
                <a:ea typeface="Times New Roman" panose="02020603050405020304" pitchFamily="18" charset="0"/>
                <a:cs typeface="Times New Roman" panose="02020603050405020304" pitchFamily="18" charset="0"/>
              </a:rPr>
              <a:t>Selection of the optimal state</a:t>
            </a:r>
          </a:p>
          <a:p>
            <a:pPr algn="just">
              <a:spcBef>
                <a:spcPts val="300"/>
              </a:spcBef>
              <a:spcAft>
                <a:spcPts val="300"/>
              </a:spcAft>
              <a:buClr>
                <a:srgbClr val="0070C0"/>
              </a:buClr>
              <a:buFont typeface="Arial" panose="020B0604020202020204" pitchFamily="34" charset="0"/>
              <a:buChar char="•"/>
            </a:pPr>
            <a:endParaRPr lang="en-US" dirty="0">
              <a:solidFill>
                <a:prstClr val="black">
                  <a:lumMod val="75000"/>
                  <a:lumOff val="25000"/>
                </a:prstClr>
              </a:solidFill>
              <a:latin typeface="Arial" panose="020B0604020202020204"/>
              <a:ea typeface="Times New Roman" panose="02020603050405020304" pitchFamily="18" charset="0"/>
              <a:cs typeface="Times New Roman" panose="02020603050405020304" pitchFamily="18" charset="0"/>
            </a:endParaRPr>
          </a:p>
          <a:p>
            <a:pPr algn="just">
              <a:spcBef>
                <a:spcPts val="300"/>
              </a:spcBef>
              <a:spcAft>
                <a:spcPts val="300"/>
              </a:spcAft>
              <a:buClr>
                <a:srgbClr val="0070C0"/>
              </a:buClr>
              <a:buFont typeface="Arial" panose="020B0604020202020204" pitchFamily="34" charset="0"/>
              <a:buChar char="•"/>
            </a:pPr>
            <a:r>
              <a:rPr lang="en-US" dirty="0">
                <a:solidFill>
                  <a:prstClr val="black">
                    <a:lumMod val="75000"/>
                    <a:lumOff val="25000"/>
                  </a:prstClr>
                </a:solidFill>
                <a:latin typeface="Arial" panose="020B0604020202020204"/>
                <a:ea typeface="Times New Roman" panose="02020603050405020304" pitchFamily="18" charset="0"/>
                <a:cs typeface="Times New Roman" panose="02020603050405020304" pitchFamily="18" charset="0"/>
              </a:rPr>
              <a:t>Demand/ Response capabilities</a:t>
            </a:r>
          </a:p>
        </p:txBody>
      </p:sp>
    </p:spTree>
    <p:extLst>
      <p:ext uri="{BB962C8B-B14F-4D97-AF65-F5344CB8AC3E}">
        <p14:creationId xmlns:p14="http://schemas.microsoft.com/office/powerpoint/2010/main" val="26237882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7280" y="286603"/>
            <a:ext cx="10058400" cy="891748"/>
          </a:xfrm>
        </p:spPr>
        <p:txBody>
          <a:bodyPr/>
          <a:lstStyle/>
          <a:p>
            <a:r>
              <a:rPr lang="en-US" dirty="0"/>
              <a:t>Plug-N-Harvest: </a:t>
            </a:r>
            <a:r>
              <a:rPr lang="en-US" dirty="0">
                <a:solidFill>
                  <a:srgbClr val="00B0F0"/>
                </a:solidFill>
              </a:rPr>
              <a:t>Task 3.2 </a:t>
            </a:r>
            <a:r>
              <a:rPr lang="en-US" dirty="0" err="1">
                <a:solidFill>
                  <a:schemeClr val="accent6">
                    <a:lumMod val="75000"/>
                  </a:schemeClr>
                </a:solidFill>
              </a:rPr>
              <a:t>DRFFO</a:t>
            </a:r>
            <a:endParaRPr lang="el-GR" dirty="0">
              <a:solidFill>
                <a:schemeClr val="accent6">
                  <a:lumMod val="75000"/>
                </a:schemeClr>
              </a:solidFill>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all" spc="0" normalizeH="0" baseline="0" noProof="0">
                <a:ln>
                  <a:noFill/>
                </a:ln>
                <a:solidFill>
                  <a:prstClr val="black"/>
                </a:solidFill>
                <a:effectLst/>
                <a:uLnTx/>
                <a:uFillTx/>
                <a:latin typeface="Times New Roman" panose="02020603050405020304"/>
                <a:ea typeface="+mn-ea"/>
                <a:cs typeface="+mn-cs"/>
              </a:rPr>
              <a:t>PLUG-N-HARVEST</a:t>
            </a:r>
            <a:br>
              <a:rPr kumimoji="0" lang="en-US" sz="1400" b="1" i="0" u="none" strike="noStrike" kern="1200" cap="all" spc="0" normalizeH="0" baseline="0" noProof="0">
                <a:ln>
                  <a:noFill/>
                </a:ln>
                <a:solidFill>
                  <a:prstClr val="black"/>
                </a:solidFill>
                <a:effectLst/>
                <a:uLnTx/>
                <a:uFillTx/>
                <a:latin typeface="Times New Roman" panose="02020603050405020304"/>
                <a:ea typeface="+mn-ea"/>
                <a:cs typeface="+mn-cs"/>
              </a:rPr>
            </a:br>
            <a:r>
              <a:rPr kumimoji="0" lang="en-US" sz="1400" b="1" i="0" u="none" strike="noStrike" kern="1200" cap="all" spc="0" normalizeH="0" baseline="0" noProof="0">
                <a:ln>
                  <a:noFill/>
                </a:ln>
                <a:solidFill>
                  <a:prstClr val="black"/>
                </a:solidFill>
                <a:effectLst/>
                <a:uLnTx/>
                <a:uFillTx/>
                <a:latin typeface="Times New Roman" panose="02020603050405020304"/>
                <a:ea typeface="+mn-ea"/>
                <a:cs typeface="+mn-cs"/>
              </a:rPr>
              <a:t>ID: 768735 - H2020-EU.2.1.5.2.</a:t>
            </a:r>
            <a:endParaRPr kumimoji="0" lang="en-US" sz="1400" b="1" i="0" u="none" strike="noStrike" kern="1200" cap="all" spc="0" normalizeH="0" baseline="0" noProof="0" dirty="0">
              <a:ln>
                <a:noFill/>
              </a:ln>
              <a:solidFill>
                <a:prstClr val="black"/>
              </a:solidFill>
              <a:effectLst/>
              <a:uLnTx/>
              <a:uFillTx/>
              <a:latin typeface="Times New Roman" panose="020206030504050203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6F34D8A-136C-4FA7-8325-F06DF2D5CB3D}" type="slidenum">
              <a:rPr kumimoji="0" lang="en-US" sz="1400" b="1" i="0" u="none" strike="noStrike" kern="1200" cap="none" spc="0" normalizeH="0" baseline="0" noProof="0" smtClean="0">
                <a:ln>
                  <a:noFill/>
                </a:ln>
                <a:solidFill>
                  <a:prstClr val="black"/>
                </a:solidFill>
                <a:effectLst/>
                <a:uLnTx/>
                <a:uFillTx/>
                <a:latin typeface="Times New Roman" panose="020206030504050203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400" b="1" i="0" u="none" strike="noStrike" kern="1200" cap="none" spc="0" normalizeH="0" baseline="0" noProof="0" dirty="0">
              <a:ln>
                <a:noFill/>
              </a:ln>
              <a:solidFill>
                <a:prstClr val="black"/>
              </a:solidFill>
              <a:effectLst/>
              <a:uLnTx/>
              <a:uFillTx/>
              <a:latin typeface="Times New Roman" panose="02020603050405020304"/>
              <a:ea typeface="+mn-ea"/>
              <a:cs typeface="+mn-cs"/>
            </a:endParaRPr>
          </a:p>
        </p:txBody>
      </p:sp>
      <p:sp>
        <p:nvSpPr>
          <p:cNvPr id="2" name="Rectangle 2"/>
          <p:cNvSpPr>
            <a:spLocks noChangeArrowheads="1"/>
          </p:cNvSpPr>
          <p:nvPr/>
        </p:nvSpPr>
        <p:spPr bwMode="auto">
          <a:xfrm>
            <a:off x="4147793" y="1729661"/>
            <a:ext cx="1359854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Times New Roman" panose="02020603050405020304"/>
              <a:ea typeface="+mn-ea"/>
              <a:cs typeface="+mn-cs"/>
            </a:endParaRPr>
          </a:p>
        </p:txBody>
      </p:sp>
      <p:sp>
        <p:nvSpPr>
          <p:cNvPr id="40" name="Rectangle 39"/>
          <p:cNvSpPr/>
          <p:nvPr/>
        </p:nvSpPr>
        <p:spPr>
          <a:xfrm>
            <a:off x="4198911" y="6256057"/>
            <a:ext cx="5221718" cy="707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a:ea typeface="+mn-ea"/>
              <a:cs typeface="+mn-cs"/>
            </a:endParaRPr>
          </a:p>
        </p:txBody>
      </p:sp>
      <p:sp>
        <p:nvSpPr>
          <p:cNvPr id="7" name="Rectangle 6"/>
          <p:cNvSpPr/>
          <p:nvPr/>
        </p:nvSpPr>
        <p:spPr>
          <a:xfrm>
            <a:off x="1749060" y="2857500"/>
            <a:ext cx="1628775" cy="67627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imes New Roman" panose="02020603050405020304"/>
                <a:ea typeface="+mn-ea"/>
                <a:cs typeface="+mn-cs"/>
              </a:rPr>
              <a:t>Sensors measurements</a:t>
            </a:r>
            <a:endParaRPr kumimoji="0" lang="el-GR" sz="1800" b="0" i="0" u="none" strike="noStrike" kern="1200" cap="none" spc="0" normalizeH="0" baseline="0" noProof="0" dirty="0">
              <a:ln>
                <a:noFill/>
              </a:ln>
              <a:solidFill>
                <a:prstClr val="white"/>
              </a:solidFill>
              <a:effectLst/>
              <a:uLnTx/>
              <a:uFillTx/>
              <a:latin typeface="Times New Roman" panose="02020603050405020304"/>
              <a:ea typeface="+mn-ea"/>
              <a:cs typeface="+mn-cs"/>
            </a:endParaRPr>
          </a:p>
        </p:txBody>
      </p:sp>
      <p:sp>
        <p:nvSpPr>
          <p:cNvPr id="8" name="Oval 7"/>
          <p:cNvSpPr/>
          <p:nvPr/>
        </p:nvSpPr>
        <p:spPr>
          <a:xfrm>
            <a:off x="4206509" y="3195635"/>
            <a:ext cx="12192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Times New Roman" panose="02020603050405020304"/>
                <a:ea typeface="+mn-ea"/>
                <a:cs typeface="+mn-cs"/>
              </a:rPr>
              <a:t>MQTT</a:t>
            </a:r>
            <a:r>
              <a:rPr kumimoji="0" lang="en-US" sz="1800" b="0" i="0" u="none" strike="noStrike" kern="1200" cap="none" spc="0" normalizeH="0" baseline="0" noProof="0" dirty="0">
                <a:ln>
                  <a:noFill/>
                </a:ln>
                <a:solidFill>
                  <a:prstClr val="white"/>
                </a:solidFill>
                <a:effectLst/>
                <a:uLnTx/>
                <a:uFillTx/>
                <a:latin typeface="Times New Roman" panose="02020603050405020304"/>
                <a:ea typeface="+mn-ea"/>
                <a:cs typeface="+mn-cs"/>
              </a:rPr>
              <a:t> broker</a:t>
            </a:r>
            <a:endParaRPr kumimoji="0" lang="el-GR" sz="1800" b="0" i="0" u="none" strike="noStrike" kern="1200" cap="none" spc="0" normalizeH="0" baseline="0" noProof="0" dirty="0">
              <a:ln>
                <a:noFill/>
              </a:ln>
              <a:solidFill>
                <a:prstClr val="white"/>
              </a:solidFill>
              <a:effectLst/>
              <a:uLnTx/>
              <a:uFillTx/>
              <a:latin typeface="Times New Roman" panose="02020603050405020304"/>
              <a:ea typeface="+mn-ea"/>
              <a:cs typeface="+mn-cs"/>
            </a:endParaRPr>
          </a:p>
        </p:txBody>
      </p:sp>
      <p:sp>
        <p:nvSpPr>
          <p:cNvPr id="12" name="Rectangle 11"/>
          <p:cNvSpPr/>
          <p:nvPr/>
        </p:nvSpPr>
        <p:spPr>
          <a:xfrm>
            <a:off x="1749059" y="4471987"/>
            <a:ext cx="1628775" cy="676275"/>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panose="02020603050405020304"/>
                <a:ea typeface="+mn-ea"/>
                <a:cs typeface="+mn-cs"/>
              </a:rPr>
              <a:t>Storage</a:t>
            </a:r>
            <a:br>
              <a:rPr kumimoji="0" lang="en-US" sz="1800" b="0" i="0" u="none" strike="noStrike" kern="1200" cap="none" spc="0" normalizeH="0" baseline="0" noProof="0" dirty="0">
                <a:ln>
                  <a:noFill/>
                </a:ln>
                <a:solidFill>
                  <a:srgbClr val="FF0000"/>
                </a:solidFill>
                <a:effectLst/>
                <a:uLnTx/>
                <a:uFillTx/>
                <a:latin typeface="Times New Roman" panose="02020603050405020304"/>
                <a:ea typeface="+mn-ea"/>
                <a:cs typeface="+mn-cs"/>
              </a:rPr>
            </a:br>
            <a:r>
              <a:rPr kumimoji="0" lang="en-US" sz="1800" b="0" i="0" u="none" strike="noStrike" kern="1200" cap="none" spc="0" normalizeH="0" baseline="0" noProof="0" dirty="0">
                <a:ln>
                  <a:noFill/>
                </a:ln>
                <a:solidFill>
                  <a:srgbClr val="FF0000"/>
                </a:solidFill>
                <a:effectLst/>
                <a:uLnTx/>
                <a:uFillTx/>
                <a:latin typeface="Times New Roman" panose="02020603050405020304"/>
                <a:ea typeface="+mn-ea"/>
                <a:cs typeface="+mn-cs"/>
              </a:rPr>
              <a:t>DB?</a:t>
            </a:r>
            <a:endParaRPr kumimoji="0" lang="el-GR" sz="1800" b="0" i="0" u="none" strike="noStrike" kern="1200" cap="none" spc="0" normalizeH="0" baseline="0" noProof="0" dirty="0">
              <a:ln>
                <a:noFill/>
              </a:ln>
              <a:solidFill>
                <a:srgbClr val="FF0000"/>
              </a:solidFill>
              <a:effectLst/>
              <a:uLnTx/>
              <a:uFillTx/>
              <a:latin typeface="Times New Roman" panose="02020603050405020304"/>
              <a:ea typeface="+mn-ea"/>
              <a:cs typeface="+mn-cs"/>
            </a:endParaRPr>
          </a:p>
        </p:txBody>
      </p:sp>
      <p:sp>
        <p:nvSpPr>
          <p:cNvPr id="13" name="Rectangle 12"/>
          <p:cNvSpPr/>
          <p:nvPr/>
        </p:nvSpPr>
        <p:spPr>
          <a:xfrm>
            <a:off x="6125797" y="2857499"/>
            <a:ext cx="1628775" cy="6762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imes New Roman" panose="02020603050405020304"/>
                <a:ea typeface="+mn-ea"/>
                <a:cs typeface="+mn-cs"/>
              </a:rPr>
              <a:t>Forecasting module</a:t>
            </a:r>
            <a:endParaRPr kumimoji="0" lang="el-GR" sz="1800" b="0" i="0" u="none" strike="noStrike" kern="1200" cap="none" spc="0" normalizeH="0" baseline="0" noProof="0" dirty="0">
              <a:ln>
                <a:noFill/>
              </a:ln>
              <a:solidFill>
                <a:prstClr val="white"/>
              </a:solidFill>
              <a:effectLst/>
              <a:uLnTx/>
              <a:uFillTx/>
              <a:latin typeface="Times New Roman" panose="02020603050405020304"/>
              <a:ea typeface="+mn-ea"/>
              <a:cs typeface="+mn-cs"/>
            </a:endParaRPr>
          </a:p>
        </p:txBody>
      </p:sp>
      <p:sp>
        <p:nvSpPr>
          <p:cNvPr id="14" name="Rectangle 13"/>
          <p:cNvSpPr/>
          <p:nvPr/>
        </p:nvSpPr>
        <p:spPr>
          <a:xfrm>
            <a:off x="8543221" y="2857498"/>
            <a:ext cx="1628775" cy="6762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imes New Roman" panose="02020603050405020304"/>
                <a:ea typeface="+mn-ea"/>
                <a:cs typeface="+mn-cs"/>
              </a:rPr>
              <a:t>Simulation module</a:t>
            </a:r>
            <a:endParaRPr kumimoji="0" lang="el-GR" sz="1800" b="0" i="0" u="none" strike="noStrike" kern="1200" cap="none" spc="0" normalizeH="0" baseline="0" noProof="0" dirty="0">
              <a:ln>
                <a:noFill/>
              </a:ln>
              <a:solidFill>
                <a:prstClr val="white"/>
              </a:solidFill>
              <a:effectLst/>
              <a:uLnTx/>
              <a:uFillTx/>
              <a:latin typeface="Times New Roman" panose="02020603050405020304"/>
              <a:ea typeface="+mn-ea"/>
              <a:cs typeface="+mn-cs"/>
            </a:endParaRPr>
          </a:p>
        </p:txBody>
      </p:sp>
      <p:sp>
        <p:nvSpPr>
          <p:cNvPr id="15" name="Rectangle 14"/>
          <p:cNvSpPr/>
          <p:nvPr/>
        </p:nvSpPr>
        <p:spPr>
          <a:xfrm>
            <a:off x="3792172" y="1328738"/>
            <a:ext cx="2047875" cy="6762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imes New Roman" panose="02020603050405020304"/>
                <a:ea typeface="+mn-ea"/>
                <a:cs typeface="+mn-cs"/>
              </a:rPr>
              <a:t>Demand/ Response queries</a:t>
            </a:r>
            <a:endParaRPr kumimoji="0" lang="el-GR" sz="1800" b="0" i="0" u="none" strike="noStrike" kern="1200" cap="none" spc="0" normalizeH="0" baseline="0" noProof="0" dirty="0">
              <a:ln>
                <a:noFill/>
              </a:ln>
              <a:solidFill>
                <a:prstClr val="white"/>
              </a:solidFill>
              <a:effectLst/>
              <a:uLnTx/>
              <a:uFillTx/>
              <a:latin typeface="Times New Roman" panose="02020603050405020304"/>
              <a:ea typeface="+mn-ea"/>
              <a:cs typeface="+mn-cs"/>
            </a:endParaRPr>
          </a:p>
        </p:txBody>
      </p:sp>
      <p:sp>
        <p:nvSpPr>
          <p:cNvPr id="16" name="Oval 15"/>
          <p:cNvSpPr/>
          <p:nvPr/>
        </p:nvSpPr>
        <p:spPr>
          <a:xfrm>
            <a:off x="7033507" y="4271961"/>
            <a:ext cx="1752602" cy="175260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imes New Roman" panose="02020603050405020304"/>
                <a:ea typeface="+mn-ea"/>
                <a:cs typeface="+mn-cs"/>
              </a:rPr>
              <a:t>Evaluation of different states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imes New Roman" panose="02020603050405020304"/>
                <a:ea typeface="+mn-ea"/>
                <a:cs typeface="+mn-cs"/>
              </a:rPr>
              <a:t>(</a:t>
            </a:r>
            <a:r>
              <a:rPr kumimoji="0" lang="en-US" sz="1800" b="0" i="0" u="none" strike="noStrike" kern="1200" cap="none" spc="0" normalizeH="0" baseline="0" noProof="0" dirty="0" err="1">
                <a:ln>
                  <a:noFill/>
                </a:ln>
                <a:solidFill>
                  <a:prstClr val="white"/>
                </a:solidFill>
                <a:effectLst/>
                <a:uLnTx/>
                <a:uFillTx/>
                <a:latin typeface="Times New Roman" panose="02020603050405020304"/>
                <a:ea typeface="+mn-ea"/>
                <a:cs typeface="+mn-cs"/>
              </a:rPr>
              <a:t>KPIs</a:t>
            </a:r>
            <a:r>
              <a:rPr kumimoji="0" lang="en-US" sz="1800" b="0" i="0" u="none" strike="noStrike" kern="1200" cap="none" spc="0" normalizeH="0" baseline="0" noProof="0" dirty="0">
                <a:ln>
                  <a:noFill/>
                </a:ln>
                <a:solidFill>
                  <a:prstClr val="white"/>
                </a:solidFill>
                <a:effectLst/>
                <a:uLnTx/>
                <a:uFillTx/>
                <a:latin typeface="Times New Roman" panose="02020603050405020304"/>
                <a:ea typeface="+mn-ea"/>
                <a:cs typeface="+mn-cs"/>
              </a:rPr>
              <a:t>)</a:t>
            </a:r>
            <a:endParaRPr kumimoji="0" lang="el-GR" sz="1800" b="0" i="0" u="none" strike="noStrike" kern="1200" cap="none" spc="0" normalizeH="0" baseline="0" noProof="0" dirty="0">
              <a:ln>
                <a:noFill/>
              </a:ln>
              <a:solidFill>
                <a:prstClr val="white"/>
              </a:solidFill>
              <a:effectLst/>
              <a:uLnTx/>
              <a:uFillTx/>
              <a:latin typeface="Times New Roman" panose="02020603050405020304"/>
              <a:ea typeface="+mn-ea"/>
              <a:cs typeface="+mn-cs"/>
            </a:endParaRPr>
          </a:p>
        </p:txBody>
      </p:sp>
      <p:cxnSp>
        <p:nvCxnSpPr>
          <p:cNvPr id="17" name="Straight Arrow Connector 16"/>
          <p:cNvCxnSpPr>
            <a:stCxn id="7" idx="3"/>
            <a:endCxn id="8" idx="1"/>
          </p:cNvCxnSpPr>
          <p:nvPr/>
        </p:nvCxnSpPr>
        <p:spPr>
          <a:xfrm>
            <a:off x="3377835" y="3195638"/>
            <a:ext cx="1007222" cy="178545"/>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a:stCxn id="8" idx="0"/>
            <a:endCxn id="15" idx="2"/>
          </p:cNvCxnSpPr>
          <p:nvPr/>
        </p:nvCxnSpPr>
        <p:spPr>
          <a:xfrm flipV="1">
            <a:off x="4816109" y="2005013"/>
            <a:ext cx="1" cy="1190622"/>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0" name="Straight Arrow Connector 19"/>
          <p:cNvCxnSpPr>
            <a:stCxn id="14" idx="2"/>
            <a:endCxn id="16" idx="0"/>
          </p:cNvCxnSpPr>
          <p:nvPr/>
        </p:nvCxnSpPr>
        <p:spPr>
          <a:xfrm flipH="1">
            <a:off x="7909808" y="3533773"/>
            <a:ext cx="1447801" cy="738188"/>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1" name="Straight Arrow Connector 20"/>
          <p:cNvCxnSpPr>
            <a:stCxn id="13" idx="3"/>
            <a:endCxn id="14" idx="1"/>
          </p:cNvCxnSpPr>
          <p:nvPr/>
        </p:nvCxnSpPr>
        <p:spPr>
          <a:xfrm flipV="1">
            <a:off x="7754572" y="3195636"/>
            <a:ext cx="788649" cy="1"/>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9" name="Straight Arrow Connector 28"/>
          <p:cNvCxnSpPr>
            <a:stCxn id="8" idx="7"/>
            <a:endCxn id="13" idx="1"/>
          </p:cNvCxnSpPr>
          <p:nvPr/>
        </p:nvCxnSpPr>
        <p:spPr>
          <a:xfrm flipV="1">
            <a:off x="5247161" y="3195637"/>
            <a:ext cx="878636" cy="178546"/>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32" name="Straight Arrow Connector 31"/>
          <p:cNvCxnSpPr>
            <a:stCxn id="15" idx="3"/>
            <a:endCxn id="13" idx="0"/>
          </p:cNvCxnSpPr>
          <p:nvPr/>
        </p:nvCxnSpPr>
        <p:spPr>
          <a:xfrm>
            <a:off x="5840047" y="1666876"/>
            <a:ext cx="1100138" cy="1190623"/>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35" name="Straight Arrow Connector 34"/>
          <p:cNvCxnSpPr>
            <a:stCxn id="16" idx="2"/>
            <a:endCxn id="8" idx="5"/>
          </p:cNvCxnSpPr>
          <p:nvPr/>
        </p:nvCxnSpPr>
        <p:spPr>
          <a:xfrm flipH="1" flipV="1">
            <a:off x="5247161" y="4236287"/>
            <a:ext cx="1786346" cy="911975"/>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38" name="Straight Arrow Connector 37"/>
          <p:cNvCxnSpPr>
            <a:stCxn id="8" idx="3"/>
            <a:endCxn id="12" idx="3"/>
          </p:cNvCxnSpPr>
          <p:nvPr/>
        </p:nvCxnSpPr>
        <p:spPr>
          <a:xfrm flipH="1">
            <a:off x="3377834" y="4236287"/>
            <a:ext cx="1007223" cy="573838"/>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43" name="TextBox 42"/>
          <p:cNvSpPr txBox="1"/>
          <p:nvPr/>
        </p:nvSpPr>
        <p:spPr>
          <a:xfrm>
            <a:off x="3448050" y="2924175"/>
            <a:ext cx="954107"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panose="02020603050405020304"/>
                <a:ea typeface="+mn-ea"/>
                <a:cs typeface="+mn-cs"/>
              </a:rPr>
              <a:t>Format?</a:t>
            </a:r>
            <a:endParaRPr kumimoji="0" lang="el-GR" sz="1800" b="0" i="0" u="none" strike="noStrike" kern="1200" cap="none" spc="0" normalizeH="0" baseline="0" noProof="0" dirty="0">
              <a:ln>
                <a:noFill/>
              </a:ln>
              <a:solidFill>
                <a:srgbClr val="FF0000"/>
              </a:solidFill>
              <a:effectLst/>
              <a:uLnTx/>
              <a:uFillTx/>
              <a:latin typeface="Times New Roman" panose="02020603050405020304"/>
              <a:ea typeface="+mn-ea"/>
              <a:cs typeface="+mn-cs"/>
            </a:endParaRPr>
          </a:p>
        </p:txBody>
      </p:sp>
    </p:spTree>
    <p:extLst>
      <p:ext uri="{BB962C8B-B14F-4D97-AF65-F5344CB8AC3E}">
        <p14:creationId xmlns:p14="http://schemas.microsoft.com/office/powerpoint/2010/main" val="3842021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2"/>
          <p:cNvSpPr>
            <a:spLocks noGrp="1"/>
          </p:cNvSpPr>
          <p:nvPr>
            <p:ph type="title"/>
          </p:nvPr>
        </p:nvSpPr>
        <p:spPr bwMode="auto"/>
        <p:txBody>
          <a:bodyPr/>
          <a:lstStyle/>
          <a:p>
            <a:pPr>
              <a:defRPr/>
            </a:pPr>
            <a:r>
              <a:rPr lang="en-US"/>
              <a:t>Plug-N-Harvest: </a:t>
            </a:r>
            <a:r>
              <a:rPr lang="en-US">
                <a:solidFill>
                  <a:srgbClr val="00B0F0"/>
                </a:solidFill>
              </a:rPr>
              <a:t>Task 3.3</a:t>
            </a:r>
            <a:endParaRPr lang="el-GR">
              <a:solidFill>
                <a:schemeClr val="accent6">
                  <a:lumMod val="75000"/>
                </a:schemeClr>
              </a:solidFill>
            </a:endParaRPr>
          </a:p>
        </p:txBody>
      </p:sp>
      <p:sp>
        <p:nvSpPr>
          <p:cNvPr id="5" name="Footer Placeholder 3"/>
          <p:cNvSpPr>
            <a:spLocks noGrp="1"/>
          </p:cNvSpPr>
          <p:nvPr>
            <p:ph type="ftr" sz="quarter" idx="11"/>
          </p:nvPr>
        </p:nvSpPr>
        <p:spPr bwMode="auto"/>
        <p:txBody>
          <a:bodyPr/>
          <a:lstStyle/>
          <a:p>
            <a:pPr>
              <a:defRPr/>
            </a:pPr>
            <a:r>
              <a:rPr lang="en-US"/>
              <a:t>PLUG-N-HARVEST</a:t>
            </a:r>
            <a:br>
              <a:rPr lang="en-US"/>
            </a:br>
            <a:r>
              <a:rPr lang="en-US"/>
              <a:t>ID: 768735 - H2020-EU.2.1.5.2.</a:t>
            </a:r>
          </a:p>
        </p:txBody>
      </p:sp>
      <p:sp>
        <p:nvSpPr>
          <p:cNvPr id="6" name="Slide Number Placeholder 4"/>
          <p:cNvSpPr>
            <a:spLocks noGrp="1"/>
          </p:cNvSpPr>
          <p:nvPr>
            <p:ph type="sldNum" sz="quarter" idx="12"/>
          </p:nvPr>
        </p:nvSpPr>
        <p:spPr bwMode="auto"/>
        <p:txBody>
          <a:bodyPr/>
          <a:lstStyle/>
          <a:p>
            <a:pPr>
              <a:defRPr/>
            </a:pPr>
            <a:r>
              <a:rPr lang="en-US"/>
              <a:t>23</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2"/>
          <p:cNvSpPr>
            <a:spLocks noGrp="1"/>
          </p:cNvSpPr>
          <p:nvPr>
            <p:ph type="title"/>
          </p:nvPr>
        </p:nvSpPr>
        <p:spPr bwMode="auto"/>
        <p:txBody>
          <a:bodyPr/>
          <a:lstStyle/>
          <a:p>
            <a:pPr>
              <a:defRPr/>
            </a:pPr>
            <a:r>
              <a:rPr lang="en-US"/>
              <a:t>Plug-N-Harvest: </a:t>
            </a:r>
            <a:r>
              <a:rPr lang="en-US">
                <a:solidFill>
                  <a:srgbClr val="00B0F0"/>
                </a:solidFill>
              </a:rPr>
              <a:t>Task 3.3 - SIEMENS</a:t>
            </a:r>
            <a:endParaRPr lang="el-GR">
              <a:solidFill>
                <a:schemeClr val="accent6">
                  <a:lumMod val="75000"/>
                </a:schemeClr>
              </a:solidFill>
            </a:endParaRPr>
          </a:p>
        </p:txBody>
      </p:sp>
      <p:sp>
        <p:nvSpPr>
          <p:cNvPr id="5" name="Footer Placeholder 3"/>
          <p:cNvSpPr>
            <a:spLocks noGrp="1"/>
          </p:cNvSpPr>
          <p:nvPr>
            <p:ph type="ftr" sz="quarter" idx="11"/>
          </p:nvPr>
        </p:nvSpPr>
        <p:spPr bwMode="auto"/>
        <p:txBody>
          <a:bodyPr/>
          <a:lstStyle/>
          <a:p>
            <a:pPr>
              <a:defRPr/>
            </a:pPr>
            <a:r>
              <a:rPr lang="en-US"/>
              <a:t>PLUG-N-HARVEST</a:t>
            </a:r>
            <a:br>
              <a:rPr lang="en-US"/>
            </a:br>
            <a:r>
              <a:rPr lang="en-US"/>
              <a:t>ID: 768735 - H2020-EU.2.1.5.2.</a:t>
            </a:r>
          </a:p>
        </p:txBody>
      </p:sp>
      <p:sp>
        <p:nvSpPr>
          <p:cNvPr id="6" name="Slide Number Placeholder 4"/>
          <p:cNvSpPr>
            <a:spLocks noGrp="1"/>
          </p:cNvSpPr>
          <p:nvPr>
            <p:ph type="sldNum" sz="quarter" idx="12"/>
          </p:nvPr>
        </p:nvSpPr>
        <p:spPr bwMode="auto"/>
        <p:txBody>
          <a:bodyPr/>
          <a:lstStyle/>
          <a:p>
            <a:pPr>
              <a:defRPr/>
            </a:pPr>
            <a:r>
              <a:rPr lang="en-US"/>
              <a:t>24</a:t>
            </a:r>
          </a:p>
        </p:txBody>
      </p:sp>
      <p:sp>
        <p:nvSpPr>
          <p:cNvPr id="7" name="Content Placeholder 6"/>
          <p:cNvSpPr>
            <a:spLocks noGrp="1"/>
          </p:cNvSpPr>
          <p:nvPr>
            <p:ph idx="1"/>
          </p:nvPr>
        </p:nvSpPr>
        <p:spPr bwMode="auto"/>
        <p:txBody>
          <a:bodyPr/>
          <a:lstStyle/>
          <a:p>
            <a:pPr algn="just">
              <a:buFont typeface="Wingdings"/>
              <a:buChar char="q"/>
              <a:defRPr/>
            </a:pPr>
            <a:r>
              <a:rPr lang="en-US" b="1"/>
              <a:t>Siemens: iCore, CityPulse and D-Cep: </a:t>
            </a:r>
            <a:r>
              <a:rPr lang="en-US"/>
              <a:t>where, a central complex event processing (CEP) framework based on open frameworks (e.g. Drools or Esper) are integrated employing time series over patterns. </a:t>
            </a:r>
            <a:r>
              <a:rPr lang="en-US" b="1"/>
              <a:t>[Faults Detection and Recognition]</a:t>
            </a:r>
            <a:endParaRPr/>
          </a:p>
          <a:p>
            <a:pPr algn="just">
              <a:buFont typeface="Wingdings"/>
              <a:buChar char="q"/>
              <a:defRPr/>
            </a:pPr>
            <a:r>
              <a:rPr lang="en-US" b="1"/>
              <a:t>Siemens:</a:t>
            </a:r>
            <a:r>
              <a:rPr lang="en-US"/>
              <a:t> can provide mechanisms and tools for ML libraries in order to detect deviations from predefined patterns (i.e. expected values). </a:t>
            </a:r>
            <a:r>
              <a:rPr lang="en-US" b="1"/>
              <a:t>[Faults Mitigation]</a:t>
            </a:r>
            <a:endParaRPr/>
          </a:p>
          <a:p>
            <a:pPr algn="just">
              <a:buFont typeface="Wingdings"/>
              <a:buChar char="q"/>
              <a:defRPr/>
            </a:pPr>
            <a:r>
              <a:rPr lang="en-US" b="1" i="1">
                <a:solidFill>
                  <a:srgbClr val="FF0000"/>
                </a:solidFill>
              </a:rPr>
              <a:t>More details are collected for such tools at the current stage. </a:t>
            </a:r>
            <a:endParaRPr/>
          </a:p>
          <a:p>
            <a:pPr marL="0" indent="0">
              <a:buNone/>
              <a:defRPr/>
            </a:pPr>
            <a:endParaRPr lang="el-G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2"/>
          <p:cNvSpPr>
            <a:spLocks noGrp="1"/>
          </p:cNvSpPr>
          <p:nvPr>
            <p:ph type="title"/>
          </p:nvPr>
        </p:nvSpPr>
        <p:spPr bwMode="auto"/>
        <p:txBody>
          <a:bodyPr/>
          <a:lstStyle/>
          <a:p>
            <a:pPr>
              <a:defRPr/>
            </a:pPr>
            <a:r>
              <a:rPr lang="en-US"/>
              <a:t>Plug-N-Harvest: </a:t>
            </a:r>
            <a:r>
              <a:rPr lang="en-US">
                <a:solidFill>
                  <a:srgbClr val="00B0F0"/>
                </a:solidFill>
              </a:rPr>
              <a:t>Task 3.3 </a:t>
            </a:r>
            <a:r>
              <a:rPr lang="en-US">
                <a:solidFill>
                  <a:schemeClr val="accent6">
                    <a:lumMod val="75000"/>
                  </a:schemeClr>
                </a:solidFill>
              </a:rPr>
              <a:t>- ETRA</a:t>
            </a:r>
            <a:endParaRPr lang="el-GR">
              <a:solidFill>
                <a:schemeClr val="accent6">
                  <a:lumMod val="75000"/>
                </a:schemeClr>
              </a:solidFill>
            </a:endParaRPr>
          </a:p>
        </p:txBody>
      </p:sp>
      <p:sp>
        <p:nvSpPr>
          <p:cNvPr id="5" name="Footer Placeholder 3"/>
          <p:cNvSpPr>
            <a:spLocks noGrp="1"/>
          </p:cNvSpPr>
          <p:nvPr>
            <p:ph type="ftr" sz="quarter" idx="11"/>
          </p:nvPr>
        </p:nvSpPr>
        <p:spPr bwMode="auto"/>
        <p:txBody>
          <a:bodyPr/>
          <a:lstStyle/>
          <a:p>
            <a:pPr>
              <a:defRPr/>
            </a:pPr>
            <a:r>
              <a:rPr lang="en-US">
                <a:solidFill>
                  <a:prstClr val="black"/>
                </a:solidFill>
              </a:rPr>
              <a:t>PLUG-N-HARVEST</a:t>
            </a:r>
            <a:br>
              <a:rPr lang="en-US">
                <a:solidFill>
                  <a:prstClr val="black"/>
                </a:solidFill>
              </a:rPr>
            </a:br>
            <a:r>
              <a:rPr lang="en-US">
                <a:solidFill>
                  <a:prstClr val="black"/>
                </a:solidFill>
              </a:rPr>
              <a:t>ID: 768735 - H2020-EU.2.1.5.2.</a:t>
            </a:r>
          </a:p>
        </p:txBody>
      </p:sp>
      <p:sp>
        <p:nvSpPr>
          <p:cNvPr id="6" name="Slide Number Placeholder 4"/>
          <p:cNvSpPr>
            <a:spLocks noGrp="1"/>
          </p:cNvSpPr>
          <p:nvPr>
            <p:ph type="sldNum" sz="quarter" idx="12"/>
          </p:nvPr>
        </p:nvSpPr>
        <p:spPr bwMode="auto"/>
        <p:txBody>
          <a:bodyPr/>
          <a:lstStyle/>
          <a:p>
            <a:pPr>
              <a:defRPr/>
            </a:pPr>
            <a:r>
              <a:rPr lang="en-US">
                <a:solidFill>
                  <a:prstClr val="black"/>
                </a:solidFill>
              </a:rPr>
              <a:t>25</a:t>
            </a:r>
          </a:p>
        </p:txBody>
      </p:sp>
      <p:sp>
        <p:nvSpPr>
          <p:cNvPr id="7" name="Content Placeholder 6"/>
          <p:cNvSpPr>
            <a:spLocks noGrp="1"/>
          </p:cNvSpPr>
          <p:nvPr>
            <p:ph idx="1"/>
          </p:nvPr>
        </p:nvSpPr>
        <p:spPr bwMode="auto"/>
        <p:txBody>
          <a:bodyPr/>
          <a:lstStyle/>
          <a:p>
            <a:pPr algn="just">
              <a:buFont typeface="Wingdings"/>
              <a:buChar char="q"/>
              <a:defRPr/>
            </a:pPr>
            <a:r>
              <a:rPr lang="en-US" b="1"/>
              <a:t>ESTRATEGO</a:t>
            </a:r>
            <a:r>
              <a:rPr lang="en-US"/>
              <a:t> detects situations and sends the actuation plan to the actuator module</a:t>
            </a:r>
            <a:endParaRPr/>
          </a:p>
          <a:p>
            <a:pPr algn="just">
              <a:buFont typeface="Wingdings"/>
              <a:buChar char="q"/>
              <a:defRPr/>
            </a:pPr>
            <a:r>
              <a:rPr lang="en-US"/>
              <a:t>Situations identifier</a:t>
            </a:r>
            <a:endParaRPr/>
          </a:p>
          <a:p>
            <a:pPr lvl="1" algn="just">
              <a:buFont typeface="Wingdings"/>
              <a:buChar char="q"/>
              <a:defRPr/>
            </a:pPr>
            <a:r>
              <a:rPr lang="en-US"/>
              <a:t>k-means algorithm</a:t>
            </a:r>
            <a:endParaRPr/>
          </a:p>
          <a:p>
            <a:pPr lvl="1" algn="just">
              <a:buFont typeface="Wingdings"/>
              <a:buChar char="q"/>
              <a:defRPr/>
            </a:pPr>
            <a:r>
              <a:rPr lang="en-US"/>
              <a:t>Input = dimension</a:t>
            </a:r>
            <a:endParaRPr/>
          </a:p>
          <a:p>
            <a:pPr lvl="1" algn="just">
              <a:buFont typeface="Wingdings"/>
              <a:buChar char="q"/>
              <a:defRPr/>
            </a:pPr>
            <a:r>
              <a:rPr lang="en-US"/>
              <a:t>Automatic learning</a:t>
            </a:r>
            <a:endParaRPr/>
          </a:p>
          <a:p>
            <a:pPr lvl="1" algn="just">
              <a:buFont typeface="Wingdings"/>
              <a:buChar char="q"/>
              <a:defRPr/>
            </a:pPr>
            <a:r>
              <a:rPr lang="en-US"/>
              <a:t>Avoids situations of oscillations (hysteresis)</a:t>
            </a:r>
            <a:endParaRPr/>
          </a:p>
          <a:p>
            <a:pPr algn="just">
              <a:buFont typeface="Wingdings"/>
              <a:buChar char="q"/>
              <a:defRPr/>
            </a:pPr>
            <a:r>
              <a:rPr lang="en-US"/>
              <a:t>Graphical interface: </a:t>
            </a:r>
            <a:endParaRPr/>
          </a:p>
          <a:p>
            <a:pPr lvl="1" algn="just">
              <a:buFont typeface="Wingdings"/>
              <a:buChar char="q"/>
              <a:defRPr/>
            </a:pPr>
            <a:r>
              <a:rPr lang="en-US"/>
              <a:t>Map of situations </a:t>
            </a:r>
            <a:endParaRPr/>
          </a:p>
          <a:p>
            <a:pPr lvl="1" algn="just">
              <a:buFont typeface="Wingdings"/>
              <a:buChar char="q"/>
              <a:defRPr/>
            </a:pPr>
            <a:r>
              <a:rPr lang="en-US"/>
              <a:t>Creation of manual actuations,</a:t>
            </a:r>
            <a:endParaRPr/>
          </a:p>
          <a:p>
            <a:pPr lvl="1" algn="just">
              <a:buFont typeface="Wingdings"/>
              <a:buChar char="q"/>
              <a:defRPr/>
            </a:pPr>
            <a:r>
              <a:rPr lang="en-US"/>
              <a:t>Etc…</a:t>
            </a:r>
            <a:endParaRPr/>
          </a:p>
          <a:p>
            <a:pPr lvl="1" algn="just">
              <a:buFont typeface="Wingdings"/>
              <a:buChar char="q"/>
              <a:defRPr/>
            </a:pPr>
            <a:endParaRPr lang="en-US"/>
          </a:p>
          <a:p>
            <a:pPr lvl="1" algn="just">
              <a:buFont typeface="Wingdings"/>
              <a:buChar char="q"/>
              <a:defRPr/>
            </a:pPr>
            <a:endParaRPr lang="en-US"/>
          </a:p>
          <a:p>
            <a:pPr lvl="1" algn="just">
              <a:buFont typeface="Wingdings"/>
              <a:buChar char="q"/>
              <a:defRPr/>
            </a:pP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ontent Placeholder 1"/>
          <p:cNvSpPr>
            <a:spLocks noGrp="1"/>
          </p:cNvSpPr>
          <p:nvPr>
            <p:ph idx="1"/>
          </p:nvPr>
        </p:nvSpPr>
        <p:spPr bwMode="auto">
          <a:xfrm>
            <a:off x="1097279" y="1845734"/>
            <a:ext cx="4529079" cy="4023360"/>
          </a:xfrm>
        </p:spPr>
        <p:txBody>
          <a:bodyPr/>
          <a:lstStyle/>
          <a:p>
            <a:pPr algn="just">
              <a:buFont typeface="Wingdings"/>
              <a:buChar char="q"/>
              <a:defRPr/>
            </a:pPr>
            <a:r>
              <a:rPr lang="en-US" dirty="0"/>
              <a:t>WP3 activities are related to:</a:t>
            </a:r>
            <a:endParaRPr dirty="0"/>
          </a:p>
          <a:p>
            <a:pPr lvl="1" algn="just">
              <a:buFont typeface="Courier New"/>
              <a:buChar char="o"/>
              <a:defRPr/>
            </a:pPr>
            <a:r>
              <a:rPr lang="en-US" dirty="0"/>
              <a:t>Support the requirements identification and suggest solutions for the </a:t>
            </a:r>
            <a:r>
              <a:rPr lang="en-US" b="1" dirty="0"/>
              <a:t>Interconnected Elements Ecosystem (IEE) – Layer 2.</a:t>
            </a:r>
            <a:endParaRPr b="1" dirty="0"/>
          </a:p>
          <a:p>
            <a:pPr marL="201168" lvl="1" indent="0" algn="just">
              <a:buNone/>
              <a:defRPr/>
            </a:pPr>
            <a:endParaRPr lang="en-US" dirty="0"/>
          </a:p>
          <a:p>
            <a:pPr lvl="1" algn="just">
              <a:buFont typeface="Courier New"/>
              <a:buChar char="o"/>
              <a:defRPr/>
            </a:pPr>
            <a:r>
              <a:rPr lang="en-US" dirty="0"/>
              <a:t>Develop tailored solutions for </a:t>
            </a:r>
            <a:r>
              <a:rPr lang="en-US" b="1" dirty="0"/>
              <a:t>Security and Safety Mechanisms (SSM) – Layer 3.</a:t>
            </a:r>
            <a:endParaRPr b="1" dirty="0"/>
          </a:p>
          <a:p>
            <a:pPr marL="201168" lvl="1" indent="0" algn="just">
              <a:buNone/>
              <a:defRPr/>
            </a:pPr>
            <a:endParaRPr lang="en-US" dirty="0"/>
          </a:p>
          <a:p>
            <a:pPr lvl="1" algn="just">
              <a:buFont typeface="Courier New"/>
              <a:buChar char="o"/>
              <a:defRPr/>
            </a:pPr>
            <a:r>
              <a:rPr lang="en-US" dirty="0"/>
              <a:t>Develop tailored solutions for </a:t>
            </a:r>
            <a:r>
              <a:rPr lang="en-US" b="1" dirty="0"/>
              <a:t>Energy Management System (EMS) – Layer 4.</a:t>
            </a:r>
            <a:endParaRPr b="1" dirty="0"/>
          </a:p>
          <a:p>
            <a:pPr marL="201168" lvl="1" indent="0" algn="just">
              <a:buNone/>
              <a:defRPr/>
            </a:pPr>
            <a:endParaRPr lang="en-US" dirty="0"/>
          </a:p>
          <a:p>
            <a:pPr lvl="1" algn="just">
              <a:buFont typeface="Courier New"/>
              <a:buChar char="o"/>
              <a:defRPr/>
            </a:pPr>
            <a:r>
              <a:rPr lang="en-US" b="1" dirty="0"/>
              <a:t>Integrate and verify the functionalities </a:t>
            </a:r>
            <a:r>
              <a:rPr lang="en-US" dirty="0"/>
              <a:t>of the aforementioned layers.</a:t>
            </a:r>
            <a:endParaRPr dirty="0"/>
          </a:p>
        </p:txBody>
      </p:sp>
      <p:sp>
        <p:nvSpPr>
          <p:cNvPr id="5" name="Title 2"/>
          <p:cNvSpPr>
            <a:spLocks noGrp="1"/>
          </p:cNvSpPr>
          <p:nvPr>
            <p:ph type="title"/>
          </p:nvPr>
        </p:nvSpPr>
        <p:spPr bwMode="auto"/>
        <p:txBody>
          <a:bodyPr/>
          <a:lstStyle/>
          <a:p>
            <a:pPr>
              <a:defRPr/>
            </a:pPr>
            <a:r>
              <a:rPr lang="en-US"/>
              <a:t>Plug-N-Harvest: </a:t>
            </a:r>
            <a:r>
              <a:rPr lang="en-US">
                <a:solidFill>
                  <a:srgbClr val="00B0F0"/>
                </a:solidFill>
              </a:rPr>
              <a:t>WP3 </a:t>
            </a:r>
            <a:r>
              <a:rPr lang="en-US">
                <a:solidFill>
                  <a:schemeClr val="accent6">
                    <a:lumMod val="75000"/>
                  </a:schemeClr>
                </a:solidFill>
              </a:rPr>
              <a:t>Description</a:t>
            </a:r>
            <a:endParaRPr lang="el-GR">
              <a:solidFill>
                <a:schemeClr val="accent6">
                  <a:lumMod val="75000"/>
                </a:schemeClr>
              </a:solidFill>
            </a:endParaRPr>
          </a:p>
        </p:txBody>
      </p:sp>
      <p:sp>
        <p:nvSpPr>
          <p:cNvPr id="6" name="Footer Placeholder 3"/>
          <p:cNvSpPr>
            <a:spLocks noGrp="1"/>
          </p:cNvSpPr>
          <p:nvPr>
            <p:ph type="ftr" sz="quarter" idx="11"/>
          </p:nvPr>
        </p:nvSpPr>
        <p:spPr bwMode="auto"/>
        <p:txBody>
          <a:bodyPr/>
          <a:lstStyle/>
          <a:p>
            <a:pPr>
              <a:defRPr/>
            </a:pPr>
            <a:r>
              <a:rPr lang="en-US"/>
              <a:t>PLUG-N-HARVEST</a:t>
            </a:r>
            <a:br>
              <a:rPr lang="en-US"/>
            </a:br>
            <a:r>
              <a:rPr lang="en-US"/>
              <a:t>ID: 768735 - H2020-EU.2.1.5.2.</a:t>
            </a:r>
          </a:p>
        </p:txBody>
      </p:sp>
      <p:sp>
        <p:nvSpPr>
          <p:cNvPr id="7" name="Slide Number Placeholder 4"/>
          <p:cNvSpPr>
            <a:spLocks noGrp="1"/>
          </p:cNvSpPr>
          <p:nvPr>
            <p:ph type="sldNum" sz="quarter" idx="12"/>
          </p:nvPr>
        </p:nvSpPr>
        <p:spPr bwMode="auto"/>
        <p:txBody>
          <a:bodyPr/>
          <a:lstStyle/>
          <a:p>
            <a:pPr>
              <a:defRPr/>
            </a:pPr>
            <a:r>
              <a:rPr lang="en-US"/>
              <a:t>3</a:t>
            </a:r>
          </a:p>
        </p:txBody>
      </p:sp>
      <p:pic>
        <p:nvPicPr>
          <p:cNvPr id="8" name="Picture 6"/>
          <p:cNvPicPr/>
          <p:nvPr/>
        </p:nvPicPr>
        <p:blipFill>
          <a:blip r:embed="rId2"/>
          <a:stretch/>
        </p:blipFill>
        <p:spPr bwMode="auto">
          <a:xfrm>
            <a:off x="5701005" y="1845734"/>
            <a:ext cx="6326154" cy="4023360"/>
          </a:xfrm>
          <a:prstGeom prst="rect">
            <a:avLst/>
          </a:prstGeom>
        </p:spPr>
      </p:pic>
      <p:sp>
        <p:nvSpPr>
          <p:cNvPr id="9" name="Rectangle 7"/>
          <p:cNvSpPr/>
          <p:nvPr/>
        </p:nvSpPr>
        <p:spPr bwMode="auto">
          <a:xfrm>
            <a:off x="5701005" y="1845734"/>
            <a:ext cx="1810138" cy="4023360"/>
          </a:xfrm>
          <a:prstGeom prst="rect">
            <a:avLst/>
          </a:prstGeom>
          <a:solidFill>
            <a:srgbClr val="000000">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2"/>
          <p:cNvSpPr>
            <a:spLocks noGrp="1"/>
          </p:cNvSpPr>
          <p:nvPr>
            <p:ph type="title"/>
          </p:nvPr>
        </p:nvSpPr>
        <p:spPr bwMode="auto"/>
        <p:txBody>
          <a:bodyPr/>
          <a:lstStyle/>
          <a:p>
            <a:pPr>
              <a:defRPr/>
            </a:pPr>
            <a:r>
              <a:rPr lang="en-US"/>
              <a:t>Plug-N-Harvest: </a:t>
            </a:r>
            <a:r>
              <a:rPr lang="en-US">
                <a:solidFill>
                  <a:srgbClr val="00B0F0"/>
                </a:solidFill>
              </a:rPr>
              <a:t>Task 3.3 </a:t>
            </a:r>
            <a:r>
              <a:rPr lang="en-US">
                <a:solidFill>
                  <a:schemeClr val="accent6">
                    <a:lumMod val="75000"/>
                  </a:schemeClr>
                </a:solidFill>
              </a:rPr>
              <a:t>- ETRA</a:t>
            </a:r>
            <a:endParaRPr lang="el-GR">
              <a:solidFill>
                <a:schemeClr val="accent6">
                  <a:lumMod val="75000"/>
                </a:schemeClr>
              </a:solidFill>
            </a:endParaRPr>
          </a:p>
        </p:txBody>
      </p:sp>
      <p:sp>
        <p:nvSpPr>
          <p:cNvPr id="5" name="Footer Placeholder 3"/>
          <p:cNvSpPr>
            <a:spLocks noGrp="1"/>
          </p:cNvSpPr>
          <p:nvPr>
            <p:ph type="ftr" sz="quarter" idx="11"/>
          </p:nvPr>
        </p:nvSpPr>
        <p:spPr bwMode="auto"/>
        <p:txBody>
          <a:bodyPr/>
          <a:lstStyle/>
          <a:p>
            <a:pPr>
              <a:defRPr/>
            </a:pPr>
            <a:r>
              <a:rPr lang="en-US">
                <a:solidFill>
                  <a:prstClr val="black"/>
                </a:solidFill>
              </a:rPr>
              <a:t>PLUG-N-HARVEST</a:t>
            </a:r>
            <a:br>
              <a:rPr lang="en-US">
                <a:solidFill>
                  <a:prstClr val="black"/>
                </a:solidFill>
              </a:rPr>
            </a:br>
            <a:r>
              <a:rPr lang="en-US">
                <a:solidFill>
                  <a:prstClr val="black"/>
                </a:solidFill>
              </a:rPr>
              <a:t>ID: 768735 - H2020-EU.2.1.5.2.</a:t>
            </a:r>
          </a:p>
        </p:txBody>
      </p:sp>
      <p:sp>
        <p:nvSpPr>
          <p:cNvPr id="6" name="Slide Number Placeholder 4"/>
          <p:cNvSpPr>
            <a:spLocks noGrp="1"/>
          </p:cNvSpPr>
          <p:nvPr>
            <p:ph type="sldNum" sz="quarter" idx="12"/>
          </p:nvPr>
        </p:nvSpPr>
        <p:spPr bwMode="auto"/>
        <p:txBody>
          <a:bodyPr/>
          <a:lstStyle/>
          <a:p>
            <a:pPr>
              <a:defRPr/>
            </a:pPr>
            <a:r>
              <a:rPr lang="en-US">
                <a:solidFill>
                  <a:prstClr val="black"/>
                </a:solidFill>
              </a:rPr>
              <a:t>26</a:t>
            </a:r>
          </a:p>
        </p:txBody>
      </p:sp>
      <p:sp>
        <p:nvSpPr>
          <p:cNvPr id="7" name="Content Placeholder 6"/>
          <p:cNvSpPr>
            <a:spLocks noGrp="1"/>
          </p:cNvSpPr>
          <p:nvPr>
            <p:ph idx="1"/>
          </p:nvPr>
        </p:nvSpPr>
        <p:spPr bwMode="auto"/>
        <p:txBody>
          <a:bodyPr/>
          <a:lstStyle/>
          <a:p>
            <a:pPr algn="just">
              <a:buFont typeface="Wingdings"/>
              <a:buChar char="q"/>
              <a:defRPr/>
            </a:pPr>
            <a:r>
              <a:rPr lang="en-US"/>
              <a:t>Inputs: </a:t>
            </a:r>
            <a:endParaRPr/>
          </a:p>
          <a:p>
            <a:pPr lvl="1" algn="just">
              <a:buFont typeface="Wingdings"/>
              <a:buChar char="q"/>
              <a:defRPr/>
            </a:pPr>
            <a:r>
              <a:rPr lang="en-US"/>
              <a:t>Sensors measures, </a:t>
            </a:r>
            <a:endParaRPr/>
          </a:p>
          <a:p>
            <a:pPr lvl="1" algn="just">
              <a:buFont typeface="Wingdings"/>
              <a:buChar char="q"/>
              <a:defRPr/>
            </a:pPr>
            <a:r>
              <a:rPr lang="en-US"/>
              <a:t>Historical situations</a:t>
            </a:r>
            <a:endParaRPr/>
          </a:p>
          <a:p>
            <a:pPr algn="just">
              <a:buFont typeface="Wingdings"/>
              <a:buChar char="q"/>
              <a:defRPr/>
            </a:pPr>
            <a:r>
              <a:rPr lang="en-US"/>
              <a:t>Outputs: </a:t>
            </a:r>
            <a:endParaRPr/>
          </a:p>
          <a:p>
            <a:pPr lvl="1" algn="just">
              <a:buFont typeface="Wingdings"/>
              <a:buChar char="q"/>
              <a:defRPr/>
            </a:pPr>
            <a:r>
              <a:rPr lang="en-US"/>
              <a:t>The actuation plan (name of set of actions).</a:t>
            </a:r>
            <a:endParaRPr/>
          </a:p>
          <a:p>
            <a:pPr algn="just">
              <a:buFont typeface="Wingdings"/>
              <a:buChar char="q"/>
              <a:defRPr/>
            </a:pPr>
            <a:r>
              <a:rPr lang="en-US"/>
              <a:t>Matlab, C#, C++</a:t>
            </a:r>
            <a:endParaRPr/>
          </a:p>
          <a:p>
            <a:pPr algn="just">
              <a:buFont typeface="Wingdings"/>
              <a:buChar char="q"/>
              <a:defRPr/>
            </a:pPr>
            <a:r>
              <a:rPr lang="en-US" b="1" i="1">
                <a:solidFill>
                  <a:srgbClr val="FF0000"/>
                </a:solidFill>
              </a:rPr>
              <a:t>More details are collected for such tool at the current stage.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2"/>
          <p:cNvSpPr>
            <a:spLocks noGrp="1"/>
          </p:cNvSpPr>
          <p:nvPr>
            <p:ph type="title"/>
          </p:nvPr>
        </p:nvSpPr>
        <p:spPr bwMode="auto"/>
        <p:txBody>
          <a:bodyPr/>
          <a:lstStyle/>
          <a:p>
            <a:pPr>
              <a:defRPr/>
            </a:pPr>
            <a:r>
              <a:rPr lang="en-US"/>
              <a:t>Plug-N-Harvest: </a:t>
            </a:r>
            <a:r>
              <a:rPr lang="en-US">
                <a:solidFill>
                  <a:srgbClr val="00B0F0"/>
                </a:solidFill>
              </a:rPr>
              <a:t>Task 3.4</a:t>
            </a:r>
            <a:endParaRPr lang="el-GR">
              <a:solidFill>
                <a:schemeClr val="accent6">
                  <a:lumMod val="75000"/>
                </a:schemeClr>
              </a:solidFill>
            </a:endParaRPr>
          </a:p>
        </p:txBody>
      </p:sp>
      <p:sp>
        <p:nvSpPr>
          <p:cNvPr id="5" name="Footer Placeholder 3"/>
          <p:cNvSpPr>
            <a:spLocks noGrp="1"/>
          </p:cNvSpPr>
          <p:nvPr>
            <p:ph type="ftr" sz="quarter" idx="11"/>
          </p:nvPr>
        </p:nvSpPr>
        <p:spPr bwMode="auto"/>
        <p:txBody>
          <a:bodyPr/>
          <a:lstStyle/>
          <a:p>
            <a:pPr>
              <a:defRPr/>
            </a:pPr>
            <a:r>
              <a:rPr lang="en-US"/>
              <a:t>PLUG-N-HARVEST</a:t>
            </a:r>
            <a:br>
              <a:rPr lang="en-US"/>
            </a:br>
            <a:r>
              <a:rPr lang="en-US"/>
              <a:t>ID: 768735 - H2020-EU.2.1.5.2.</a:t>
            </a:r>
          </a:p>
        </p:txBody>
      </p:sp>
      <p:sp>
        <p:nvSpPr>
          <p:cNvPr id="6" name="Slide Number Placeholder 4"/>
          <p:cNvSpPr>
            <a:spLocks noGrp="1"/>
          </p:cNvSpPr>
          <p:nvPr>
            <p:ph type="sldNum" sz="quarter" idx="12"/>
          </p:nvPr>
        </p:nvSpPr>
        <p:spPr bwMode="auto"/>
        <p:txBody>
          <a:bodyPr/>
          <a:lstStyle/>
          <a:p>
            <a:pPr>
              <a:defRPr/>
            </a:pPr>
            <a:r>
              <a:rPr lang="en-US"/>
              <a:t>27</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ontent Placeholder 1"/>
          <p:cNvSpPr>
            <a:spLocks noGrp="1"/>
          </p:cNvSpPr>
          <p:nvPr>
            <p:ph idx="1"/>
          </p:nvPr>
        </p:nvSpPr>
        <p:spPr bwMode="auto">
          <a:xfrm>
            <a:off x="1097278" y="1845733"/>
            <a:ext cx="8242665" cy="4107197"/>
          </a:xfrm>
        </p:spPr>
        <p:txBody>
          <a:bodyPr/>
          <a:lstStyle/>
          <a:p>
            <a:pPr algn="just">
              <a:buFont typeface="Wingdings"/>
              <a:buChar char="q"/>
              <a:defRPr/>
            </a:pPr>
            <a:r>
              <a:rPr lang="en-US" sz="2400"/>
              <a:t>Task 3.4 activities (1</a:t>
            </a:r>
            <a:r>
              <a:rPr lang="en-US" sz="2400" baseline="30000"/>
              <a:t>st</a:t>
            </a:r>
            <a:r>
              <a:rPr lang="en-US" sz="2400"/>
              <a:t> cycle: M4 – M18, 2</a:t>
            </a:r>
            <a:r>
              <a:rPr lang="en-US" sz="2400" baseline="30000"/>
              <a:t>nd</a:t>
            </a:r>
            <a:r>
              <a:rPr lang="en-US" sz="2400"/>
              <a:t> cycle: M28 - M39) are related to:</a:t>
            </a:r>
            <a:endParaRPr/>
          </a:p>
          <a:p>
            <a:pPr lvl="1" algn="just">
              <a:buFont typeface="Wingdings"/>
              <a:buChar char="q"/>
              <a:defRPr/>
            </a:pPr>
            <a:r>
              <a:rPr lang="en-US" sz="2000"/>
              <a:t>Provide in-depth analysis of the technical risks of security and privacy, and of the legal risks associated with personal data protection issues.</a:t>
            </a:r>
            <a:endParaRPr/>
          </a:p>
          <a:p>
            <a:pPr lvl="1" algn="just">
              <a:buFont typeface="Wingdings"/>
              <a:buChar char="q"/>
              <a:defRPr/>
            </a:pPr>
            <a:r>
              <a:rPr lang="en-US" sz="2000"/>
              <a:t>Provide end-to-end protocols that protect the data communication among sensors, IoT gateway and BMS system to mitigate security and privacy risks.</a:t>
            </a:r>
            <a:endParaRPr/>
          </a:p>
          <a:p>
            <a:pPr lvl="1" algn="just">
              <a:buFont typeface="Wingdings"/>
              <a:buChar char="q"/>
              <a:defRPr/>
            </a:pPr>
            <a:r>
              <a:rPr lang="en-US" sz="2000"/>
              <a:t>Provide attribute-based encryption (ABE) schemes for fine-grained access control to BMS system with privacy policies.</a:t>
            </a:r>
            <a:endParaRPr/>
          </a:p>
        </p:txBody>
      </p:sp>
      <p:sp>
        <p:nvSpPr>
          <p:cNvPr id="5" name="Title 2"/>
          <p:cNvSpPr>
            <a:spLocks noGrp="1"/>
          </p:cNvSpPr>
          <p:nvPr>
            <p:ph type="title"/>
          </p:nvPr>
        </p:nvSpPr>
        <p:spPr bwMode="auto"/>
        <p:txBody>
          <a:bodyPr/>
          <a:lstStyle/>
          <a:p>
            <a:pPr>
              <a:defRPr/>
            </a:pPr>
            <a:r>
              <a:rPr lang="en-US"/>
              <a:t>Plug-N-Harvest: </a:t>
            </a:r>
            <a:r>
              <a:rPr lang="en-US">
                <a:solidFill>
                  <a:srgbClr val="00B0F0"/>
                </a:solidFill>
              </a:rPr>
              <a:t>Task 3.4 </a:t>
            </a:r>
            <a:r>
              <a:rPr lang="en-US">
                <a:solidFill>
                  <a:schemeClr val="accent6">
                    <a:lumMod val="75000"/>
                  </a:schemeClr>
                </a:solidFill>
              </a:rPr>
              <a:t>description</a:t>
            </a:r>
            <a:endParaRPr lang="el-GR">
              <a:solidFill>
                <a:schemeClr val="accent6">
                  <a:lumMod val="75000"/>
                </a:schemeClr>
              </a:solidFill>
            </a:endParaRPr>
          </a:p>
        </p:txBody>
      </p:sp>
      <p:sp>
        <p:nvSpPr>
          <p:cNvPr id="6" name="Footer Placeholder 3"/>
          <p:cNvSpPr>
            <a:spLocks noGrp="1"/>
          </p:cNvSpPr>
          <p:nvPr>
            <p:ph type="ftr" sz="quarter" idx="11"/>
          </p:nvPr>
        </p:nvSpPr>
        <p:spPr bwMode="auto"/>
        <p:txBody>
          <a:bodyPr/>
          <a:lstStyle/>
          <a:p>
            <a:pPr>
              <a:defRPr/>
            </a:pPr>
            <a:r>
              <a:rPr lang="en-US"/>
              <a:t>PLUG-N-HARVEST</a:t>
            </a:r>
            <a:br>
              <a:rPr lang="en-US"/>
            </a:br>
            <a:r>
              <a:rPr lang="en-US"/>
              <a:t>ID: 768735 - H2020-EU.2.1.5.2.</a:t>
            </a:r>
          </a:p>
        </p:txBody>
      </p:sp>
      <p:sp>
        <p:nvSpPr>
          <p:cNvPr id="7" name="Slide Number Placeholder 4"/>
          <p:cNvSpPr>
            <a:spLocks noGrp="1"/>
          </p:cNvSpPr>
          <p:nvPr>
            <p:ph type="sldNum" sz="quarter" idx="12"/>
          </p:nvPr>
        </p:nvSpPr>
        <p:spPr bwMode="auto"/>
        <p:txBody>
          <a:bodyPr/>
          <a:lstStyle/>
          <a:p>
            <a:pPr>
              <a:defRPr/>
            </a:pPr>
            <a:r>
              <a:rPr lang="en-US"/>
              <a:t>28</a:t>
            </a:r>
          </a:p>
        </p:txBody>
      </p:sp>
      <p:graphicFrame>
        <p:nvGraphicFramePr>
          <p:cNvPr id="8" name="Tabella 2"/>
          <p:cNvGraphicFramePr>
            <a:graphicFrameLocks noGrp="1"/>
          </p:cNvGraphicFramePr>
          <p:nvPr/>
        </p:nvGraphicFramePr>
        <p:xfrm>
          <a:off x="1508152" y="4532691"/>
          <a:ext cx="8702542" cy="1251168"/>
        </p:xfrm>
        <a:graphic>
          <a:graphicData uri="http://schemas.openxmlformats.org/drawingml/2006/table">
            <a:tbl>
              <a:tblPr firstRow="1" bandRow="1">
                <a:tableStyleId>{2FE16918-75BB-944B-E6FE-97F2DAA8C3C7}</a:tableStyleId>
              </a:tblPr>
              <a:tblGrid>
                <a:gridCol w="5990086">
                  <a:extLst>
                    <a:ext uri="{9D8B030D-6E8A-4147-A177-3AD203B41FA5}">
                      <a16:colId xmlns:a16="http://schemas.microsoft.com/office/drawing/2014/main" xmlns="" val="20000"/>
                    </a:ext>
                  </a:extLst>
                </a:gridCol>
                <a:gridCol w="1349877">
                  <a:extLst>
                    <a:ext uri="{9D8B030D-6E8A-4147-A177-3AD203B41FA5}">
                      <a16:colId xmlns:a16="http://schemas.microsoft.com/office/drawing/2014/main" xmlns="" val="20001"/>
                    </a:ext>
                  </a:extLst>
                </a:gridCol>
                <a:gridCol w="1349877">
                  <a:extLst>
                    <a:ext uri="{9D8B030D-6E8A-4147-A177-3AD203B41FA5}">
                      <a16:colId xmlns:a16="http://schemas.microsoft.com/office/drawing/2014/main" xmlns="" val="20002"/>
                    </a:ext>
                  </a:extLst>
                </a:gridCol>
              </a:tblGrid>
              <a:tr h="358407">
                <a:tc>
                  <a:txBody>
                    <a:bodyPr/>
                    <a:lstStyle/>
                    <a:p>
                      <a:pPr>
                        <a:defRPr/>
                      </a:pPr>
                      <a:r>
                        <a:rPr lang="en-US" sz="1200">
                          <a:latin typeface="Kabel Bk BT"/>
                        </a:rPr>
                        <a:t>Deliverable</a:t>
                      </a:r>
                      <a:endParaRPr/>
                    </a:p>
                  </a:txBody>
                  <a:tcPr>
                    <a:solidFill>
                      <a:schemeClr val="accent1"/>
                    </a:solidFill>
                  </a:tcPr>
                </a:tc>
                <a:tc>
                  <a:txBody>
                    <a:bodyPr/>
                    <a:lstStyle/>
                    <a:p>
                      <a:pPr>
                        <a:defRPr/>
                      </a:pPr>
                      <a:r>
                        <a:rPr lang="es-ES_tradnl" sz="1200">
                          <a:latin typeface="Kabel Bk BT"/>
                        </a:rPr>
                        <a:t>Responsible</a:t>
                      </a:r>
                      <a:endParaRPr lang="en-US" sz="1200">
                        <a:latin typeface="Kabel Bk BT"/>
                      </a:endParaRPr>
                    </a:p>
                  </a:txBody>
                  <a:tcPr>
                    <a:solidFill>
                      <a:schemeClr val="accent1"/>
                    </a:solidFill>
                  </a:tcPr>
                </a:tc>
                <a:tc>
                  <a:txBody>
                    <a:bodyPr/>
                    <a:lstStyle/>
                    <a:p>
                      <a:pPr>
                        <a:defRPr/>
                      </a:pPr>
                      <a:r>
                        <a:rPr lang="es-ES_tradnl" sz="1200">
                          <a:latin typeface="Kabel Bk BT"/>
                        </a:rPr>
                        <a:t>Deadline</a:t>
                      </a:r>
                      <a:endParaRPr lang="en-US" sz="1200">
                        <a:latin typeface="Kabel Bk BT"/>
                      </a:endParaRPr>
                    </a:p>
                  </a:txBody>
                  <a:tcPr>
                    <a:solidFill>
                      <a:schemeClr val="accent1"/>
                    </a:solidFill>
                  </a:tcPr>
                </a:tc>
                <a:extLst>
                  <a:ext uri="{0D108BD9-81ED-4DB2-BD59-A6C34878D82A}">
                    <a16:rowId xmlns:a16="http://schemas.microsoft.com/office/drawing/2014/main" xmlns="" val="10000"/>
                  </a:ext>
                </a:extLst>
              </a:tr>
              <a:tr h="433681">
                <a:tc>
                  <a:txBody>
                    <a:bodyPr/>
                    <a:lstStyle/>
                    <a:p>
                      <a:pPr marL="0" marR="0" indent="0" algn="l" defTabSz="914400">
                        <a:lnSpc>
                          <a:spcPct val="100000"/>
                        </a:lnSpc>
                        <a:spcBef>
                          <a:spcPts val="0"/>
                        </a:spcBef>
                        <a:spcAft>
                          <a:spcPts val="0"/>
                        </a:spcAft>
                        <a:buClrTx/>
                        <a:buSzTx/>
                        <a:buFontTx/>
                        <a:buNone/>
                        <a:defRPr/>
                      </a:pPr>
                      <a:r>
                        <a:rPr lang="en-US" sz="1400">
                          <a:solidFill>
                            <a:schemeClr val="dk1"/>
                          </a:solidFill>
                          <a:latin typeface="Kabel Bk BT"/>
                          <a:ea typeface="MS Mincho"/>
                        </a:rPr>
                        <a:t>D3.4 First-Cycle: Privacy and Security Components Description</a:t>
                      </a:r>
                    </a:p>
                  </a:txBody>
                  <a:tcPr/>
                </a:tc>
                <a:tc>
                  <a:txBody>
                    <a:bodyPr/>
                    <a:lstStyle/>
                    <a:p>
                      <a:pPr marL="0" marR="0" indent="0" algn="l" defTabSz="914400">
                        <a:lnSpc>
                          <a:spcPct val="100000"/>
                        </a:lnSpc>
                        <a:spcBef>
                          <a:spcPts val="0"/>
                        </a:spcBef>
                        <a:spcAft>
                          <a:spcPts val="0"/>
                        </a:spcAft>
                        <a:buClrTx/>
                        <a:buSzTx/>
                        <a:buFontTx/>
                        <a:buNone/>
                        <a:defRPr/>
                      </a:pPr>
                      <a:r>
                        <a:rPr lang="es-ES_tradnl" sz="1400">
                          <a:latin typeface="Kabel Bk BT"/>
                        </a:rPr>
                        <a:t>ODINS</a:t>
                      </a:r>
                      <a:endParaRPr lang="en-US" sz="1400">
                        <a:latin typeface="Kabel Bk BT"/>
                      </a:endParaRPr>
                    </a:p>
                  </a:txBody>
                  <a:tcPr/>
                </a:tc>
                <a:tc>
                  <a:txBody>
                    <a:bodyPr/>
                    <a:lstStyle/>
                    <a:p>
                      <a:pPr marL="0" marR="0" lvl="0" indent="0" algn="ctr" defTabSz="914400">
                        <a:lnSpc>
                          <a:spcPct val="100000"/>
                        </a:lnSpc>
                        <a:spcBef>
                          <a:spcPts val="0"/>
                        </a:spcBef>
                        <a:spcAft>
                          <a:spcPts val="0"/>
                        </a:spcAft>
                        <a:buClrTx/>
                        <a:buSzTx/>
                        <a:buFontTx/>
                        <a:buNone/>
                        <a:defRPr/>
                      </a:pPr>
                      <a:r>
                        <a:rPr lang="es-ES_tradnl" sz="1400" b="0" i="0" u="none" strike="noStrike" cap="none" spc="0">
                          <a:ln>
                            <a:noFill/>
                          </a:ln>
                          <a:solidFill>
                            <a:schemeClr val="dk1"/>
                          </a:solidFill>
                          <a:latin typeface="Kabel Bk BT"/>
                          <a:ea typeface="+mn-ea"/>
                        </a:rPr>
                        <a:t>M18</a:t>
                      </a:r>
                      <a:endParaRPr lang="en-US" sz="1400" b="0" i="0" u="none" strike="noStrike" cap="none" spc="0">
                        <a:ln>
                          <a:noFill/>
                        </a:ln>
                        <a:solidFill>
                          <a:srgbClr val="FF0000"/>
                        </a:solidFill>
                        <a:latin typeface="Kabel Bk BT"/>
                        <a:ea typeface="+mn-ea"/>
                      </a:endParaRPr>
                    </a:p>
                  </a:txBody>
                  <a:tcPr/>
                </a:tc>
                <a:extLst>
                  <a:ext uri="{0D108BD9-81ED-4DB2-BD59-A6C34878D82A}">
                    <a16:rowId xmlns:a16="http://schemas.microsoft.com/office/drawing/2014/main" xmlns="" val="10001"/>
                  </a:ext>
                </a:extLst>
              </a:tr>
              <a:tr h="433681">
                <a:tc>
                  <a:txBody>
                    <a:bodyPr/>
                    <a:lstStyle/>
                    <a:p>
                      <a:pPr marL="0" marR="0" indent="0" algn="l" defTabSz="914400">
                        <a:lnSpc>
                          <a:spcPct val="100000"/>
                        </a:lnSpc>
                        <a:spcBef>
                          <a:spcPts val="0"/>
                        </a:spcBef>
                        <a:spcAft>
                          <a:spcPts val="0"/>
                        </a:spcAft>
                        <a:buClrTx/>
                        <a:buSzTx/>
                        <a:buFontTx/>
                        <a:buNone/>
                        <a:defRPr/>
                      </a:pPr>
                      <a:r>
                        <a:rPr lang="en-US" sz="1400">
                          <a:solidFill>
                            <a:schemeClr val="dk1"/>
                          </a:solidFill>
                          <a:latin typeface="Kabel Bk BT"/>
                          <a:ea typeface="MS Mincho"/>
                        </a:rPr>
                        <a:t>D3.4 Second-Cycle: Privacy and Security Components Description</a:t>
                      </a:r>
                    </a:p>
                  </a:txBody>
                  <a:tcPr/>
                </a:tc>
                <a:tc>
                  <a:txBody>
                    <a:bodyPr/>
                    <a:lstStyle/>
                    <a:p>
                      <a:pPr marL="0" marR="0" indent="0" algn="l" defTabSz="914400">
                        <a:lnSpc>
                          <a:spcPct val="100000"/>
                        </a:lnSpc>
                        <a:spcBef>
                          <a:spcPts val="0"/>
                        </a:spcBef>
                        <a:spcAft>
                          <a:spcPts val="0"/>
                        </a:spcAft>
                        <a:buClrTx/>
                        <a:buSzTx/>
                        <a:buFontTx/>
                        <a:buNone/>
                        <a:defRPr/>
                      </a:pPr>
                      <a:r>
                        <a:rPr lang="es-ES_tradnl" sz="1400">
                          <a:latin typeface="Kabel Bk BT"/>
                        </a:rPr>
                        <a:t>ODINS</a:t>
                      </a:r>
                      <a:endParaRPr lang="en-US" sz="1400">
                        <a:latin typeface="Kabel Bk BT"/>
                      </a:endParaRPr>
                    </a:p>
                  </a:txBody>
                  <a:tcPr/>
                </a:tc>
                <a:tc>
                  <a:txBody>
                    <a:bodyPr/>
                    <a:lstStyle/>
                    <a:p>
                      <a:pPr marL="0" marR="0" lvl="0" indent="0" algn="ctr" defTabSz="914400">
                        <a:lnSpc>
                          <a:spcPct val="100000"/>
                        </a:lnSpc>
                        <a:spcBef>
                          <a:spcPts val="0"/>
                        </a:spcBef>
                        <a:spcAft>
                          <a:spcPts val="0"/>
                        </a:spcAft>
                        <a:buClrTx/>
                        <a:buSzTx/>
                        <a:buFontTx/>
                        <a:buNone/>
                        <a:defRPr/>
                      </a:pPr>
                      <a:r>
                        <a:rPr lang="es-ES_tradnl" sz="1400" b="0" i="0" u="none" strike="noStrike" cap="none" spc="0">
                          <a:ln>
                            <a:noFill/>
                          </a:ln>
                          <a:solidFill>
                            <a:schemeClr val="tx1"/>
                          </a:solidFill>
                          <a:latin typeface="Kabel Bk BT"/>
                          <a:ea typeface="+mn-ea"/>
                        </a:rPr>
                        <a:t>M39</a:t>
                      </a:r>
                      <a:endParaRPr lang="en-US" sz="1400" b="0" i="0" u="none" strike="noStrike" cap="none" spc="0">
                        <a:ln>
                          <a:noFill/>
                        </a:ln>
                        <a:solidFill>
                          <a:schemeClr val="tx1"/>
                        </a:solidFill>
                        <a:latin typeface="Kabel Bk BT"/>
                        <a:ea typeface="+mn-ea"/>
                      </a:endParaRPr>
                    </a:p>
                  </a:txBody>
                  <a:tcPr/>
                </a:tc>
                <a:extLst>
                  <a:ext uri="{0D108BD9-81ED-4DB2-BD59-A6C34878D82A}">
                    <a16:rowId xmlns:a16="http://schemas.microsoft.com/office/drawing/2014/main" xmlns="" val="10002"/>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2"/>
          <p:cNvSpPr>
            <a:spLocks noGrp="1"/>
          </p:cNvSpPr>
          <p:nvPr>
            <p:ph type="title"/>
          </p:nvPr>
        </p:nvSpPr>
        <p:spPr bwMode="auto"/>
        <p:txBody>
          <a:bodyPr/>
          <a:lstStyle/>
          <a:p>
            <a:pPr>
              <a:defRPr/>
            </a:pPr>
            <a:r>
              <a:rPr lang="en-US"/>
              <a:t>Plug-N-Harvest: </a:t>
            </a:r>
            <a:r>
              <a:rPr lang="en-US">
                <a:solidFill>
                  <a:srgbClr val="00B0F0"/>
                </a:solidFill>
              </a:rPr>
              <a:t>BMS Architecture</a:t>
            </a:r>
            <a:endParaRPr lang="el-GR">
              <a:solidFill>
                <a:schemeClr val="accent6">
                  <a:lumMod val="75000"/>
                </a:schemeClr>
              </a:solidFill>
            </a:endParaRPr>
          </a:p>
        </p:txBody>
      </p:sp>
      <p:sp>
        <p:nvSpPr>
          <p:cNvPr id="5" name="Footer Placeholder 3"/>
          <p:cNvSpPr>
            <a:spLocks noGrp="1"/>
          </p:cNvSpPr>
          <p:nvPr>
            <p:ph type="ftr" sz="quarter" idx="11"/>
          </p:nvPr>
        </p:nvSpPr>
        <p:spPr bwMode="auto"/>
        <p:txBody>
          <a:bodyPr/>
          <a:lstStyle/>
          <a:p>
            <a:pPr>
              <a:defRPr/>
            </a:pPr>
            <a:r>
              <a:rPr lang="en-US"/>
              <a:t>PLUG-N-HARVEST</a:t>
            </a:r>
            <a:br>
              <a:rPr lang="en-US"/>
            </a:br>
            <a:r>
              <a:rPr lang="en-US"/>
              <a:t>ID: 768735 - H2020-EU.2.1.5.2.</a:t>
            </a:r>
          </a:p>
        </p:txBody>
      </p:sp>
      <p:sp>
        <p:nvSpPr>
          <p:cNvPr id="6" name="Slide Number Placeholder 4"/>
          <p:cNvSpPr>
            <a:spLocks noGrp="1"/>
          </p:cNvSpPr>
          <p:nvPr>
            <p:ph type="sldNum" sz="quarter" idx="12"/>
          </p:nvPr>
        </p:nvSpPr>
        <p:spPr bwMode="auto"/>
        <p:txBody>
          <a:bodyPr/>
          <a:lstStyle/>
          <a:p>
            <a:pPr>
              <a:defRPr/>
            </a:pPr>
            <a:r>
              <a:rPr lang="en-US"/>
              <a:t>29</a:t>
            </a:r>
          </a:p>
        </p:txBody>
      </p:sp>
      <p:sp>
        <p:nvSpPr>
          <p:cNvPr id="7" name="Content Placeholder 6"/>
          <p:cNvSpPr>
            <a:spLocks noGrp="1"/>
          </p:cNvSpPr>
          <p:nvPr>
            <p:ph idx="1"/>
          </p:nvPr>
        </p:nvSpPr>
        <p:spPr bwMode="auto"/>
        <p:txBody>
          <a:bodyPr/>
          <a:lstStyle/>
          <a:p>
            <a:pPr algn="just">
              <a:buFont typeface="Wingdings"/>
              <a:buChar char="q"/>
              <a:defRPr/>
            </a:pPr>
            <a:r>
              <a:rPr lang="en-US"/>
              <a:t>BMS is responsible to provide monitoring and control functions in each building to allow the interaction between energy management systems (IMCS and OEMS) and energy related equipment (sensors, HVAC, etc) through IoT gateways. </a:t>
            </a:r>
            <a:endParaRPr/>
          </a:p>
          <a:p>
            <a:pPr algn="just">
              <a:buFont typeface="Wingdings"/>
              <a:buChar char="q"/>
              <a:defRPr/>
            </a:pPr>
            <a:r>
              <a:rPr lang="en-US"/>
              <a:t>BMS is based on FIWARE platform with subcomponents:</a:t>
            </a:r>
            <a:endParaRPr/>
          </a:p>
          <a:p>
            <a:pPr lvl="1" algn="just">
              <a:buFont typeface="Wingdings"/>
              <a:buChar char="q"/>
              <a:defRPr/>
            </a:pPr>
            <a:r>
              <a:rPr lang="en-US"/>
              <a:t>Context Broker</a:t>
            </a:r>
            <a:endParaRPr/>
          </a:p>
          <a:p>
            <a:pPr lvl="1" algn="just">
              <a:buFont typeface="Wingdings"/>
              <a:buChar char="q"/>
              <a:defRPr/>
            </a:pPr>
            <a:r>
              <a:rPr lang="en-US"/>
              <a:t>IoT Agents</a:t>
            </a:r>
            <a:endParaRPr/>
          </a:p>
          <a:p>
            <a:pPr lvl="1" algn="just">
              <a:buFont typeface="Wingdings"/>
              <a:buChar char="q"/>
              <a:defRPr/>
            </a:pPr>
            <a:r>
              <a:rPr lang="en-US"/>
              <a:t>Big Data</a:t>
            </a:r>
            <a:endParaRPr/>
          </a:p>
          <a:p>
            <a:pPr lvl="1" algn="just">
              <a:buFont typeface="Wingdings"/>
              <a:buChar char="q"/>
              <a:defRPr/>
            </a:pPr>
            <a:r>
              <a:rPr lang="en-US"/>
              <a:t>COMET</a:t>
            </a:r>
            <a:endParaRPr/>
          </a:p>
          <a:p>
            <a:pPr lvl="1" algn="just">
              <a:buFont typeface="Wingdings"/>
              <a:buChar char="q"/>
              <a:defRPr/>
            </a:pPr>
            <a:r>
              <a:rPr lang="en-US"/>
              <a:t>CKAN</a:t>
            </a:r>
            <a:endParaRPr/>
          </a:p>
          <a:p>
            <a:pPr lvl="1" algn="just">
              <a:buFont typeface="Wingdings"/>
              <a:buChar char="q"/>
              <a:defRPr/>
            </a:pPr>
            <a:r>
              <a:rPr lang="en-US"/>
              <a:t>GIS</a:t>
            </a:r>
            <a:endParaRPr/>
          </a:p>
          <a:p>
            <a:pPr lvl="1" algn="just">
              <a:buFont typeface="Wingdings"/>
              <a:buChar char="q"/>
              <a:defRPr/>
            </a:pPr>
            <a:endParaRPr lang="en-US"/>
          </a:p>
        </p:txBody>
      </p:sp>
      <p:pic>
        <p:nvPicPr>
          <p:cNvPr id="8" name="Picture 7" descr="BMS Architecture based on FIWARE"/>
          <p:cNvPicPr/>
          <p:nvPr/>
        </p:nvPicPr>
        <p:blipFill>
          <a:blip r:embed="rId2"/>
          <a:stretch/>
        </p:blipFill>
        <p:spPr bwMode="auto">
          <a:xfrm>
            <a:off x="7316066" y="3657601"/>
            <a:ext cx="4547383" cy="2101932"/>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2"/>
          <p:cNvSpPr>
            <a:spLocks noGrp="1"/>
          </p:cNvSpPr>
          <p:nvPr>
            <p:ph type="title"/>
          </p:nvPr>
        </p:nvSpPr>
        <p:spPr bwMode="auto"/>
        <p:txBody>
          <a:bodyPr/>
          <a:lstStyle/>
          <a:p>
            <a:pPr>
              <a:defRPr/>
            </a:pPr>
            <a:r>
              <a:rPr lang="en-US"/>
              <a:t>Plug-N-Harvest: </a:t>
            </a:r>
            <a:r>
              <a:rPr lang="en-US">
                <a:solidFill>
                  <a:srgbClr val="00B0F0"/>
                </a:solidFill>
              </a:rPr>
              <a:t>BMS Integration</a:t>
            </a:r>
            <a:endParaRPr lang="el-GR">
              <a:solidFill>
                <a:schemeClr val="accent6">
                  <a:lumMod val="75000"/>
                </a:schemeClr>
              </a:solidFill>
            </a:endParaRPr>
          </a:p>
        </p:txBody>
      </p:sp>
      <p:sp>
        <p:nvSpPr>
          <p:cNvPr id="5" name="Footer Placeholder 3"/>
          <p:cNvSpPr>
            <a:spLocks noGrp="1"/>
          </p:cNvSpPr>
          <p:nvPr>
            <p:ph type="ftr" sz="quarter" idx="11"/>
          </p:nvPr>
        </p:nvSpPr>
        <p:spPr bwMode="auto"/>
        <p:txBody>
          <a:bodyPr/>
          <a:lstStyle/>
          <a:p>
            <a:pPr>
              <a:defRPr/>
            </a:pPr>
            <a:r>
              <a:rPr lang="en-US"/>
              <a:t>PLUG-N-HARVEST</a:t>
            </a:r>
            <a:br>
              <a:rPr lang="en-US"/>
            </a:br>
            <a:r>
              <a:rPr lang="en-US"/>
              <a:t>ID: 768735 - H2020-EU.2.1.5.2.</a:t>
            </a:r>
          </a:p>
        </p:txBody>
      </p:sp>
      <p:sp>
        <p:nvSpPr>
          <p:cNvPr id="6" name="Slide Number Placeholder 4"/>
          <p:cNvSpPr>
            <a:spLocks noGrp="1"/>
          </p:cNvSpPr>
          <p:nvPr>
            <p:ph type="sldNum" sz="quarter" idx="12"/>
          </p:nvPr>
        </p:nvSpPr>
        <p:spPr bwMode="auto"/>
        <p:txBody>
          <a:bodyPr/>
          <a:lstStyle/>
          <a:p>
            <a:pPr>
              <a:defRPr/>
            </a:pPr>
            <a:r>
              <a:rPr lang="en-US"/>
              <a:t>30</a:t>
            </a:r>
          </a:p>
        </p:txBody>
      </p:sp>
      <p:sp>
        <p:nvSpPr>
          <p:cNvPr id="7" name="Content Placeholder 6"/>
          <p:cNvSpPr>
            <a:spLocks noGrp="1"/>
          </p:cNvSpPr>
          <p:nvPr>
            <p:ph idx="1"/>
          </p:nvPr>
        </p:nvSpPr>
        <p:spPr bwMode="auto">
          <a:xfrm>
            <a:off x="1097280" y="1845734"/>
            <a:ext cx="4531624" cy="4023360"/>
          </a:xfrm>
        </p:spPr>
        <p:txBody>
          <a:bodyPr>
            <a:normAutofit fontScale="92500" lnSpcReduction="20000"/>
          </a:bodyPr>
          <a:lstStyle/>
          <a:p>
            <a:pPr lvl="1" algn="just">
              <a:lnSpc>
                <a:spcPct val="104999"/>
              </a:lnSpc>
              <a:buFont typeface="Wingdings"/>
              <a:buChar char="q"/>
              <a:defRPr/>
            </a:pPr>
            <a:r>
              <a:rPr lang="en-US"/>
              <a:t>Approach for BMS integration with IMCS and OEMS based on NGSI standard with API REST and JSON data format.</a:t>
            </a:r>
            <a:endParaRPr/>
          </a:p>
          <a:p>
            <a:pPr lvl="1" algn="just">
              <a:lnSpc>
                <a:spcPct val="104999"/>
              </a:lnSpc>
              <a:buFont typeface="Wingdings"/>
              <a:buChar char="q"/>
              <a:defRPr/>
            </a:pPr>
            <a:r>
              <a:rPr lang="en-US"/>
              <a:t>IoT gateways to support analog and digital inputs/outputs to monitor and control wired sensors and actuators.</a:t>
            </a:r>
            <a:endParaRPr/>
          </a:p>
          <a:p>
            <a:pPr lvl="2" algn="just">
              <a:lnSpc>
                <a:spcPct val="104999"/>
              </a:lnSpc>
              <a:buFont typeface="Wingdings"/>
              <a:buChar char="q"/>
              <a:defRPr/>
            </a:pPr>
            <a:r>
              <a:rPr lang="en-US"/>
              <a:t>Temperature, humidity, CO2</a:t>
            </a:r>
            <a:endParaRPr/>
          </a:p>
          <a:p>
            <a:pPr lvl="2" algn="just">
              <a:lnSpc>
                <a:spcPct val="104999"/>
              </a:lnSpc>
              <a:buFont typeface="Wingdings"/>
              <a:buChar char="q"/>
              <a:defRPr/>
            </a:pPr>
            <a:r>
              <a:rPr lang="en-US"/>
              <a:t>Presence</a:t>
            </a:r>
            <a:endParaRPr/>
          </a:p>
          <a:p>
            <a:pPr lvl="2" algn="just">
              <a:lnSpc>
                <a:spcPct val="104999"/>
              </a:lnSpc>
              <a:buFont typeface="Wingdings"/>
              <a:buChar char="q"/>
              <a:defRPr/>
            </a:pPr>
            <a:r>
              <a:rPr lang="en-US"/>
              <a:t>Power Meter</a:t>
            </a:r>
            <a:endParaRPr/>
          </a:p>
          <a:p>
            <a:pPr lvl="2" algn="just">
              <a:lnSpc>
                <a:spcPct val="104999"/>
              </a:lnSpc>
              <a:buFont typeface="Wingdings"/>
              <a:buChar char="q"/>
              <a:defRPr/>
            </a:pPr>
            <a:r>
              <a:rPr lang="en-US"/>
              <a:t>Photovoltaic inverter</a:t>
            </a:r>
            <a:endParaRPr/>
          </a:p>
          <a:p>
            <a:pPr lvl="2" algn="just">
              <a:lnSpc>
                <a:spcPct val="104999"/>
              </a:lnSpc>
              <a:buFont typeface="Wingdings"/>
              <a:buChar char="q"/>
              <a:defRPr/>
            </a:pPr>
            <a:r>
              <a:rPr lang="en-US"/>
              <a:t>Ventilator</a:t>
            </a:r>
            <a:endParaRPr/>
          </a:p>
          <a:p>
            <a:pPr lvl="2" algn="just">
              <a:lnSpc>
                <a:spcPct val="104999"/>
              </a:lnSpc>
              <a:buFont typeface="Wingdings"/>
              <a:buChar char="q"/>
              <a:defRPr/>
            </a:pPr>
            <a:r>
              <a:rPr lang="en-US"/>
              <a:t>Air-conditioner.</a:t>
            </a:r>
            <a:endParaRPr/>
          </a:p>
          <a:p>
            <a:pPr lvl="2" algn="just">
              <a:lnSpc>
                <a:spcPct val="104999"/>
              </a:lnSpc>
              <a:buFont typeface="Wingdings"/>
              <a:buChar char="q"/>
              <a:defRPr/>
            </a:pPr>
            <a:r>
              <a:rPr lang="en-US"/>
              <a:t>Etc.</a:t>
            </a:r>
            <a:endParaRPr/>
          </a:p>
          <a:p>
            <a:pPr lvl="1" algn="just">
              <a:lnSpc>
                <a:spcPct val="104999"/>
              </a:lnSpc>
              <a:buFont typeface="Wingdings"/>
              <a:buChar char="q"/>
              <a:defRPr/>
            </a:pPr>
            <a:r>
              <a:rPr lang="en-US"/>
              <a:t>Support to wireless sensors (i.e. temperature, humidity) with standard protocols (i.e. COAP).</a:t>
            </a:r>
            <a:endParaRPr/>
          </a:p>
        </p:txBody>
      </p:sp>
      <p:pic>
        <p:nvPicPr>
          <p:cNvPr id="8" name="Picture 9"/>
          <p:cNvPicPr/>
          <p:nvPr/>
        </p:nvPicPr>
        <p:blipFill>
          <a:blip r:embed="rId2"/>
          <a:stretch/>
        </p:blipFill>
        <p:spPr bwMode="auto">
          <a:xfrm>
            <a:off x="5896965" y="1816924"/>
            <a:ext cx="6141826" cy="4243757"/>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2"/>
          <p:cNvSpPr>
            <a:spLocks noGrp="1"/>
          </p:cNvSpPr>
          <p:nvPr>
            <p:ph type="title"/>
          </p:nvPr>
        </p:nvSpPr>
        <p:spPr bwMode="auto">
          <a:xfrm>
            <a:off x="1097280" y="-449647"/>
            <a:ext cx="10058400" cy="1458114"/>
          </a:xfrm>
        </p:spPr>
        <p:txBody>
          <a:bodyPr/>
          <a:lstStyle/>
          <a:p>
            <a:pPr>
              <a:defRPr/>
            </a:pPr>
            <a:r>
              <a:rPr lang="en-US"/>
              <a:t>Plug-N-Harvest: </a:t>
            </a:r>
            <a:r>
              <a:rPr lang="en-US">
                <a:solidFill>
                  <a:srgbClr val="00B0F0"/>
                </a:solidFill>
              </a:rPr>
              <a:t>Interoperability</a:t>
            </a:r>
            <a:endParaRPr lang="el-GR">
              <a:solidFill>
                <a:schemeClr val="accent6">
                  <a:lumMod val="75000"/>
                </a:schemeClr>
              </a:solidFill>
            </a:endParaRPr>
          </a:p>
        </p:txBody>
      </p:sp>
      <p:sp>
        <p:nvSpPr>
          <p:cNvPr id="5" name="Footer Placeholder 3"/>
          <p:cNvSpPr>
            <a:spLocks noGrp="1"/>
          </p:cNvSpPr>
          <p:nvPr>
            <p:ph type="ftr" sz="quarter" idx="11"/>
          </p:nvPr>
        </p:nvSpPr>
        <p:spPr bwMode="auto"/>
        <p:txBody>
          <a:bodyPr/>
          <a:lstStyle/>
          <a:p>
            <a:pPr>
              <a:defRPr/>
            </a:pPr>
            <a:r>
              <a:rPr lang="en-US"/>
              <a:t>PLUG-N-HARVEST</a:t>
            </a:r>
            <a:br>
              <a:rPr lang="en-US"/>
            </a:br>
            <a:r>
              <a:rPr lang="en-US"/>
              <a:t>ID: 768735 - H2020-EU.2.1.5.2.</a:t>
            </a:r>
          </a:p>
        </p:txBody>
      </p:sp>
      <p:sp>
        <p:nvSpPr>
          <p:cNvPr id="6" name="Slide Number Placeholder 4"/>
          <p:cNvSpPr>
            <a:spLocks noGrp="1"/>
          </p:cNvSpPr>
          <p:nvPr>
            <p:ph type="sldNum" sz="quarter" idx="12"/>
          </p:nvPr>
        </p:nvSpPr>
        <p:spPr bwMode="auto"/>
        <p:txBody>
          <a:bodyPr/>
          <a:lstStyle/>
          <a:p>
            <a:pPr>
              <a:defRPr/>
            </a:pPr>
            <a:r>
              <a:rPr lang="en-US"/>
              <a:t>31</a:t>
            </a:r>
          </a:p>
        </p:txBody>
      </p:sp>
      <p:sp>
        <p:nvSpPr>
          <p:cNvPr id="7" name="Content Placeholder 6"/>
          <p:cNvSpPr>
            <a:spLocks noGrp="1"/>
          </p:cNvSpPr>
          <p:nvPr>
            <p:ph idx="1"/>
          </p:nvPr>
        </p:nvSpPr>
        <p:spPr bwMode="auto">
          <a:xfrm>
            <a:off x="1097279" y="1109484"/>
            <a:ext cx="10127447" cy="1084078"/>
          </a:xfrm>
        </p:spPr>
        <p:txBody>
          <a:bodyPr/>
          <a:lstStyle/>
          <a:p>
            <a:pPr algn="just">
              <a:buFont typeface="Wingdings"/>
              <a:buChar char="q"/>
              <a:defRPr/>
            </a:pPr>
            <a:r>
              <a:rPr lang="en-US"/>
              <a:t>Approach for interoperability of the IEE, SSM and EMS layer components (BMS, IMCS, OEMS, IoT gateways, sensors and actuators):</a:t>
            </a:r>
            <a:endParaRPr lang="el-GR"/>
          </a:p>
        </p:txBody>
      </p:sp>
      <p:pic>
        <p:nvPicPr>
          <p:cNvPr id="8" name="Picture 1"/>
          <p:cNvPicPr>
            <a:picLocks noChangeAspect="1"/>
          </p:cNvPicPr>
          <p:nvPr/>
        </p:nvPicPr>
        <p:blipFill>
          <a:blip r:embed="rId2"/>
          <a:stretch/>
        </p:blipFill>
        <p:spPr bwMode="auto">
          <a:xfrm>
            <a:off x="0" y="1733797"/>
            <a:ext cx="12182160" cy="5124203"/>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2"/>
          <p:cNvSpPr>
            <a:spLocks noGrp="1"/>
          </p:cNvSpPr>
          <p:nvPr>
            <p:ph type="title"/>
          </p:nvPr>
        </p:nvSpPr>
        <p:spPr bwMode="auto"/>
        <p:txBody>
          <a:bodyPr/>
          <a:lstStyle/>
          <a:p>
            <a:pPr>
              <a:defRPr/>
            </a:pPr>
            <a:r>
              <a:rPr lang="en-US"/>
              <a:t>Plug-N-Harvest: </a:t>
            </a:r>
            <a:r>
              <a:rPr lang="en-US">
                <a:solidFill>
                  <a:schemeClr val="accent6">
                    <a:lumMod val="75000"/>
                  </a:schemeClr>
                </a:solidFill>
              </a:rPr>
              <a:t>NGSI Examples</a:t>
            </a:r>
            <a:endParaRPr lang="el-GR">
              <a:solidFill>
                <a:schemeClr val="accent6">
                  <a:lumMod val="75000"/>
                </a:schemeClr>
              </a:solidFill>
            </a:endParaRPr>
          </a:p>
        </p:txBody>
      </p:sp>
      <p:sp>
        <p:nvSpPr>
          <p:cNvPr id="5" name="Footer Placeholder 3"/>
          <p:cNvSpPr>
            <a:spLocks noGrp="1"/>
          </p:cNvSpPr>
          <p:nvPr>
            <p:ph type="ftr" sz="quarter" idx="11"/>
          </p:nvPr>
        </p:nvSpPr>
        <p:spPr bwMode="auto"/>
        <p:txBody>
          <a:bodyPr/>
          <a:lstStyle/>
          <a:p>
            <a:pPr>
              <a:defRPr/>
            </a:pPr>
            <a:r>
              <a:rPr lang="en-US"/>
              <a:t>PLUG-N-HARVEST</a:t>
            </a:r>
            <a:br>
              <a:rPr lang="en-US"/>
            </a:br>
            <a:r>
              <a:rPr lang="en-US"/>
              <a:t>ID: 768735 - H2020-EU.2.1.5.2.</a:t>
            </a:r>
          </a:p>
        </p:txBody>
      </p:sp>
      <p:sp>
        <p:nvSpPr>
          <p:cNvPr id="6" name="Slide Number Placeholder 4"/>
          <p:cNvSpPr>
            <a:spLocks noGrp="1"/>
          </p:cNvSpPr>
          <p:nvPr>
            <p:ph type="sldNum" sz="quarter" idx="12"/>
          </p:nvPr>
        </p:nvSpPr>
        <p:spPr bwMode="auto"/>
        <p:txBody>
          <a:bodyPr/>
          <a:lstStyle/>
          <a:p>
            <a:pPr>
              <a:defRPr/>
            </a:pPr>
            <a:r>
              <a:rPr lang="en-US"/>
              <a:t>32</a:t>
            </a:r>
          </a:p>
        </p:txBody>
      </p:sp>
      <p:sp>
        <p:nvSpPr>
          <p:cNvPr id="7" name="Content Placeholder 6"/>
          <p:cNvSpPr>
            <a:spLocks noGrp="1"/>
          </p:cNvSpPr>
          <p:nvPr>
            <p:ph idx="1"/>
          </p:nvPr>
        </p:nvSpPr>
        <p:spPr bwMode="auto">
          <a:xfrm>
            <a:off x="1097280" y="1845734"/>
            <a:ext cx="4840382" cy="4023360"/>
          </a:xfrm>
        </p:spPr>
        <p:txBody>
          <a:bodyPr/>
          <a:lstStyle/>
          <a:p>
            <a:pPr algn="just">
              <a:buFont typeface="Wingdings"/>
              <a:buChar char="q"/>
              <a:defRPr/>
            </a:pPr>
            <a:r>
              <a:rPr lang="en-US"/>
              <a:t>Actuation Query to turn ON Ventilator.</a:t>
            </a:r>
            <a:endParaRPr/>
          </a:p>
        </p:txBody>
      </p:sp>
      <p:sp>
        <p:nvSpPr>
          <p:cNvPr id="8" name="Text Box 42"/>
          <p:cNvSpPr>
            <a:spLocks/>
          </p:cNvSpPr>
          <p:nvPr/>
        </p:nvSpPr>
        <p:spPr bwMode="auto">
          <a:xfrm>
            <a:off x="1084739" y="2250965"/>
            <a:ext cx="4983554" cy="381642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algn="just">
              <a:spcBef>
                <a:spcPts val="0"/>
              </a:spcBef>
              <a:spcAft>
                <a:spcPts val="600"/>
              </a:spcAft>
              <a:defRPr/>
            </a:pPr>
            <a:r>
              <a:rPr lang="en-US" sz="900">
                <a:latin typeface="Courier New"/>
                <a:ea typeface="Times New Roman"/>
              </a:rPr>
              <a:t>(curl localhost:1026/v1/updateContext -s -S --header 'Content-Type: application/json' \</a:t>
            </a:r>
            <a:endParaRPr lang="es-ES_tradnl" sz="1100">
              <a:latin typeface="Times New Roman"/>
              <a:ea typeface="Times New Roman"/>
            </a:endParaRPr>
          </a:p>
          <a:p>
            <a:pPr marL="0" marR="0" algn="just">
              <a:spcBef>
                <a:spcPts val="0"/>
              </a:spcBef>
              <a:spcAft>
                <a:spcPts val="600"/>
              </a:spcAft>
              <a:defRPr/>
            </a:pPr>
            <a:r>
              <a:rPr lang="en-US" sz="900">
                <a:latin typeface="Courier New"/>
                <a:ea typeface="Times New Roman"/>
              </a:rPr>
              <a:t>--header ’fiware-service: </a:t>
            </a:r>
            <a:r>
              <a:rPr lang="en-US" sz="900">
                <a:solidFill>
                  <a:srgbClr val="FF0000"/>
                </a:solidFill>
                <a:latin typeface="Courier New"/>
                <a:ea typeface="Times New Roman"/>
              </a:rPr>
              <a:t>PlugNHarvest</a:t>
            </a:r>
            <a:r>
              <a:rPr lang="en-US" sz="900">
                <a:latin typeface="Courier New"/>
                <a:ea typeface="Times New Roman"/>
              </a:rPr>
              <a:t>’ \</a:t>
            </a:r>
            <a:endParaRPr lang="es-ES_tradnl" sz="1100">
              <a:latin typeface="Times New Roman"/>
              <a:ea typeface="Times New Roman"/>
            </a:endParaRPr>
          </a:p>
          <a:p>
            <a:pPr marL="0" marR="0" algn="just">
              <a:spcBef>
                <a:spcPts val="0"/>
              </a:spcBef>
              <a:spcAft>
                <a:spcPts val="600"/>
              </a:spcAft>
              <a:defRPr/>
            </a:pPr>
            <a:r>
              <a:rPr lang="en-US" sz="900">
                <a:latin typeface="Courier New"/>
                <a:ea typeface="Times New Roman"/>
              </a:rPr>
              <a:t>--header ’fiware-servicepath: </a:t>
            </a:r>
            <a:r>
              <a:rPr lang="en-US" sz="900">
                <a:solidFill>
                  <a:srgbClr val="FF0000"/>
                </a:solidFill>
                <a:latin typeface="Courier New"/>
                <a:ea typeface="Times New Roman"/>
              </a:rPr>
              <a:t>/pilot1</a:t>
            </a:r>
            <a:r>
              <a:rPr lang="en-US" sz="900">
                <a:latin typeface="Courier New"/>
                <a:ea typeface="Times New Roman"/>
              </a:rPr>
              <a:t>’ \</a:t>
            </a:r>
            <a:endParaRPr lang="es-ES_tradnl" sz="1100">
              <a:latin typeface="Times New Roman"/>
              <a:ea typeface="Times New Roman"/>
            </a:endParaRPr>
          </a:p>
          <a:p>
            <a:pPr marL="0" marR="0" algn="just">
              <a:spcBef>
                <a:spcPts val="0"/>
              </a:spcBef>
              <a:spcAft>
                <a:spcPts val="600"/>
              </a:spcAft>
              <a:defRPr/>
            </a:pPr>
            <a:r>
              <a:rPr lang="en-US" sz="900">
                <a:latin typeface="Courier New"/>
                <a:ea typeface="Times New Roman"/>
              </a:rPr>
              <a:t>--header 'Accept: application/json' -d @- | python -mjson.tool) &lt;&lt;EOF</a:t>
            </a:r>
            <a:endParaRPr lang="es-ES_tradnl" sz="1100">
              <a:latin typeface="Times New Roman"/>
              <a:ea typeface="Times New Roman"/>
            </a:endParaRPr>
          </a:p>
          <a:p>
            <a:pPr marL="0" marR="0" algn="just">
              <a:spcBef>
                <a:spcPts val="0"/>
              </a:spcBef>
              <a:spcAft>
                <a:spcPts val="600"/>
              </a:spcAft>
              <a:defRPr/>
            </a:pPr>
            <a:r>
              <a:rPr lang="en-US" sz="900">
                <a:latin typeface="Courier New"/>
                <a:ea typeface="Times New Roman"/>
              </a:rPr>
              <a:t>{    "contextElements": [</a:t>
            </a:r>
            <a:endParaRPr lang="es-ES_tradnl" sz="1100">
              <a:latin typeface="Times New Roman"/>
              <a:ea typeface="Times New Roman"/>
            </a:endParaRPr>
          </a:p>
          <a:p>
            <a:pPr marL="0" marR="0" algn="just">
              <a:spcBef>
                <a:spcPts val="0"/>
              </a:spcBef>
              <a:spcAft>
                <a:spcPts val="600"/>
              </a:spcAft>
              <a:defRPr/>
            </a:pPr>
            <a:r>
              <a:rPr lang="en-US" sz="900">
                <a:latin typeface="Courier New"/>
                <a:ea typeface="Times New Roman"/>
              </a:rPr>
              <a:t>        {   "type": "Gateway",</a:t>
            </a:r>
            <a:endParaRPr lang="es-ES_tradnl" sz="1100">
              <a:latin typeface="Times New Roman"/>
              <a:ea typeface="Times New Roman"/>
            </a:endParaRPr>
          </a:p>
          <a:p>
            <a:pPr marL="0" marR="0" algn="just">
              <a:spcBef>
                <a:spcPts val="0"/>
              </a:spcBef>
              <a:spcAft>
                <a:spcPts val="600"/>
              </a:spcAft>
              <a:defRPr/>
            </a:pPr>
            <a:r>
              <a:rPr lang="en-US" sz="900">
                <a:latin typeface="Courier New"/>
                <a:ea typeface="Times New Roman"/>
              </a:rPr>
              <a:t>            "isPattern": "true",</a:t>
            </a:r>
            <a:endParaRPr lang="es-ES_tradnl" sz="1100">
              <a:latin typeface="Times New Roman"/>
              <a:ea typeface="Times New Roman"/>
            </a:endParaRPr>
          </a:p>
          <a:p>
            <a:pPr marL="0" marR="0" algn="just">
              <a:spcBef>
                <a:spcPts val="0"/>
              </a:spcBef>
              <a:spcAft>
                <a:spcPts val="600"/>
              </a:spcAft>
              <a:defRPr/>
            </a:pPr>
            <a:r>
              <a:rPr lang="en-US" sz="900">
                <a:latin typeface="Courier New"/>
                <a:ea typeface="Times New Roman"/>
              </a:rPr>
              <a:t>            "id": "Gateway:01",</a:t>
            </a:r>
            <a:endParaRPr lang="es-ES_tradnl" sz="1100">
              <a:latin typeface="Times New Roman"/>
              <a:ea typeface="Times New Roman"/>
            </a:endParaRPr>
          </a:p>
          <a:p>
            <a:pPr marL="0" marR="0" algn="just">
              <a:spcBef>
                <a:spcPts val="0"/>
              </a:spcBef>
              <a:spcAft>
                <a:spcPts val="600"/>
              </a:spcAft>
              <a:defRPr/>
            </a:pPr>
            <a:r>
              <a:rPr lang="en-US" sz="900">
                <a:latin typeface="Courier New"/>
                <a:ea typeface="Times New Roman"/>
              </a:rPr>
              <a:t>            "attributes": [</a:t>
            </a:r>
            <a:endParaRPr lang="es-ES_tradnl" sz="1100">
              <a:latin typeface="Times New Roman"/>
              <a:ea typeface="Times New Roman"/>
            </a:endParaRPr>
          </a:p>
          <a:p>
            <a:pPr marL="0" marR="0" algn="just">
              <a:spcBef>
                <a:spcPts val="0"/>
              </a:spcBef>
              <a:spcAft>
                <a:spcPts val="600"/>
              </a:spcAft>
              <a:defRPr/>
            </a:pPr>
            <a:r>
              <a:rPr lang="en-US" sz="900">
                <a:latin typeface="Courier New"/>
                <a:ea typeface="Times New Roman"/>
              </a:rPr>
              <a:t>                {   </a:t>
            </a:r>
            <a:r>
              <a:rPr lang="en-US" sz="900">
                <a:solidFill>
                  <a:srgbClr val="FF0000"/>
                </a:solidFill>
                <a:latin typeface="Courier New"/>
                <a:ea typeface="Times New Roman"/>
              </a:rPr>
              <a:t>"name": "Ventilator",</a:t>
            </a:r>
            <a:endParaRPr lang="es-ES_tradnl" sz="1100">
              <a:solidFill>
                <a:srgbClr val="FF0000"/>
              </a:solidFill>
              <a:latin typeface="Times New Roman"/>
              <a:ea typeface="Times New Roman"/>
            </a:endParaRPr>
          </a:p>
          <a:p>
            <a:pPr marL="0" marR="0" algn="just">
              <a:spcBef>
                <a:spcPts val="0"/>
              </a:spcBef>
              <a:spcAft>
                <a:spcPts val="600"/>
              </a:spcAft>
              <a:defRPr/>
            </a:pPr>
            <a:r>
              <a:rPr lang="en-US" sz="900">
                <a:solidFill>
                  <a:srgbClr val="FF0000"/>
                </a:solidFill>
                <a:latin typeface="Courier New"/>
                <a:ea typeface="Times New Roman"/>
              </a:rPr>
              <a:t>                    "type": "text",</a:t>
            </a:r>
            <a:endParaRPr lang="es-ES_tradnl" sz="1100">
              <a:solidFill>
                <a:srgbClr val="FF0000"/>
              </a:solidFill>
              <a:latin typeface="Times New Roman"/>
              <a:ea typeface="Times New Roman"/>
            </a:endParaRPr>
          </a:p>
          <a:p>
            <a:pPr marL="0" marR="0" algn="just">
              <a:spcBef>
                <a:spcPts val="0"/>
              </a:spcBef>
              <a:spcAft>
                <a:spcPts val="600"/>
              </a:spcAft>
              <a:defRPr/>
            </a:pPr>
            <a:r>
              <a:rPr lang="en-US" sz="900">
                <a:solidFill>
                  <a:srgbClr val="FF0000"/>
                </a:solidFill>
                <a:latin typeface="Courier New"/>
                <a:ea typeface="Times New Roman"/>
              </a:rPr>
              <a:t>                    "value": "On"</a:t>
            </a:r>
            <a:endParaRPr lang="es-ES_tradnl" sz="1100">
              <a:solidFill>
                <a:srgbClr val="FF0000"/>
              </a:solidFill>
              <a:latin typeface="Times New Roman"/>
              <a:ea typeface="Times New Roman"/>
            </a:endParaRPr>
          </a:p>
          <a:p>
            <a:pPr marL="0" marR="0" algn="just">
              <a:spcBef>
                <a:spcPts val="0"/>
              </a:spcBef>
              <a:spcAft>
                <a:spcPts val="600"/>
              </a:spcAft>
              <a:defRPr/>
            </a:pPr>
            <a:r>
              <a:rPr lang="en-US" sz="900">
                <a:latin typeface="Courier New"/>
                <a:ea typeface="Times New Roman"/>
              </a:rPr>
              <a:t>                }</a:t>
            </a:r>
            <a:endParaRPr lang="es-ES_tradnl" sz="1100">
              <a:latin typeface="Times New Roman"/>
              <a:ea typeface="Times New Roman"/>
            </a:endParaRPr>
          </a:p>
          <a:p>
            <a:pPr marL="0" marR="0" algn="just">
              <a:spcBef>
                <a:spcPts val="0"/>
              </a:spcBef>
              <a:spcAft>
                <a:spcPts val="600"/>
              </a:spcAft>
              <a:defRPr/>
            </a:pPr>
            <a:r>
              <a:rPr lang="en-US" sz="900">
                <a:latin typeface="Courier New"/>
                <a:ea typeface="Times New Roman"/>
              </a:rPr>
              <a:t>            ]</a:t>
            </a:r>
            <a:endParaRPr lang="es-ES_tradnl" sz="1100">
              <a:latin typeface="Times New Roman"/>
              <a:ea typeface="Times New Roman"/>
            </a:endParaRPr>
          </a:p>
          <a:p>
            <a:pPr marL="0" marR="0" algn="just">
              <a:spcBef>
                <a:spcPts val="0"/>
              </a:spcBef>
              <a:spcAft>
                <a:spcPts val="600"/>
              </a:spcAft>
              <a:defRPr/>
            </a:pPr>
            <a:r>
              <a:rPr lang="en-US" sz="900">
                <a:latin typeface="Courier New"/>
                <a:ea typeface="Times New Roman"/>
              </a:rPr>
              <a:t>        }</a:t>
            </a:r>
            <a:endParaRPr lang="es-ES_tradnl" sz="1100">
              <a:latin typeface="Times New Roman"/>
              <a:ea typeface="Times New Roman"/>
            </a:endParaRPr>
          </a:p>
          <a:p>
            <a:pPr marL="0" marR="0" algn="just">
              <a:spcBef>
                <a:spcPts val="0"/>
              </a:spcBef>
              <a:spcAft>
                <a:spcPts val="600"/>
              </a:spcAft>
              <a:defRPr/>
            </a:pPr>
            <a:r>
              <a:rPr lang="en-US" sz="900">
                <a:latin typeface="Courier New"/>
                <a:ea typeface="Times New Roman"/>
              </a:rPr>
              <a:t>    ], "updateAction": "</a:t>
            </a:r>
            <a:r>
              <a:rPr lang="en-US" sz="900" b="1">
                <a:latin typeface="Courier New"/>
                <a:ea typeface="Times New Roman"/>
              </a:rPr>
              <a:t>UPDATE</a:t>
            </a:r>
            <a:r>
              <a:rPr lang="en-US" sz="900">
                <a:latin typeface="Courier New"/>
                <a:ea typeface="Times New Roman"/>
              </a:rPr>
              <a:t>"</a:t>
            </a:r>
            <a:endParaRPr lang="es-ES_tradnl" sz="1100">
              <a:latin typeface="Times New Roman"/>
              <a:ea typeface="Times New Roman"/>
            </a:endParaRPr>
          </a:p>
          <a:p>
            <a:pPr marL="0" marR="0" algn="just">
              <a:spcBef>
                <a:spcPts val="0"/>
              </a:spcBef>
              <a:spcAft>
                <a:spcPts val="600"/>
              </a:spcAft>
              <a:defRPr/>
            </a:pPr>
            <a:r>
              <a:rPr lang="en-US" sz="900">
                <a:latin typeface="Courier New"/>
                <a:ea typeface="Times New Roman"/>
              </a:rPr>
              <a:t>} EOF</a:t>
            </a:r>
            <a:endParaRPr lang="es-ES_tradnl" sz="1100">
              <a:latin typeface="Times New Roman"/>
              <a:ea typeface="Times New Roman"/>
            </a:endParaRPr>
          </a:p>
        </p:txBody>
      </p:sp>
      <p:sp>
        <p:nvSpPr>
          <p:cNvPr id="9" name="Text Box 10"/>
          <p:cNvSpPr>
            <a:spLocks/>
          </p:cNvSpPr>
          <p:nvPr/>
        </p:nvSpPr>
        <p:spPr bwMode="auto">
          <a:xfrm>
            <a:off x="6571139" y="2604381"/>
            <a:ext cx="5391150" cy="317009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algn="just">
              <a:spcBef>
                <a:spcPts val="0"/>
              </a:spcBef>
              <a:spcAft>
                <a:spcPts val="600"/>
              </a:spcAft>
              <a:defRPr/>
            </a:pPr>
            <a:r>
              <a:rPr lang="en-US" sz="900">
                <a:latin typeface="Courier New"/>
                <a:ea typeface="Times New Roman"/>
              </a:rPr>
              <a:t>(curl localhost:1026/v1/queryContext -s -S --header 'Content-Type: application/json' \</a:t>
            </a:r>
            <a:endParaRPr lang="es-ES_tradnl" sz="1100">
              <a:latin typeface="Times New Roman"/>
              <a:ea typeface="Times New Roman"/>
            </a:endParaRPr>
          </a:p>
          <a:p>
            <a:pPr marL="0" marR="0" algn="just">
              <a:spcBef>
                <a:spcPts val="0"/>
              </a:spcBef>
              <a:spcAft>
                <a:spcPts val="600"/>
              </a:spcAft>
              <a:defRPr/>
            </a:pPr>
            <a:r>
              <a:rPr lang="en-US" sz="900">
                <a:latin typeface="Courier New"/>
                <a:ea typeface="Times New Roman"/>
              </a:rPr>
              <a:t>--header ’fiware-service: </a:t>
            </a:r>
            <a:r>
              <a:rPr lang="en-US" sz="900">
                <a:solidFill>
                  <a:srgbClr val="FF0000"/>
                </a:solidFill>
                <a:latin typeface="Courier New"/>
                <a:ea typeface="Times New Roman"/>
              </a:rPr>
              <a:t>PlugNHarvest</a:t>
            </a:r>
            <a:r>
              <a:rPr lang="en-US" sz="900">
                <a:latin typeface="Courier New"/>
                <a:ea typeface="Times New Roman"/>
              </a:rPr>
              <a:t>’ \</a:t>
            </a:r>
            <a:endParaRPr lang="es-ES_tradnl" sz="1100">
              <a:latin typeface="Times New Roman"/>
              <a:ea typeface="Times New Roman"/>
            </a:endParaRPr>
          </a:p>
          <a:p>
            <a:pPr marL="0" marR="0" algn="just">
              <a:spcBef>
                <a:spcPts val="0"/>
              </a:spcBef>
              <a:spcAft>
                <a:spcPts val="600"/>
              </a:spcAft>
              <a:defRPr/>
            </a:pPr>
            <a:r>
              <a:rPr lang="en-US" sz="900">
                <a:latin typeface="Courier New"/>
                <a:ea typeface="Times New Roman"/>
              </a:rPr>
              <a:t>--header ’fiware-servicepath: </a:t>
            </a:r>
            <a:r>
              <a:rPr lang="en-US" sz="900">
                <a:solidFill>
                  <a:srgbClr val="FF0000"/>
                </a:solidFill>
                <a:latin typeface="Courier New"/>
                <a:ea typeface="Times New Roman"/>
              </a:rPr>
              <a:t>/pilot1</a:t>
            </a:r>
            <a:r>
              <a:rPr lang="en-US" sz="900">
                <a:latin typeface="Courier New"/>
                <a:ea typeface="Times New Roman"/>
              </a:rPr>
              <a:t>’ \</a:t>
            </a:r>
            <a:endParaRPr lang="es-ES_tradnl" sz="1100">
              <a:latin typeface="Times New Roman"/>
              <a:ea typeface="Times New Roman"/>
            </a:endParaRPr>
          </a:p>
          <a:p>
            <a:pPr marL="0" marR="0" algn="just">
              <a:spcBef>
                <a:spcPts val="0"/>
              </a:spcBef>
              <a:spcAft>
                <a:spcPts val="600"/>
              </a:spcAft>
              <a:defRPr/>
            </a:pPr>
            <a:r>
              <a:rPr lang="en-US" sz="900">
                <a:latin typeface="Courier New"/>
                <a:ea typeface="Times New Roman"/>
              </a:rPr>
              <a:t>--header 'Accept: application/json' -d @- | python -mjson.tool) &lt;&lt;EOF</a:t>
            </a:r>
            <a:endParaRPr lang="es-ES_tradnl" sz="1100">
              <a:latin typeface="Times New Roman"/>
              <a:ea typeface="Times New Roman"/>
            </a:endParaRPr>
          </a:p>
          <a:p>
            <a:pPr marL="0" marR="0" algn="just">
              <a:spcBef>
                <a:spcPts val="0"/>
              </a:spcBef>
              <a:spcAft>
                <a:spcPts val="600"/>
              </a:spcAft>
              <a:defRPr/>
            </a:pPr>
            <a:r>
              <a:rPr lang="en-US" sz="900">
                <a:latin typeface="Courier New"/>
                <a:ea typeface="Times New Roman"/>
              </a:rPr>
              <a:t>{</a:t>
            </a:r>
            <a:endParaRPr lang="es-ES_tradnl" sz="1100">
              <a:latin typeface="Times New Roman"/>
              <a:ea typeface="Times New Roman"/>
            </a:endParaRPr>
          </a:p>
          <a:p>
            <a:pPr marL="0" marR="0" algn="just">
              <a:spcBef>
                <a:spcPts val="0"/>
              </a:spcBef>
              <a:spcAft>
                <a:spcPts val="600"/>
              </a:spcAft>
              <a:defRPr/>
            </a:pPr>
            <a:r>
              <a:rPr lang="en-US" sz="900">
                <a:latin typeface="Courier New"/>
                <a:ea typeface="Times New Roman"/>
              </a:rPr>
              <a:t>    "entities": [</a:t>
            </a:r>
            <a:endParaRPr lang="es-ES_tradnl" sz="1100">
              <a:latin typeface="Times New Roman"/>
              <a:ea typeface="Times New Roman"/>
            </a:endParaRPr>
          </a:p>
          <a:p>
            <a:pPr marL="0" marR="0" algn="just">
              <a:spcBef>
                <a:spcPts val="0"/>
              </a:spcBef>
              <a:spcAft>
                <a:spcPts val="600"/>
              </a:spcAft>
              <a:defRPr/>
            </a:pPr>
            <a:r>
              <a:rPr lang="en-US" sz="900">
                <a:latin typeface="Courier New"/>
                <a:ea typeface="Times New Roman"/>
              </a:rPr>
              <a:t>        {</a:t>
            </a:r>
            <a:endParaRPr lang="es-ES_tradnl" sz="1100">
              <a:latin typeface="Times New Roman"/>
              <a:ea typeface="Times New Roman"/>
            </a:endParaRPr>
          </a:p>
          <a:p>
            <a:pPr marL="0" marR="0" algn="just">
              <a:spcBef>
                <a:spcPts val="0"/>
              </a:spcBef>
              <a:spcAft>
                <a:spcPts val="600"/>
              </a:spcAft>
              <a:defRPr/>
            </a:pPr>
            <a:r>
              <a:rPr lang="en-US" sz="900">
                <a:latin typeface="Courier New"/>
                <a:ea typeface="Times New Roman"/>
              </a:rPr>
              <a:t>            "</a:t>
            </a:r>
            <a:r>
              <a:rPr lang="en-US" sz="900">
                <a:solidFill>
                  <a:srgbClr val="FF0000"/>
                </a:solidFill>
                <a:latin typeface="Courier New"/>
                <a:ea typeface="Times New Roman"/>
              </a:rPr>
              <a:t>type": "Gateway",</a:t>
            </a:r>
            <a:endParaRPr lang="es-ES_tradnl" sz="1100">
              <a:solidFill>
                <a:srgbClr val="FF0000"/>
              </a:solidFill>
              <a:latin typeface="Times New Roman"/>
              <a:ea typeface="Times New Roman"/>
            </a:endParaRPr>
          </a:p>
          <a:p>
            <a:pPr marL="0" marR="0" algn="just">
              <a:spcBef>
                <a:spcPts val="0"/>
              </a:spcBef>
              <a:spcAft>
                <a:spcPts val="600"/>
              </a:spcAft>
              <a:defRPr/>
            </a:pPr>
            <a:r>
              <a:rPr lang="en-US" sz="900">
                <a:solidFill>
                  <a:srgbClr val="FF0000"/>
                </a:solidFill>
                <a:latin typeface="Courier New"/>
                <a:ea typeface="Times New Roman"/>
              </a:rPr>
              <a:t>            "isPattern": "true",</a:t>
            </a:r>
            <a:endParaRPr lang="es-ES_tradnl" sz="1100">
              <a:solidFill>
                <a:srgbClr val="FF0000"/>
              </a:solidFill>
              <a:latin typeface="Times New Roman"/>
              <a:ea typeface="Times New Roman"/>
            </a:endParaRPr>
          </a:p>
          <a:p>
            <a:pPr marL="0" marR="0" algn="just">
              <a:spcBef>
                <a:spcPts val="0"/>
              </a:spcBef>
              <a:spcAft>
                <a:spcPts val="600"/>
              </a:spcAft>
              <a:defRPr/>
            </a:pPr>
            <a:r>
              <a:rPr lang="en-US" sz="900">
                <a:solidFill>
                  <a:srgbClr val="FF0000"/>
                </a:solidFill>
                <a:latin typeface="Courier New"/>
                <a:ea typeface="Times New Roman"/>
              </a:rPr>
              <a:t>            "id": "Gateway:.*"</a:t>
            </a:r>
            <a:endParaRPr lang="es-ES_tradnl" sz="1100">
              <a:solidFill>
                <a:srgbClr val="FF0000"/>
              </a:solidFill>
              <a:latin typeface="Times New Roman"/>
              <a:ea typeface="Times New Roman"/>
            </a:endParaRPr>
          </a:p>
          <a:p>
            <a:pPr marL="0" marR="0" algn="just">
              <a:spcBef>
                <a:spcPts val="0"/>
              </a:spcBef>
              <a:spcAft>
                <a:spcPts val="600"/>
              </a:spcAft>
              <a:defRPr/>
            </a:pPr>
            <a:r>
              <a:rPr lang="en-US" sz="900">
                <a:latin typeface="Courier New"/>
                <a:ea typeface="Times New Roman"/>
              </a:rPr>
              <a:t>        }</a:t>
            </a:r>
            <a:endParaRPr lang="es-ES_tradnl" sz="1100">
              <a:latin typeface="Times New Roman"/>
              <a:ea typeface="Times New Roman"/>
            </a:endParaRPr>
          </a:p>
          <a:p>
            <a:pPr marL="0" marR="0" algn="just">
              <a:spcBef>
                <a:spcPts val="0"/>
              </a:spcBef>
              <a:spcAft>
                <a:spcPts val="600"/>
              </a:spcAft>
              <a:defRPr/>
            </a:pPr>
            <a:r>
              <a:rPr lang="en-US" sz="900">
                <a:latin typeface="Courier New"/>
                <a:ea typeface="Times New Roman"/>
              </a:rPr>
              <a:t>    ]</a:t>
            </a:r>
            <a:endParaRPr lang="es-ES_tradnl" sz="1100">
              <a:latin typeface="Times New Roman"/>
              <a:ea typeface="Times New Roman"/>
            </a:endParaRPr>
          </a:p>
          <a:p>
            <a:pPr marL="0" marR="0" algn="just">
              <a:spcBef>
                <a:spcPts val="0"/>
              </a:spcBef>
              <a:spcAft>
                <a:spcPts val="600"/>
              </a:spcAft>
              <a:defRPr/>
            </a:pPr>
            <a:r>
              <a:rPr lang="en-US" sz="900">
                <a:latin typeface="Courier New"/>
                <a:ea typeface="Times New Roman"/>
              </a:rPr>
              <a:t>}</a:t>
            </a:r>
            <a:endParaRPr lang="es-ES_tradnl" sz="1100">
              <a:latin typeface="Times New Roman"/>
              <a:ea typeface="Times New Roman"/>
            </a:endParaRPr>
          </a:p>
          <a:p>
            <a:pPr marL="0" marR="0" algn="just">
              <a:spcBef>
                <a:spcPts val="0"/>
              </a:spcBef>
              <a:spcAft>
                <a:spcPts val="600"/>
              </a:spcAft>
              <a:defRPr/>
            </a:pPr>
            <a:r>
              <a:rPr lang="en-US" sz="900">
                <a:latin typeface="Courier New"/>
                <a:ea typeface="Times New Roman"/>
              </a:rPr>
              <a:t>EOF</a:t>
            </a:r>
            <a:endParaRPr lang="es-ES_tradnl" sz="1100">
              <a:latin typeface="Times New Roman"/>
              <a:ea typeface="Times New Roman"/>
            </a:endParaRPr>
          </a:p>
        </p:txBody>
      </p:sp>
      <p:sp>
        <p:nvSpPr>
          <p:cNvPr id="10" name="Content Placeholder 6"/>
          <p:cNvSpPr>
            <a:spLocks/>
          </p:cNvSpPr>
          <p:nvPr/>
        </p:nvSpPr>
        <p:spPr bwMode="auto">
          <a:xfrm>
            <a:off x="6415304" y="1843759"/>
            <a:ext cx="4840382" cy="4023360"/>
          </a:xfrm>
          <a:prstGeom prst="rect">
            <a:avLst/>
          </a:prstGeom>
        </p:spPr>
        <p:txBody>
          <a:bodyPr vert="horz" lIns="0" tIns="45720" rIns="0" bIns="45720" rtlCol="0"/>
          <a:lstStyle>
            <a:lvl1pPr marL="91440" indent="-91440" algn="l" defTabSz="914400">
              <a:lnSpc>
                <a:spcPct val="90000"/>
              </a:lnSpc>
              <a:spcBef>
                <a:spcPts val="1200"/>
              </a:spcBef>
              <a:spcAft>
                <a:spcPts val="200"/>
              </a:spcAft>
              <a:buClr>
                <a:schemeClr val="accent1"/>
              </a:buClr>
              <a:buSzPct val="100000"/>
              <a:buFont typeface="Calibri"/>
              <a:buChar char=" "/>
              <a:defRPr sz="2000">
                <a:solidFill>
                  <a:schemeClr val="tx1">
                    <a:lumMod val="75000"/>
                    <a:lumOff val="25000"/>
                  </a:schemeClr>
                </a:solidFill>
                <a:latin typeface="+mn-lt"/>
                <a:ea typeface="+mn-ea"/>
              </a:defRPr>
            </a:lvl1pPr>
            <a:lvl2pPr marL="384048" indent="-182880" algn="l" defTabSz="914400">
              <a:lnSpc>
                <a:spcPct val="90000"/>
              </a:lnSpc>
              <a:spcBef>
                <a:spcPts val="200"/>
              </a:spcBef>
              <a:spcAft>
                <a:spcPts val="400"/>
              </a:spcAft>
              <a:buClr>
                <a:schemeClr val="accent1"/>
              </a:buClr>
              <a:buFont typeface="Calibri"/>
              <a:buChar char="◦"/>
              <a:defRPr sz="1800">
                <a:solidFill>
                  <a:schemeClr val="tx1">
                    <a:lumMod val="75000"/>
                    <a:lumOff val="25000"/>
                  </a:schemeClr>
                </a:solidFill>
                <a:latin typeface="+mn-lt"/>
                <a:ea typeface="+mn-ea"/>
              </a:defRPr>
            </a:lvl2pPr>
            <a:lvl3pPr marL="566928" indent="-182880" algn="l" defTabSz="914400">
              <a:lnSpc>
                <a:spcPct val="90000"/>
              </a:lnSpc>
              <a:spcBef>
                <a:spcPts val="200"/>
              </a:spcBef>
              <a:spcAft>
                <a:spcPts val="400"/>
              </a:spcAft>
              <a:buClr>
                <a:schemeClr val="accent1"/>
              </a:buClr>
              <a:buFont typeface="Calibri"/>
              <a:buChar char="◦"/>
              <a:defRPr sz="1400">
                <a:solidFill>
                  <a:schemeClr val="tx1">
                    <a:lumMod val="75000"/>
                    <a:lumOff val="25000"/>
                  </a:schemeClr>
                </a:solidFill>
                <a:latin typeface="+mn-lt"/>
                <a:ea typeface="+mn-ea"/>
              </a:defRPr>
            </a:lvl3pPr>
            <a:lvl4pPr marL="749808" indent="-182880" algn="l" defTabSz="914400">
              <a:lnSpc>
                <a:spcPct val="90000"/>
              </a:lnSpc>
              <a:spcBef>
                <a:spcPts val="200"/>
              </a:spcBef>
              <a:spcAft>
                <a:spcPts val="400"/>
              </a:spcAft>
              <a:buClr>
                <a:schemeClr val="accent1"/>
              </a:buClr>
              <a:buFont typeface="Calibri"/>
              <a:buChar char="◦"/>
              <a:defRPr sz="1400">
                <a:solidFill>
                  <a:schemeClr val="tx1">
                    <a:lumMod val="75000"/>
                    <a:lumOff val="25000"/>
                  </a:schemeClr>
                </a:solidFill>
                <a:latin typeface="+mn-lt"/>
                <a:ea typeface="+mn-ea"/>
              </a:defRPr>
            </a:lvl4pPr>
            <a:lvl5pPr marL="932688" indent="-182880" algn="l" defTabSz="914400">
              <a:lnSpc>
                <a:spcPct val="90000"/>
              </a:lnSpc>
              <a:spcBef>
                <a:spcPts val="200"/>
              </a:spcBef>
              <a:spcAft>
                <a:spcPts val="400"/>
              </a:spcAft>
              <a:buClr>
                <a:schemeClr val="accent1"/>
              </a:buClr>
              <a:buFont typeface="Calibri"/>
              <a:buChar char="◦"/>
              <a:defRPr sz="1400">
                <a:solidFill>
                  <a:schemeClr val="tx1">
                    <a:lumMod val="75000"/>
                    <a:lumOff val="25000"/>
                  </a:schemeClr>
                </a:solidFill>
                <a:latin typeface="+mn-lt"/>
                <a:ea typeface="+mn-ea"/>
              </a:defRPr>
            </a:lvl5pPr>
            <a:lvl6pPr marL="1100000" indent="-228600" algn="l" defTabSz="914400">
              <a:lnSpc>
                <a:spcPct val="90000"/>
              </a:lnSpc>
              <a:spcBef>
                <a:spcPts val="200"/>
              </a:spcBef>
              <a:spcAft>
                <a:spcPts val="400"/>
              </a:spcAft>
              <a:buClr>
                <a:schemeClr val="accent1"/>
              </a:buClr>
              <a:buFont typeface="Calibri"/>
              <a:buChar char="◦"/>
              <a:defRPr sz="1400">
                <a:solidFill>
                  <a:schemeClr val="tx1">
                    <a:lumMod val="75000"/>
                    <a:lumOff val="25000"/>
                  </a:schemeClr>
                </a:solidFill>
                <a:latin typeface="+mn-lt"/>
                <a:ea typeface="+mn-ea"/>
              </a:defRPr>
            </a:lvl6pPr>
            <a:lvl7pPr marL="1300000" indent="-228600" algn="l" defTabSz="914400">
              <a:lnSpc>
                <a:spcPct val="90000"/>
              </a:lnSpc>
              <a:spcBef>
                <a:spcPts val="200"/>
              </a:spcBef>
              <a:spcAft>
                <a:spcPts val="400"/>
              </a:spcAft>
              <a:buClr>
                <a:schemeClr val="accent1"/>
              </a:buClr>
              <a:buFont typeface="Calibri"/>
              <a:buChar char="◦"/>
              <a:defRPr sz="1400">
                <a:solidFill>
                  <a:schemeClr val="tx1">
                    <a:lumMod val="75000"/>
                    <a:lumOff val="25000"/>
                  </a:schemeClr>
                </a:solidFill>
                <a:latin typeface="+mn-lt"/>
                <a:ea typeface="+mn-ea"/>
              </a:defRPr>
            </a:lvl7pPr>
            <a:lvl8pPr marL="1500000" indent="-228600" algn="l" defTabSz="914400">
              <a:lnSpc>
                <a:spcPct val="90000"/>
              </a:lnSpc>
              <a:spcBef>
                <a:spcPts val="200"/>
              </a:spcBef>
              <a:spcAft>
                <a:spcPts val="400"/>
              </a:spcAft>
              <a:buClr>
                <a:schemeClr val="accent1"/>
              </a:buClr>
              <a:buFont typeface="Calibri"/>
              <a:buChar char="◦"/>
              <a:defRPr sz="1400">
                <a:solidFill>
                  <a:schemeClr val="tx1">
                    <a:lumMod val="75000"/>
                    <a:lumOff val="25000"/>
                  </a:schemeClr>
                </a:solidFill>
                <a:latin typeface="+mn-lt"/>
                <a:ea typeface="+mn-ea"/>
              </a:defRPr>
            </a:lvl8pPr>
            <a:lvl9pPr marL="1700000" indent="-228600" algn="l" defTabSz="914400">
              <a:lnSpc>
                <a:spcPct val="90000"/>
              </a:lnSpc>
              <a:spcBef>
                <a:spcPts val="200"/>
              </a:spcBef>
              <a:spcAft>
                <a:spcPts val="400"/>
              </a:spcAft>
              <a:buClr>
                <a:schemeClr val="accent1"/>
              </a:buClr>
              <a:buFont typeface="Calibri"/>
              <a:buChar char="◦"/>
              <a:defRPr sz="1400">
                <a:solidFill>
                  <a:schemeClr val="tx1">
                    <a:lumMod val="75000"/>
                    <a:lumOff val="25000"/>
                  </a:schemeClr>
                </a:solidFill>
                <a:latin typeface="+mn-lt"/>
                <a:ea typeface="+mn-ea"/>
              </a:defRPr>
            </a:lvl9pPr>
          </a:lstStyle>
          <a:p>
            <a:pPr lvl="1" algn="just">
              <a:buFont typeface="Wingdings"/>
              <a:buChar char="q"/>
              <a:defRPr/>
            </a:pPr>
            <a:r>
              <a:rPr lang="en-US"/>
              <a:t>Example of  Information request of all IoT gateways in the building called “pilot1”</a:t>
            </a:r>
            <a:endParaRPr/>
          </a:p>
          <a:p>
            <a:pPr lvl="1" algn="just">
              <a:buFont typeface="Wingdings"/>
              <a:buChar char="q"/>
              <a:defRPr/>
            </a:pP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2"/>
          <p:cNvSpPr>
            <a:spLocks noGrp="1"/>
          </p:cNvSpPr>
          <p:nvPr>
            <p:ph type="title"/>
          </p:nvPr>
        </p:nvSpPr>
        <p:spPr bwMode="auto"/>
        <p:txBody>
          <a:bodyPr/>
          <a:lstStyle/>
          <a:p>
            <a:pPr>
              <a:defRPr/>
            </a:pPr>
            <a:r>
              <a:rPr lang="en-US"/>
              <a:t>Plug-N-Harvest: </a:t>
            </a:r>
            <a:r>
              <a:rPr lang="en-US">
                <a:solidFill>
                  <a:srgbClr val="00B0F0"/>
                </a:solidFill>
              </a:rPr>
              <a:t>Security Protocols</a:t>
            </a:r>
            <a:endParaRPr lang="el-GR">
              <a:solidFill>
                <a:schemeClr val="accent6">
                  <a:lumMod val="75000"/>
                </a:schemeClr>
              </a:solidFill>
            </a:endParaRPr>
          </a:p>
        </p:txBody>
      </p:sp>
      <p:sp>
        <p:nvSpPr>
          <p:cNvPr id="5" name="Footer Placeholder 3"/>
          <p:cNvSpPr>
            <a:spLocks noGrp="1"/>
          </p:cNvSpPr>
          <p:nvPr>
            <p:ph type="ftr" sz="quarter" idx="11"/>
          </p:nvPr>
        </p:nvSpPr>
        <p:spPr bwMode="auto"/>
        <p:txBody>
          <a:bodyPr/>
          <a:lstStyle/>
          <a:p>
            <a:pPr>
              <a:defRPr/>
            </a:pPr>
            <a:r>
              <a:rPr lang="en-US"/>
              <a:t>PLUG-N-HARVEST</a:t>
            </a:r>
            <a:br>
              <a:rPr lang="en-US"/>
            </a:br>
            <a:r>
              <a:rPr lang="en-US"/>
              <a:t>ID: 768735 - H2020-EU.2.1.5.2.</a:t>
            </a:r>
          </a:p>
        </p:txBody>
      </p:sp>
      <p:sp>
        <p:nvSpPr>
          <p:cNvPr id="6" name="Slide Number Placeholder 4"/>
          <p:cNvSpPr>
            <a:spLocks noGrp="1"/>
          </p:cNvSpPr>
          <p:nvPr>
            <p:ph type="sldNum" sz="quarter" idx="12"/>
          </p:nvPr>
        </p:nvSpPr>
        <p:spPr bwMode="auto"/>
        <p:txBody>
          <a:bodyPr/>
          <a:lstStyle/>
          <a:p>
            <a:pPr>
              <a:defRPr/>
            </a:pPr>
            <a:r>
              <a:rPr lang="en-US"/>
              <a:t>33</a:t>
            </a:r>
          </a:p>
        </p:txBody>
      </p:sp>
      <p:sp>
        <p:nvSpPr>
          <p:cNvPr id="7" name="Content Placeholder 6"/>
          <p:cNvSpPr>
            <a:spLocks noGrp="1"/>
          </p:cNvSpPr>
          <p:nvPr>
            <p:ph idx="1"/>
          </p:nvPr>
        </p:nvSpPr>
        <p:spPr bwMode="auto"/>
        <p:txBody>
          <a:bodyPr>
            <a:normAutofit fontScale="92500" lnSpcReduction="10000"/>
          </a:bodyPr>
          <a:lstStyle/>
          <a:p>
            <a:pPr algn="just">
              <a:lnSpc>
                <a:spcPct val="104999"/>
              </a:lnSpc>
              <a:buFont typeface="Wingdings"/>
              <a:buChar char="q"/>
              <a:defRPr/>
            </a:pPr>
            <a:r>
              <a:rPr lang="en-US" b="1"/>
              <a:t>DCapBAC </a:t>
            </a:r>
            <a:r>
              <a:rPr lang="en-US"/>
              <a:t>provides a distributed scheme for the generation and verification of capability tokens to authorize actions such as the data publication in BMS system or the actuation in an IoT gateway.</a:t>
            </a:r>
            <a:endParaRPr/>
          </a:p>
          <a:p>
            <a:pPr algn="just">
              <a:lnSpc>
                <a:spcPct val="104999"/>
              </a:lnSpc>
              <a:buFont typeface="Wingdings"/>
              <a:buChar char="q"/>
              <a:defRPr/>
            </a:pPr>
            <a:r>
              <a:rPr lang="en-US" b="1"/>
              <a:t>XACML </a:t>
            </a:r>
            <a:r>
              <a:rPr lang="en-US"/>
              <a:t>enables the Policy Decision Point to resolve the authorization decision to obtain a capability token for the access of resources in IoT gateways and BMS system.</a:t>
            </a:r>
            <a:endParaRPr/>
          </a:p>
          <a:p>
            <a:pPr algn="just">
              <a:lnSpc>
                <a:spcPct val="104999"/>
              </a:lnSpc>
              <a:buFont typeface="Wingdings"/>
              <a:buChar char="q"/>
              <a:defRPr/>
            </a:pPr>
            <a:r>
              <a:rPr lang="en-US" b="1"/>
              <a:t>CP-ABE </a:t>
            </a:r>
            <a:r>
              <a:rPr lang="en-US"/>
              <a:t>is a ciphering schema enabling to access information ciphered in BMS system according to privacy policies.</a:t>
            </a:r>
            <a:endParaRPr/>
          </a:p>
          <a:p>
            <a:pPr algn="just">
              <a:lnSpc>
                <a:spcPct val="104999"/>
              </a:lnSpc>
              <a:buFont typeface="Wingdings"/>
              <a:buChar char="q"/>
              <a:defRPr/>
            </a:pPr>
            <a:r>
              <a:rPr lang="en-US" b="1"/>
              <a:t>ECC </a:t>
            </a:r>
            <a:r>
              <a:rPr lang="en-US"/>
              <a:t>enables elliptic curves for constrained IoT gateways to allow security mechanisms such as encryption and digital signature.</a:t>
            </a:r>
            <a:endParaRPr/>
          </a:p>
          <a:p>
            <a:pPr algn="just">
              <a:lnSpc>
                <a:spcPct val="104999"/>
              </a:lnSpc>
              <a:buFont typeface="Wingdings"/>
              <a:buChar char="q"/>
              <a:defRPr/>
            </a:pPr>
            <a:r>
              <a:rPr lang="en-US" b="1"/>
              <a:t>CoAPS (DTLS+COAP) </a:t>
            </a:r>
            <a:r>
              <a:rPr lang="en-US"/>
              <a:t>provides secure channel for data communication between IoT gateways and the BMS system. COAPS provides the security services such as integrity, authentication and confidentiality in end-to-end communications. </a:t>
            </a:r>
            <a:endParaRPr/>
          </a:p>
          <a:p>
            <a:pPr algn="just">
              <a:lnSpc>
                <a:spcPct val="104999"/>
              </a:lnSpc>
              <a:buFont typeface="Wingdings"/>
              <a:buChar char="q"/>
              <a:defRPr/>
            </a:pPr>
            <a:endParaRPr lang="el-GR" b="1"/>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2"/>
          <p:cNvSpPr>
            <a:spLocks noGrp="1"/>
          </p:cNvSpPr>
          <p:nvPr>
            <p:ph type="title"/>
          </p:nvPr>
        </p:nvSpPr>
        <p:spPr bwMode="auto"/>
        <p:txBody>
          <a:bodyPr/>
          <a:lstStyle/>
          <a:p>
            <a:pPr>
              <a:defRPr/>
            </a:pPr>
            <a:r>
              <a:rPr lang="en-US"/>
              <a:t>Plug-N-Harvest: </a:t>
            </a:r>
            <a:r>
              <a:rPr lang="en-US">
                <a:solidFill>
                  <a:srgbClr val="00B0F0"/>
                </a:solidFill>
              </a:rPr>
              <a:t>Security Entities</a:t>
            </a:r>
            <a:endParaRPr lang="el-GR">
              <a:solidFill>
                <a:schemeClr val="accent6">
                  <a:lumMod val="75000"/>
                </a:schemeClr>
              </a:solidFill>
            </a:endParaRPr>
          </a:p>
        </p:txBody>
      </p:sp>
      <p:sp>
        <p:nvSpPr>
          <p:cNvPr id="5" name="Footer Placeholder 3"/>
          <p:cNvSpPr>
            <a:spLocks noGrp="1"/>
          </p:cNvSpPr>
          <p:nvPr>
            <p:ph type="ftr" sz="quarter" idx="11"/>
          </p:nvPr>
        </p:nvSpPr>
        <p:spPr bwMode="auto"/>
        <p:txBody>
          <a:bodyPr/>
          <a:lstStyle/>
          <a:p>
            <a:pPr>
              <a:defRPr/>
            </a:pPr>
            <a:r>
              <a:rPr lang="en-US"/>
              <a:t>PLUG-N-HARVEST</a:t>
            </a:r>
            <a:br>
              <a:rPr lang="en-US"/>
            </a:br>
            <a:r>
              <a:rPr lang="en-US"/>
              <a:t>ID: 768735 - H2020-EU.2.1.5.2.</a:t>
            </a:r>
          </a:p>
        </p:txBody>
      </p:sp>
      <p:sp>
        <p:nvSpPr>
          <p:cNvPr id="6" name="Slide Number Placeholder 4"/>
          <p:cNvSpPr>
            <a:spLocks noGrp="1"/>
          </p:cNvSpPr>
          <p:nvPr>
            <p:ph type="sldNum" sz="quarter" idx="12"/>
          </p:nvPr>
        </p:nvSpPr>
        <p:spPr bwMode="auto"/>
        <p:txBody>
          <a:bodyPr/>
          <a:lstStyle/>
          <a:p>
            <a:pPr>
              <a:defRPr/>
            </a:pPr>
            <a:r>
              <a:rPr lang="en-US"/>
              <a:t>34</a:t>
            </a:r>
          </a:p>
        </p:txBody>
      </p:sp>
      <p:sp>
        <p:nvSpPr>
          <p:cNvPr id="7" name="Content Placeholder 6"/>
          <p:cNvSpPr>
            <a:spLocks noGrp="1"/>
          </p:cNvSpPr>
          <p:nvPr>
            <p:ph idx="1"/>
          </p:nvPr>
        </p:nvSpPr>
        <p:spPr bwMode="auto"/>
        <p:txBody>
          <a:bodyPr/>
          <a:lstStyle/>
          <a:p>
            <a:pPr algn="just">
              <a:buFont typeface="Wingdings"/>
              <a:buChar char="q"/>
              <a:defRPr/>
            </a:pPr>
            <a:r>
              <a:rPr lang="en-US" b="1"/>
              <a:t>Policy Decision Point (PDP) </a:t>
            </a:r>
            <a:r>
              <a:rPr lang="en-US"/>
              <a:t>evaluates XACML access control policies to come up with an authorization decision.</a:t>
            </a:r>
            <a:endParaRPr/>
          </a:p>
          <a:p>
            <a:pPr algn="just">
              <a:buFont typeface="Wingdings"/>
              <a:buChar char="q"/>
              <a:defRPr/>
            </a:pPr>
            <a:r>
              <a:rPr lang="en-US" b="1"/>
              <a:t>Policy Administration Point (PAP) </a:t>
            </a:r>
            <a:r>
              <a:rPr lang="en-US"/>
              <a:t>provides a web interfaces to make users able to specify access control policies to be evaluated by the PDP.</a:t>
            </a:r>
            <a:endParaRPr/>
          </a:p>
          <a:p>
            <a:pPr algn="just">
              <a:buFont typeface="Wingdings"/>
              <a:buChar char="q"/>
              <a:defRPr/>
            </a:pPr>
            <a:r>
              <a:rPr lang="en-US" b="1"/>
              <a:t>Capability Manager (CM) </a:t>
            </a:r>
            <a:r>
              <a:rPr lang="en-US"/>
              <a:t>generates capability tokens according to the authorization decisions from the PDP.</a:t>
            </a:r>
            <a:endParaRPr/>
          </a:p>
          <a:p>
            <a:pPr algn="just">
              <a:buFont typeface="Wingdings"/>
              <a:buChar char="q"/>
              <a:defRPr/>
            </a:pPr>
            <a:r>
              <a:rPr lang="en-US" b="1"/>
              <a:t>Policy Enforcement Point (PEP)</a:t>
            </a:r>
            <a:r>
              <a:rPr lang="en-US"/>
              <a:t> verifies the capability token for access control and takes the decision to perform the actions requested.</a:t>
            </a:r>
            <a:endParaRPr/>
          </a:p>
          <a:p>
            <a:pPr algn="just">
              <a:buFont typeface="Wingdings"/>
              <a:buChar char="q"/>
              <a:defRPr/>
            </a:pPr>
            <a:r>
              <a:rPr lang="en-US" b="1"/>
              <a:t>Attribute Authority (AA) </a:t>
            </a:r>
            <a:r>
              <a:rPr lang="en-US"/>
              <a:t>generates CP-ABE keys and provides ciphered data based on a set of identity attributes.</a:t>
            </a:r>
            <a:endParaRPr/>
          </a:p>
          <a:p>
            <a:pPr algn="just">
              <a:buFont typeface="Wingdings"/>
              <a:buChar char="q"/>
              <a:defRPr/>
            </a:pPr>
            <a:r>
              <a:rPr lang="en-US" b="1"/>
              <a:t>CP-ABE Client </a:t>
            </a:r>
            <a:r>
              <a:rPr lang="en-US"/>
              <a:t>deciphers messages to access privacy data according to CP-ABE scheme.</a:t>
            </a:r>
            <a:endParaRPr/>
          </a:p>
          <a:p>
            <a:pPr algn="just">
              <a:buFont typeface="Wingdings"/>
              <a:buChar char="q"/>
              <a:defRPr/>
            </a:pPr>
            <a:endParaRPr lang="en-US"/>
          </a:p>
          <a:p>
            <a:pPr algn="just">
              <a:buFont typeface="Wingdings"/>
              <a:buChar char="q"/>
              <a:defRPr/>
            </a:pPr>
            <a:endParaRPr lang="en-US"/>
          </a:p>
          <a:p>
            <a:pPr algn="just">
              <a:buFont typeface="Wingdings"/>
              <a:buChar char="q"/>
              <a:defRPr/>
            </a:pPr>
            <a:endParaRPr lang="en-US"/>
          </a:p>
          <a:p>
            <a:pPr algn="just">
              <a:buFont typeface="Wingdings"/>
              <a:buChar char="q"/>
              <a:defRPr/>
            </a:pPr>
            <a:endParaRPr lang="el-GR" b="1"/>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2"/>
          <p:cNvSpPr>
            <a:spLocks noGrp="1"/>
          </p:cNvSpPr>
          <p:nvPr>
            <p:ph type="title"/>
          </p:nvPr>
        </p:nvSpPr>
        <p:spPr bwMode="auto">
          <a:xfrm>
            <a:off x="1097280" y="-449647"/>
            <a:ext cx="10058400" cy="1458114"/>
          </a:xfrm>
        </p:spPr>
        <p:txBody>
          <a:bodyPr/>
          <a:lstStyle/>
          <a:p>
            <a:pPr>
              <a:defRPr/>
            </a:pPr>
            <a:r>
              <a:rPr lang="en-US"/>
              <a:t>Plug-N-Harvest: </a:t>
            </a:r>
            <a:r>
              <a:rPr lang="en-US">
                <a:solidFill>
                  <a:srgbClr val="00B0F0"/>
                </a:solidFill>
              </a:rPr>
              <a:t>Secure Deployment</a:t>
            </a:r>
            <a:endParaRPr lang="el-GR">
              <a:solidFill>
                <a:schemeClr val="accent6">
                  <a:lumMod val="75000"/>
                </a:schemeClr>
              </a:solidFill>
            </a:endParaRPr>
          </a:p>
        </p:txBody>
      </p:sp>
      <p:sp>
        <p:nvSpPr>
          <p:cNvPr id="5" name="Footer Placeholder 3"/>
          <p:cNvSpPr>
            <a:spLocks noGrp="1"/>
          </p:cNvSpPr>
          <p:nvPr>
            <p:ph type="ftr" sz="quarter" idx="11"/>
          </p:nvPr>
        </p:nvSpPr>
        <p:spPr bwMode="auto"/>
        <p:txBody>
          <a:bodyPr/>
          <a:lstStyle/>
          <a:p>
            <a:pPr>
              <a:defRPr/>
            </a:pPr>
            <a:r>
              <a:rPr lang="en-US"/>
              <a:t>PLUG-N-HARVEST</a:t>
            </a:r>
            <a:br>
              <a:rPr lang="en-US"/>
            </a:br>
            <a:r>
              <a:rPr lang="en-US"/>
              <a:t>ID: 768735 - H2020-EU.2.1.5.2.</a:t>
            </a:r>
          </a:p>
        </p:txBody>
      </p:sp>
      <p:sp>
        <p:nvSpPr>
          <p:cNvPr id="6" name="Slide Number Placeholder 4"/>
          <p:cNvSpPr>
            <a:spLocks noGrp="1"/>
          </p:cNvSpPr>
          <p:nvPr>
            <p:ph type="sldNum" sz="quarter" idx="12"/>
          </p:nvPr>
        </p:nvSpPr>
        <p:spPr bwMode="auto"/>
        <p:txBody>
          <a:bodyPr/>
          <a:lstStyle/>
          <a:p>
            <a:pPr>
              <a:defRPr/>
            </a:pPr>
            <a:r>
              <a:rPr lang="en-US"/>
              <a:t>35</a:t>
            </a:r>
          </a:p>
        </p:txBody>
      </p:sp>
      <p:sp>
        <p:nvSpPr>
          <p:cNvPr id="7" name="Content Placeholder 6"/>
          <p:cNvSpPr>
            <a:spLocks noGrp="1"/>
          </p:cNvSpPr>
          <p:nvPr>
            <p:ph idx="1"/>
          </p:nvPr>
        </p:nvSpPr>
        <p:spPr bwMode="auto">
          <a:xfrm>
            <a:off x="1097279" y="1109484"/>
            <a:ext cx="10127447" cy="1084078"/>
          </a:xfrm>
        </p:spPr>
        <p:txBody>
          <a:bodyPr/>
          <a:lstStyle/>
          <a:p>
            <a:pPr algn="just">
              <a:buFont typeface="Wingdings"/>
              <a:buChar char="q"/>
              <a:defRPr/>
            </a:pPr>
            <a:r>
              <a:rPr lang="en-US"/>
              <a:t>Approach for deployment with security mechanisms in the components BMS, IMCS, OEMS, IoT gateways and IoT sensors:</a:t>
            </a:r>
            <a:endParaRPr lang="el-GR"/>
          </a:p>
        </p:txBody>
      </p:sp>
      <p:pic>
        <p:nvPicPr>
          <p:cNvPr id="8" name="Imagen 6"/>
          <p:cNvPicPr>
            <a:picLocks noChangeAspect="1"/>
          </p:cNvPicPr>
          <p:nvPr/>
        </p:nvPicPr>
        <p:blipFill>
          <a:blip r:embed="rId2"/>
          <a:stretch/>
        </p:blipFill>
        <p:spPr bwMode="auto">
          <a:xfrm>
            <a:off x="227132" y="1966513"/>
            <a:ext cx="7325264" cy="3960772"/>
          </a:xfrm>
          <a:prstGeom prst="rect">
            <a:avLst/>
          </a:prstGeom>
        </p:spPr>
      </p:pic>
      <p:pic>
        <p:nvPicPr>
          <p:cNvPr id="9" name="Imagen 79"/>
          <p:cNvPicPr>
            <a:picLocks noChangeAspect="1"/>
          </p:cNvPicPr>
          <p:nvPr/>
        </p:nvPicPr>
        <p:blipFill>
          <a:blip r:embed="rId3"/>
          <a:stretch/>
        </p:blipFill>
        <p:spPr bwMode="auto">
          <a:xfrm rot="4010475">
            <a:off x="1725283" y="5204107"/>
            <a:ext cx="350513" cy="350513"/>
          </a:xfrm>
          <a:prstGeom prst="rect">
            <a:avLst/>
          </a:prstGeom>
          <a:ln>
            <a:noFill/>
          </a:ln>
        </p:spPr>
      </p:pic>
      <p:cxnSp>
        <p:nvCxnSpPr>
          <p:cNvPr id="10" name="Conector: angular 89"/>
          <p:cNvCxnSpPr>
            <a:cxnSpLocks/>
          </p:cNvCxnSpPr>
          <p:nvPr/>
        </p:nvCxnSpPr>
        <p:spPr bwMode="auto">
          <a:xfrm rot="10800000" flipV="1">
            <a:off x="3174416" y="4765707"/>
            <a:ext cx="2705960" cy="678726"/>
          </a:xfrm>
          <a:prstGeom prst="bentConnector3">
            <a:avLst>
              <a:gd name="adj1" fmla="val -286"/>
            </a:avLst>
          </a:prstGeom>
          <a:ln w="38100"/>
        </p:spPr>
        <p:style>
          <a:lnRef idx="2">
            <a:schemeClr val="accent3"/>
          </a:lnRef>
          <a:fillRef idx="0">
            <a:schemeClr val="accent3"/>
          </a:fillRef>
          <a:effectRef idx="1">
            <a:schemeClr val="accent3"/>
          </a:effectRef>
          <a:fontRef idx="minor">
            <a:schemeClr val="tx1"/>
          </a:fontRef>
        </p:style>
      </p:cxnSp>
      <p:sp>
        <p:nvSpPr>
          <p:cNvPr id="11" name="Rectángulo: esquinas redondeadas 120"/>
          <p:cNvSpPr/>
          <p:nvPr/>
        </p:nvSpPr>
        <p:spPr bwMode="auto">
          <a:xfrm>
            <a:off x="271382" y="4840537"/>
            <a:ext cx="1431652" cy="442181"/>
          </a:xfrm>
          <a:prstGeom prst="roundRect">
            <a:avLst>
              <a:gd name="adj" fmla="val 16667"/>
            </a:avLst>
          </a:prstGeom>
          <a:solidFill>
            <a:schemeClr val="accent5">
              <a:lumMod val="75000"/>
            </a:schemeClr>
          </a:solidFill>
          <a:ln>
            <a:solidFill>
              <a:schemeClr val="accent5">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defRPr/>
            </a:pPr>
            <a:r>
              <a:rPr lang="en-US" sz="1000"/>
              <a:t>IoT Sensor</a:t>
            </a:r>
            <a:endParaRPr/>
          </a:p>
          <a:p>
            <a:pPr algn="ctr">
              <a:defRPr/>
            </a:pPr>
            <a:r>
              <a:rPr lang="en-US" sz="1000"/>
              <a:t>COAP-DTLS-ECC</a:t>
            </a:r>
            <a:endParaRPr/>
          </a:p>
        </p:txBody>
      </p:sp>
      <p:sp>
        <p:nvSpPr>
          <p:cNvPr id="12" name="Rectángulo: esquinas redondeadas 122"/>
          <p:cNvSpPr/>
          <p:nvPr/>
        </p:nvSpPr>
        <p:spPr bwMode="auto">
          <a:xfrm>
            <a:off x="4830874" y="4938419"/>
            <a:ext cx="848271" cy="372793"/>
          </a:xfrm>
          <a:prstGeom prst="roundRect">
            <a:avLst>
              <a:gd name="adj" fmla="val 16667"/>
            </a:avLst>
          </a:prstGeom>
          <a:solidFill>
            <a:schemeClr val="accent2">
              <a:lumMod val="75000"/>
            </a:schemeClr>
          </a:solidFill>
          <a:ln>
            <a:solidFill>
              <a:schemeClr val="accent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defRPr/>
            </a:pPr>
            <a:r>
              <a:rPr lang="en-US" sz="1000"/>
              <a:t>Ethernet</a:t>
            </a:r>
            <a:endParaRPr/>
          </a:p>
          <a:p>
            <a:pPr algn="ctr">
              <a:defRPr/>
            </a:pPr>
            <a:r>
              <a:rPr lang="en-US" sz="1000"/>
              <a:t>Router</a:t>
            </a:r>
            <a:endParaRPr/>
          </a:p>
        </p:txBody>
      </p:sp>
      <p:sp>
        <p:nvSpPr>
          <p:cNvPr id="13" name="Rectángulo: esquinas redondeadas 145"/>
          <p:cNvSpPr/>
          <p:nvPr/>
        </p:nvSpPr>
        <p:spPr bwMode="auto">
          <a:xfrm>
            <a:off x="6453531" y="2063397"/>
            <a:ext cx="714290" cy="565965"/>
          </a:xfrm>
          <a:prstGeom prst="roundRect">
            <a:avLst>
              <a:gd name="adj" fmla="val 16667"/>
            </a:avLst>
          </a:prstGeom>
          <a:solidFill>
            <a:schemeClr val="bg2">
              <a:lumMod val="2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defRPr/>
            </a:pPr>
            <a:r>
              <a:rPr lang="en-US" sz="1000"/>
              <a:t>BMS</a:t>
            </a:r>
            <a:endParaRPr/>
          </a:p>
          <a:p>
            <a:pPr algn="ctr">
              <a:defRPr/>
            </a:pPr>
            <a:r>
              <a:rPr lang="en-US" sz="1000"/>
              <a:t>System</a:t>
            </a:r>
            <a:endParaRPr/>
          </a:p>
        </p:txBody>
      </p:sp>
      <p:cxnSp>
        <p:nvCxnSpPr>
          <p:cNvPr id="14" name="Conector recto 153"/>
          <p:cNvCxnSpPr>
            <a:cxnSpLocks/>
            <a:stCxn id="15" idx="2"/>
          </p:cNvCxnSpPr>
          <p:nvPr/>
        </p:nvCxnSpPr>
        <p:spPr bwMode="auto">
          <a:xfrm flipH="1">
            <a:off x="5882597" y="2774154"/>
            <a:ext cx="17621" cy="1850391"/>
          </a:xfrm>
          <a:prstGeom prst="line">
            <a:avLst/>
          </a:prstGeom>
          <a:ln w="38100"/>
        </p:spPr>
        <p:style>
          <a:lnRef idx="2">
            <a:schemeClr val="accent3"/>
          </a:lnRef>
          <a:fillRef idx="0">
            <a:schemeClr val="accent3"/>
          </a:fillRef>
          <a:effectRef idx="1">
            <a:schemeClr val="accent3"/>
          </a:effectRef>
          <a:fontRef idx="minor">
            <a:schemeClr val="tx1"/>
          </a:fontRef>
        </p:style>
      </p:cxnSp>
      <p:sp>
        <p:nvSpPr>
          <p:cNvPr id="16" name="Rectángulo: esquinas redondeadas 264"/>
          <p:cNvSpPr/>
          <p:nvPr/>
        </p:nvSpPr>
        <p:spPr bwMode="auto">
          <a:xfrm>
            <a:off x="2423391" y="5265770"/>
            <a:ext cx="1067518" cy="357322"/>
          </a:xfrm>
          <a:prstGeom prst="roundRect">
            <a:avLst>
              <a:gd name="adj"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defRPr/>
            </a:pPr>
            <a:r>
              <a:rPr lang="en-US" sz="1000"/>
              <a:t>Wireless Router </a:t>
            </a:r>
            <a:endParaRPr/>
          </a:p>
        </p:txBody>
      </p:sp>
      <p:pic>
        <p:nvPicPr>
          <p:cNvPr id="17" name="Imagen 13"/>
          <p:cNvPicPr>
            <a:picLocks noChangeAspect="1"/>
          </p:cNvPicPr>
          <p:nvPr/>
        </p:nvPicPr>
        <p:blipFill>
          <a:blip r:embed="rId4"/>
          <a:stretch/>
        </p:blipFill>
        <p:spPr bwMode="auto">
          <a:xfrm>
            <a:off x="5412863" y="4494285"/>
            <a:ext cx="886590" cy="498707"/>
          </a:xfrm>
          <a:prstGeom prst="rect">
            <a:avLst/>
          </a:prstGeom>
          <a:ln>
            <a:noFill/>
          </a:ln>
        </p:spPr>
      </p:pic>
      <p:pic>
        <p:nvPicPr>
          <p:cNvPr id="18" name="117 Imagen" descr="Rexlab 1.png"/>
          <p:cNvPicPr>
            <a:picLocks noChangeAspect="1"/>
          </p:cNvPicPr>
          <p:nvPr/>
        </p:nvPicPr>
        <p:blipFill>
          <a:blip r:embed="rId5"/>
          <a:stretch/>
        </p:blipFill>
        <p:spPr bwMode="auto">
          <a:xfrm>
            <a:off x="2597200" y="4908581"/>
            <a:ext cx="666253" cy="397587"/>
          </a:xfrm>
          <a:prstGeom prst="rect">
            <a:avLst/>
          </a:prstGeom>
        </p:spPr>
      </p:pic>
      <p:pic>
        <p:nvPicPr>
          <p:cNvPr id="19" name="Imagen 65"/>
          <p:cNvPicPr>
            <a:picLocks noChangeAspect="1"/>
          </p:cNvPicPr>
          <p:nvPr/>
        </p:nvPicPr>
        <p:blipFill>
          <a:blip r:embed="rId6"/>
          <a:stretch/>
        </p:blipFill>
        <p:spPr bwMode="auto">
          <a:xfrm>
            <a:off x="835291" y="4418449"/>
            <a:ext cx="303834" cy="310164"/>
          </a:xfrm>
          <a:prstGeom prst="rect">
            <a:avLst/>
          </a:prstGeom>
          <a:ln>
            <a:noFill/>
          </a:ln>
        </p:spPr>
      </p:pic>
      <p:cxnSp>
        <p:nvCxnSpPr>
          <p:cNvPr id="20" name="Conector: angular 197"/>
          <p:cNvCxnSpPr>
            <a:cxnSpLocks/>
            <a:stCxn id="17" idx="1"/>
            <a:endCxn id="21" idx="3"/>
          </p:cNvCxnSpPr>
          <p:nvPr/>
        </p:nvCxnSpPr>
        <p:spPr bwMode="auto">
          <a:xfrm rot="10800000">
            <a:off x="2815137" y="3429381"/>
            <a:ext cx="2597727" cy="1314258"/>
          </a:xfrm>
          <a:prstGeom prst="bentConnector3">
            <a:avLst>
              <a:gd name="adj1" fmla="val 50000"/>
            </a:avLst>
          </a:prstGeom>
          <a:ln w="38100"/>
        </p:spPr>
        <p:style>
          <a:lnRef idx="2">
            <a:schemeClr val="accent1"/>
          </a:lnRef>
          <a:fillRef idx="0">
            <a:schemeClr val="accent1"/>
          </a:fillRef>
          <a:effectRef idx="1">
            <a:schemeClr val="accent1"/>
          </a:effectRef>
          <a:fontRef idx="minor">
            <a:schemeClr val="tx1"/>
          </a:fontRef>
        </p:style>
      </p:cxnSp>
      <p:sp>
        <p:nvSpPr>
          <p:cNvPr id="22" name="Rectángulo: esquinas redondeadas 122"/>
          <p:cNvSpPr/>
          <p:nvPr/>
        </p:nvSpPr>
        <p:spPr bwMode="auto">
          <a:xfrm>
            <a:off x="6518071" y="2589255"/>
            <a:ext cx="649750" cy="767767"/>
          </a:xfrm>
          <a:prstGeom prst="roundRect">
            <a:avLst>
              <a:gd name="adj" fmla="val 16667"/>
            </a:avLst>
          </a:prstGeom>
          <a:solidFill>
            <a:schemeClr val="accent5">
              <a:lumMod val="75000"/>
            </a:schemeClr>
          </a:solidFill>
          <a:ln>
            <a:solidFill>
              <a:schemeClr val="accent5">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defRPr/>
            </a:pPr>
            <a:r>
              <a:rPr lang="en-US" sz="1000"/>
              <a:t>PDP</a:t>
            </a:r>
            <a:endParaRPr/>
          </a:p>
          <a:p>
            <a:pPr algn="ctr">
              <a:defRPr/>
            </a:pPr>
            <a:r>
              <a:rPr lang="en-US" sz="1000"/>
              <a:t>PAP</a:t>
            </a:r>
            <a:endParaRPr/>
          </a:p>
          <a:p>
            <a:pPr algn="ctr">
              <a:defRPr/>
            </a:pPr>
            <a:r>
              <a:rPr lang="en-US" sz="1000"/>
              <a:t>CM</a:t>
            </a:r>
            <a:endParaRPr/>
          </a:p>
          <a:p>
            <a:pPr algn="ctr">
              <a:defRPr/>
            </a:pPr>
            <a:r>
              <a:rPr lang="en-US" sz="1000"/>
              <a:t>PEP</a:t>
            </a:r>
            <a:endParaRPr/>
          </a:p>
        </p:txBody>
      </p:sp>
      <p:pic>
        <p:nvPicPr>
          <p:cNvPr id="21" name="Picture 8" descr="C:\Users\usuario\Dropbox\Familia\fotos final\ipex16-izq.jpg"/>
          <p:cNvPicPr>
            <a:picLocks noChangeAspect="1" noChangeArrowheads="1"/>
          </p:cNvPicPr>
          <p:nvPr/>
        </p:nvPicPr>
        <p:blipFill>
          <a:blip r:embed="rId7"/>
          <a:stretch/>
        </p:blipFill>
        <p:spPr bwMode="auto">
          <a:xfrm>
            <a:off x="1735016" y="3024336"/>
            <a:ext cx="1080120" cy="810090"/>
          </a:xfrm>
          <a:prstGeom prst="rect">
            <a:avLst/>
          </a:prstGeom>
          <a:noFill/>
        </p:spPr>
      </p:pic>
      <p:pic>
        <p:nvPicPr>
          <p:cNvPr id="23" name="Imagen 76"/>
          <p:cNvPicPr>
            <a:picLocks noChangeAspect="1"/>
          </p:cNvPicPr>
          <p:nvPr/>
        </p:nvPicPr>
        <p:blipFill>
          <a:blip r:embed="rId8"/>
          <a:stretch/>
        </p:blipFill>
        <p:spPr bwMode="auto">
          <a:xfrm>
            <a:off x="680610" y="4181646"/>
            <a:ext cx="263727" cy="263727"/>
          </a:xfrm>
          <a:prstGeom prst="rect">
            <a:avLst/>
          </a:prstGeom>
        </p:spPr>
      </p:pic>
      <p:pic>
        <p:nvPicPr>
          <p:cNvPr id="24" name="Imagen 75"/>
          <p:cNvPicPr>
            <a:picLocks noChangeAspect="1"/>
          </p:cNvPicPr>
          <p:nvPr/>
        </p:nvPicPr>
        <p:blipFill>
          <a:blip r:embed="rId9"/>
          <a:stretch/>
        </p:blipFill>
        <p:spPr bwMode="auto">
          <a:xfrm>
            <a:off x="1116194" y="4208015"/>
            <a:ext cx="266307" cy="266307"/>
          </a:xfrm>
          <a:prstGeom prst="rect">
            <a:avLst/>
          </a:prstGeom>
        </p:spPr>
      </p:pic>
      <p:sp>
        <p:nvSpPr>
          <p:cNvPr id="25" name="Rectángulo: esquinas redondeadas 120"/>
          <p:cNvSpPr/>
          <p:nvPr/>
        </p:nvSpPr>
        <p:spPr bwMode="auto">
          <a:xfrm>
            <a:off x="1593981" y="3832800"/>
            <a:ext cx="1431652" cy="442181"/>
          </a:xfrm>
          <a:prstGeom prst="roundRect">
            <a:avLst>
              <a:gd name="adj" fmla="val 16667"/>
            </a:avLst>
          </a:prstGeom>
          <a:solidFill>
            <a:schemeClr val="accent5">
              <a:lumMod val="75000"/>
            </a:schemeClr>
          </a:solidFill>
          <a:ln>
            <a:solidFill>
              <a:schemeClr val="accent5">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defRPr/>
            </a:pPr>
            <a:r>
              <a:rPr lang="en-US" sz="1000"/>
              <a:t>IoT Gateway</a:t>
            </a:r>
            <a:endParaRPr/>
          </a:p>
          <a:p>
            <a:pPr algn="ctr">
              <a:defRPr/>
            </a:pPr>
            <a:r>
              <a:rPr lang="en-US" sz="1000"/>
              <a:t>COAP-DTLS-ECC</a:t>
            </a:r>
            <a:endParaRPr/>
          </a:p>
        </p:txBody>
      </p:sp>
      <p:pic>
        <p:nvPicPr>
          <p:cNvPr id="15" name="26 Imagen" descr="server_rack.jpg"/>
          <p:cNvPicPr>
            <a:picLocks noChangeAspect="1"/>
          </p:cNvPicPr>
          <p:nvPr/>
        </p:nvPicPr>
        <p:blipFill>
          <a:blip r:embed="rId10"/>
          <a:stretch/>
        </p:blipFill>
        <p:spPr bwMode="auto">
          <a:xfrm>
            <a:off x="5500417" y="2063397"/>
            <a:ext cx="799602" cy="710758"/>
          </a:xfrm>
          <a:prstGeom prst="rect">
            <a:avLst/>
          </a:prstGeom>
        </p:spPr>
      </p:pic>
      <p:pic>
        <p:nvPicPr>
          <p:cNvPr id="26" name="85 Imagen" descr="generadorEnergiaBateria_full.png"/>
          <p:cNvPicPr>
            <a:picLocks noChangeAspect="1"/>
          </p:cNvPicPr>
          <p:nvPr/>
        </p:nvPicPr>
        <p:blipFill>
          <a:blip r:embed="rId11"/>
          <a:stretch/>
        </p:blipFill>
        <p:spPr bwMode="auto">
          <a:xfrm>
            <a:off x="2670533" y="2199558"/>
            <a:ext cx="389697" cy="389697"/>
          </a:xfrm>
          <a:prstGeom prst="rect">
            <a:avLst/>
          </a:prstGeom>
        </p:spPr>
      </p:pic>
      <p:pic>
        <p:nvPicPr>
          <p:cNvPr id="27" name="Picture 12" descr="C:\TEMP\iconos_IP-ex16\iconos_IP-ex16\tomaCorrienteActivaAuto_full.png"/>
          <p:cNvPicPr>
            <a:picLocks noChangeAspect="1" noChangeArrowheads="1"/>
          </p:cNvPicPr>
          <p:nvPr/>
        </p:nvPicPr>
        <p:blipFill>
          <a:blip r:embed="rId12"/>
          <a:stretch/>
        </p:blipFill>
        <p:spPr bwMode="auto">
          <a:xfrm>
            <a:off x="3378449" y="2227447"/>
            <a:ext cx="319080" cy="428296"/>
          </a:xfrm>
          <a:prstGeom prst="rect">
            <a:avLst/>
          </a:prstGeom>
          <a:noFill/>
        </p:spPr>
      </p:pic>
      <p:pic>
        <p:nvPicPr>
          <p:cNvPr id="28" name="67 Imagen" descr="din-rail-mounted-three-phase-electric-energy-meter-11644-2981551.jpg"/>
          <p:cNvPicPr>
            <a:picLocks noChangeAspect="1"/>
          </p:cNvPicPr>
          <p:nvPr/>
        </p:nvPicPr>
        <p:blipFill>
          <a:blip r:embed="rId13"/>
          <a:stretch/>
        </p:blipFill>
        <p:spPr bwMode="auto">
          <a:xfrm>
            <a:off x="1925028" y="2134172"/>
            <a:ext cx="467290" cy="616822"/>
          </a:xfrm>
          <a:prstGeom prst="rect">
            <a:avLst/>
          </a:prstGeom>
        </p:spPr>
      </p:pic>
      <p:pic>
        <p:nvPicPr>
          <p:cNvPr id="29" name="77 Imagen" descr="detectorDeteccion_full.png"/>
          <p:cNvPicPr>
            <a:picLocks noChangeAspect="1"/>
          </p:cNvPicPr>
          <p:nvPr/>
        </p:nvPicPr>
        <p:blipFill>
          <a:blip r:embed="rId14"/>
          <a:stretch/>
        </p:blipFill>
        <p:spPr bwMode="auto">
          <a:xfrm>
            <a:off x="1169618" y="2192346"/>
            <a:ext cx="396909" cy="396909"/>
          </a:xfrm>
          <a:prstGeom prst="rect">
            <a:avLst/>
          </a:prstGeom>
        </p:spPr>
      </p:pic>
      <p:sp>
        <p:nvSpPr>
          <p:cNvPr id="30" name="Rectángulo: esquinas redondeadas 1"/>
          <p:cNvSpPr/>
          <p:nvPr/>
        </p:nvSpPr>
        <p:spPr bwMode="auto">
          <a:xfrm>
            <a:off x="10275450" y="2813948"/>
            <a:ext cx="1417154" cy="508613"/>
          </a:xfrm>
          <a:prstGeom prst="roundRect">
            <a:avLst>
              <a:gd name="adj" fmla="val 16667"/>
            </a:avLst>
          </a:prstGeom>
          <a:solidFill>
            <a:schemeClr val="accent2">
              <a:lumMod val="60000"/>
              <a:lumOff val="40000"/>
            </a:schemeClr>
          </a:solidFill>
          <a:ln>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lIns="87272" tIns="43635" rIns="87272" bIns="43635" rtlCol="0" anchor="ctr"/>
          <a:lstStyle/>
          <a:p>
            <a:pPr algn="ctr">
              <a:defRPr/>
            </a:pPr>
            <a:r>
              <a:rPr lang="es-ES"/>
              <a:t>IMCS</a:t>
            </a:r>
            <a:endParaRPr/>
          </a:p>
        </p:txBody>
      </p:sp>
      <p:sp>
        <p:nvSpPr>
          <p:cNvPr id="31" name="Rectángulo: esquinas redondeadas 1"/>
          <p:cNvSpPr/>
          <p:nvPr/>
        </p:nvSpPr>
        <p:spPr bwMode="auto">
          <a:xfrm>
            <a:off x="10299833" y="4040134"/>
            <a:ext cx="1417154" cy="508613"/>
          </a:xfrm>
          <a:prstGeom prst="roundRect">
            <a:avLst>
              <a:gd name="adj" fmla="val 16667"/>
            </a:avLst>
          </a:prstGeom>
          <a:solidFill>
            <a:schemeClr val="accent2">
              <a:lumMod val="60000"/>
              <a:lumOff val="40000"/>
            </a:schemeClr>
          </a:solidFill>
          <a:ln>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lIns="87272" tIns="43635" rIns="87272" bIns="43635" rtlCol="0" anchor="ctr"/>
          <a:lstStyle/>
          <a:p>
            <a:pPr algn="ctr">
              <a:defRPr/>
            </a:pPr>
            <a:r>
              <a:rPr lang="es-ES"/>
              <a:t>OEMS</a:t>
            </a:r>
            <a:endParaRPr/>
          </a:p>
        </p:txBody>
      </p:sp>
      <p:sp>
        <p:nvSpPr>
          <p:cNvPr id="32" name="23 Nube"/>
          <p:cNvSpPr/>
          <p:nvPr/>
        </p:nvSpPr>
        <p:spPr bwMode="auto">
          <a:xfrm>
            <a:off x="9132442" y="3390002"/>
            <a:ext cx="1143008" cy="444424"/>
          </a:xfrm>
          <a:prstGeom prst="cloud">
            <a:avLst/>
          </a:prstGeom>
        </p:spPr>
        <p:style>
          <a:lnRef idx="0">
            <a:schemeClr val="accent3"/>
          </a:lnRef>
          <a:fillRef idx="3">
            <a:schemeClr val="accent3"/>
          </a:fillRef>
          <a:effectRef idx="3">
            <a:schemeClr val="accent3"/>
          </a:effectRef>
          <a:fontRef idx="minor">
            <a:schemeClr val="lt1"/>
          </a:fontRef>
        </p:style>
        <p:txBody>
          <a:bodyPr rtlCol="0" anchor="ctr"/>
          <a:lstStyle/>
          <a:p>
            <a:pPr algn="ctr">
              <a:defRPr/>
            </a:pPr>
            <a:r>
              <a:rPr lang="es-ES" sz="1000">
                <a:solidFill>
                  <a:schemeClr val="bg1"/>
                </a:solidFill>
                <a:latin typeface="Arial Rounded MT Bold"/>
                <a:ea typeface="Roboto Bk"/>
              </a:rPr>
              <a:t>Internet</a:t>
            </a:r>
            <a:endParaRPr/>
          </a:p>
        </p:txBody>
      </p:sp>
      <p:cxnSp>
        <p:nvCxnSpPr>
          <p:cNvPr id="33" name="Conector recto de flecha 102"/>
          <p:cNvCxnSpPr>
            <a:cxnSpLocks/>
            <a:stCxn id="32" idx="1"/>
            <a:endCxn id="31" idx="1"/>
          </p:cNvCxnSpPr>
          <p:nvPr/>
        </p:nvCxnSpPr>
        <p:spPr bwMode="auto">
          <a:xfrm>
            <a:off x="9703946" y="3833953"/>
            <a:ext cx="595887" cy="460488"/>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Conector recto de flecha 102"/>
          <p:cNvCxnSpPr>
            <a:cxnSpLocks/>
            <a:stCxn id="32" idx="3"/>
            <a:endCxn id="30" idx="1"/>
          </p:cNvCxnSpPr>
          <p:nvPr/>
        </p:nvCxnSpPr>
        <p:spPr bwMode="auto">
          <a:xfrm flipV="1">
            <a:off x="9703946" y="3068255"/>
            <a:ext cx="571504" cy="347157"/>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Rectángulo: esquinas redondeadas 122"/>
          <p:cNvSpPr/>
          <p:nvPr/>
        </p:nvSpPr>
        <p:spPr bwMode="auto">
          <a:xfrm>
            <a:off x="10477648" y="3212554"/>
            <a:ext cx="1026408" cy="248147"/>
          </a:xfrm>
          <a:prstGeom prst="roundRect">
            <a:avLst>
              <a:gd name="adj" fmla="val 16667"/>
            </a:avLst>
          </a:prstGeom>
          <a:solidFill>
            <a:schemeClr val="accent5">
              <a:lumMod val="75000"/>
            </a:schemeClr>
          </a:solidFill>
          <a:ln>
            <a:solidFill>
              <a:schemeClr val="accent5">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defRPr/>
            </a:pPr>
            <a:r>
              <a:rPr lang="en-US" sz="1000"/>
              <a:t>CP-ABE Client</a:t>
            </a:r>
            <a:endParaRPr/>
          </a:p>
        </p:txBody>
      </p:sp>
      <p:sp>
        <p:nvSpPr>
          <p:cNvPr id="36" name="Rectángulo: esquinas redondeadas 122"/>
          <p:cNvSpPr/>
          <p:nvPr/>
        </p:nvSpPr>
        <p:spPr bwMode="auto">
          <a:xfrm>
            <a:off x="10463798" y="4500472"/>
            <a:ext cx="1026408" cy="248147"/>
          </a:xfrm>
          <a:prstGeom prst="roundRect">
            <a:avLst>
              <a:gd name="adj" fmla="val 16667"/>
            </a:avLst>
          </a:prstGeom>
          <a:solidFill>
            <a:schemeClr val="accent5">
              <a:lumMod val="75000"/>
            </a:schemeClr>
          </a:solidFill>
          <a:ln>
            <a:solidFill>
              <a:schemeClr val="accent5">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defRPr/>
            </a:pPr>
            <a:r>
              <a:rPr lang="en-US" sz="1000"/>
              <a:t>CP-ABE Client</a:t>
            </a:r>
            <a:endParaRPr/>
          </a:p>
        </p:txBody>
      </p:sp>
      <p:cxnSp>
        <p:nvCxnSpPr>
          <p:cNvPr id="37" name="40 Conector recto"/>
          <p:cNvCxnSpPr>
            <a:cxnSpLocks/>
          </p:cNvCxnSpPr>
          <p:nvPr/>
        </p:nvCxnSpPr>
        <p:spPr bwMode="auto">
          <a:xfrm>
            <a:off x="550463" y="3018178"/>
            <a:ext cx="3547447" cy="0"/>
          </a:xfrm>
          <a:prstGeom prst="line">
            <a:avLst/>
          </a:prstGeom>
          <a:ln w="38100"/>
        </p:spPr>
        <p:style>
          <a:lnRef idx="2">
            <a:schemeClr val="accent3"/>
          </a:lnRef>
          <a:fillRef idx="0">
            <a:schemeClr val="accent3"/>
          </a:fillRef>
          <a:effectRef idx="1">
            <a:schemeClr val="accent3"/>
          </a:effectRef>
          <a:fontRef idx="minor">
            <a:schemeClr val="tx1"/>
          </a:fontRef>
        </p:style>
      </p:cxnSp>
      <p:cxnSp>
        <p:nvCxnSpPr>
          <p:cNvPr id="38" name="40 Conector recto"/>
          <p:cNvCxnSpPr>
            <a:cxnSpLocks/>
          </p:cNvCxnSpPr>
          <p:nvPr/>
        </p:nvCxnSpPr>
        <p:spPr bwMode="auto">
          <a:xfrm flipV="1">
            <a:off x="550461" y="2650007"/>
            <a:ext cx="0" cy="304830"/>
          </a:xfrm>
          <a:prstGeom prst="line">
            <a:avLst/>
          </a:prstGeom>
          <a:ln w="38100"/>
        </p:spPr>
        <p:style>
          <a:lnRef idx="2">
            <a:schemeClr val="accent3"/>
          </a:lnRef>
          <a:fillRef idx="0">
            <a:schemeClr val="accent3"/>
          </a:fillRef>
          <a:effectRef idx="1">
            <a:schemeClr val="accent3"/>
          </a:effectRef>
          <a:fontRef idx="minor">
            <a:schemeClr val="tx1"/>
          </a:fontRef>
        </p:style>
      </p:cxnSp>
      <p:cxnSp>
        <p:nvCxnSpPr>
          <p:cNvPr id="39" name="40 Conector recto"/>
          <p:cNvCxnSpPr>
            <a:cxnSpLocks/>
          </p:cNvCxnSpPr>
          <p:nvPr/>
        </p:nvCxnSpPr>
        <p:spPr bwMode="auto">
          <a:xfrm flipV="1">
            <a:off x="1349988" y="2702370"/>
            <a:ext cx="0" cy="304830"/>
          </a:xfrm>
          <a:prstGeom prst="line">
            <a:avLst/>
          </a:prstGeom>
          <a:ln w="38100"/>
        </p:spPr>
        <p:style>
          <a:lnRef idx="2">
            <a:schemeClr val="accent3"/>
          </a:lnRef>
          <a:fillRef idx="0">
            <a:schemeClr val="accent3"/>
          </a:fillRef>
          <a:effectRef idx="1">
            <a:schemeClr val="accent3"/>
          </a:effectRef>
          <a:fontRef idx="minor">
            <a:schemeClr val="tx1"/>
          </a:fontRef>
        </p:style>
      </p:cxnSp>
      <p:cxnSp>
        <p:nvCxnSpPr>
          <p:cNvPr id="40" name="40 Conector recto"/>
          <p:cNvCxnSpPr>
            <a:cxnSpLocks/>
          </p:cNvCxnSpPr>
          <p:nvPr/>
        </p:nvCxnSpPr>
        <p:spPr bwMode="auto">
          <a:xfrm flipV="1">
            <a:off x="2110164" y="2714161"/>
            <a:ext cx="0" cy="304830"/>
          </a:xfrm>
          <a:prstGeom prst="line">
            <a:avLst/>
          </a:prstGeom>
          <a:ln w="38100"/>
        </p:spPr>
        <p:style>
          <a:lnRef idx="2">
            <a:schemeClr val="accent3"/>
          </a:lnRef>
          <a:fillRef idx="0">
            <a:schemeClr val="accent3"/>
          </a:fillRef>
          <a:effectRef idx="1">
            <a:schemeClr val="accent3"/>
          </a:effectRef>
          <a:fontRef idx="minor">
            <a:schemeClr val="tx1"/>
          </a:fontRef>
        </p:style>
      </p:cxnSp>
      <p:cxnSp>
        <p:nvCxnSpPr>
          <p:cNvPr id="41" name="40 Conector recto"/>
          <p:cNvCxnSpPr>
            <a:cxnSpLocks/>
          </p:cNvCxnSpPr>
          <p:nvPr/>
        </p:nvCxnSpPr>
        <p:spPr bwMode="auto">
          <a:xfrm flipV="1">
            <a:off x="2830485" y="2714161"/>
            <a:ext cx="0" cy="304830"/>
          </a:xfrm>
          <a:prstGeom prst="line">
            <a:avLst/>
          </a:prstGeom>
          <a:ln w="38100"/>
        </p:spPr>
        <p:style>
          <a:lnRef idx="2">
            <a:schemeClr val="accent3"/>
          </a:lnRef>
          <a:fillRef idx="0">
            <a:schemeClr val="accent3"/>
          </a:fillRef>
          <a:effectRef idx="1">
            <a:schemeClr val="accent3"/>
          </a:effectRef>
          <a:fontRef idx="minor">
            <a:schemeClr val="tx1"/>
          </a:fontRef>
        </p:style>
      </p:cxnSp>
      <p:cxnSp>
        <p:nvCxnSpPr>
          <p:cNvPr id="42" name="40 Conector recto"/>
          <p:cNvCxnSpPr>
            <a:cxnSpLocks/>
          </p:cNvCxnSpPr>
          <p:nvPr/>
        </p:nvCxnSpPr>
        <p:spPr bwMode="auto">
          <a:xfrm flipV="1">
            <a:off x="3523338" y="2697382"/>
            <a:ext cx="0" cy="304830"/>
          </a:xfrm>
          <a:prstGeom prst="line">
            <a:avLst/>
          </a:prstGeom>
          <a:ln w="38100"/>
        </p:spPr>
        <p:style>
          <a:lnRef idx="2">
            <a:schemeClr val="accent3"/>
          </a:lnRef>
          <a:fillRef idx="0">
            <a:schemeClr val="accent3"/>
          </a:fillRef>
          <a:effectRef idx="1">
            <a:schemeClr val="accent3"/>
          </a:effectRef>
          <a:fontRef idx="minor">
            <a:schemeClr val="tx1"/>
          </a:fontRef>
        </p:style>
      </p:cxnSp>
      <p:cxnSp>
        <p:nvCxnSpPr>
          <p:cNvPr id="43" name="40 Conector recto"/>
          <p:cNvCxnSpPr>
            <a:cxnSpLocks/>
          </p:cNvCxnSpPr>
          <p:nvPr/>
        </p:nvCxnSpPr>
        <p:spPr bwMode="auto">
          <a:xfrm flipV="1">
            <a:off x="4097910" y="2714161"/>
            <a:ext cx="0" cy="304830"/>
          </a:xfrm>
          <a:prstGeom prst="line">
            <a:avLst/>
          </a:prstGeom>
        </p:spPr>
        <p:style>
          <a:lnRef idx="2">
            <a:schemeClr val="accent3"/>
          </a:lnRef>
          <a:fillRef idx="0">
            <a:schemeClr val="accent3"/>
          </a:fillRef>
          <a:effectRef idx="1">
            <a:schemeClr val="accent3"/>
          </a:effectRef>
          <a:fontRef idx="minor">
            <a:schemeClr val="tx1"/>
          </a:fontRef>
        </p:style>
      </p:cxnSp>
      <p:pic>
        <p:nvPicPr>
          <p:cNvPr id="44" name="95 Imagen" descr="S-exT1.png"/>
          <p:cNvPicPr>
            <a:picLocks noChangeAspect="1"/>
          </p:cNvPicPr>
          <p:nvPr/>
        </p:nvPicPr>
        <p:blipFill>
          <a:blip r:embed="rId15"/>
          <a:stretch/>
        </p:blipFill>
        <p:spPr bwMode="auto">
          <a:xfrm>
            <a:off x="280621" y="2095092"/>
            <a:ext cx="605172" cy="540000"/>
          </a:xfrm>
          <a:prstGeom prst="rect">
            <a:avLst/>
          </a:prstGeom>
          <a:ln>
            <a:noFill/>
          </a:ln>
        </p:spPr>
      </p:pic>
      <p:pic>
        <p:nvPicPr>
          <p:cNvPr id="45" name="Imagen 7"/>
          <p:cNvPicPr>
            <a:picLocks noChangeAspect="1"/>
          </p:cNvPicPr>
          <p:nvPr/>
        </p:nvPicPr>
        <p:blipFill>
          <a:blip r:embed="rId16"/>
          <a:stretch/>
        </p:blipFill>
        <p:spPr bwMode="auto">
          <a:xfrm>
            <a:off x="415802" y="2114116"/>
            <a:ext cx="334809" cy="334809"/>
          </a:xfrm>
          <a:prstGeom prst="rect">
            <a:avLst/>
          </a:prstGeom>
        </p:spPr>
      </p:pic>
      <p:pic>
        <p:nvPicPr>
          <p:cNvPr id="46" name="Imagen 110"/>
          <p:cNvPicPr>
            <a:picLocks noChangeAspect="1"/>
          </p:cNvPicPr>
          <p:nvPr/>
        </p:nvPicPr>
        <p:blipFill>
          <a:blip r:embed="rId17"/>
          <a:stretch/>
        </p:blipFill>
        <p:spPr bwMode="auto">
          <a:xfrm>
            <a:off x="3911816" y="2255501"/>
            <a:ext cx="372187" cy="372187"/>
          </a:xfrm>
          <a:prstGeom prst="rect">
            <a:avLst/>
          </a:prstGeom>
        </p:spPr>
      </p:pic>
      <p:sp>
        <p:nvSpPr>
          <p:cNvPr id="47" name="CuadroTexto 104"/>
          <p:cNvSpPr>
            <a:spLocks/>
          </p:cNvSpPr>
          <p:nvPr/>
        </p:nvSpPr>
        <p:spPr bwMode="auto">
          <a:xfrm>
            <a:off x="7552396" y="2274059"/>
            <a:ext cx="1131638" cy="365121"/>
          </a:xfrm>
          <a:prstGeom prst="rect">
            <a:avLst/>
          </a:prstGeom>
          <a:noFill/>
        </p:spPr>
        <p:txBody>
          <a:bodyPr wrap="none" lIns="87272" tIns="43635" rIns="87272" bIns="43635" rtlCol="0">
            <a:spAutoFit/>
          </a:bodyPr>
          <a:lstStyle/>
          <a:p>
            <a:pPr>
              <a:defRPr/>
            </a:pPr>
            <a:r>
              <a:rPr lang="es-ES"/>
              <a:t>NGSI API</a:t>
            </a:r>
            <a:endParaRPr/>
          </a:p>
        </p:txBody>
      </p:sp>
      <p:cxnSp>
        <p:nvCxnSpPr>
          <p:cNvPr id="48" name="Conector recto de flecha 102"/>
          <p:cNvCxnSpPr>
            <a:cxnSpLocks/>
            <a:stCxn id="13" idx="3"/>
            <a:endCxn id="32" idx="2"/>
          </p:cNvCxnSpPr>
          <p:nvPr/>
        </p:nvCxnSpPr>
        <p:spPr bwMode="auto">
          <a:xfrm>
            <a:off x="7167821" y="2346380"/>
            <a:ext cx="1968165" cy="1265834"/>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ontent Placeholder 1"/>
          <p:cNvSpPr>
            <a:spLocks noGrp="1"/>
          </p:cNvSpPr>
          <p:nvPr>
            <p:ph idx="1"/>
          </p:nvPr>
        </p:nvSpPr>
        <p:spPr bwMode="auto">
          <a:xfrm>
            <a:off x="1097279" y="1845734"/>
            <a:ext cx="4529079" cy="4023360"/>
          </a:xfrm>
        </p:spPr>
        <p:txBody>
          <a:bodyPr>
            <a:normAutofit fontScale="92500" lnSpcReduction="20000"/>
          </a:bodyPr>
          <a:lstStyle/>
          <a:p>
            <a:pPr algn="just">
              <a:lnSpc>
                <a:spcPct val="104999"/>
              </a:lnSpc>
              <a:buFont typeface="Wingdings"/>
              <a:buChar char="q"/>
              <a:defRPr/>
            </a:pPr>
            <a:r>
              <a:rPr lang="en-US" dirty="0"/>
              <a:t>WP3 activities are related to:</a:t>
            </a:r>
            <a:endParaRPr dirty="0"/>
          </a:p>
          <a:p>
            <a:pPr lvl="1" algn="just">
              <a:lnSpc>
                <a:spcPct val="104999"/>
              </a:lnSpc>
              <a:buFont typeface="Courier New"/>
              <a:buChar char="o"/>
              <a:defRPr/>
            </a:pPr>
            <a:r>
              <a:rPr lang="en-US" dirty="0"/>
              <a:t>Support the requirements identification and suggest solutions for the Interconnected Elements Ecosystem (IEE) – Layer 2.</a:t>
            </a:r>
            <a:endParaRPr dirty="0"/>
          </a:p>
          <a:p>
            <a:pPr marL="201168" lvl="1" indent="0" algn="just">
              <a:lnSpc>
                <a:spcPct val="104999"/>
              </a:lnSpc>
              <a:buNone/>
              <a:defRPr/>
            </a:pPr>
            <a:r>
              <a:rPr lang="en-US" b="1" dirty="0"/>
              <a:t>Mainly Supported by: WP1, WP5 and WP3</a:t>
            </a:r>
            <a:endParaRPr lang="en-US" dirty="0"/>
          </a:p>
          <a:p>
            <a:pPr lvl="1" algn="just">
              <a:lnSpc>
                <a:spcPct val="104999"/>
              </a:lnSpc>
              <a:buFont typeface="Courier New"/>
              <a:buChar char="o"/>
              <a:defRPr/>
            </a:pPr>
            <a:r>
              <a:rPr lang="en-US" dirty="0"/>
              <a:t>Develop tailored solutions for Security and Safety Mechanisms (SSM) – Layer 3.</a:t>
            </a:r>
            <a:endParaRPr dirty="0"/>
          </a:p>
          <a:p>
            <a:pPr marL="201168" lvl="1" indent="0" algn="just">
              <a:lnSpc>
                <a:spcPct val="104999"/>
              </a:lnSpc>
              <a:buNone/>
              <a:defRPr/>
            </a:pPr>
            <a:r>
              <a:rPr lang="en-US" b="1" dirty="0"/>
              <a:t>Mainly Supported by: Tasks 3.3, 3.4</a:t>
            </a:r>
            <a:endParaRPr lang="en-US" dirty="0"/>
          </a:p>
          <a:p>
            <a:pPr lvl="1" algn="just">
              <a:lnSpc>
                <a:spcPct val="104999"/>
              </a:lnSpc>
              <a:buFont typeface="Courier New"/>
              <a:buChar char="o"/>
              <a:defRPr/>
            </a:pPr>
            <a:r>
              <a:rPr lang="en-US" dirty="0"/>
              <a:t>Develop tailored solutions for Energy Management System (EMS) – Layer 4.</a:t>
            </a:r>
            <a:endParaRPr dirty="0"/>
          </a:p>
          <a:p>
            <a:pPr marL="201168" lvl="1" indent="0" algn="just">
              <a:lnSpc>
                <a:spcPct val="104999"/>
              </a:lnSpc>
              <a:buNone/>
              <a:defRPr/>
            </a:pPr>
            <a:r>
              <a:rPr lang="en-US" b="1" dirty="0"/>
              <a:t>Mainly Supported by: Tasks 3.1, 3.2</a:t>
            </a:r>
            <a:endParaRPr lang="en-US" dirty="0"/>
          </a:p>
          <a:p>
            <a:pPr lvl="1" algn="just">
              <a:lnSpc>
                <a:spcPct val="104999"/>
              </a:lnSpc>
              <a:buFont typeface="Courier New"/>
              <a:buChar char="o"/>
              <a:defRPr/>
            </a:pPr>
            <a:r>
              <a:rPr lang="en-US" dirty="0"/>
              <a:t>Integrate and verify the functionalities of the aforementioned layers.</a:t>
            </a:r>
            <a:endParaRPr dirty="0"/>
          </a:p>
          <a:p>
            <a:pPr marL="201168" lvl="1" indent="0" algn="just">
              <a:lnSpc>
                <a:spcPct val="104999"/>
              </a:lnSpc>
              <a:buNone/>
              <a:defRPr/>
            </a:pPr>
            <a:r>
              <a:rPr lang="en-US" b="1" dirty="0"/>
              <a:t>Mainly Supported by: Task 3.5</a:t>
            </a:r>
            <a:endParaRPr lang="en-US" dirty="0"/>
          </a:p>
        </p:txBody>
      </p:sp>
      <p:sp>
        <p:nvSpPr>
          <p:cNvPr id="5" name="Title 2"/>
          <p:cNvSpPr>
            <a:spLocks noGrp="1"/>
          </p:cNvSpPr>
          <p:nvPr>
            <p:ph type="title"/>
          </p:nvPr>
        </p:nvSpPr>
        <p:spPr bwMode="auto"/>
        <p:txBody>
          <a:bodyPr/>
          <a:lstStyle/>
          <a:p>
            <a:pPr>
              <a:defRPr/>
            </a:pPr>
            <a:r>
              <a:rPr lang="en-US"/>
              <a:t>Plug-N-Harvest: </a:t>
            </a:r>
            <a:r>
              <a:rPr lang="en-US">
                <a:solidFill>
                  <a:srgbClr val="00B0F0"/>
                </a:solidFill>
              </a:rPr>
              <a:t>WP3 </a:t>
            </a:r>
            <a:r>
              <a:rPr lang="en-US">
                <a:solidFill>
                  <a:schemeClr val="accent6">
                    <a:lumMod val="75000"/>
                  </a:schemeClr>
                </a:solidFill>
              </a:rPr>
              <a:t>Description</a:t>
            </a:r>
            <a:endParaRPr lang="el-GR">
              <a:solidFill>
                <a:schemeClr val="accent6">
                  <a:lumMod val="75000"/>
                </a:schemeClr>
              </a:solidFill>
            </a:endParaRPr>
          </a:p>
        </p:txBody>
      </p:sp>
      <p:sp>
        <p:nvSpPr>
          <p:cNvPr id="6" name="Footer Placeholder 3"/>
          <p:cNvSpPr>
            <a:spLocks noGrp="1"/>
          </p:cNvSpPr>
          <p:nvPr>
            <p:ph type="ftr" sz="quarter" idx="11"/>
          </p:nvPr>
        </p:nvSpPr>
        <p:spPr bwMode="auto"/>
        <p:txBody>
          <a:bodyPr/>
          <a:lstStyle/>
          <a:p>
            <a:pPr>
              <a:defRPr/>
            </a:pPr>
            <a:r>
              <a:rPr lang="en-US"/>
              <a:t>PLUG-N-HARVEST</a:t>
            </a:r>
            <a:br>
              <a:rPr lang="en-US"/>
            </a:br>
            <a:r>
              <a:rPr lang="en-US"/>
              <a:t>ID: 768735 - H2020-EU.2.1.5.2.</a:t>
            </a:r>
          </a:p>
        </p:txBody>
      </p:sp>
      <p:sp>
        <p:nvSpPr>
          <p:cNvPr id="7" name="Slide Number Placeholder 4"/>
          <p:cNvSpPr>
            <a:spLocks noGrp="1"/>
          </p:cNvSpPr>
          <p:nvPr>
            <p:ph type="sldNum" sz="quarter" idx="12"/>
          </p:nvPr>
        </p:nvSpPr>
        <p:spPr bwMode="auto"/>
        <p:txBody>
          <a:bodyPr/>
          <a:lstStyle/>
          <a:p>
            <a:pPr>
              <a:defRPr/>
            </a:pPr>
            <a:r>
              <a:rPr lang="en-US"/>
              <a:t>4</a:t>
            </a:r>
          </a:p>
        </p:txBody>
      </p:sp>
      <p:pic>
        <p:nvPicPr>
          <p:cNvPr id="8" name="Picture 6"/>
          <p:cNvPicPr/>
          <p:nvPr/>
        </p:nvPicPr>
        <p:blipFill>
          <a:blip r:embed="rId3"/>
          <a:stretch/>
        </p:blipFill>
        <p:spPr bwMode="auto">
          <a:xfrm>
            <a:off x="5701005" y="1845734"/>
            <a:ext cx="6326154" cy="4023360"/>
          </a:xfrm>
          <a:prstGeom prst="rect">
            <a:avLst/>
          </a:prstGeom>
        </p:spPr>
      </p:pic>
      <p:sp>
        <p:nvSpPr>
          <p:cNvPr id="9" name="Rectangle 7"/>
          <p:cNvSpPr/>
          <p:nvPr/>
        </p:nvSpPr>
        <p:spPr bwMode="auto">
          <a:xfrm>
            <a:off x="5701005" y="1845734"/>
            <a:ext cx="1810138" cy="4023360"/>
          </a:xfrm>
          <a:prstGeom prst="rect">
            <a:avLst/>
          </a:prstGeom>
          <a:solidFill>
            <a:srgbClr val="000000">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l-GR"/>
          </a:p>
        </p:txBody>
      </p:sp>
      <p:sp>
        <p:nvSpPr>
          <p:cNvPr id="10" name="Rectangle 9"/>
          <p:cNvSpPr/>
          <p:nvPr/>
        </p:nvSpPr>
        <p:spPr bwMode="auto">
          <a:xfrm>
            <a:off x="7511143" y="1845734"/>
            <a:ext cx="895739" cy="4023360"/>
          </a:xfrm>
          <a:prstGeom prst="rect">
            <a:avLst/>
          </a:prstGeom>
          <a:solidFill>
            <a:srgbClr val="66FF33">
              <a:alpha val="69804"/>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defRPr/>
            </a:pPr>
            <a:r>
              <a:rPr lang="en-US" b="1" dirty="0">
                <a:solidFill>
                  <a:schemeClr val="tx1"/>
                </a:solidFill>
              </a:rPr>
              <a:t>WP1, WP5 &amp; WP3</a:t>
            </a:r>
            <a:endParaRPr lang="el-GR" b="1" dirty="0">
              <a:solidFill>
                <a:schemeClr val="tx1"/>
              </a:solidFill>
            </a:endParaRPr>
          </a:p>
        </p:txBody>
      </p:sp>
      <p:sp>
        <p:nvSpPr>
          <p:cNvPr id="11" name="Rectangle 10"/>
          <p:cNvSpPr/>
          <p:nvPr/>
        </p:nvSpPr>
        <p:spPr bwMode="auto">
          <a:xfrm>
            <a:off x="8425542" y="1845734"/>
            <a:ext cx="895739" cy="4023360"/>
          </a:xfrm>
          <a:prstGeom prst="rect">
            <a:avLst/>
          </a:prstGeom>
          <a:solidFill>
            <a:srgbClr val="66FF33">
              <a:alpha val="69804"/>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defRPr/>
            </a:pPr>
            <a:r>
              <a:rPr lang="en-US" b="1">
                <a:solidFill>
                  <a:schemeClr val="tx1"/>
                </a:solidFill>
              </a:rPr>
              <a:t>Tasks 3.3 &amp; 3.4</a:t>
            </a:r>
            <a:endParaRPr lang="el-GR" b="1">
              <a:solidFill>
                <a:schemeClr val="tx1"/>
              </a:solidFill>
            </a:endParaRPr>
          </a:p>
        </p:txBody>
      </p:sp>
      <p:sp>
        <p:nvSpPr>
          <p:cNvPr id="12" name="Rectangle 11"/>
          <p:cNvSpPr/>
          <p:nvPr/>
        </p:nvSpPr>
        <p:spPr bwMode="auto">
          <a:xfrm>
            <a:off x="9339941" y="1845734"/>
            <a:ext cx="895739" cy="4023360"/>
          </a:xfrm>
          <a:prstGeom prst="rect">
            <a:avLst/>
          </a:prstGeom>
          <a:solidFill>
            <a:srgbClr val="66FF33">
              <a:alpha val="69804"/>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defRPr/>
            </a:pPr>
            <a:r>
              <a:rPr lang="en-US" b="1">
                <a:solidFill>
                  <a:schemeClr val="tx1"/>
                </a:solidFill>
              </a:rPr>
              <a:t>Task 3.1</a:t>
            </a:r>
            <a:endParaRPr lang="el-GR" b="1">
              <a:solidFill>
                <a:schemeClr val="tx1"/>
              </a:solidFill>
            </a:endParaRPr>
          </a:p>
        </p:txBody>
      </p:sp>
      <p:sp>
        <p:nvSpPr>
          <p:cNvPr id="13" name="Rectangle 12"/>
          <p:cNvSpPr/>
          <p:nvPr/>
        </p:nvSpPr>
        <p:spPr bwMode="auto">
          <a:xfrm>
            <a:off x="10254340" y="1845734"/>
            <a:ext cx="895739" cy="4023360"/>
          </a:xfrm>
          <a:prstGeom prst="rect">
            <a:avLst/>
          </a:prstGeom>
          <a:solidFill>
            <a:srgbClr val="66FF33">
              <a:alpha val="69804"/>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defRPr/>
            </a:pPr>
            <a:r>
              <a:rPr lang="en-US" b="1">
                <a:solidFill>
                  <a:schemeClr val="tx1"/>
                </a:solidFill>
              </a:rPr>
              <a:t>Task 3.2</a:t>
            </a:r>
            <a:endParaRPr lang="el-GR" b="1">
              <a:solidFill>
                <a:schemeClr val="tx1"/>
              </a:solidFill>
            </a:endParaRPr>
          </a:p>
        </p:txBody>
      </p:sp>
      <p:sp>
        <p:nvSpPr>
          <p:cNvPr id="14" name="Rectangle 13"/>
          <p:cNvSpPr/>
          <p:nvPr/>
        </p:nvSpPr>
        <p:spPr bwMode="auto">
          <a:xfrm>
            <a:off x="11168739" y="1845734"/>
            <a:ext cx="895739" cy="4023360"/>
          </a:xfrm>
          <a:prstGeom prst="rect">
            <a:avLst/>
          </a:prstGeom>
          <a:solidFill>
            <a:srgbClr val="66FF33">
              <a:alpha val="69804"/>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defRPr/>
            </a:pPr>
            <a:r>
              <a:rPr lang="en-US" b="1">
                <a:solidFill>
                  <a:schemeClr val="tx1"/>
                </a:solidFill>
              </a:rPr>
              <a:t>Task 3.2</a:t>
            </a:r>
            <a:endParaRPr lang="el-GR" b="1">
              <a:solidFill>
                <a:schemeClr val="tx1"/>
              </a:solidFill>
            </a:endParaRPr>
          </a:p>
        </p:txBody>
      </p:sp>
      <p:sp>
        <p:nvSpPr>
          <p:cNvPr id="15" name="Rectangle 14">
            <a:extLst>
              <a:ext uri="{FF2B5EF4-FFF2-40B4-BE49-F238E27FC236}">
                <a16:creationId xmlns:a16="http://schemas.microsoft.com/office/drawing/2014/main" xmlns="" id="{5E549BCC-F8A2-43F0-8BD1-44B33B1B8CF8}"/>
              </a:ext>
            </a:extLst>
          </p:cNvPr>
          <p:cNvSpPr/>
          <p:nvPr/>
        </p:nvSpPr>
        <p:spPr bwMode="auto">
          <a:xfrm>
            <a:off x="7511143" y="1845734"/>
            <a:ext cx="4534676" cy="4023360"/>
          </a:xfrm>
          <a:prstGeom prst="rect">
            <a:avLst/>
          </a:prstGeom>
          <a:solidFill>
            <a:srgbClr val="66FF33">
              <a:alpha val="69804"/>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defRPr/>
            </a:pPr>
            <a:r>
              <a:rPr lang="en-US" b="1" dirty="0">
                <a:solidFill>
                  <a:schemeClr val="tx1"/>
                </a:solidFill>
              </a:rPr>
              <a:t>Task 3.5</a:t>
            </a:r>
            <a:endParaRPr lang="el-GR"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3000"/>
                                        <p:tgtEl>
                                          <p:spTgt spid="10"/>
                                        </p:tgtEl>
                                      </p:cBhvr>
                                    </p:animEffect>
                                  </p:childTnLst>
                                </p:cTn>
                              </p:par>
                            </p:childTnLst>
                          </p:cTn>
                        </p:par>
                        <p:par>
                          <p:cTn id="8" fill="hold">
                            <p:stCondLst>
                              <p:cond delay="3000"/>
                            </p:stCondLst>
                            <p:childTnLst>
                              <p:par>
                                <p:cTn id="9" presetID="22" presetClass="entr" presetSubtype="4"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3000"/>
                                        <p:tgtEl>
                                          <p:spTgt spid="11"/>
                                        </p:tgtEl>
                                      </p:cBhvr>
                                    </p:animEffect>
                                  </p:childTnLst>
                                </p:cTn>
                              </p:par>
                            </p:childTnLst>
                          </p:cTn>
                        </p:par>
                        <p:par>
                          <p:cTn id="12" fill="hold">
                            <p:stCondLst>
                              <p:cond delay="6000"/>
                            </p:stCondLst>
                            <p:childTnLst>
                              <p:par>
                                <p:cTn id="13" presetID="22" presetClass="entr" presetSubtype="4"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3000"/>
                                        <p:tgtEl>
                                          <p:spTgt spid="12"/>
                                        </p:tgtEl>
                                      </p:cBhvr>
                                    </p:animEffect>
                                  </p:childTnLst>
                                </p:cTn>
                              </p:par>
                            </p:childTnLst>
                          </p:cTn>
                        </p:par>
                        <p:par>
                          <p:cTn id="16" fill="hold">
                            <p:stCondLst>
                              <p:cond delay="9000"/>
                            </p:stCondLst>
                            <p:childTnLst>
                              <p:par>
                                <p:cTn id="17" presetID="22" presetClass="entr" presetSubtype="4"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3000"/>
                                        <p:tgtEl>
                                          <p:spTgt spid="13"/>
                                        </p:tgtEl>
                                      </p:cBhvr>
                                    </p:animEffect>
                                  </p:childTnLst>
                                </p:cTn>
                              </p:par>
                            </p:childTnLst>
                          </p:cTn>
                        </p:par>
                        <p:par>
                          <p:cTn id="20" fill="hold">
                            <p:stCondLst>
                              <p:cond delay="12000"/>
                            </p:stCondLst>
                            <p:childTnLst>
                              <p:par>
                                <p:cTn id="21" presetID="22" presetClass="entr" presetSubtype="4"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3000"/>
                                        <p:tgtEl>
                                          <p:spTgt spid="14"/>
                                        </p:tgtEl>
                                      </p:cBhvr>
                                    </p:animEffect>
                                  </p:childTnLst>
                                </p:cTn>
                              </p:par>
                            </p:childTnLst>
                          </p:cTn>
                        </p:par>
                        <p:par>
                          <p:cTn id="24" fill="hold">
                            <p:stCondLst>
                              <p:cond delay="15000"/>
                            </p:stCondLst>
                            <p:childTnLst>
                              <p:par>
                                <p:cTn id="25" presetID="22" presetClass="exit" presetSubtype="4" fill="hold" grpId="1" nodeType="afterEffect">
                                  <p:stCondLst>
                                    <p:cond delay="0"/>
                                  </p:stCondLst>
                                  <p:childTnLst>
                                    <p:animEffect transition="out" filter="wipe(down)">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par>
                                <p:cTn id="28" presetID="22" presetClass="exit" presetSubtype="4" fill="hold" grpId="1" nodeType="withEffect">
                                  <p:stCondLst>
                                    <p:cond delay="0"/>
                                  </p:stCondLst>
                                  <p:childTnLst>
                                    <p:animEffect transition="out" filter="wipe(down)">
                                      <p:cBhvr>
                                        <p:cTn id="29" dur="500"/>
                                        <p:tgtEl>
                                          <p:spTgt spid="11"/>
                                        </p:tgtEl>
                                      </p:cBhvr>
                                    </p:animEffect>
                                    <p:set>
                                      <p:cBhvr>
                                        <p:cTn id="30" dur="1" fill="hold">
                                          <p:stCondLst>
                                            <p:cond delay="499"/>
                                          </p:stCondLst>
                                        </p:cTn>
                                        <p:tgtEl>
                                          <p:spTgt spid="11"/>
                                        </p:tgtEl>
                                        <p:attrNameLst>
                                          <p:attrName>style.visibility</p:attrName>
                                        </p:attrNameLst>
                                      </p:cBhvr>
                                      <p:to>
                                        <p:strVal val="hidden"/>
                                      </p:to>
                                    </p:set>
                                  </p:childTnLst>
                                </p:cTn>
                              </p:par>
                              <p:par>
                                <p:cTn id="31" presetID="22" presetClass="exit" presetSubtype="4" fill="hold" grpId="1" nodeType="withEffect">
                                  <p:stCondLst>
                                    <p:cond delay="0"/>
                                  </p:stCondLst>
                                  <p:childTnLst>
                                    <p:animEffect transition="out" filter="wipe(down)">
                                      <p:cBhvr>
                                        <p:cTn id="32" dur="500"/>
                                        <p:tgtEl>
                                          <p:spTgt spid="12"/>
                                        </p:tgtEl>
                                      </p:cBhvr>
                                    </p:animEffect>
                                    <p:set>
                                      <p:cBhvr>
                                        <p:cTn id="33" dur="1" fill="hold">
                                          <p:stCondLst>
                                            <p:cond delay="499"/>
                                          </p:stCondLst>
                                        </p:cTn>
                                        <p:tgtEl>
                                          <p:spTgt spid="12"/>
                                        </p:tgtEl>
                                        <p:attrNameLst>
                                          <p:attrName>style.visibility</p:attrName>
                                        </p:attrNameLst>
                                      </p:cBhvr>
                                      <p:to>
                                        <p:strVal val="hidden"/>
                                      </p:to>
                                    </p:set>
                                  </p:childTnLst>
                                </p:cTn>
                              </p:par>
                              <p:par>
                                <p:cTn id="34" presetID="22" presetClass="exit" presetSubtype="4" fill="hold" grpId="1" nodeType="withEffect">
                                  <p:stCondLst>
                                    <p:cond delay="0"/>
                                  </p:stCondLst>
                                  <p:childTnLst>
                                    <p:animEffect transition="out" filter="wipe(down)">
                                      <p:cBhvr>
                                        <p:cTn id="35" dur="500"/>
                                        <p:tgtEl>
                                          <p:spTgt spid="13"/>
                                        </p:tgtEl>
                                      </p:cBhvr>
                                    </p:animEffect>
                                    <p:set>
                                      <p:cBhvr>
                                        <p:cTn id="36" dur="1" fill="hold">
                                          <p:stCondLst>
                                            <p:cond delay="499"/>
                                          </p:stCondLst>
                                        </p:cTn>
                                        <p:tgtEl>
                                          <p:spTgt spid="13"/>
                                        </p:tgtEl>
                                        <p:attrNameLst>
                                          <p:attrName>style.visibility</p:attrName>
                                        </p:attrNameLst>
                                      </p:cBhvr>
                                      <p:to>
                                        <p:strVal val="hidden"/>
                                      </p:to>
                                    </p:set>
                                  </p:childTnLst>
                                </p:cTn>
                              </p:par>
                              <p:par>
                                <p:cTn id="37" presetID="22" presetClass="exit" presetSubtype="4" fill="hold" grpId="1" nodeType="withEffect">
                                  <p:stCondLst>
                                    <p:cond delay="0"/>
                                  </p:stCondLst>
                                  <p:childTnLst>
                                    <p:animEffect transition="out" filter="wipe(down)">
                                      <p:cBhvr>
                                        <p:cTn id="38" dur="500"/>
                                        <p:tgtEl>
                                          <p:spTgt spid="14"/>
                                        </p:tgtEl>
                                      </p:cBhvr>
                                    </p:animEffect>
                                    <p:set>
                                      <p:cBhvr>
                                        <p:cTn id="39" dur="1" fill="hold">
                                          <p:stCondLst>
                                            <p:cond delay="499"/>
                                          </p:stCondLst>
                                        </p:cTn>
                                        <p:tgtEl>
                                          <p:spTgt spid="14"/>
                                        </p:tgtEl>
                                        <p:attrNameLst>
                                          <p:attrName>style.visibility</p:attrName>
                                        </p:attrNameLst>
                                      </p:cBhvr>
                                      <p:to>
                                        <p:strVal val="hidden"/>
                                      </p:to>
                                    </p:set>
                                  </p:childTnLst>
                                </p:cTn>
                              </p:par>
                            </p:childTnLst>
                          </p:cTn>
                        </p:par>
                        <p:par>
                          <p:cTn id="40" fill="hold">
                            <p:stCondLst>
                              <p:cond delay="15500"/>
                            </p:stCondLst>
                            <p:childTnLst>
                              <p:par>
                                <p:cTn id="41" presetID="22" presetClass="entr" presetSubtype="4"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3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2"/>
          <p:cNvSpPr>
            <a:spLocks noGrp="1"/>
          </p:cNvSpPr>
          <p:nvPr>
            <p:ph type="title"/>
          </p:nvPr>
        </p:nvSpPr>
        <p:spPr bwMode="auto"/>
        <p:txBody>
          <a:bodyPr/>
          <a:lstStyle/>
          <a:p>
            <a:pPr>
              <a:defRPr/>
            </a:pPr>
            <a:r>
              <a:rPr lang="en-US"/>
              <a:t>Plug-N-Harvest: </a:t>
            </a:r>
            <a:r>
              <a:rPr lang="en-US">
                <a:solidFill>
                  <a:schemeClr val="accent6">
                    <a:lumMod val="75000"/>
                  </a:schemeClr>
                </a:solidFill>
              </a:rPr>
              <a:t>Example of Installation </a:t>
            </a:r>
            <a:endParaRPr lang="el-GR">
              <a:solidFill>
                <a:schemeClr val="accent6">
                  <a:lumMod val="75000"/>
                </a:schemeClr>
              </a:solidFill>
            </a:endParaRPr>
          </a:p>
        </p:txBody>
      </p:sp>
      <p:sp>
        <p:nvSpPr>
          <p:cNvPr id="5" name="Footer Placeholder 3"/>
          <p:cNvSpPr>
            <a:spLocks noGrp="1"/>
          </p:cNvSpPr>
          <p:nvPr>
            <p:ph type="ftr" sz="quarter" idx="11"/>
          </p:nvPr>
        </p:nvSpPr>
        <p:spPr bwMode="auto"/>
        <p:txBody>
          <a:bodyPr/>
          <a:lstStyle/>
          <a:p>
            <a:pPr>
              <a:defRPr/>
            </a:pPr>
            <a:r>
              <a:rPr lang="en-US"/>
              <a:t>PLUG-N-HARVEST</a:t>
            </a:r>
            <a:br>
              <a:rPr lang="en-US"/>
            </a:br>
            <a:r>
              <a:rPr lang="en-US"/>
              <a:t>ID: 768735 - H2020-EU.2.1.5.2.</a:t>
            </a:r>
          </a:p>
        </p:txBody>
      </p:sp>
      <p:sp>
        <p:nvSpPr>
          <p:cNvPr id="6" name="Slide Number Placeholder 4"/>
          <p:cNvSpPr>
            <a:spLocks noGrp="1"/>
          </p:cNvSpPr>
          <p:nvPr>
            <p:ph type="sldNum" sz="quarter" idx="12"/>
          </p:nvPr>
        </p:nvSpPr>
        <p:spPr bwMode="auto"/>
        <p:txBody>
          <a:bodyPr/>
          <a:lstStyle/>
          <a:p>
            <a:pPr>
              <a:defRPr/>
            </a:pPr>
            <a:r>
              <a:rPr lang="en-US"/>
              <a:t>36</a:t>
            </a:r>
          </a:p>
        </p:txBody>
      </p:sp>
      <p:pic>
        <p:nvPicPr>
          <p:cNvPr id="7" name="Picture 5" descr="Photovoltaic with text in PNH-v3"/>
          <p:cNvPicPr/>
          <p:nvPr/>
        </p:nvPicPr>
        <p:blipFill>
          <a:blip r:embed="rId2"/>
          <a:stretch/>
        </p:blipFill>
        <p:spPr bwMode="auto">
          <a:xfrm>
            <a:off x="1780618" y="3428999"/>
            <a:ext cx="5400675" cy="2257425"/>
          </a:xfrm>
          <a:prstGeom prst="rect">
            <a:avLst/>
          </a:prstGeom>
          <a:noFill/>
          <a:ln>
            <a:noFill/>
          </a:ln>
        </p:spPr>
      </p:pic>
      <p:pic>
        <p:nvPicPr>
          <p:cNvPr id="8" name="Picture 7" descr="2016-09-16 10"/>
          <p:cNvPicPr/>
          <p:nvPr/>
        </p:nvPicPr>
        <p:blipFill>
          <a:blip r:embed="rId3"/>
          <a:stretch/>
        </p:blipFill>
        <p:spPr bwMode="auto">
          <a:xfrm>
            <a:off x="6020233" y="1780804"/>
            <a:ext cx="2343150" cy="1752599"/>
          </a:xfrm>
          <a:prstGeom prst="rect">
            <a:avLst/>
          </a:prstGeom>
          <a:noFill/>
          <a:ln>
            <a:noFill/>
          </a:ln>
        </p:spPr>
      </p:pic>
      <p:pic>
        <p:nvPicPr>
          <p:cNvPr id="9" name="Picture 8" descr="2016-09-28 09"/>
          <p:cNvPicPr/>
          <p:nvPr/>
        </p:nvPicPr>
        <p:blipFill>
          <a:blip r:embed="rId4"/>
          <a:stretch/>
        </p:blipFill>
        <p:spPr bwMode="auto">
          <a:xfrm>
            <a:off x="8760155" y="1780804"/>
            <a:ext cx="2343150" cy="1752599"/>
          </a:xfrm>
          <a:prstGeom prst="rect">
            <a:avLst/>
          </a:prstGeom>
          <a:noFill/>
          <a:ln>
            <a:noFill/>
          </a:ln>
        </p:spPr>
      </p:pic>
      <p:pic>
        <p:nvPicPr>
          <p:cNvPr id="10" name="Picture 9" descr="2016-09-29 10"/>
          <p:cNvPicPr/>
          <p:nvPr/>
        </p:nvPicPr>
        <p:blipFill>
          <a:blip r:embed="rId5"/>
          <a:stretch/>
        </p:blipFill>
        <p:spPr bwMode="auto">
          <a:xfrm>
            <a:off x="8363383" y="3848098"/>
            <a:ext cx="2447925" cy="183832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25" y="1128166"/>
            <a:ext cx="8771447" cy="4781108"/>
          </a:xfrm>
          <a:prstGeom prst="rect">
            <a:avLst/>
          </a:prstGeom>
        </p:spPr>
      </p:pic>
      <p:sp>
        <p:nvSpPr>
          <p:cNvPr id="3" name="Title 2"/>
          <p:cNvSpPr>
            <a:spLocks noGrp="1"/>
          </p:cNvSpPr>
          <p:nvPr>
            <p:ph type="title"/>
          </p:nvPr>
        </p:nvSpPr>
        <p:spPr>
          <a:xfrm>
            <a:off x="1097280" y="-449647"/>
            <a:ext cx="10058400" cy="1458114"/>
          </a:xfrm>
        </p:spPr>
        <p:txBody>
          <a:bodyPr/>
          <a:lstStyle/>
          <a:p>
            <a:r>
              <a:rPr lang="en-US" dirty="0"/>
              <a:t>Plug-N-Harvest: </a:t>
            </a:r>
            <a:r>
              <a:rPr lang="en-US" dirty="0">
                <a:solidFill>
                  <a:srgbClr val="00B0F0"/>
                </a:solidFill>
              </a:rPr>
              <a:t>Real Deployment</a:t>
            </a:r>
            <a:endParaRPr lang="el-GR" dirty="0">
              <a:solidFill>
                <a:schemeClr val="accent6">
                  <a:lumMod val="75000"/>
                </a:schemeClr>
              </a:solidFill>
            </a:endParaRPr>
          </a:p>
        </p:txBody>
      </p:sp>
      <p:sp>
        <p:nvSpPr>
          <p:cNvPr id="4" name="Footer Placeholder 3"/>
          <p:cNvSpPr>
            <a:spLocks noGrp="1"/>
          </p:cNvSpPr>
          <p:nvPr>
            <p:ph type="ftr" sz="quarter" idx="11"/>
          </p:nvPr>
        </p:nvSpPr>
        <p:spPr/>
        <p:txBody>
          <a:bodyPr/>
          <a:lstStyle/>
          <a:p>
            <a:r>
              <a:rPr lang="en-US"/>
              <a:t>PLUG-N-HARVEST</a:t>
            </a:r>
            <a:br>
              <a:rPr lang="en-US"/>
            </a:br>
            <a:r>
              <a:rPr lang="en-US"/>
              <a:t>ID: 768735 - H2020-EU.2.1.5.2.</a:t>
            </a:r>
            <a:endParaRPr lang="en-US" dirty="0"/>
          </a:p>
        </p:txBody>
      </p:sp>
      <p:sp>
        <p:nvSpPr>
          <p:cNvPr id="5" name="Slide Number Placeholder 4"/>
          <p:cNvSpPr>
            <a:spLocks noGrp="1"/>
          </p:cNvSpPr>
          <p:nvPr>
            <p:ph type="sldNum" sz="quarter" idx="12"/>
          </p:nvPr>
        </p:nvSpPr>
        <p:spPr/>
        <p:txBody>
          <a:bodyPr/>
          <a:lstStyle/>
          <a:p>
            <a:fld id="{76F34D8A-136C-4FA7-8325-F06DF2D5CB3D}" type="slidenum">
              <a:rPr lang="en-US" smtClean="0"/>
              <a:pPr/>
              <a:t>41</a:t>
            </a:fld>
            <a:endParaRPr lang="en-US" dirty="0"/>
          </a:p>
        </p:txBody>
      </p:sp>
      <p:sp>
        <p:nvSpPr>
          <p:cNvPr id="17" name="Rectángulo: esquinas redondeadas 145"/>
          <p:cNvSpPr/>
          <p:nvPr/>
        </p:nvSpPr>
        <p:spPr>
          <a:xfrm>
            <a:off x="4998466" y="1229835"/>
            <a:ext cx="714290" cy="565965"/>
          </a:xfrm>
          <a:prstGeom prst="roundRect">
            <a:avLst/>
          </a:prstGeom>
          <a:solidFill>
            <a:schemeClr val="bg2">
              <a:lumMod val="2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000" dirty="0"/>
              <a:t>BMS</a:t>
            </a:r>
          </a:p>
          <a:p>
            <a:pPr algn="ctr"/>
            <a:r>
              <a:rPr lang="en-US" sz="1000" dirty="0"/>
              <a:t>System</a:t>
            </a:r>
          </a:p>
        </p:txBody>
      </p:sp>
      <p:cxnSp>
        <p:nvCxnSpPr>
          <p:cNvPr id="18" name="Conector recto 153"/>
          <p:cNvCxnSpPr>
            <a:cxnSpLocks/>
            <a:stCxn id="57" idx="2"/>
          </p:cNvCxnSpPr>
          <p:nvPr/>
        </p:nvCxnSpPr>
        <p:spPr>
          <a:xfrm flipH="1">
            <a:off x="4611972" y="1847905"/>
            <a:ext cx="17621" cy="1850391"/>
          </a:xfrm>
          <a:prstGeom prst="line">
            <a:avLst/>
          </a:prstGeom>
          <a:ln w="38100">
            <a:solidFill>
              <a:srgbClr val="99CB38"/>
            </a:solidFill>
          </a:ln>
        </p:spPr>
        <p:style>
          <a:lnRef idx="2">
            <a:schemeClr val="accent3"/>
          </a:lnRef>
          <a:fillRef idx="0">
            <a:schemeClr val="accent3"/>
          </a:fillRef>
          <a:effectRef idx="1">
            <a:schemeClr val="accent3"/>
          </a:effectRef>
          <a:fontRef idx="minor">
            <a:schemeClr val="tx1"/>
          </a:fontRef>
        </p:style>
      </p:cxnSp>
      <p:pic>
        <p:nvPicPr>
          <p:cNvPr id="29" name="Imagen 13"/>
          <p:cNvPicPr>
            <a:picLocks noChangeAspect="1"/>
          </p:cNvPicPr>
          <p:nvPr/>
        </p:nvPicPr>
        <p:blipFill rotWithShape="1">
          <a:blip r:embed="rId3" cstate="print">
            <a:extLst>
              <a:ext uri="{28A0092B-C50C-407E-A947-70E740481C1C}">
                <a14:useLocalDpi xmlns:a14="http://schemas.microsoft.com/office/drawing/2010/main" val="0"/>
              </a:ext>
            </a:extLst>
          </a:blip>
          <a:srcRect b="14914"/>
          <a:stretch/>
        </p:blipFill>
        <p:spPr>
          <a:xfrm>
            <a:off x="4142238" y="3568036"/>
            <a:ext cx="886590" cy="424328"/>
          </a:xfrm>
          <a:prstGeom prst="rect">
            <a:avLst/>
          </a:prstGeom>
          <a:ln>
            <a:noFill/>
          </a:ln>
          <a:effectLst>
            <a:outerShdw blurRad="292100" dist="139700" dir="2700000" algn="tl" rotWithShape="0">
              <a:srgbClr val="333333">
                <a:alpha val="65000"/>
              </a:srgbClr>
            </a:outerShdw>
          </a:effectLst>
        </p:spPr>
      </p:pic>
      <p:cxnSp>
        <p:nvCxnSpPr>
          <p:cNvPr id="38" name="Conector: angular 197"/>
          <p:cNvCxnSpPr>
            <a:cxnSpLocks/>
            <a:endCxn id="54" idx="3"/>
          </p:cNvCxnSpPr>
          <p:nvPr/>
        </p:nvCxnSpPr>
        <p:spPr>
          <a:xfrm rot="10800000" flipV="1">
            <a:off x="2671388" y="3992363"/>
            <a:ext cx="1926023" cy="1127271"/>
          </a:xfrm>
          <a:prstGeom prst="bentConnector3">
            <a:avLst>
              <a:gd name="adj1" fmla="val -559"/>
            </a:avLst>
          </a:prstGeom>
          <a:ln w="38100"/>
        </p:spPr>
        <p:style>
          <a:lnRef idx="2">
            <a:schemeClr val="accent1"/>
          </a:lnRef>
          <a:fillRef idx="0">
            <a:schemeClr val="accent1"/>
          </a:fillRef>
          <a:effectRef idx="1">
            <a:schemeClr val="accent1"/>
          </a:effectRef>
          <a:fontRef idx="minor">
            <a:schemeClr val="tx1"/>
          </a:fontRef>
        </p:style>
      </p:cxnSp>
      <p:pic>
        <p:nvPicPr>
          <p:cNvPr id="54" name="Picture 8" descr="C:\Users\usuario\Dropbox\Familia\fotos final\ipex16-izq.jpg"/>
          <p:cNvPicPr>
            <a:picLocks noChangeAspect="1" noChangeArrowheads="1"/>
          </p:cNvPicPr>
          <p:nvPr/>
        </p:nvPicPr>
        <p:blipFill>
          <a:blip r:embed="rId4" cstate="print"/>
          <a:stretch>
            <a:fillRect/>
          </a:stretch>
        </p:blipFill>
        <p:spPr bwMode="auto">
          <a:xfrm>
            <a:off x="1985312" y="4862356"/>
            <a:ext cx="686075" cy="514557"/>
          </a:xfrm>
          <a:prstGeom prst="rect">
            <a:avLst/>
          </a:prstGeom>
          <a:noFill/>
          <a:effectLst>
            <a:outerShdw blurRad="152400" dist="101600" dir="5400000" sx="90000" sy="-19000" rotWithShape="0">
              <a:prstClr val="black">
                <a:alpha val="15000"/>
              </a:prstClr>
            </a:outerShdw>
          </a:effectLst>
        </p:spPr>
      </p:pic>
      <p:grpSp>
        <p:nvGrpSpPr>
          <p:cNvPr id="24" name="Group 23"/>
          <p:cNvGrpSpPr/>
          <p:nvPr/>
        </p:nvGrpSpPr>
        <p:grpSpPr>
          <a:xfrm>
            <a:off x="2229643" y="1950845"/>
            <a:ext cx="693281" cy="668505"/>
            <a:chOff x="752183" y="4280593"/>
            <a:chExt cx="693281" cy="668505"/>
          </a:xfrm>
        </p:grpSpPr>
        <p:pic>
          <p:nvPicPr>
            <p:cNvPr id="11" name="Imagen 7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4010476">
              <a:off x="1094951" y="4598585"/>
              <a:ext cx="350513" cy="350513"/>
            </a:xfrm>
            <a:prstGeom prst="rect">
              <a:avLst/>
            </a:prstGeom>
            <a:ln>
              <a:noFill/>
            </a:ln>
            <a:effectLst>
              <a:outerShdw blurRad="292100" dist="139700" dir="2700000" algn="tl" rotWithShape="0">
                <a:srgbClr val="333333">
                  <a:alpha val="65000"/>
                </a:srgbClr>
              </a:outerShdw>
            </a:effectLst>
          </p:spPr>
        </p:pic>
        <p:pic>
          <p:nvPicPr>
            <p:cNvPr id="32" name="Imagen 6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5291" y="4418449"/>
              <a:ext cx="303834" cy="310164"/>
            </a:xfrm>
            <a:prstGeom prst="rect">
              <a:avLst/>
            </a:prstGeom>
            <a:ln>
              <a:noFill/>
            </a:ln>
            <a:effectLst>
              <a:outerShdw blurRad="292100" dist="139700" dir="2700000" algn="tl" rotWithShape="0">
                <a:srgbClr val="333333">
                  <a:alpha val="65000"/>
                </a:srgbClr>
              </a:outerShdw>
            </a:effectLst>
          </p:spPr>
        </p:pic>
        <p:pic>
          <p:nvPicPr>
            <p:cNvPr id="44" name="Imagen 7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2183" y="4280593"/>
              <a:ext cx="263727" cy="263727"/>
            </a:xfrm>
            <a:prstGeom prst="rect">
              <a:avLst/>
            </a:prstGeom>
          </p:spPr>
        </p:pic>
        <p:pic>
          <p:nvPicPr>
            <p:cNvPr id="43" name="Imagen 7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7208" y="4290014"/>
              <a:ext cx="266307" cy="266307"/>
            </a:xfrm>
            <a:prstGeom prst="rect">
              <a:avLst/>
            </a:prstGeom>
          </p:spPr>
        </p:pic>
      </p:grpSp>
      <p:pic>
        <p:nvPicPr>
          <p:cNvPr id="57" name="26 Imagen" descr="server_rack.jpg"/>
          <p:cNvPicPr>
            <a:picLocks noChangeAspect="1"/>
          </p:cNvPicPr>
          <p:nvPr/>
        </p:nvPicPr>
        <p:blipFill>
          <a:blip r:embed="rId9" cstate="print"/>
          <a:stretch>
            <a:fillRect/>
          </a:stretch>
        </p:blipFill>
        <p:spPr>
          <a:xfrm>
            <a:off x="4229792" y="1137147"/>
            <a:ext cx="799602" cy="710758"/>
          </a:xfrm>
          <a:prstGeom prst="rect">
            <a:avLst/>
          </a:prstGeom>
          <a:effectLst>
            <a:outerShdw blurRad="152400" dist="101600" dir="5400000" sx="90000" sy="-19000" rotWithShape="0">
              <a:prstClr val="black">
                <a:alpha val="15000"/>
              </a:prstClr>
            </a:outerShdw>
          </a:effectLst>
        </p:spPr>
      </p:pic>
      <p:pic>
        <p:nvPicPr>
          <p:cNvPr id="75" name="Picture 12" descr="C:\TEMP\iconos_IP-ex16\iconos_IP-ex16\tomaCorrienteActivaAuto_full.png"/>
          <p:cNvPicPr>
            <a:picLocks noChangeAspect="1" noChangeArrowheads="1"/>
          </p:cNvPicPr>
          <p:nvPr/>
        </p:nvPicPr>
        <p:blipFill>
          <a:blip r:embed="rId10" cstate="print">
            <a:duotone>
              <a:schemeClr val="accent3">
                <a:shade val="45000"/>
                <a:satMod val="135000"/>
              </a:schemeClr>
              <a:prstClr val="white"/>
            </a:duotone>
          </a:blip>
          <a:stretch>
            <a:fillRect/>
          </a:stretch>
        </p:blipFill>
        <p:spPr bwMode="auto">
          <a:xfrm>
            <a:off x="3832267" y="3303884"/>
            <a:ext cx="319080" cy="428296"/>
          </a:xfrm>
          <a:prstGeom prst="rect">
            <a:avLst/>
          </a:prstGeom>
          <a:noFill/>
          <a:effectLst>
            <a:outerShdw blurRad="152400" dist="101600" dir="5400000" sx="90000" sy="-19000" rotWithShape="0">
              <a:prstClr val="black">
                <a:alpha val="15000"/>
              </a:prstClr>
            </a:outerShdw>
          </a:effectLst>
        </p:spPr>
      </p:pic>
      <p:pic>
        <p:nvPicPr>
          <p:cNvPr id="78" name="67 Imagen" descr="din-rail-mounted-three-phase-electric-energy-meter-11644-2981551.jpg"/>
          <p:cNvPicPr>
            <a:picLocks noChangeAspect="1"/>
          </p:cNvPicPr>
          <p:nvPr/>
        </p:nvPicPr>
        <p:blipFill>
          <a:blip r:embed="rId11" cstate="print"/>
          <a:stretch>
            <a:fillRect/>
          </a:stretch>
        </p:blipFill>
        <p:spPr>
          <a:xfrm>
            <a:off x="2493370" y="3892384"/>
            <a:ext cx="467290" cy="616822"/>
          </a:xfrm>
          <a:prstGeom prst="rect">
            <a:avLst/>
          </a:prstGeom>
          <a:effectLst>
            <a:outerShdw blurRad="152400" dist="101600" dir="5400000" sx="90000" sy="-19000" rotWithShape="0">
              <a:prstClr val="black">
                <a:alpha val="15000"/>
              </a:prstClr>
            </a:outerShdw>
          </a:effectLst>
        </p:spPr>
      </p:pic>
      <p:pic>
        <p:nvPicPr>
          <p:cNvPr id="80" name="77 Imagen" descr="detectorDeteccion_full.png"/>
          <p:cNvPicPr>
            <a:picLocks noChangeAspect="1"/>
          </p:cNvPicPr>
          <p:nvPr/>
        </p:nvPicPr>
        <p:blipFill>
          <a:blip r:embed="rId12" cstate="print">
            <a:duotone>
              <a:schemeClr val="accent3">
                <a:shade val="45000"/>
                <a:satMod val="135000"/>
              </a:schemeClr>
              <a:prstClr val="white"/>
            </a:duotone>
          </a:blip>
          <a:stretch>
            <a:fillRect/>
          </a:stretch>
        </p:blipFill>
        <p:spPr>
          <a:xfrm>
            <a:off x="5976928" y="4003600"/>
            <a:ext cx="396909" cy="396909"/>
          </a:xfrm>
          <a:prstGeom prst="rect">
            <a:avLst/>
          </a:prstGeom>
        </p:spPr>
      </p:pic>
      <p:sp>
        <p:nvSpPr>
          <p:cNvPr id="81" name="Rectángulo: esquinas redondeadas 1"/>
          <p:cNvSpPr/>
          <p:nvPr/>
        </p:nvSpPr>
        <p:spPr>
          <a:xfrm>
            <a:off x="10275450" y="2077698"/>
            <a:ext cx="1417154" cy="508613"/>
          </a:xfrm>
          <a:prstGeom prst="roundRect">
            <a:avLst/>
          </a:prstGeom>
          <a:solidFill>
            <a:schemeClr val="accent2">
              <a:lumMod val="60000"/>
              <a:lumOff val="40000"/>
            </a:schemeClr>
          </a:solidFill>
          <a:ln>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lIns="87272" tIns="43635" rIns="87272" bIns="43635" rtlCol="0" anchor="ctr"/>
          <a:lstStyle/>
          <a:p>
            <a:pPr algn="ctr"/>
            <a:r>
              <a:rPr lang="es-ES" dirty="0"/>
              <a:t>IMCS</a:t>
            </a:r>
          </a:p>
        </p:txBody>
      </p:sp>
      <p:sp>
        <p:nvSpPr>
          <p:cNvPr id="82" name="Rectángulo: esquinas redondeadas 1"/>
          <p:cNvSpPr/>
          <p:nvPr/>
        </p:nvSpPr>
        <p:spPr>
          <a:xfrm>
            <a:off x="10299833" y="3303884"/>
            <a:ext cx="1417154" cy="508613"/>
          </a:xfrm>
          <a:prstGeom prst="roundRect">
            <a:avLst/>
          </a:prstGeom>
          <a:solidFill>
            <a:schemeClr val="accent2">
              <a:lumMod val="60000"/>
              <a:lumOff val="40000"/>
            </a:schemeClr>
          </a:solidFill>
          <a:ln>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lIns="87272" tIns="43635" rIns="87272" bIns="43635" rtlCol="0" anchor="ctr"/>
          <a:lstStyle/>
          <a:p>
            <a:pPr algn="ctr"/>
            <a:r>
              <a:rPr lang="es-ES" dirty="0"/>
              <a:t>OEMS</a:t>
            </a:r>
          </a:p>
        </p:txBody>
      </p:sp>
      <p:sp>
        <p:nvSpPr>
          <p:cNvPr id="83" name="23 Nube"/>
          <p:cNvSpPr/>
          <p:nvPr/>
        </p:nvSpPr>
        <p:spPr>
          <a:xfrm>
            <a:off x="9132442" y="2653752"/>
            <a:ext cx="1143008" cy="444424"/>
          </a:xfrm>
          <a:prstGeom prst="cloud">
            <a:avLst/>
          </a:prstGeom>
          <a:effectLst>
            <a:outerShdw blurRad="152400" dist="101600" dir="5400000" sx="90000" sy="-19000" rotWithShape="0">
              <a:prstClr val="black">
                <a:alpha val="15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s-ES" sz="1000" dirty="0">
                <a:solidFill>
                  <a:schemeClr val="bg1"/>
                </a:solidFill>
                <a:effectLst>
                  <a:outerShdw blurRad="38100" dist="38100" dir="2700000" algn="tl">
                    <a:srgbClr val="000000">
                      <a:alpha val="43137"/>
                    </a:srgbClr>
                  </a:outerShdw>
                </a:effectLst>
                <a:latin typeface="Arial Rounded MT Bold" pitchFamily="34" charset="0"/>
                <a:ea typeface="Roboto Bk" pitchFamily="2" charset="0"/>
              </a:rPr>
              <a:t>Internet</a:t>
            </a:r>
          </a:p>
        </p:txBody>
      </p:sp>
      <p:cxnSp>
        <p:nvCxnSpPr>
          <p:cNvPr id="84" name="Conector recto de flecha 102"/>
          <p:cNvCxnSpPr>
            <a:cxnSpLocks/>
            <a:stCxn id="83" idx="1"/>
            <a:endCxn id="82" idx="1"/>
          </p:cNvCxnSpPr>
          <p:nvPr/>
        </p:nvCxnSpPr>
        <p:spPr>
          <a:xfrm>
            <a:off x="9703946" y="3097703"/>
            <a:ext cx="595887" cy="460488"/>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5" name="Conector recto de flecha 102"/>
          <p:cNvCxnSpPr>
            <a:cxnSpLocks/>
            <a:stCxn id="83" idx="3"/>
            <a:endCxn id="81" idx="1"/>
          </p:cNvCxnSpPr>
          <p:nvPr/>
        </p:nvCxnSpPr>
        <p:spPr>
          <a:xfrm flipV="1">
            <a:off x="9703946" y="2332005"/>
            <a:ext cx="571504" cy="347157"/>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1" name="40 Conector recto"/>
          <p:cNvCxnSpPr>
            <a:cxnSpLocks/>
          </p:cNvCxnSpPr>
          <p:nvPr/>
        </p:nvCxnSpPr>
        <p:spPr>
          <a:xfrm>
            <a:off x="1975092" y="4686212"/>
            <a:ext cx="6350550" cy="22202"/>
          </a:xfrm>
          <a:prstGeom prst="line">
            <a:avLst/>
          </a:prstGeom>
          <a:ln w="38100"/>
        </p:spPr>
        <p:style>
          <a:lnRef idx="2">
            <a:schemeClr val="accent3"/>
          </a:lnRef>
          <a:fillRef idx="0">
            <a:schemeClr val="accent3"/>
          </a:fillRef>
          <a:effectRef idx="1">
            <a:schemeClr val="accent3"/>
          </a:effectRef>
          <a:fontRef idx="minor">
            <a:schemeClr val="tx1"/>
          </a:fontRef>
        </p:style>
      </p:cxnSp>
      <p:cxnSp>
        <p:nvCxnSpPr>
          <p:cNvPr id="92" name="40 Conector recto"/>
          <p:cNvCxnSpPr>
            <a:cxnSpLocks/>
          </p:cNvCxnSpPr>
          <p:nvPr/>
        </p:nvCxnSpPr>
        <p:spPr>
          <a:xfrm flipV="1">
            <a:off x="2651832" y="4403584"/>
            <a:ext cx="0" cy="304830"/>
          </a:xfrm>
          <a:prstGeom prst="line">
            <a:avLst/>
          </a:prstGeom>
          <a:ln w="38100"/>
        </p:spPr>
        <p:style>
          <a:lnRef idx="2">
            <a:schemeClr val="accent3"/>
          </a:lnRef>
          <a:fillRef idx="0">
            <a:schemeClr val="accent3"/>
          </a:fillRef>
          <a:effectRef idx="1">
            <a:schemeClr val="accent3"/>
          </a:effectRef>
          <a:fontRef idx="minor">
            <a:schemeClr val="tx1"/>
          </a:fontRef>
        </p:style>
      </p:cxnSp>
      <p:cxnSp>
        <p:nvCxnSpPr>
          <p:cNvPr id="93" name="40 Conector recto"/>
          <p:cNvCxnSpPr>
            <a:cxnSpLocks/>
          </p:cNvCxnSpPr>
          <p:nvPr/>
        </p:nvCxnSpPr>
        <p:spPr>
          <a:xfrm flipV="1">
            <a:off x="7060405" y="4399431"/>
            <a:ext cx="0" cy="304830"/>
          </a:xfrm>
          <a:prstGeom prst="line">
            <a:avLst/>
          </a:prstGeom>
          <a:ln w="38100"/>
        </p:spPr>
        <p:style>
          <a:lnRef idx="2">
            <a:schemeClr val="accent3"/>
          </a:lnRef>
          <a:fillRef idx="0">
            <a:schemeClr val="accent3"/>
          </a:fillRef>
          <a:effectRef idx="1">
            <a:schemeClr val="accent3"/>
          </a:effectRef>
          <a:fontRef idx="minor">
            <a:schemeClr val="tx1"/>
          </a:fontRef>
        </p:style>
      </p:cxnSp>
      <p:cxnSp>
        <p:nvCxnSpPr>
          <p:cNvPr id="94" name="40 Conector recto"/>
          <p:cNvCxnSpPr>
            <a:cxnSpLocks/>
          </p:cNvCxnSpPr>
          <p:nvPr/>
        </p:nvCxnSpPr>
        <p:spPr>
          <a:xfrm flipV="1">
            <a:off x="3782287" y="4375681"/>
            <a:ext cx="0" cy="304830"/>
          </a:xfrm>
          <a:prstGeom prst="line">
            <a:avLst/>
          </a:prstGeom>
          <a:ln w="38100"/>
        </p:spPr>
        <p:style>
          <a:lnRef idx="2">
            <a:schemeClr val="accent3"/>
          </a:lnRef>
          <a:fillRef idx="0">
            <a:schemeClr val="accent3"/>
          </a:fillRef>
          <a:effectRef idx="1">
            <a:schemeClr val="accent3"/>
          </a:effectRef>
          <a:fontRef idx="minor">
            <a:schemeClr val="tx1"/>
          </a:fontRef>
        </p:style>
      </p:cxnSp>
      <p:cxnSp>
        <p:nvCxnSpPr>
          <p:cNvPr id="96" name="40 Conector recto"/>
          <p:cNvCxnSpPr>
            <a:cxnSpLocks/>
          </p:cNvCxnSpPr>
          <p:nvPr/>
        </p:nvCxnSpPr>
        <p:spPr>
          <a:xfrm flipV="1">
            <a:off x="3492750" y="4381381"/>
            <a:ext cx="0" cy="304830"/>
          </a:xfrm>
          <a:prstGeom prst="line">
            <a:avLst/>
          </a:prstGeom>
          <a:ln w="38100"/>
        </p:spPr>
        <p:style>
          <a:lnRef idx="2">
            <a:schemeClr val="accent3"/>
          </a:lnRef>
          <a:fillRef idx="0">
            <a:schemeClr val="accent3"/>
          </a:fillRef>
          <a:effectRef idx="1">
            <a:schemeClr val="accent3"/>
          </a:effectRef>
          <a:fontRef idx="minor">
            <a:schemeClr val="tx1"/>
          </a:fontRef>
        </p:style>
      </p:cxnSp>
      <p:pic>
        <p:nvPicPr>
          <p:cNvPr id="101" name="95 Imagen" descr="S-exT1.png"/>
          <p:cNvPicPr>
            <a:picLocks noChangeAspect="1"/>
          </p:cNvPicPr>
          <p:nvPr/>
        </p:nvPicPr>
        <p:blipFill>
          <a:blip r:embed="rId13" cstate="print">
            <a:duotone>
              <a:schemeClr val="accent3">
                <a:shade val="45000"/>
                <a:satMod val="135000"/>
              </a:schemeClr>
              <a:prstClr val="white"/>
            </a:duotone>
          </a:blip>
          <a:stretch>
            <a:fillRect/>
          </a:stretch>
        </p:blipFill>
        <p:spPr>
          <a:xfrm>
            <a:off x="1621261" y="3915454"/>
            <a:ext cx="605172" cy="540000"/>
          </a:xfrm>
          <a:prstGeom prst="rect">
            <a:avLst/>
          </a:prstGeom>
          <a:ln>
            <a:noFill/>
          </a:ln>
          <a:effectLst>
            <a:outerShdw blurRad="292100" dist="139700" dir="2700000" algn="tl" rotWithShape="0">
              <a:srgbClr val="333333">
                <a:alpha val="65000"/>
              </a:srgbClr>
            </a:outerShdw>
          </a:effectLst>
        </p:spPr>
      </p:pic>
      <p:pic>
        <p:nvPicPr>
          <p:cNvPr id="102" name="Imagen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756442" y="3934478"/>
            <a:ext cx="334809" cy="334809"/>
          </a:xfrm>
          <a:prstGeom prst="rect">
            <a:avLst/>
          </a:prstGeom>
        </p:spPr>
      </p:pic>
      <p:pic>
        <p:nvPicPr>
          <p:cNvPr id="103" name="Imagen 11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874311" y="4015961"/>
            <a:ext cx="372187" cy="372187"/>
          </a:xfrm>
          <a:prstGeom prst="rect">
            <a:avLst/>
          </a:prstGeom>
        </p:spPr>
      </p:pic>
      <p:sp>
        <p:nvSpPr>
          <p:cNvPr id="104" name="CuadroTexto 104"/>
          <p:cNvSpPr txBox="1"/>
          <p:nvPr/>
        </p:nvSpPr>
        <p:spPr>
          <a:xfrm>
            <a:off x="7552396" y="1537809"/>
            <a:ext cx="1131638" cy="365121"/>
          </a:xfrm>
          <a:prstGeom prst="rect">
            <a:avLst/>
          </a:prstGeom>
          <a:noFill/>
        </p:spPr>
        <p:txBody>
          <a:bodyPr wrap="none" lIns="87272" tIns="43635" rIns="87272" bIns="43635" rtlCol="0">
            <a:spAutoFit/>
          </a:bodyPr>
          <a:lstStyle/>
          <a:p>
            <a:r>
              <a:rPr lang="es-ES" dirty="0"/>
              <a:t>NGSI API</a:t>
            </a:r>
          </a:p>
        </p:txBody>
      </p:sp>
      <p:cxnSp>
        <p:nvCxnSpPr>
          <p:cNvPr id="105" name="Conector recto de flecha 102"/>
          <p:cNvCxnSpPr>
            <a:cxnSpLocks/>
            <a:stCxn id="29" idx="3"/>
            <a:endCxn id="83" idx="2"/>
          </p:cNvCxnSpPr>
          <p:nvPr/>
        </p:nvCxnSpPr>
        <p:spPr>
          <a:xfrm flipV="1">
            <a:off x="5028828" y="2875964"/>
            <a:ext cx="4107159" cy="904236"/>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5123531" y="1973401"/>
            <a:ext cx="693281" cy="668505"/>
            <a:chOff x="752183" y="4280593"/>
            <a:chExt cx="693281" cy="668505"/>
          </a:xfrm>
        </p:grpSpPr>
        <p:pic>
          <p:nvPicPr>
            <p:cNvPr id="59" name="Imagen 7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4010476">
              <a:off x="1094951" y="4598585"/>
              <a:ext cx="350513" cy="350513"/>
            </a:xfrm>
            <a:prstGeom prst="rect">
              <a:avLst/>
            </a:prstGeom>
            <a:ln>
              <a:noFill/>
            </a:ln>
            <a:effectLst>
              <a:outerShdw blurRad="292100" dist="139700" dir="2700000" algn="tl" rotWithShape="0">
                <a:srgbClr val="333333">
                  <a:alpha val="65000"/>
                </a:srgbClr>
              </a:outerShdw>
            </a:effectLst>
          </p:spPr>
        </p:pic>
        <p:pic>
          <p:nvPicPr>
            <p:cNvPr id="60" name="Imagen 6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5291" y="4418449"/>
              <a:ext cx="303834" cy="310164"/>
            </a:xfrm>
            <a:prstGeom prst="rect">
              <a:avLst/>
            </a:prstGeom>
            <a:ln>
              <a:noFill/>
            </a:ln>
            <a:effectLst>
              <a:outerShdw blurRad="292100" dist="139700" dir="2700000" algn="tl" rotWithShape="0">
                <a:srgbClr val="333333">
                  <a:alpha val="65000"/>
                </a:srgbClr>
              </a:outerShdw>
            </a:effectLst>
          </p:spPr>
        </p:pic>
        <p:pic>
          <p:nvPicPr>
            <p:cNvPr id="61" name="Imagen 7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2183" y="4280593"/>
              <a:ext cx="263727" cy="263727"/>
            </a:xfrm>
            <a:prstGeom prst="rect">
              <a:avLst/>
            </a:prstGeom>
          </p:spPr>
        </p:pic>
        <p:pic>
          <p:nvPicPr>
            <p:cNvPr id="62" name="Imagen 7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7208" y="4290014"/>
              <a:ext cx="266307" cy="266307"/>
            </a:xfrm>
            <a:prstGeom prst="rect">
              <a:avLst/>
            </a:prstGeom>
          </p:spPr>
        </p:pic>
      </p:grpSp>
      <p:pic>
        <p:nvPicPr>
          <p:cNvPr id="63" name="77 Imagen" descr="detectorDeteccion_full.png"/>
          <p:cNvPicPr>
            <a:picLocks noChangeAspect="1"/>
          </p:cNvPicPr>
          <p:nvPr/>
        </p:nvPicPr>
        <p:blipFill>
          <a:blip r:embed="rId12" cstate="print">
            <a:duotone>
              <a:schemeClr val="accent3">
                <a:shade val="45000"/>
                <a:satMod val="135000"/>
              </a:schemeClr>
              <a:prstClr val="white"/>
            </a:duotone>
          </a:blip>
          <a:stretch>
            <a:fillRect/>
          </a:stretch>
        </p:blipFill>
        <p:spPr>
          <a:xfrm>
            <a:off x="3262646" y="4002635"/>
            <a:ext cx="396909" cy="396909"/>
          </a:xfrm>
          <a:prstGeom prst="rect">
            <a:avLst/>
          </a:prstGeom>
        </p:spPr>
      </p:pic>
      <p:pic>
        <p:nvPicPr>
          <p:cNvPr id="64" name="Imagen 11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599838" y="4039939"/>
            <a:ext cx="372187" cy="372187"/>
          </a:xfrm>
          <a:prstGeom prst="rect">
            <a:avLst/>
          </a:prstGeom>
        </p:spPr>
      </p:pic>
      <p:sp>
        <p:nvSpPr>
          <p:cNvPr id="16" name="Rectángulo: esquinas redondeadas 122"/>
          <p:cNvSpPr/>
          <p:nvPr/>
        </p:nvSpPr>
        <p:spPr>
          <a:xfrm>
            <a:off x="4146082" y="4105164"/>
            <a:ext cx="977449" cy="372793"/>
          </a:xfrm>
          <a:prstGeom prst="roundRect">
            <a:avLst/>
          </a:prstGeom>
          <a:solidFill>
            <a:srgbClr val="C00000"/>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000" dirty="0" err="1"/>
              <a:t>Wifi</a:t>
            </a:r>
            <a:r>
              <a:rPr lang="en-US" sz="1000" dirty="0"/>
              <a:t>/Ethernet</a:t>
            </a:r>
          </a:p>
          <a:p>
            <a:pPr algn="ctr"/>
            <a:r>
              <a:rPr lang="en-US" sz="1000" dirty="0"/>
              <a:t>Router</a:t>
            </a:r>
          </a:p>
        </p:txBody>
      </p:sp>
      <p:cxnSp>
        <p:nvCxnSpPr>
          <p:cNvPr id="69" name="40 Conector recto"/>
          <p:cNvCxnSpPr>
            <a:cxnSpLocks/>
          </p:cNvCxnSpPr>
          <p:nvPr/>
        </p:nvCxnSpPr>
        <p:spPr>
          <a:xfrm flipV="1">
            <a:off x="6175383" y="4393535"/>
            <a:ext cx="0" cy="304830"/>
          </a:xfrm>
          <a:prstGeom prst="line">
            <a:avLst/>
          </a:prstGeom>
          <a:ln w="38100"/>
        </p:spPr>
        <p:style>
          <a:lnRef idx="2">
            <a:schemeClr val="accent3"/>
          </a:lnRef>
          <a:fillRef idx="0">
            <a:schemeClr val="accent3"/>
          </a:fillRef>
          <a:effectRef idx="1">
            <a:schemeClr val="accent3"/>
          </a:effectRef>
          <a:fontRef idx="minor">
            <a:schemeClr val="tx1"/>
          </a:fontRef>
        </p:style>
      </p:cxnSp>
      <p:cxnSp>
        <p:nvCxnSpPr>
          <p:cNvPr id="72" name="40 Conector recto"/>
          <p:cNvCxnSpPr>
            <a:cxnSpLocks/>
            <a:endCxn id="75" idx="2"/>
          </p:cNvCxnSpPr>
          <p:nvPr/>
        </p:nvCxnSpPr>
        <p:spPr>
          <a:xfrm flipV="1">
            <a:off x="3991807" y="3732180"/>
            <a:ext cx="0" cy="976234"/>
          </a:xfrm>
          <a:prstGeom prst="line">
            <a:avLst/>
          </a:prstGeom>
          <a:ln w="38100"/>
        </p:spPr>
        <p:style>
          <a:lnRef idx="2">
            <a:schemeClr val="accent3"/>
          </a:lnRef>
          <a:fillRef idx="0">
            <a:schemeClr val="accent3"/>
          </a:fillRef>
          <a:effectRef idx="1">
            <a:schemeClr val="accent3"/>
          </a:effectRef>
          <a:fontRef idx="minor">
            <a:schemeClr val="tx1"/>
          </a:fontRef>
        </p:style>
      </p:cxnSp>
      <p:cxnSp>
        <p:nvCxnSpPr>
          <p:cNvPr id="76" name="40 Conector recto"/>
          <p:cNvCxnSpPr>
            <a:cxnSpLocks/>
          </p:cNvCxnSpPr>
          <p:nvPr/>
        </p:nvCxnSpPr>
        <p:spPr>
          <a:xfrm flipV="1">
            <a:off x="1975092" y="4364884"/>
            <a:ext cx="0" cy="304830"/>
          </a:xfrm>
          <a:prstGeom prst="line">
            <a:avLst/>
          </a:prstGeom>
          <a:ln w="38100"/>
        </p:spPr>
        <p:style>
          <a:lnRef idx="2">
            <a:schemeClr val="accent3"/>
          </a:lnRef>
          <a:fillRef idx="0">
            <a:schemeClr val="accent3"/>
          </a:fillRef>
          <a:effectRef idx="1">
            <a:schemeClr val="accent3"/>
          </a:effectRef>
          <a:fontRef idx="minor">
            <a:schemeClr val="tx1"/>
          </a:fontRef>
        </p:style>
      </p:cxnSp>
      <p:pic>
        <p:nvPicPr>
          <p:cNvPr id="35" name="Picture 3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694592" y="4862356"/>
            <a:ext cx="1262100" cy="1023324"/>
          </a:xfrm>
          <a:prstGeom prst="rect">
            <a:avLst/>
          </a:prstGeom>
        </p:spPr>
      </p:pic>
      <p:cxnSp>
        <p:nvCxnSpPr>
          <p:cNvPr id="79" name="40 Conector recto"/>
          <p:cNvCxnSpPr>
            <a:cxnSpLocks/>
          </p:cNvCxnSpPr>
          <p:nvPr/>
        </p:nvCxnSpPr>
        <p:spPr>
          <a:xfrm flipV="1">
            <a:off x="8325642" y="4662740"/>
            <a:ext cx="0" cy="304830"/>
          </a:xfrm>
          <a:prstGeom prst="line">
            <a:avLst/>
          </a:prstGeom>
          <a:ln w="38100"/>
        </p:spPr>
        <p:style>
          <a:lnRef idx="2">
            <a:schemeClr val="accent3"/>
          </a:lnRef>
          <a:fillRef idx="0">
            <a:schemeClr val="accent3"/>
          </a:fillRef>
          <a:effectRef idx="1">
            <a:schemeClr val="accent3"/>
          </a:effectRef>
          <a:fontRef idx="minor">
            <a:schemeClr val="tx1"/>
          </a:fontRef>
        </p:style>
      </p:cxnSp>
      <p:cxnSp>
        <p:nvCxnSpPr>
          <p:cNvPr id="88" name="40 Conector recto"/>
          <p:cNvCxnSpPr>
            <a:cxnSpLocks/>
          </p:cNvCxnSpPr>
          <p:nvPr/>
        </p:nvCxnSpPr>
        <p:spPr>
          <a:xfrm flipV="1">
            <a:off x="2312176" y="4708414"/>
            <a:ext cx="0" cy="304830"/>
          </a:xfrm>
          <a:prstGeom prst="line">
            <a:avLst/>
          </a:prstGeom>
          <a:ln w="38100"/>
        </p:spPr>
        <p:style>
          <a:lnRef idx="2">
            <a:schemeClr val="accent3"/>
          </a:lnRef>
          <a:fillRef idx="0">
            <a:schemeClr val="accent3"/>
          </a:fillRef>
          <a:effectRef idx="1">
            <a:schemeClr val="accent3"/>
          </a:effectRef>
          <a:fontRef idx="minor">
            <a:schemeClr val="tx1"/>
          </a:fontRef>
        </p:style>
      </p:cxnSp>
      <p:pic>
        <p:nvPicPr>
          <p:cNvPr id="99" name="67 Imagen" descr="din-rail-mounted-three-phase-electric-energy-meter-11644-2981551.jpg"/>
          <p:cNvPicPr>
            <a:picLocks noChangeAspect="1"/>
          </p:cNvPicPr>
          <p:nvPr/>
        </p:nvPicPr>
        <p:blipFill>
          <a:blip r:embed="rId11" cstate="print"/>
          <a:stretch>
            <a:fillRect/>
          </a:stretch>
        </p:blipFill>
        <p:spPr>
          <a:xfrm>
            <a:off x="8216744" y="4269287"/>
            <a:ext cx="467290" cy="616822"/>
          </a:xfrm>
          <a:prstGeom prst="rect">
            <a:avLst/>
          </a:prstGeom>
          <a:effectLst>
            <a:outerShdw blurRad="152400" dist="101600" dir="5400000" sx="90000" sy="-19000" rotWithShape="0">
              <a:prstClr val="black">
                <a:alpha val="15000"/>
              </a:prstClr>
            </a:outerShdw>
          </a:effectLst>
        </p:spPr>
      </p:pic>
    </p:spTree>
    <p:extLst>
      <p:ext uri="{BB962C8B-B14F-4D97-AF65-F5344CB8AC3E}">
        <p14:creationId xmlns:p14="http://schemas.microsoft.com/office/powerpoint/2010/main" val="31241068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2"/>
          <p:cNvSpPr>
            <a:spLocks noGrp="1"/>
          </p:cNvSpPr>
          <p:nvPr>
            <p:ph type="title"/>
          </p:nvPr>
        </p:nvSpPr>
        <p:spPr bwMode="auto"/>
        <p:txBody>
          <a:bodyPr/>
          <a:lstStyle/>
          <a:p>
            <a:pPr>
              <a:defRPr/>
            </a:pPr>
            <a:r>
              <a:rPr lang="en-US"/>
              <a:t>Plug-N-Harvest: </a:t>
            </a:r>
            <a:r>
              <a:rPr lang="en-US">
                <a:solidFill>
                  <a:srgbClr val="00B0F0"/>
                </a:solidFill>
              </a:rPr>
              <a:t>WP3 Next Steps</a:t>
            </a:r>
            <a:endParaRPr lang="el-GR">
              <a:solidFill>
                <a:schemeClr val="accent6">
                  <a:lumMod val="75000"/>
                </a:schemeClr>
              </a:solidFill>
            </a:endParaRPr>
          </a:p>
        </p:txBody>
      </p:sp>
      <p:sp>
        <p:nvSpPr>
          <p:cNvPr id="5" name="Footer Placeholder 3"/>
          <p:cNvSpPr>
            <a:spLocks noGrp="1"/>
          </p:cNvSpPr>
          <p:nvPr>
            <p:ph type="ftr" sz="quarter" idx="11"/>
          </p:nvPr>
        </p:nvSpPr>
        <p:spPr bwMode="auto"/>
        <p:txBody>
          <a:bodyPr/>
          <a:lstStyle/>
          <a:p>
            <a:pPr>
              <a:defRPr/>
            </a:pPr>
            <a:r>
              <a:rPr lang="en-US"/>
              <a:t>PLUG-N-HARVEST</a:t>
            </a:r>
            <a:br>
              <a:rPr lang="en-US"/>
            </a:br>
            <a:r>
              <a:rPr lang="en-US"/>
              <a:t>ID: 768735 - H2020-EU.2.1.5.2.</a:t>
            </a:r>
          </a:p>
        </p:txBody>
      </p:sp>
      <p:sp>
        <p:nvSpPr>
          <p:cNvPr id="6" name="Slide Number Placeholder 4"/>
          <p:cNvSpPr>
            <a:spLocks noGrp="1"/>
          </p:cNvSpPr>
          <p:nvPr>
            <p:ph type="sldNum" sz="quarter" idx="12"/>
          </p:nvPr>
        </p:nvSpPr>
        <p:spPr bwMode="auto"/>
        <p:txBody>
          <a:bodyPr/>
          <a:lstStyle/>
          <a:p>
            <a:pPr>
              <a:defRPr/>
            </a:pPr>
            <a:r>
              <a:rPr lang="en-US"/>
              <a:t>37</a:t>
            </a:r>
          </a:p>
        </p:txBody>
      </p:sp>
      <p:sp>
        <p:nvSpPr>
          <p:cNvPr id="7" name="Content Placeholder 6"/>
          <p:cNvSpPr>
            <a:spLocks noGrp="1"/>
          </p:cNvSpPr>
          <p:nvPr>
            <p:ph idx="1"/>
          </p:nvPr>
        </p:nvSpPr>
        <p:spPr bwMode="auto">
          <a:xfrm>
            <a:off x="1097279" y="1845733"/>
            <a:ext cx="10599915" cy="4186931"/>
          </a:xfrm>
        </p:spPr>
        <p:txBody>
          <a:bodyPr>
            <a:normAutofit/>
          </a:bodyPr>
          <a:lstStyle/>
          <a:p>
            <a:pPr algn="just">
              <a:lnSpc>
                <a:spcPct val="104999"/>
              </a:lnSpc>
              <a:buFont typeface="Wingdings"/>
              <a:buChar char="q"/>
              <a:defRPr/>
            </a:pPr>
            <a:r>
              <a:rPr lang="en-US" sz="1900" dirty="0">
                <a:latin typeface="Times New Roman"/>
                <a:ea typeface="Times New Roman"/>
              </a:rPr>
              <a:t>Finalize the functional description for Task 3.3 existing tools [SIEMENS, CERTH, </a:t>
            </a:r>
            <a:r>
              <a:rPr lang="en-US" sz="1900" dirty="0" err="1">
                <a:latin typeface="Times New Roman"/>
                <a:ea typeface="Times New Roman"/>
              </a:rPr>
              <a:t>OdinS</a:t>
            </a:r>
            <a:r>
              <a:rPr lang="en-US" sz="1900" dirty="0">
                <a:latin typeface="Times New Roman"/>
                <a:ea typeface="Times New Roman"/>
              </a:rPr>
              <a:t> and ETRA].</a:t>
            </a:r>
            <a:endParaRPr dirty="0"/>
          </a:p>
          <a:p>
            <a:pPr algn="just">
              <a:lnSpc>
                <a:spcPct val="80000"/>
              </a:lnSpc>
              <a:buFont typeface="Wingdings"/>
              <a:buChar char="q"/>
              <a:defRPr/>
            </a:pPr>
            <a:r>
              <a:rPr lang="en-US" sz="1900" dirty="0">
                <a:latin typeface="Times New Roman"/>
              </a:rPr>
              <a:t>Finalize the additional questionnaire items to acquire more detailed information from End-Users regarding the existing sensing, actuating and data-routing infrastructure of the buildings [ALL – input for WP1].</a:t>
            </a:r>
            <a:endParaRPr lang="en-US" dirty="0">
              <a:latin typeface="Times New Roman"/>
              <a:ea typeface="Times New Roman"/>
            </a:endParaRPr>
          </a:p>
          <a:p>
            <a:pPr algn="just">
              <a:lnSpc>
                <a:spcPct val="80000"/>
              </a:lnSpc>
              <a:buFont typeface="Wingdings"/>
              <a:buChar char="q"/>
              <a:defRPr/>
            </a:pPr>
            <a:r>
              <a:rPr lang="en-US" sz="1900" dirty="0">
                <a:latin typeface="Times New Roman"/>
              </a:rPr>
              <a:t>Finalize the list with the minimum required equipment and the respective proposed commercial solutions [ALL – input for WP4].</a:t>
            </a:r>
            <a:endParaRPr dirty="0"/>
          </a:p>
          <a:p>
            <a:pPr algn="just">
              <a:lnSpc>
                <a:spcPct val="80000"/>
              </a:lnSpc>
              <a:buFont typeface="Wingdings"/>
              <a:buChar char="q"/>
              <a:defRPr/>
            </a:pPr>
            <a:r>
              <a:rPr lang="en-US" sz="1900" dirty="0">
                <a:latin typeface="Times New Roman"/>
                <a:ea typeface="Times New Roman"/>
              </a:rPr>
              <a:t>Align with materials and circularity [ALL – input from WP5].</a:t>
            </a:r>
            <a:endParaRPr dirty="0"/>
          </a:p>
          <a:p>
            <a:pPr algn="just">
              <a:lnSpc>
                <a:spcPct val="80000"/>
              </a:lnSpc>
              <a:buFont typeface="Wingdings"/>
              <a:buChar char="q"/>
              <a:defRPr/>
            </a:pPr>
            <a:r>
              <a:rPr lang="en-US" sz="1900" dirty="0">
                <a:latin typeface="Times New Roman"/>
              </a:rPr>
              <a:t>Formulate the relative KPIs and cost-criterions for the energy management system according to the survey [ALL – input for WP1].</a:t>
            </a:r>
            <a:endParaRPr lang="en-US" dirty="0"/>
          </a:p>
          <a:p>
            <a:pPr algn="just">
              <a:lnSpc>
                <a:spcPct val="80000"/>
              </a:lnSpc>
              <a:buFont typeface="Wingdings"/>
              <a:buChar char="q"/>
              <a:defRPr/>
            </a:pPr>
            <a:r>
              <a:rPr lang="en-US" sz="1900" dirty="0">
                <a:latin typeface="Times New Roman"/>
                <a:ea typeface="Times New Roman"/>
              </a:rPr>
              <a:t>Identify actions for OEMS and IMCS cooperation [CERTH, ETRA I+D].</a:t>
            </a:r>
            <a:endParaRPr dirty="0"/>
          </a:p>
          <a:p>
            <a:pPr algn="just">
              <a:lnSpc>
                <a:spcPct val="80000"/>
              </a:lnSpc>
              <a:buFont typeface="Wingdings"/>
              <a:buChar char="q"/>
              <a:defRPr/>
            </a:pPr>
            <a:r>
              <a:rPr lang="en-US" sz="1900" dirty="0">
                <a:latin typeface="Times New Roman"/>
                <a:ea typeface="Times New Roman"/>
              </a:rPr>
              <a:t>Identify actions for interfacing and synchronizing all ICT modules with the BMS [ALL – input from WP1].</a:t>
            </a:r>
            <a:endParaRPr dirty="0"/>
          </a:p>
          <a:p>
            <a:pPr algn="just">
              <a:lnSpc>
                <a:spcPct val="80000"/>
              </a:lnSpc>
              <a:buFont typeface="Wingdings"/>
              <a:buChar char="q"/>
              <a:defRPr/>
            </a:pPr>
            <a:endParaRPr lang="en-US" dirty="0"/>
          </a:p>
          <a:p>
            <a:pPr algn="just">
              <a:lnSpc>
                <a:spcPct val="80000"/>
              </a:lnSpc>
              <a:buFont typeface="Wingdings"/>
              <a:buChar char="q"/>
              <a:defRPr/>
            </a:pPr>
            <a:endParaRPr lang="el-GR" b="1"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2"/>
          <p:cNvSpPr>
            <a:spLocks noGrp="1"/>
          </p:cNvSpPr>
          <p:nvPr>
            <p:ph type="title"/>
          </p:nvPr>
        </p:nvSpPr>
        <p:spPr bwMode="auto">
          <a:xfrm>
            <a:off x="1134602" y="3013787"/>
            <a:ext cx="10058400" cy="839648"/>
          </a:xfrm>
        </p:spPr>
        <p:txBody>
          <a:bodyPr/>
          <a:lstStyle/>
          <a:p>
            <a:pPr algn="ctr">
              <a:defRPr/>
            </a:pPr>
            <a:r>
              <a:rPr lang="en-US"/>
              <a:t>Thank you!</a:t>
            </a:r>
            <a:endParaRPr lang="el-GR">
              <a:solidFill>
                <a:schemeClr val="accent6">
                  <a:lumMod val="75000"/>
                </a:schemeClr>
              </a:solidFill>
            </a:endParaRPr>
          </a:p>
        </p:txBody>
      </p:sp>
      <p:sp>
        <p:nvSpPr>
          <p:cNvPr id="5" name="Footer Placeholder 3"/>
          <p:cNvSpPr>
            <a:spLocks noGrp="1"/>
          </p:cNvSpPr>
          <p:nvPr>
            <p:ph type="ftr" sz="quarter" idx="11"/>
          </p:nvPr>
        </p:nvSpPr>
        <p:spPr bwMode="auto"/>
        <p:txBody>
          <a:bodyPr/>
          <a:lstStyle/>
          <a:p>
            <a:pPr>
              <a:defRPr/>
            </a:pPr>
            <a:r>
              <a:rPr lang="en-US"/>
              <a:t>PLUG-N-HARVEST</a:t>
            </a:r>
            <a:br>
              <a:rPr lang="en-US"/>
            </a:br>
            <a:r>
              <a:rPr lang="en-US"/>
              <a:t>ID: 768735 - H2020-EU.2.1.5.2.</a:t>
            </a:r>
          </a:p>
        </p:txBody>
      </p:sp>
      <p:sp>
        <p:nvSpPr>
          <p:cNvPr id="6" name="Slide Number Placeholder 4"/>
          <p:cNvSpPr>
            <a:spLocks noGrp="1"/>
          </p:cNvSpPr>
          <p:nvPr>
            <p:ph type="sldNum" sz="quarter" idx="12"/>
          </p:nvPr>
        </p:nvSpPr>
        <p:spPr bwMode="auto"/>
        <p:txBody>
          <a:bodyPr/>
          <a:lstStyle/>
          <a:p>
            <a:pPr>
              <a:defRPr/>
            </a:pPr>
            <a:r>
              <a:rPr lang="en-US"/>
              <a:t>38</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ontent Placeholder 1"/>
          <p:cNvSpPr>
            <a:spLocks noGrp="1"/>
          </p:cNvSpPr>
          <p:nvPr>
            <p:ph idx="1"/>
          </p:nvPr>
        </p:nvSpPr>
        <p:spPr bwMode="auto">
          <a:xfrm>
            <a:off x="1097280" y="1845734"/>
            <a:ext cx="10058400" cy="4103546"/>
          </a:xfrm>
        </p:spPr>
        <p:txBody>
          <a:bodyPr>
            <a:normAutofit/>
          </a:bodyPr>
          <a:lstStyle/>
          <a:p>
            <a:pPr algn="just">
              <a:defRPr/>
            </a:pPr>
            <a:r>
              <a:rPr lang="en-US" sz="2400" dirty="0"/>
              <a:t>Start Date: 01/12/2017 (M4)</a:t>
            </a:r>
            <a:endParaRPr sz="2400" dirty="0"/>
          </a:p>
          <a:p>
            <a:pPr algn="just">
              <a:buFont typeface="Wingdings"/>
              <a:buChar char="q"/>
              <a:defRPr/>
            </a:pPr>
            <a:r>
              <a:rPr lang="en-US" sz="2400" dirty="0"/>
              <a:t>Functional description for all WP3 components was ready by 10/01/2018.</a:t>
            </a:r>
            <a:endParaRPr sz="2400" dirty="0"/>
          </a:p>
          <a:p>
            <a:pPr algn="just">
              <a:buFont typeface="Wingdings"/>
              <a:buChar char="q"/>
              <a:defRPr/>
            </a:pPr>
            <a:r>
              <a:rPr lang="en-US" sz="2400" dirty="0"/>
              <a:t>1</a:t>
            </a:r>
            <a:r>
              <a:rPr lang="en-US" sz="2400" baseline="30000" dirty="0"/>
              <a:t>st</a:t>
            </a:r>
            <a:r>
              <a:rPr lang="en-US" sz="2400" dirty="0"/>
              <a:t> telco on 08/01/2018:</a:t>
            </a:r>
            <a:endParaRPr sz="2400" dirty="0"/>
          </a:p>
          <a:p>
            <a:pPr lvl="1" algn="just">
              <a:buFont typeface="Courier New"/>
              <a:buChar char="o"/>
              <a:defRPr/>
            </a:pPr>
            <a:r>
              <a:rPr lang="en-US" sz="2000" dirty="0"/>
              <a:t>to discuss about missing/poor information of use cases.</a:t>
            </a:r>
            <a:endParaRPr sz="2000" dirty="0"/>
          </a:p>
          <a:p>
            <a:pPr lvl="1" algn="just">
              <a:buFont typeface="Courier New"/>
              <a:buChar char="o"/>
              <a:defRPr/>
            </a:pPr>
            <a:r>
              <a:rPr lang="en-US" sz="2000" dirty="0"/>
              <a:t>to define a list of minimum required equipment.</a:t>
            </a:r>
            <a:endParaRPr sz="2000" dirty="0"/>
          </a:p>
          <a:p>
            <a:pPr lvl="1" algn="just">
              <a:buFont typeface="Courier New"/>
              <a:buChar char="o"/>
              <a:defRPr/>
            </a:pPr>
            <a:r>
              <a:rPr lang="en-US" sz="2000" dirty="0"/>
              <a:t>to propose a list of commercially available equipment solutions.</a:t>
            </a:r>
            <a:endParaRPr sz="2000" dirty="0"/>
          </a:p>
          <a:p>
            <a:pPr algn="just">
              <a:buFont typeface="Wingdings"/>
              <a:buChar char="q"/>
              <a:defRPr/>
            </a:pPr>
            <a:r>
              <a:rPr lang="en-US" sz="2400" dirty="0"/>
              <a:t>2</a:t>
            </a:r>
            <a:r>
              <a:rPr lang="en-US" sz="2400" baseline="30000" dirty="0"/>
              <a:t>nd</a:t>
            </a:r>
            <a:r>
              <a:rPr lang="en-US" sz="2400" dirty="0"/>
              <a:t> telco on 18/01/2018:</a:t>
            </a:r>
            <a:endParaRPr sz="2400" dirty="0"/>
          </a:p>
          <a:p>
            <a:pPr lvl="1" algn="just">
              <a:buFont typeface="Courier New"/>
              <a:buChar char="o"/>
              <a:defRPr/>
            </a:pPr>
            <a:r>
              <a:rPr lang="en-US" sz="2000" dirty="0"/>
              <a:t>to draw a mock-up of an abstract high-level architectural topology.</a:t>
            </a:r>
          </a:p>
          <a:p>
            <a:pPr lvl="1" algn="just">
              <a:buFont typeface="Courier New"/>
              <a:buChar char="o"/>
              <a:defRPr/>
            </a:pPr>
            <a:r>
              <a:rPr lang="en-US" sz="2000" dirty="0"/>
              <a:t>to discuss about BMS solutions, data modelling and protocols.</a:t>
            </a:r>
            <a:endParaRPr sz="2000" dirty="0"/>
          </a:p>
        </p:txBody>
      </p:sp>
      <p:sp>
        <p:nvSpPr>
          <p:cNvPr id="5" name="Title 2"/>
          <p:cNvSpPr>
            <a:spLocks noGrp="1"/>
          </p:cNvSpPr>
          <p:nvPr>
            <p:ph type="title"/>
          </p:nvPr>
        </p:nvSpPr>
        <p:spPr bwMode="auto"/>
        <p:txBody>
          <a:bodyPr/>
          <a:lstStyle/>
          <a:p>
            <a:pPr>
              <a:defRPr/>
            </a:pPr>
            <a:r>
              <a:rPr lang="en-US"/>
              <a:t>Plug-N-Harvest: </a:t>
            </a:r>
            <a:r>
              <a:rPr lang="en-US">
                <a:solidFill>
                  <a:srgbClr val="00B0F0"/>
                </a:solidFill>
              </a:rPr>
              <a:t>WP3 </a:t>
            </a:r>
            <a:r>
              <a:rPr lang="en-US">
                <a:solidFill>
                  <a:schemeClr val="accent6">
                    <a:lumMod val="75000"/>
                  </a:schemeClr>
                </a:solidFill>
              </a:rPr>
              <a:t>Progress</a:t>
            </a:r>
            <a:endParaRPr lang="el-GR">
              <a:solidFill>
                <a:schemeClr val="accent6">
                  <a:lumMod val="75000"/>
                </a:schemeClr>
              </a:solidFill>
            </a:endParaRPr>
          </a:p>
        </p:txBody>
      </p:sp>
      <p:sp>
        <p:nvSpPr>
          <p:cNvPr id="6" name="Footer Placeholder 3"/>
          <p:cNvSpPr>
            <a:spLocks noGrp="1"/>
          </p:cNvSpPr>
          <p:nvPr>
            <p:ph type="ftr" sz="quarter" idx="11"/>
          </p:nvPr>
        </p:nvSpPr>
        <p:spPr bwMode="auto"/>
        <p:txBody>
          <a:bodyPr/>
          <a:lstStyle/>
          <a:p>
            <a:pPr>
              <a:defRPr/>
            </a:pPr>
            <a:r>
              <a:rPr lang="en-US"/>
              <a:t>PLUG-N-HARVEST</a:t>
            </a:r>
            <a:br>
              <a:rPr lang="en-US"/>
            </a:br>
            <a:r>
              <a:rPr lang="en-US"/>
              <a:t>ID: 768735 - H2020-EU.2.1.5.2.</a:t>
            </a:r>
          </a:p>
        </p:txBody>
      </p:sp>
      <p:sp>
        <p:nvSpPr>
          <p:cNvPr id="7" name="Slide Number Placeholder 4"/>
          <p:cNvSpPr>
            <a:spLocks noGrp="1"/>
          </p:cNvSpPr>
          <p:nvPr>
            <p:ph type="sldNum" sz="quarter" idx="12"/>
          </p:nvPr>
        </p:nvSpPr>
        <p:spPr bwMode="auto"/>
        <p:txBody>
          <a:bodyPr/>
          <a:lstStyle/>
          <a:p>
            <a:pPr>
              <a:defRPr/>
            </a:pPr>
            <a:r>
              <a:rPr lang="en-US"/>
              <a:t>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2"/>
          <p:cNvSpPr>
            <a:spLocks noGrp="1"/>
          </p:cNvSpPr>
          <p:nvPr>
            <p:ph type="title"/>
          </p:nvPr>
        </p:nvSpPr>
        <p:spPr bwMode="auto"/>
        <p:txBody>
          <a:bodyPr/>
          <a:lstStyle/>
          <a:p>
            <a:pPr>
              <a:defRPr/>
            </a:pPr>
            <a:r>
              <a:rPr lang="en-US"/>
              <a:t>Plug-N-Harvest: </a:t>
            </a:r>
            <a:r>
              <a:rPr lang="en-US">
                <a:solidFill>
                  <a:srgbClr val="00B0F0"/>
                </a:solidFill>
              </a:rPr>
              <a:t>WP3 Time-plan</a:t>
            </a:r>
            <a:endParaRPr lang="el-GR">
              <a:solidFill>
                <a:srgbClr val="00B0F0"/>
              </a:solidFill>
            </a:endParaRPr>
          </a:p>
        </p:txBody>
      </p:sp>
      <p:sp>
        <p:nvSpPr>
          <p:cNvPr id="5" name="Footer Placeholder 3"/>
          <p:cNvSpPr>
            <a:spLocks noGrp="1"/>
          </p:cNvSpPr>
          <p:nvPr>
            <p:ph type="ftr" sz="quarter" idx="11"/>
          </p:nvPr>
        </p:nvSpPr>
        <p:spPr bwMode="auto"/>
        <p:txBody>
          <a:bodyPr/>
          <a:lstStyle/>
          <a:p>
            <a:pPr>
              <a:defRPr/>
            </a:pPr>
            <a:r>
              <a:rPr lang="en-US"/>
              <a:t>PLUG-N-HARVEST</a:t>
            </a:r>
            <a:br>
              <a:rPr lang="en-US"/>
            </a:br>
            <a:r>
              <a:rPr lang="en-US"/>
              <a:t>ID: 768735 - H2020-EU.2.1.5.2.</a:t>
            </a:r>
          </a:p>
        </p:txBody>
      </p:sp>
      <p:sp>
        <p:nvSpPr>
          <p:cNvPr id="6" name="Slide Number Placeholder 4"/>
          <p:cNvSpPr>
            <a:spLocks noGrp="1"/>
          </p:cNvSpPr>
          <p:nvPr>
            <p:ph type="sldNum" sz="quarter" idx="12"/>
          </p:nvPr>
        </p:nvSpPr>
        <p:spPr bwMode="auto"/>
        <p:txBody>
          <a:bodyPr/>
          <a:lstStyle/>
          <a:p>
            <a:pPr>
              <a:defRPr/>
            </a:pPr>
            <a:r>
              <a:rPr lang="en-US"/>
              <a:t>6</a:t>
            </a:r>
          </a:p>
        </p:txBody>
      </p:sp>
      <p:graphicFrame>
        <p:nvGraphicFramePr>
          <p:cNvPr id="7" name="Content Placeholder 6"/>
          <p:cNvGraphicFramePr>
            <a:graphicFrameLocks noGrp="1"/>
          </p:cNvGraphicFramePr>
          <p:nvPr>
            <p:ph idx="1"/>
          </p:nvPr>
        </p:nvGraphicFramePr>
        <p:xfrm>
          <a:off x="1097280" y="2398456"/>
          <a:ext cx="10058397" cy="3566160"/>
        </p:xfrm>
        <a:graphic>
          <a:graphicData uri="http://schemas.openxmlformats.org/drawingml/2006/table">
            <a:tbl>
              <a:tblPr firstRow="1" bandRow="1">
                <a:tableStyleId>{2FE16918-75BB-944B-E6FE-97F2DAA8C3C7}</a:tableStyleId>
              </a:tblPr>
              <a:tblGrid>
                <a:gridCol w="1030099">
                  <a:extLst>
                    <a:ext uri="{9D8B030D-6E8A-4147-A177-3AD203B41FA5}">
                      <a16:colId xmlns:a16="http://schemas.microsoft.com/office/drawing/2014/main" xmlns="" val="20000"/>
                    </a:ext>
                  </a:extLst>
                </a:gridCol>
                <a:gridCol w="541175">
                  <a:extLst>
                    <a:ext uri="{9D8B030D-6E8A-4147-A177-3AD203B41FA5}">
                      <a16:colId xmlns:a16="http://schemas.microsoft.com/office/drawing/2014/main" xmlns="" val="20001"/>
                    </a:ext>
                  </a:extLst>
                </a:gridCol>
                <a:gridCol w="737118">
                  <a:extLst>
                    <a:ext uri="{9D8B030D-6E8A-4147-A177-3AD203B41FA5}">
                      <a16:colId xmlns:a16="http://schemas.microsoft.com/office/drawing/2014/main" xmlns="" val="20002"/>
                    </a:ext>
                  </a:extLst>
                </a:gridCol>
                <a:gridCol w="699796">
                  <a:extLst>
                    <a:ext uri="{9D8B030D-6E8A-4147-A177-3AD203B41FA5}">
                      <a16:colId xmlns:a16="http://schemas.microsoft.com/office/drawing/2014/main" xmlns="" val="20003"/>
                    </a:ext>
                  </a:extLst>
                </a:gridCol>
                <a:gridCol w="690466">
                  <a:extLst>
                    <a:ext uri="{9D8B030D-6E8A-4147-A177-3AD203B41FA5}">
                      <a16:colId xmlns:a16="http://schemas.microsoft.com/office/drawing/2014/main" xmlns="" val="20004"/>
                    </a:ext>
                  </a:extLst>
                </a:gridCol>
                <a:gridCol w="612087">
                  <a:extLst>
                    <a:ext uri="{9D8B030D-6E8A-4147-A177-3AD203B41FA5}">
                      <a16:colId xmlns:a16="http://schemas.microsoft.com/office/drawing/2014/main" xmlns="" val="20005"/>
                    </a:ext>
                  </a:extLst>
                </a:gridCol>
                <a:gridCol w="718457">
                  <a:extLst>
                    <a:ext uri="{9D8B030D-6E8A-4147-A177-3AD203B41FA5}">
                      <a16:colId xmlns:a16="http://schemas.microsoft.com/office/drawing/2014/main" xmlns="" val="20006"/>
                    </a:ext>
                  </a:extLst>
                </a:gridCol>
                <a:gridCol w="718457">
                  <a:extLst>
                    <a:ext uri="{9D8B030D-6E8A-4147-A177-3AD203B41FA5}">
                      <a16:colId xmlns:a16="http://schemas.microsoft.com/office/drawing/2014/main" xmlns="" val="20007"/>
                    </a:ext>
                  </a:extLst>
                </a:gridCol>
                <a:gridCol w="718457">
                  <a:extLst>
                    <a:ext uri="{9D8B030D-6E8A-4147-A177-3AD203B41FA5}">
                      <a16:colId xmlns:a16="http://schemas.microsoft.com/office/drawing/2014/main" xmlns="" val="20008"/>
                    </a:ext>
                  </a:extLst>
                </a:gridCol>
                <a:gridCol w="718457">
                  <a:extLst>
                    <a:ext uri="{9D8B030D-6E8A-4147-A177-3AD203B41FA5}">
                      <a16:colId xmlns:a16="http://schemas.microsoft.com/office/drawing/2014/main" xmlns="" val="20009"/>
                    </a:ext>
                  </a:extLst>
                </a:gridCol>
                <a:gridCol w="718457">
                  <a:extLst>
                    <a:ext uri="{9D8B030D-6E8A-4147-A177-3AD203B41FA5}">
                      <a16:colId xmlns:a16="http://schemas.microsoft.com/office/drawing/2014/main" xmlns="" val="20010"/>
                    </a:ext>
                  </a:extLst>
                </a:gridCol>
                <a:gridCol w="718457">
                  <a:extLst>
                    <a:ext uri="{9D8B030D-6E8A-4147-A177-3AD203B41FA5}">
                      <a16:colId xmlns:a16="http://schemas.microsoft.com/office/drawing/2014/main" xmlns="" val="20011"/>
                    </a:ext>
                  </a:extLst>
                </a:gridCol>
                <a:gridCol w="718457">
                  <a:extLst>
                    <a:ext uri="{9D8B030D-6E8A-4147-A177-3AD203B41FA5}">
                      <a16:colId xmlns:a16="http://schemas.microsoft.com/office/drawing/2014/main" xmlns="" val="20012"/>
                    </a:ext>
                  </a:extLst>
                </a:gridCol>
                <a:gridCol w="718457">
                  <a:extLst>
                    <a:ext uri="{9D8B030D-6E8A-4147-A177-3AD203B41FA5}">
                      <a16:colId xmlns:a16="http://schemas.microsoft.com/office/drawing/2014/main" xmlns="" val="20013"/>
                    </a:ext>
                  </a:extLst>
                </a:gridCol>
              </a:tblGrid>
              <a:tr h="308860">
                <a:tc>
                  <a:txBody>
                    <a:bodyPr/>
                    <a:lstStyle/>
                    <a:p>
                      <a:pPr algn="ctr">
                        <a:defRPr/>
                      </a:pPr>
                      <a:r>
                        <a:rPr lang="en-US"/>
                        <a:t>Task</a:t>
                      </a:r>
                      <a:endParaRPr lang="el-GR"/>
                    </a:p>
                  </a:txBody>
                  <a:tcPr/>
                </a:tc>
                <a:tc>
                  <a:txBody>
                    <a:bodyPr/>
                    <a:lstStyle/>
                    <a:p>
                      <a:pPr algn="ctr">
                        <a:defRPr/>
                      </a:pPr>
                      <a:r>
                        <a:rPr lang="en-US"/>
                        <a:t>Q1</a:t>
                      </a:r>
                      <a:endParaRPr lang="el-GR"/>
                    </a:p>
                  </a:txBody>
                  <a:tcPr/>
                </a:tc>
                <a:tc>
                  <a:txBody>
                    <a:bodyPr/>
                    <a:lstStyle/>
                    <a:p>
                      <a:pPr algn="ctr">
                        <a:defRPr/>
                      </a:pPr>
                      <a:r>
                        <a:rPr lang="en-US"/>
                        <a:t>Q2</a:t>
                      </a:r>
                      <a:endParaRPr lang="el-GR"/>
                    </a:p>
                  </a:txBody>
                  <a:tcPr/>
                </a:tc>
                <a:tc>
                  <a:txBody>
                    <a:bodyPr/>
                    <a:lstStyle/>
                    <a:p>
                      <a:pPr algn="ctr">
                        <a:defRPr/>
                      </a:pPr>
                      <a:r>
                        <a:rPr lang="en-US"/>
                        <a:t>Q3</a:t>
                      </a:r>
                      <a:endParaRPr lang="el-GR"/>
                    </a:p>
                  </a:txBody>
                  <a:tcPr/>
                </a:tc>
                <a:tc>
                  <a:txBody>
                    <a:bodyPr/>
                    <a:lstStyle/>
                    <a:p>
                      <a:pPr algn="ctr">
                        <a:defRPr/>
                      </a:pPr>
                      <a:r>
                        <a:rPr lang="en-US"/>
                        <a:t>Q4</a:t>
                      </a:r>
                      <a:endParaRPr lang="el-GR"/>
                    </a:p>
                  </a:txBody>
                  <a:tcPr/>
                </a:tc>
                <a:tc>
                  <a:txBody>
                    <a:bodyPr/>
                    <a:lstStyle/>
                    <a:p>
                      <a:pPr algn="ctr">
                        <a:defRPr/>
                      </a:pPr>
                      <a:r>
                        <a:rPr lang="en-US"/>
                        <a:t>Q5</a:t>
                      </a:r>
                      <a:endParaRPr lang="el-GR"/>
                    </a:p>
                  </a:txBody>
                  <a:tcPr/>
                </a:tc>
                <a:tc>
                  <a:txBody>
                    <a:bodyPr/>
                    <a:lstStyle/>
                    <a:p>
                      <a:pPr algn="ctr">
                        <a:defRPr/>
                      </a:pPr>
                      <a:r>
                        <a:rPr lang="en-US"/>
                        <a:t>Q6</a:t>
                      </a:r>
                      <a:endParaRPr lang="el-GR"/>
                    </a:p>
                  </a:txBody>
                  <a:tcPr/>
                </a:tc>
                <a:tc>
                  <a:txBody>
                    <a:bodyPr/>
                    <a:lstStyle/>
                    <a:p>
                      <a:pPr algn="ctr">
                        <a:defRPr/>
                      </a:pPr>
                      <a:r>
                        <a:rPr lang="en-US"/>
                        <a:t>Q7</a:t>
                      </a:r>
                      <a:endParaRPr lang="el-GR"/>
                    </a:p>
                  </a:txBody>
                  <a:tcPr/>
                </a:tc>
                <a:tc>
                  <a:txBody>
                    <a:bodyPr/>
                    <a:lstStyle/>
                    <a:p>
                      <a:pPr algn="ctr">
                        <a:defRPr/>
                      </a:pPr>
                      <a:r>
                        <a:rPr lang="en-US"/>
                        <a:t>Q8</a:t>
                      </a:r>
                      <a:endParaRPr lang="el-GR"/>
                    </a:p>
                  </a:txBody>
                  <a:tcPr/>
                </a:tc>
                <a:tc>
                  <a:txBody>
                    <a:bodyPr/>
                    <a:lstStyle/>
                    <a:p>
                      <a:pPr algn="ctr">
                        <a:defRPr/>
                      </a:pPr>
                      <a:r>
                        <a:rPr lang="en-US"/>
                        <a:t>Q9</a:t>
                      </a:r>
                      <a:endParaRPr lang="el-GR"/>
                    </a:p>
                  </a:txBody>
                  <a:tcPr/>
                </a:tc>
                <a:tc>
                  <a:txBody>
                    <a:bodyPr/>
                    <a:lstStyle/>
                    <a:p>
                      <a:pPr algn="ctr">
                        <a:defRPr/>
                      </a:pPr>
                      <a:r>
                        <a:rPr lang="en-US"/>
                        <a:t>Q10</a:t>
                      </a:r>
                      <a:endParaRPr lang="el-GR"/>
                    </a:p>
                  </a:txBody>
                  <a:tcPr/>
                </a:tc>
                <a:tc>
                  <a:txBody>
                    <a:bodyPr/>
                    <a:lstStyle/>
                    <a:p>
                      <a:pPr algn="ctr">
                        <a:defRPr/>
                      </a:pPr>
                      <a:r>
                        <a:rPr lang="en-US"/>
                        <a:t>Q11</a:t>
                      </a:r>
                      <a:endParaRPr lang="el-GR"/>
                    </a:p>
                  </a:txBody>
                  <a:tcPr/>
                </a:tc>
                <a:tc>
                  <a:txBody>
                    <a:bodyPr/>
                    <a:lstStyle/>
                    <a:p>
                      <a:pPr algn="ctr">
                        <a:defRPr/>
                      </a:pPr>
                      <a:r>
                        <a:rPr lang="en-US"/>
                        <a:t>Q12</a:t>
                      </a:r>
                      <a:endParaRPr lang="el-GR"/>
                    </a:p>
                  </a:txBody>
                  <a:tcPr/>
                </a:tc>
                <a:tc>
                  <a:txBody>
                    <a:bodyPr/>
                    <a:lstStyle/>
                    <a:p>
                      <a:pPr algn="ctr">
                        <a:defRPr/>
                      </a:pPr>
                      <a:r>
                        <a:rPr lang="en-US"/>
                        <a:t>Q13</a:t>
                      </a:r>
                      <a:endParaRPr lang="el-GR"/>
                    </a:p>
                  </a:txBody>
                  <a:tcPr/>
                </a:tc>
                <a:extLst>
                  <a:ext uri="{0D108BD9-81ED-4DB2-BD59-A6C34878D82A}">
                    <a16:rowId xmlns:a16="http://schemas.microsoft.com/office/drawing/2014/main" xmlns="" val="10000"/>
                  </a:ext>
                </a:extLst>
              </a:tr>
              <a:tr h="606770">
                <a:tc>
                  <a:txBody>
                    <a:bodyPr/>
                    <a:lstStyle/>
                    <a:p>
                      <a:pPr>
                        <a:defRPr/>
                      </a:pPr>
                      <a:r>
                        <a:rPr lang="en-US"/>
                        <a:t>3.1-CERTH</a:t>
                      </a:r>
                      <a:endParaRPr lang="el-GR"/>
                    </a:p>
                  </a:txBody>
                  <a:tcPr/>
                </a:tc>
                <a:tc>
                  <a:txBody>
                    <a:bodyPr/>
                    <a:lstStyle/>
                    <a:p>
                      <a:pPr>
                        <a:defRPr/>
                      </a:pPr>
                      <a:endParaRPr lang="el-GR"/>
                    </a:p>
                  </a:txBody>
                  <a:tcPr>
                    <a:noFill/>
                  </a:tcPr>
                </a:tc>
                <a:tc>
                  <a:txBody>
                    <a:bodyPr/>
                    <a:lstStyle/>
                    <a:p>
                      <a:pPr>
                        <a:defRPr/>
                      </a:pPr>
                      <a:endParaRPr lang="el-GR"/>
                    </a:p>
                  </a:txBody>
                  <a:tcPr>
                    <a:solidFill>
                      <a:schemeClr val="accent2"/>
                    </a:solidFill>
                  </a:tcPr>
                </a:tc>
                <a:tc>
                  <a:txBody>
                    <a:bodyPr/>
                    <a:lstStyle/>
                    <a:p>
                      <a:pPr>
                        <a:defRPr/>
                      </a:pPr>
                      <a:endParaRPr lang="el-GR">
                        <a:solidFill>
                          <a:schemeClr val="bg1"/>
                        </a:solidFill>
                      </a:endParaRPr>
                    </a:p>
                  </a:txBody>
                  <a:tcPr>
                    <a:solidFill>
                      <a:srgbClr val="FFC000"/>
                    </a:solidFill>
                  </a:tcPr>
                </a:tc>
                <a:tc>
                  <a:txBody>
                    <a:bodyPr/>
                    <a:lstStyle/>
                    <a:p>
                      <a:pPr>
                        <a:defRPr/>
                      </a:pPr>
                      <a:endParaRPr lang="el-GR">
                        <a:solidFill>
                          <a:schemeClr val="bg1"/>
                        </a:solidFill>
                      </a:endParaRPr>
                    </a:p>
                  </a:txBody>
                  <a:tcPr>
                    <a:solidFill>
                      <a:srgbClr val="FFC000"/>
                    </a:solidFill>
                  </a:tcPr>
                </a:tc>
                <a:tc>
                  <a:txBody>
                    <a:bodyPr/>
                    <a:lstStyle/>
                    <a:p>
                      <a:pPr>
                        <a:defRPr/>
                      </a:pPr>
                      <a:endParaRPr lang="el-GR">
                        <a:solidFill>
                          <a:schemeClr val="bg1"/>
                        </a:solidFill>
                      </a:endParaRPr>
                    </a:p>
                  </a:txBody>
                  <a:tcPr>
                    <a:solidFill>
                      <a:srgbClr val="FFC000"/>
                    </a:solidFill>
                  </a:tcPr>
                </a:tc>
                <a:tc>
                  <a:txBody>
                    <a:bodyPr/>
                    <a:lstStyle/>
                    <a:p>
                      <a:pPr>
                        <a:defRPr/>
                      </a:pPr>
                      <a:endParaRPr lang="el-GR">
                        <a:solidFill>
                          <a:schemeClr val="bg1"/>
                        </a:solidFill>
                      </a:endParaRPr>
                    </a:p>
                  </a:txBody>
                  <a:tcPr>
                    <a:solidFill>
                      <a:srgbClr val="FFC000"/>
                    </a:solidFill>
                  </a:tcPr>
                </a:tc>
                <a:tc>
                  <a:txBody>
                    <a:bodyPr/>
                    <a:lstStyle/>
                    <a:p>
                      <a:pPr>
                        <a:defRPr/>
                      </a:pPr>
                      <a:endParaRPr lang="el-GR"/>
                    </a:p>
                  </a:txBody>
                  <a:tcPr>
                    <a:noFill/>
                  </a:tcPr>
                </a:tc>
                <a:tc>
                  <a:txBody>
                    <a:bodyPr/>
                    <a:lstStyle/>
                    <a:p>
                      <a:pPr>
                        <a:defRPr/>
                      </a:pPr>
                      <a:endParaRPr lang="el-GR"/>
                    </a:p>
                  </a:txBody>
                  <a:tcPr>
                    <a:noFill/>
                  </a:tcPr>
                </a:tc>
                <a:tc>
                  <a:txBody>
                    <a:bodyPr/>
                    <a:lstStyle/>
                    <a:p>
                      <a:pPr>
                        <a:defRPr/>
                      </a:pPr>
                      <a:endParaRPr lang="el-GR"/>
                    </a:p>
                  </a:txBody>
                  <a:tcPr>
                    <a:noFill/>
                  </a:tcPr>
                </a:tc>
                <a:tc>
                  <a:txBody>
                    <a:bodyPr/>
                    <a:lstStyle/>
                    <a:p>
                      <a:pPr>
                        <a:defRPr/>
                      </a:pPr>
                      <a:endParaRPr lang="el-GR"/>
                    </a:p>
                  </a:txBody>
                  <a:tcPr>
                    <a:solidFill>
                      <a:srgbClr val="FFC000"/>
                    </a:solidFill>
                  </a:tcPr>
                </a:tc>
                <a:tc>
                  <a:txBody>
                    <a:bodyPr/>
                    <a:lstStyle/>
                    <a:p>
                      <a:pPr>
                        <a:defRPr/>
                      </a:pPr>
                      <a:endParaRPr lang="el-GR"/>
                    </a:p>
                  </a:txBody>
                  <a:tcPr>
                    <a:solidFill>
                      <a:srgbClr val="FFC000"/>
                    </a:solidFill>
                  </a:tcPr>
                </a:tc>
                <a:tc>
                  <a:txBody>
                    <a:bodyPr/>
                    <a:lstStyle/>
                    <a:p>
                      <a:pPr>
                        <a:defRPr/>
                      </a:pPr>
                      <a:endParaRPr lang="el-GR"/>
                    </a:p>
                  </a:txBody>
                  <a:tcPr>
                    <a:solidFill>
                      <a:srgbClr val="FFC000"/>
                    </a:solidFill>
                  </a:tcPr>
                </a:tc>
                <a:tc>
                  <a:txBody>
                    <a:bodyPr/>
                    <a:lstStyle/>
                    <a:p>
                      <a:pPr>
                        <a:defRPr/>
                      </a:pPr>
                      <a:endParaRPr lang="el-GR"/>
                    </a:p>
                  </a:txBody>
                  <a:tcPr>
                    <a:solidFill>
                      <a:srgbClr val="FFC000"/>
                    </a:solidFill>
                  </a:tcPr>
                </a:tc>
                <a:extLst>
                  <a:ext uri="{0D108BD9-81ED-4DB2-BD59-A6C34878D82A}">
                    <a16:rowId xmlns:a16="http://schemas.microsoft.com/office/drawing/2014/main" xmlns="" val="10001"/>
                  </a:ext>
                </a:extLst>
              </a:tr>
              <a:tr h="606770">
                <a:tc>
                  <a:txBody>
                    <a:bodyPr/>
                    <a:lstStyle/>
                    <a:p>
                      <a:pPr>
                        <a:defRPr/>
                      </a:pPr>
                      <a:r>
                        <a:rPr lang="en-US"/>
                        <a:t>3.2-ETRA</a:t>
                      </a:r>
                      <a:endParaRPr lang="el-GR"/>
                    </a:p>
                  </a:txBody>
                  <a:tcPr/>
                </a:tc>
                <a:tc>
                  <a:txBody>
                    <a:bodyPr/>
                    <a:lstStyle/>
                    <a:p>
                      <a:pPr>
                        <a:defRPr/>
                      </a:pPr>
                      <a:endParaRPr lang="el-GR"/>
                    </a:p>
                  </a:txBody>
                  <a:tcPr>
                    <a:noFill/>
                  </a:tcPr>
                </a:tc>
                <a:tc>
                  <a:txBody>
                    <a:bodyPr/>
                    <a:lstStyle/>
                    <a:p>
                      <a:pPr>
                        <a:defRPr/>
                      </a:pPr>
                      <a:endParaRPr lang="el-GR"/>
                    </a:p>
                  </a:txBody>
                  <a:tcPr>
                    <a:solidFill>
                      <a:schemeClr val="accent2"/>
                    </a:solidFill>
                  </a:tcPr>
                </a:tc>
                <a:tc>
                  <a:txBody>
                    <a:bodyPr/>
                    <a:lstStyle/>
                    <a:p>
                      <a:pPr>
                        <a:defRPr/>
                      </a:pPr>
                      <a:endParaRPr lang="el-GR">
                        <a:solidFill>
                          <a:schemeClr val="bg1"/>
                        </a:solidFill>
                      </a:endParaRPr>
                    </a:p>
                  </a:txBody>
                  <a:tcPr>
                    <a:solidFill>
                      <a:srgbClr val="FFC000"/>
                    </a:solidFill>
                  </a:tcPr>
                </a:tc>
                <a:tc>
                  <a:txBody>
                    <a:bodyPr/>
                    <a:lstStyle/>
                    <a:p>
                      <a:pPr>
                        <a:defRPr/>
                      </a:pPr>
                      <a:endParaRPr lang="el-GR">
                        <a:solidFill>
                          <a:schemeClr val="bg1"/>
                        </a:solidFill>
                      </a:endParaRPr>
                    </a:p>
                  </a:txBody>
                  <a:tcPr>
                    <a:solidFill>
                      <a:srgbClr val="FFC000"/>
                    </a:solidFill>
                  </a:tcPr>
                </a:tc>
                <a:tc>
                  <a:txBody>
                    <a:bodyPr/>
                    <a:lstStyle/>
                    <a:p>
                      <a:pPr>
                        <a:defRPr/>
                      </a:pPr>
                      <a:endParaRPr lang="el-GR">
                        <a:solidFill>
                          <a:schemeClr val="bg1"/>
                        </a:solidFill>
                      </a:endParaRPr>
                    </a:p>
                  </a:txBody>
                  <a:tcPr>
                    <a:solidFill>
                      <a:srgbClr val="FFC000"/>
                    </a:solidFill>
                  </a:tcPr>
                </a:tc>
                <a:tc>
                  <a:txBody>
                    <a:bodyPr/>
                    <a:lstStyle/>
                    <a:p>
                      <a:pPr>
                        <a:defRPr/>
                      </a:pPr>
                      <a:endParaRPr lang="el-GR">
                        <a:solidFill>
                          <a:schemeClr val="bg1"/>
                        </a:solidFill>
                      </a:endParaRPr>
                    </a:p>
                  </a:txBody>
                  <a:tcPr>
                    <a:solidFill>
                      <a:srgbClr val="FFC000"/>
                    </a:solidFill>
                  </a:tcPr>
                </a:tc>
                <a:tc>
                  <a:txBody>
                    <a:bodyPr/>
                    <a:lstStyle/>
                    <a:p>
                      <a:pPr>
                        <a:defRPr/>
                      </a:pPr>
                      <a:endParaRPr lang="el-GR"/>
                    </a:p>
                  </a:txBody>
                  <a:tcPr>
                    <a:noFill/>
                  </a:tcPr>
                </a:tc>
                <a:tc>
                  <a:txBody>
                    <a:bodyPr/>
                    <a:lstStyle/>
                    <a:p>
                      <a:pPr>
                        <a:defRPr/>
                      </a:pPr>
                      <a:endParaRPr lang="el-GR"/>
                    </a:p>
                  </a:txBody>
                  <a:tcPr>
                    <a:noFill/>
                  </a:tcPr>
                </a:tc>
                <a:tc>
                  <a:txBody>
                    <a:bodyPr/>
                    <a:lstStyle/>
                    <a:p>
                      <a:pPr>
                        <a:defRPr/>
                      </a:pPr>
                      <a:endParaRPr lang="el-GR"/>
                    </a:p>
                  </a:txBody>
                  <a:tcPr>
                    <a:noFill/>
                  </a:tcPr>
                </a:tc>
                <a:tc>
                  <a:txBody>
                    <a:bodyPr/>
                    <a:lstStyle/>
                    <a:p>
                      <a:pPr>
                        <a:defRPr/>
                      </a:pPr>
                      <a:endParaRPr lang="el-GR"/>
                    </a:p>
                  </a:txBody>
                  <a:tcPr>
                    <a:solidFill>
                      <a:srgbClr val="FFC000"/>
                    </a:solidFill>
                  </a:tcPr>
                </a:tc>
                <a:tc>
                  <a:txBody>
                    <a:bodyPr/>
                    <a:lstStyle/>
                    <a:p>
                      <a:pPr>
                        <a:defRPr/>
                      </a:pPr>
                      <a:endParaRPr lang="el-GR"/>
                    </a:p>
                  </a:txBody>
                  <a:tcPr>
                    <a:solidFill>
                      <a:srgbClr val="FFC000"/>
                    </a:solidFill>
                  </a:tcPr>
                </a:tc>
                <a:tc>
                  <a:txBody>
                    <a:bodyPr/>
                    <a:lstStyle/>
                    <a:p>
                      <a:pPr>
                        <a:defRPr/>
                      </a:pPr>
                      <a:endParaRPr lang="el-GR"/>
                    </a:p>
                  </a:txBody>
                  <a:tcPr>
                    <a:solidFill>
                      <a:srgbClr val="FFC000"/>
                    </a:solidFill>
                  </a:tcPr>
                </a:tc>
                <a:tc>
                  <a:txBody>
                    <a:bodyPr/>
                    <a:lstStyle/>
                    <a:p>
                      <a:pPr>
                        <a:defRPr/>
                      </a:pPr>
                      <a:endParaRPr lang="el-GR"/>
                    </a:p>
                  </a:txBody>
                  <a:tcPr>
                    <a:solidFill>
                      <a:srgbClr val="FFC000"/>
                    </a:solidFill>
                  </a:tcPr>
                </a:tc>
                <a:extLst>
                  <a:ext uri="{0D108BD9-81ED-4DB2-BD59-A6C34878D82A}">
                    <a16:rowId xmlns:a16="http://schemas.microsoft.com/office/drawing/2014/main" xmlns="" val="10002"/>
                  </a:ext>
                </a:extLst>
              </a:tr>
              <a:tr h="606770">
                <a:tc>
                  <a:txBody>
                    <a:bodyPr/>
                    <a:lstStyle/>
                    <a:p>
                      <a:pPr>
                        <a:defRPr/>
                      </a:pPr>
                      <a:r>
                        <a:rPr lang="en-US"/>
                        <a:t>3.3-CERTH</a:t>
                      </a:r>
                      <a:endParaRPr lang="el-GR"/>
                    </a:p>
                  </a:txBody>
                  <a:tcPr/>
                </a:tc>
                <a:tc>
                  <a:txBody>
                    <a:bodyPr/>
                    <a:lstStyle/>
                    <a:p>
                      <a:pPr>
                        <a:defRPr/>
                      </a:pPr>
                      <a:endParaRPr lang="el-GR"/>
                    </a:p>
                  </a:txBody>
                  <a:tcPr>
                    <a:noFill/>
                  </a:tcPr>
                </a:tc>
                <a:tc>
                  <a:txBody>
                    <a:bodyPr/>
                    <a:lstStyle/>
                    <a:p>
                      <a:pPr>
                        <a:defRPr/>
                      </a:pPr>
                      <a:endParaRPr lang="el-GR"/>
                    </a:p>
                  </a:txBody>
                  <a:tcPr>
                    <a:solidFill>
                      <a:schemeClr val="accent2"/>
                    </a:solidFill>
                  </a:tcPr>
                </a:tc>
                <a:tc>
                  <a:txBody>
                    <a:bodyPr/>
                    <a:lstStyle/>
                    <a:p>
                      <a:pPr>
                        <a:defRPr/>
                      </a:pPr>
                      <a:endParaRPr lang="el-GR">
                        <a:solidFill>
                          <a:schemeClr val="bg1"/>
                        </a:solidFill>
                      </a:endParaRPr>
                    </a:p>
                  </a:txBody>
                  <a:tcPr>
                    <a:solidFill>
                      <a:srgbClr val="FFC000"/>
                    </a:solidFill>
                  </a:tcPr>
                </a:tc>
                <a:tc>
                  <a:txBody>
                    <a:bodyPr/>
                    <a:lstStyle/>
                    <a:p>
                      <a:pPr>
                        <a:defRPr/>
                      </a:pPr>
                      <a:endParaRPr lang="el-GR">
                        <a:solidFill>
                          <a:schemeClr val="bg1"/>
                        </a:solidFill>
                      </a:endParaRPr>
                    </a:p>
                  </a:txBody>
                  <a:tcPr>
                    <a:solidFill>
                      <a:srgbClr val="FFC000"/>
                    </a:solidFill>
                  </a:tcPr>
                </a:tc>
                <a:tc>
                  <a:txBody>
                    <a:bodyPr/>
                    <a:lstStyle/>
                    <a:p>
                      <a:pPr>
                        <a:defRPr/>
                      </a:pPr>
                      <a:endParaRPr lang="el-GR">
                        <a:solidFill>
                          <a:schemeClr val="bg1"/>
                        </a:solidFill>
                      </a:endParaRPr>
                    </a:p>
                  </a:txBody>
                  <a:tcPr>
                    <a:solidFill>
                      <a:srgbClr val="FFC000"/>
                    </a:solidFill>
                  </a:tcPr>
                </a:tc>
                <a:tc>
                  <a:txBody>
                    <a:bodyPr/>
                    <a:lstStyle/>
                    <a:p>
                      <a:pPr>
                        <a:defRPr/>
                      </a:pPr>
                      <a:endParaRPr lang="el-GR">
                        <a:solidFill>
                          <a:schemeClr val="bg1"/>
                        </a:solidFill>
                      </a:endParaRPr>
                    </a:p>
                  </a:txBody>
                  <a:tcPr>
                    <a:solidFill>
                      <a:srgbClr val="FFC000"/>
                    </a:solidFill>
                  </a:tcPr>
                </a:tc>
                <a:tc>
                  <a:txBody>
                    <a:bodyPr/>
                    <a:lstStyle/>
                    <a:p>
                      <a:pPr>
                        <a:defRPr/>
                      </a:pPr>
                      <a:endParaRPr lang="el-GR"/>
                    </a:p>
                  </a:txBody>
                  <a:tcPr>
                    <a:noFill/>
                  </a:tcPr>
                </a:tc>
                <a:tc>
                  <a:txBody>
                    <a:bodyPr/>
                    <a:lstStyle/>
                    <a:p>
                      <a:pPr>
                        <a:defRPr/>
                      </a:pPr>
                      <a:endParaRPr lang="el-GR"/>
                    </a:p>
                  </a:txBody>
                  <a:tcPr>
                    <a:noFill/>
                  </a:tcPr>
                </a:tc>
                <a:tc>
                  <a:txBody>
                    <a:bodyPr/>
                    <a:lstStyle/>
                    <a:p>
                      <a:pPr>
                        <a:defRPr/>
                      </a:pPr>
                      <a:endParaRPr lang="el-GR"/>
                    </a:p>
                  </a:txBody>
                  <a:tcPr>
                    <a:noFill/>
                  </a:tcPr>
                </a:tc>
                <a:tc>
                  <a:txBody>
                    <a:bodyPr/>
                    <a:lstStyle/>
                    <a:p>
                      <a:pPr>
                        <a:defRPr/>
                      </a:pPr>
                      <a:endParaRPr lang="el-GR"/>
                    </a:p>
                  </a:txBody>
                  <a:tcPr>
                    <a:solidFill>
                      <a:srgbClr val="FFC000"/>
                    </a:solidFill>
                  </a:tcPr>
                </a:tc>
                <a:tc>
                  <a:txBody>
                    <a:bodyPr/>
                    <a:lstStyle/>
                    <a:p>
                      <a:pPr>
                        <a:defRPr/>
                      </a:pPr>
                      <a:endParaRPr lang="el-GR"/>
                    </a:p>
                  </a:txBody>
                  <a:tcPr>
                    <a:solidFill>
                      <a:srgbClr val="FFC000"/>
                    </a:solidFill>
                  </a:tcPr>
                </a:tc>
                <a:tc>
                  <a:txBody>
                    <a:bodyPr/>
                    <a:lstStyle/>
                    <a:p>
                      <a:pPr>
                        <a:defRPr/>
                      </a:pPr>
                      <a:endParaRPr lang="el-GR"/>
                    </a:p>
                  </a:txBody>
                  <a:tcPr>
                    <a:solidFill>
                      <a:srgbClr val="FFC000"/>
                    </a:solidFill>
                  </a:tcPr>
                </a:tc>
                <a:tc>
                  <a:txBody>
                    <a:bodyPr/>
                    <a:lstStyle/>
                    <a:p>
                      <a:pPr>
                        <a:defRPr/>
                      </a:pPr>
                      <a:endParaRPr lang="el-GR"/>
                    </a:p>
                  </a:txBody>
                  <a:tcPr>
                    <a:solidFill>
                      <a:srgbClr val="FFC000"/>
                    </a:solidFill>
                  </a:tcPr>
                </a:tc>
                <a:extLst>
                  <a:ext uri="{0D108BD9-81ED-4DB2-BD59-A6C34878D82A}">
                    <a16:rowId xmlns:a16="http://schemas.microsoft.com/office/drawing/2014/main" xmlns="" val="10003"/>
                  </a:ext>
                </a:extLst>
              </a:tr>
              <a:tr h="606770">
                <a:tc>
                  <a:txBody>
                    <a:bodyPr/>
                    <a:lstStyle/>
                    <a:p>
                      <a:pPr>
                        <a:defRPr/>
                      </a:pPr>
                      <a:r>
                        <a:rPr lang="en-US"/>
                        <a:t>3.4-ODINS</a:t>
                      </a:r>
                      <a:endParaRPr lang="el-GR"/>
                    </a:p>
                  </a:txBody>
                  <a:tcPr/>
                </a:tc>
                <a:tc>
                  <a:txBody>
                    <a:bodyPr/>
                    <a:lstStyle/>
                    <a:p>
                      <a:pPr>
                        <a:defRPr/>
                      </a:pPr>
                      <a:endParaRPr lang="el-GR"/>
                    </a:p>
                  </a:txBody>
                  <a:tcPr>
                    <a:noFill/>
                  </a:tcPr>
                </a:tc>
                <a:tc>
                  <a:txBody>
                    <a:bodyPr/>
                    <a:lstStyle/>
                    <a:p>
                      <a:pPr>
                        <a:defRPr/>
                      </a:pPr>
                      <a:endParaRPr lang="el-GR"/>
                    </a:p>
                  </a:txBody>
                  <a:tcPr>
                    <a:solidFill>
                      <a:schemeClr val="accent2"/>
                    </a:solidFill>
                  </a:tcPr>
                </a:tc>
                <a:tc>
                  <a:txBody>
                    <a:bodyPr/>
                    <a:lstStyle/>
                    <a:p>
                      <a:pPr>
                        <a:defRPr/>
                      </a:pPr>
                      <a:endParaRPr lang="el-GR">
                        <a:solidFill>
                          <a:schemeClr val="bg1"/>
                        </a:solidFill>
                      </a:endParaRPr>
                    </a:p>
                  </a:txBody>
                  <a:tcPr>
                    <a:solidFill>
                      <a:srgbClr val="FFC000"/>
                    </a:solidFill>
                  </a:tcPr>
                </a:tc>
                <a:tc>
                  <a:txBody>
                    <a:bodyPr/>
                    <a:lstStyle/>
                    <a:p>
                      <a:pPr>
                        <a:defRPr/>
                      </a:pPr>
                      <a:endParaRPr lang="el-GR">
                        <a:solidFill>
                          <a:schemeClr val="bg1"/>
                        </a:solidFill>
                      </a:endParaRPr>
                    </a:p>
                  </a:txBody>
                  <a:tcPr>
                    <a:solidFill>
                      <a:srgbClr val="FFC000"/>
                    </a:solidFill>
                  </a:tcPr>
                </a:tc>
                <a:tc>
                  <a:txBody>
                    <a:bodyPr/>
                    <a:lstStyle/>
                    <a:p>
                      <a:pPr>
                        <a:defRPr/>
                      </a:pPr>
                      <a:endParaRPr lang="el-GR">
                        <a:solidFill>
                          <a:schemeClr val="bg1"/>
                        </a:solidFill>
                      </a:endParaRPr>
                    </a:p>
                  </a:txBody>
                  <a:tcPr>
                    <a:solidFill>
                      <a:srgbClr val="FFC000"/>
                    </a:solidFill>
                  </a:tcPr>
                </a:tc>
                <a:tc>
                  <a:txBody>
                    <a:bodyPr/>
                    <a:lstStyle/>
                    <a:p>
                      <a:pPr>
                        <a:defRPr/>
                      </a:pPr>
                      <a:endParaRPr lang="el-GR">
                        <a:solidFill>
                          <a:schemeClr val="bg1"/>
                        </a:solidFill>
                      </a:endParaRPr>
                    </a:p>
                  </a:txBody>
                  <a:tcPr>
                    <a:solidFill>
                      <a:srgbClr val="FFC000"/>
                    </a:solidFill>
                  </a:tcPr>
                </a:tc>
                <a:tc>
                  <a:txBody>
                    <a:bodyPr/>
                    <a:lstStyle/>
                    <a:p>
                      <a:pPr>
                        <a:defRPr/>
                      </a:pPr>
                      <a:endParaRPr lang="el-GR"/>
                    </a:p>
                  </a:txBody>
                  <a:tcPr>
                    <a:noFill/>
                  </a:tcPr>
                </a:tc>
                <a:tc>
                  <a:txBody>
                    <a:bodyPr/>
                    <a:lstStyle/>
                    <a:p>
                      <a:pPr>
                        <a:defRPr/>
                      </a:pPr>
                      <a:endParaRPr lang="el-GR"/>
                    </a:p>
                  </a:txBody>
                  <a:tcPr>
                    <a:noFill/>
                  </a:tcPr>
                </a:tc>
                <a:tc>
                  <a:txBody>
                    <a:bodyPr/>
                    <a:lstStyle/>
                    <a:p>
                      <a:pPr>
                        <a:defRPr/>
                      </a:pPr>
                      <a:endParaRPr lang="el-GR"/>
                    </a:p>
                  </a:txBody>
                  <a:tcPr>
                    <a:noFill/>
                  </a:tcPr>
                </a:tc>
                <a:tc>
                  <a:txBody>
                    <a:bodyPr/>
                    <a:lstStyle/>
                    <a:p>
                      <a:pPr>
                        <a:defRPr/>
                      </a:pPr>
                      <a:endParaRPr lang="el-GR"/>
                    </a:p>
                  </a:txBody>
                  <a:tcPr>
                    <a:solidFill>
                      <a:srgbClr val="FFC000"/>
                    </a:solidFill>
                  </a:tcPr>
                </a:tc>
                <a:tc>
                  <a:txBody>
                    <a:bodyPr/>
                    <a:lstStyle/>
                    <a:p>
                      <a:pPr>
                        <a:defRPr/>
                      </a:pPr>
                      <a:endParaRPr lang="el-GR"/>
                    </a:p>
                  </a:txBody>
                  <a:tcPr>
                    <a:solidFill>
                      <a:srgbClr val="FFC000"/>
                    </a:solidFill>
                  </a:tcPr>
                </a:tc>
                <a:tc>
                  <a:txBody>
                    <a:bodyPr/>
                    <a:lstStyle/>
                    <a:p>
                      <a:pPr>
                        <a:defRPr/>
                      </a:pPr>
                      <a:endParaRPr lang="el-GR"/>
                    </a:p>
                  </a:txBody>
                  <a:tcPr>
                    <a:solidFill>
                      <a:srgbClr val="FFC000"/>
                    </a:solidFill>
                  </a:tcPr>
                </a:tc>
                <a:tc>
                  <a:txBody>
                    <a:bodyPr/>
                    <a:lstStyle/>
                    <a:p>
                      <a:pPr>
                        <a:defRPr/>
                      </a:pPr>
                      <a:endParaRPr lang="el-GR"/>
                    </a:p>
                  </a:txBody>
                  <a:tcPr>
                    <a:solidFill>
                      <a:srgbClr val="FFC000"/>
                    </a:solidFill>
                  </a:tcPr>
                </a:tc>
                <a:extLst>
                  <a:ext uri="{0D108BD9-81ED-4DB2-BD59-A6C34878D82A}">
                    <a16:rowId xmlns:a16="http://schemas.microsoft.com/office/drawing/2014/main" xmlns="" val="10004"/>
                  </a:ext>
                </a:extLst>
              </a:tr>
              <a:tr h="606770">
                <a:tc>
                  <a:txBody>
                    <a:bodyPr/>
                    <a:lstStyle/>
                    <a:p>
                      <a:pPr>
                        <a:defRPr/>
                      </a:pPr>
                      <a:r>
                        <a:rPr lang="en-US"/>
                        <a:t>3.5-CERTH</a:t>
                      </a:r>
                      <a:endParaRPr lang="el-GR"/>
                    </a:p>
                  </a:txBody>
                  <a:tcPr/>
                </a:tc>
                <a:tc>
                  <a:txBody>
                    <a:bodyPr/>
                    <a:lstStyle/>
                    <a:p>
                      <a:pPr>
                        <a:defRPr/>
                      </a:pPr>
                      <a:endParaRPr lang="el-GR"/>
                    </a:p>
                  </a:txBody>
                  <a:tcPr>
                    <a:noFill/>
                  </a:tcPr>
                </a:tc>
                <a:tc>
                  <a:txBody>
                    <a:bodyPr/>
                    <a:lstStyle/>
                    <a:p>
                      <a:pPr>
                        <a:defRPr/>
                      </a:pPr>
                      <a:endParaRPr lang="el-GR"/>
                    </a:p>
                  </a:txBody>
                  <a:tcPr>
                    <a:noFill/>
                  </a:tcPr>
                </a:tc>
                <a:tc>
                  <a:txBody>
                    <a:bodyPr/>
                    <a:lstStyle/>
                    <a:p>
                      <a:pPr>
                        <a:defRPr/>
                      </a:pPr>
                      <a:endParaRPr lang="el-GR"/>
                    </a:p>
                  </a:txBody>
                  <a:tcPr>
                    <a:noFill/>
                  </a:tcPr>
                </a:tc>
                <a:tc>
                  <a:txBody>
                    <a:bodyPr/>
                    <a:lstStyle/>
                    <a:p>
                      <a:pPr>
                        <a:defRPr/>
                      </a:pPr>
                      <a:endParaRPr lang="el-GR"/>
                    </a:p>
                  </a:txBody>
                  <a:tcPr>
                    <a:solidFill>
                      <a:srgbClr val="FFC000"/>
                    </a:solidFill>
                  </a:tcPr>
                </a:tc>
                <a:tc>
                  <a:txBody>
                    <a:bodyPr/>
                    <a:lstStyle/>
                    <a:p>
                      <a:pPr>
                        <a:defRPr/>
                      </a:pPr>
                      <a:endParaRPr lang="el-GR"/>
                    </a:p>
                  </a:txBody>
                  <a:tcPr>
                    <a:solidFill>
                      <a:srgbClr val="FFC000"/>
                    </a:solidFill>
                  </a:tcPr>
                </a:tc>
                <a:tc>
                  <a:txBody>
                    <a:bodyPr/>
                    <a:lstStyle/>
                    <a:p>
                      <a:pPr>
                        <a:defRPr/>
                      </a:pPr>
                      <a:endParaRPr lang="el-GR"/>
                    </a:p>
                  </a:txBody>
                  <a:tcPr>
                    <a:solidFill>
                      <a:srgbClr val="FFC000"/>
                    </a:solidFill>
                  </a:tcPr>
                </a:tc>
                <a:tc>
                  <a:txBody>
                    <a:bodyPr/>
                    <a:lstStyle/>
                    <a:p>
                      <a:pPr>
                        <a:defRPr/>
                      </a:pPr>
                      <a:endParaRPr lang="el-GR"/>
                    </a:p>
                  </a:txBody>
                  <a:tcPr>
                    <a:solidFill>
                      <a:srgbClr val="FFC000"/>
                    </a:solidFill>
                  </a:tcPr>
                </a:tc>
                <a:tc>
                  <a:txBody>
                    <a:bodyPr/>
                    <a:lstStyle/>
                    <a:p>
                      <a:pPr>
                        <a:defRPr/>
                      </a:pPr>
                      <a:endParaRPr lang="el-GR"/>
                    </a:p>
                  </a:txBody>
                  <a:tcPr>
                    <a:noFill/>
                  </a:tcPr>
                </a:tc>
                <a:tc>
                  <a:txBody>
                    <a:bodyPr/>
                    <a:lstStyle/>
                    <a:p>
                      <a:pPr>
                        <a:defRPr/>
                      </a:pPr>
                      <a:endParaRPr lang="el-GR"/>
                    </a:p>
                  </a:txBody>
                  <a:tcPr>
                    <a:noFill/>
                  </a:tcPr>
                </a:tc>
                <a:tc>
                  <a:txBody>
                    <a:bodyPr/>
                    <a:lstStyle/>
                    <a:p>
                      <a:pPr>
                        <a:defRPr/>
                      </a:pPr>
                      <a:endParaRPr lang="el-GR"/>
                    </a:p>
                  </a:txBody>
                  <a:tcPr>
                    <a:noFill/>
                  </a:tcPr>
                </a:tc>
                <a:tc>
                  <a:txBody>
                    <a:bodyPr/>
                    <a:lstStyle/>
                    <a:p>
                      <a:pPr>
                        <a:defRPr/>
                      </a:pPr>
                      <a:endParaRPr lang="el-GR"/>
                    </a:p>
                  </a:txBody>
                  <a:tcPr>
                    <a:solidFill>
                      <a:srgbClr val="FFC000"/>
                    </a:solidFill>
                  </a:tcPr>
                </a:tc>
                <a:tc>
                  <a:txBody>
                    <a:bodyPr/>
                    <a:lstStyle/>
                    <a:p>
                      <a:pPr>
                        <a:defRPr/>
                      </a:pPr>
                      <a:endParaRPr lang="el-GR"/>
                    </a:p>
                  </a:txBody>
                  <a:tcPr>
                    <a:solidFill>
                      <a:srgbClr val="FFC000"/>
                    </a:solidFill>
                  </a:tcPr>
                </a:tc>
                <a:tc>
                  <a:txBody>
                    <a:bodyPr/>
                    <a:lstStyle/>
                    <a:p>
                      <a:pPr>
                        <a:defRPr/>
                      </a:pPr>
                      <a:endParaRPr lang="el-GR"/>
                    </a:p>
                  </a:txBody>
                  <a:tcPr>
                    <a:solidFill>
                      <a:srgbClr val="FFC000"/>
                    </a:solidFill>
                  </a:tcPr>
                </a:tc>
                <a:extLst>
                  <a:ext uri="{0D108BD9-81ED-4DB2-BD59-A6C34878D82A}">
                    <a16:rowId xmlns:a16="http://schemas.microsoft.com/office/drawing/2014/main" xmlns="" val="10005"/>
                  </a:ext>
                </a:extLst>
              </a:tr>
            </a:tbl>
          </a:graphicData>
        </a:graphic>
      </p:graphicFrame>
      <p:grpSp>
        <p:nvGrpSpPr>
          <p:cNvPr id="8" name="Group 15"/>
          <p:cNvGrpSpPr/>
          <p:nvPr/>
        </p:nvGrpSpPr>
        <p:grpSpPr bwMode="auto">
          <a:xfrm>
            <a:off x="4309716" y="2445277"/>
            <a:ext cx="492976" cy="3566160"/>
            <a:chOff x="2595456" y="2398456"/>
            <a:chExt cx="492976" cy="3566160"/>
          </a:xfrm>
        </p:grpSpPr>
        <p:cxnSp>
          <p:nvCxnSpPr>
            <p:cNvPr id="9" name="Straight Connector 16"/>
            <p:cNvCxnSpPr>
              <a:cxnSpLocks/>
            </p:cNvCxnSpPr>
            <p:nvPr/>
          </p:nvCxnSpPr>
          <p:spPr bwMode="auto">
            <a:xfrm>
              <a:off x="3088433" y="2398456"/>
              <a:ext cx="0" cy="3566160"/>
            </a:xfrm>
            <a:prstGeom prst="line">
              <a:avLst/>
            </a:prstGeom>
            <a:ln w="7620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Box 17"/>
            <p:cNvSpPr>
              <a:spLocks/>
            </p:cNvSpPr>
            <p:nvPr/>
          </p:nvSpPr>
          <p:spPr bwMode="auto">
            <a:xfrm>
              <a:off x="2595456" y="2954962"/>
              <a:ext cx="400110" cy="2447298"/>
            </a:xfrm>
            <a:prstGeom prst="rect">
              <a:avLst/>
            </a:prstGeom>
            <a:noFill/>
            <a:ln w="12700">
              <a:solidFill>
                <a:schemeClr val="accent6">
                  <a:lumMod val="75000"/>
                </a:schemeClr>
              </a:solidFill>
            </a:ln>
          </p:spPr>
          <p:txBody>
            <a:bodyPr vert="vert" wrap="square" rtlCol="0">
              <a:spAutoFit/>
            </a:bodyPr>
            <a:lstStyle/>
            <a:p>
              <a:pPr>
                <a:defRPr/>
              </a:pPr>
              <a:r>
                <a:rPr lang="en-US" sz="1400" b="1">
                  <a:solidFill>
                    <a:schemeClr val="accent6">
                      <a:lumMod val="75000"/>
                    </a:schemeClr>
                  </a:solidFill>
                </a:rPr>
                <a:t>Dummy EMS &amp; SSM Versions</a:t>
              </a:r>
              <a:endParaRPr lang="el-GR" sz="1400" b="1">
                <a:solidFill>
                  <a:schemeClr val="accent6">
                    <a:lumMod val="75000"/>
                  </a:schemeClr>
                </a:solidFill>
              </a:endParaRPr>
            </a:p>
          </p:txBody>
        </p:sp>
      </p:grpSp>
      <p:grpSp>
        <p:nvGrpSpPr>
          <p:cNvPr id="11" name="Group 19"/>
          <p:cNvGrpSpPr/>
          <p:nvPr/>
        </p:nvGrpSpPr>
        <p:grpSpPr bwMode="auto">
          <a:xfrm>
            <a:off x="5121139" y="1828446"/>
            <a:ext cx="1952896" cy="4152238"/>
            <a:chOff x="2781443" y="1812378"/>
            <a:chExt cx="1952896" cy="4152238"/>
          </a:xfrm>
        </p:grpSpPr>
        <p:cxnSp>
          <p:nvCxnSpPr>
            <p:cNvPr id="12" name="Straight Connector 20"/>
            <p:cNvCxnSpPr>
              <a:cxnSpLocks/>
            </p:cNvCxnSpPr>
            <p:nvPr/>
          </p:nvCxnSpPr>
          <p:spPr bwMode="auto">
            <a:xfrm>
              <a:off x="3088433" y="2398456"/>
              <a:ext cx="0" cy="3566160"/>
            </a:xfrm>
            <a:prstGeom prst="line">
              <a:avLst/>
            </a:prstGeom>
            <a:ln w="7620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 name="TextBox 21"/>
            <p:cNvSpPr>
              <a:spLocks/>
            </p:cNvSpPr>
            <p:nvPr/>
          </p:nvSpPr>
          <p:spPr bwMode="auto">
            <a:xfrm>
              <a:off x="2781443" y="1812378"/>
              <a:ext cx="1952896" cy="523220"/>
            </a:xfrm>
            <a:prstGeom prst="rect">
              <a:avLst/>
            </a:prstGeom>
            <a:noFill/>
            <a:ln w="12700">
              <a:solidFill>
                <a:schemeClr val="accent6">
                  <a:lumMod val="75000"/>
                </a:schemeClr>
              </a:solidFill>
            </a:ln>
          </p:spPr>
          <p:txBody>
            <a:bodyPr wrap="square" rtlCol="0">
              <a:spAutoFit/>
            </a:bodyPr>
            <a:lstStyle/>
            <a:p>
              <a:pPr>
                <a:defRPr/>
              </a:pPr>
              <a:r>
                <a:rPr lang="en-US" sz="1400" b="1">
                  <a:solidFill>
                    <a:schemeClr val="accent6">
                      <a:lumMod val="75000"/>
                    </a:schemeClr>
                  </a:solidFill>
                </a:rPr>
                <a:t>1</a:t>
              </a:r>
              <a:r>
                <a:rPr lang="en-US" sz="1400" b="1" baseline="30000">
                  <a:solidFill>
                    <a:schemeClr val="accent6">
                      <a:lumMod val="75000"/>
                    </a:schemeClr>
                  </a:solidFill>
                </a:rPr>
                <a:t>st</a:t>
              </a:r>
              <a:r>
                <a:rPr lang="en-US" sz="1400" b="1">
                  <a:solidFill>
                    <a:schemeClr val="accent6">
                      <a:lumMod val="75000"/>
                    </a:schemeClr>
                  </a:solidFill>
                </a:rPr>
                <a:t> Version of Functional Prototypes</a:t>
              </a:r>
              <a:endParaRPr lang="el-GR" sz="1400" b="1">
                <a:solidFill>
                  <a:schemeClr val="accent6">
                    <a:lumMod val="75000"/>
                  </a:schemeClr>
                </a:solidFill>
              </a:endParaRPr>
            </a:p>
          </p:txBody>
        </p:sp>
      </p:grpSp>
      <p:grpSp>
        <p:nvGrpSpPr>
          <p:cNvPr id="14" name="Group 22"/>
          <p:cNvGrpSpPr/>
          <p:nvPr/>
        </p:nvGrpSpPr>
        <p:grpSpPr bwMode="auto">
          <a:xfrm>
            <a:off x="6837458" y="2398456"/>
            <a:ext cx="687647" cy="3566160"/>
            <a:chOff x="3088433" y="2398456"/>
            <a:chExt cx="687647" cy="3566160"/>
          </a:xfrm>
        </p:grpSpPr>
        <p:cxnSp>
          <p:nvCxnSpPr>
            <p:cNvPr id="15" name="Straight Connector 23"/>
            <p:cNvCxnSpPr>
              <a:cxnSpLocks/>
            </p:cNvCxnSpPr>
            <p:nvPr/>
          </p:nvCxnSpPr>
          <p:spPr bwMode="auto">
            <a:xfrm>
              <a:off x="3088433" y="2398456"/>
              <a:ext cx="0" cy="3566160"/>
            </a:xfrm>
            <a:prstGeom prst="line">
              <a:avLst/>
            </a:prstGeom>
            <a:ln w="7620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TextBox 24"/>
            <p:cNvSpPr>
              <a:spLocks/>
            </p:cNvSpPr>
            <p:nvPr/>
          </p:nvSpPr>
          <p:spPr bwMode="auto">
            <a:xfrm>
              <a:off x="3160527" y="3001782"/>
              <a:ext cx="615553" cy="2540601"/>
            </a:xfrm>
            <a:prstGeom prst="rect">
              <a:avLst/>
            </a:prstGeom>
            <a:noFill/>
            <a:ln w="12700">
              <a:solidFill>
                <a:schemeClr val="accent6">
                  <a:lumMod val="75000"/>
                </a:schemeClr>
              </a:solidFill>
            </a:ln>
          </p:spPr>
          <p:txBody>
            <a:bodyPr vert="vert" wrap="square" rtlCol="0">
              <a:spAutoFit/>
            </a:bodyPr>
            <a:lstStyle/>
            <a:p>
              <a:pPr>
                <a:defRPr/>
              </a:pPr>
              <a:r>
                <a:rPr lang="en-US" sz="1400" b="1">
                  <a:solidFill>
                    <a:schemeClr val="accent6">
                      <a:lumMod val="75000"/>
                    </a:schemeClr>
                  </a:solidFill>
                </a:rPr>
                <a:t>Initial Adaptation to Demo Feedback, Integrated Layers</a:t>
              </a:r>
              <a:endParaRPr lang="el-GR" sz="1400" b="1">
                <a:solidFill>
                  <a:schemeClr val="accent6">
                    <a:lumMod val="75000"/>
                  </a:schemeClr>
                </a:solidFill>
              </a:endParaRPr>
            </a:p>
          </p:txBody>
        </p:sp>
      </p:grpSp>
      <p:grpSp>
        <p:nvGrpSpPr>
          <p:cNvPr id="17" name="Group 28"/>
          <p:cNvGrpSpPr/>
          <p:nvPr/>
        </p:nvGrpSpPr>
        <p:grpSpPr bwMode="auto">
          <a:xfrm>
            <a:off x="10150980" y="1787171"/>
            <a:ext cx="1952896" cy="4186286"/>
            <a:chOff x="2111985" y="1778331"/>
            <a:chExt cx="1952896" cy="4186286"/>
          </a:xfrm>
        </p:grpSpPr>
        <p:cxnSp>
          <p:nvCxnSpPr>
            <p:cNvPr id="18" name="Straight Connector 29"/>
            <p:cNvCxnSpPr>
              <a:cxnSpLocks/>
            </p:cNvCxnSpPr>
            <p:nvPr/>
          </p:nvCxnSpPr>
          <p:spPr bwMode="auto">
            <a:xfrm>
              <a:off x="3088433" y="2398456"/>
              <a:ext cx="0" cy="3566160"/>
            </a:xfrm>
            <a:prstGeom prst="line">
              <a:avLst/>
            </a:prstGeom>
            <a:ln w="7620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9" name="TextBox 30"/>
            <p:cNvSpPr>
              <a:spLocks/>
            </p:cNvSpPr>
            <p:nvPr/>
          </p:nvSpPr>
          <p:spPr bwMode="auto">
            <a:xfrm>
              <a:off x="2111985" y="1778331"/>
              <a:ext cx="1952896" cy="523220"/>
            </a:xfrm>
            <a:prstGeom prst="rect">
              <a:avLst/>
            </a:prstGeom>
            <a:noFill/>
            <a:ln w="12700">
              <a:solidFill>
                <a:schemeClr val="accent6">
                  <a:lumMod val="75000"/>
                </a:schemeClr>
              </a:solidFill>
            </a:ln>
          </p:spPr>
          <p:txBody>
            <a:bodyPr wrap="square" rtlCol="0">
              <a:spAutoFit/>
            </a:bodyPr>
            <a:lstStyle/>
            <a:p>
              <a:pPr>
                <a:defRPr/>
              </a:pPr>
              <a:r>
                <a:rPr lang="en-US" sz="1400" b="1">
                  <a:solidFill>
                    <a:schemeClr val="accent6">
                      <a:lumMod val="75000"/>
                    </a:schemeClr>
                  </a:solidFill>
                </a:rPr>
                <a:t>Final Integrated EMS &amp; SSM Layers based</a:t>
              </a:r>
              <a:endParaRPr lang="el-GR" sz="1400" b="1">
                <a:solidFill>
                  <a:schemeClr val="accent6">
                    <a:lumMod val="75000"/>
                  </a:schemeClr>
                </a:solidFill>
              </a:endParaRPr>
            </a:p>
          </p:txBody>
        </p:sp>
      </p:grpSp>
      <p:grpSp>
        <p:nvGrpSpPr>
          <p:cNvPr id="20" name="Group 32"/>
          <p:cNvGrpSpPr/>
          <p:nvPr/>
        </p:nvGrpSpPr>
        <p:grpSpPr bwMode="auto">
          <a:xfrm>
            <a:off x="5587438" y="2445277"/>
            <a:ext cx="1472321" cy="4015981"/>
            <a:chOff x="2556264" y="2398456"/>
            <a:chExt cx="1472321" cy="4015981"/>
          </a:xfrm>
        </p:grpSpPr>
        <p:cxnSp>
          <p:nvCxnSpPr>
            <p:cNvPr id="21" name="Straight Connector 33"/>
            <p:cNvCxnSpPr>
              <a:cxnSpLocks/>
            </p:cNvCxnSpPr>
            <p:nvPr/>
          </p:nvCxnSpPr>
          <p:spPr bwMode="auto">
            <a:xfrm>
              <a:off x="3088433" y="2398456"/>
              <a:ext cx="0" cy="3566160"/>
            </a:xfrm>
            <a:prstGeom prst="line">
              <a:avLst/>
            </a:prstGeom>
            <a:ln w="762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22" name="TextBox 34"/>
            <p:cNvSpPr>
              <a:spLocks/>
            </p:cNvSpPr>
            <p:nvPr/>
          </p:nvSpPr>
          <p:spPr bwMode="auto">
            <a:xfrm>
              <a:off x="2556264" y="5891218"/>
              <a:ext cx="1472321" cy="523220"/>
            </a:xfrm>
            <a:prstGeom prst="rect">
              <a:avLst/>
            </a:prstGeom>
            <a:noFill/>
            <a:ln w="12700">
              <a:solidFill>
                <a:srgbClr val="FF0000"/>
              </a:solidFill>
            </a:ln>
          </p:spPr>
          <p:txBody>
            <a:bodyPr vert="horz" wrap="square" rtlCol="0">
              <a:spAutoFit/>
            </a:bodyPr>
            <a:lstStyle/>
            <a:p>
              <a:pPr>
                <a:defRPr/>
              </a:pPr>
              <a:r>
                <a:rPr lang="en-US" sz="1400" b="1">
                  <a:solidFill>
                    <a:srgbClr val="FF0000"/>
                  </a:solidFill>
                </a:rPr>
                <a:t>WP4: Initial Demo Feedback</a:t>
              </a:r>
              <a:endParaRPr lang="el-GR" sz="1400" b="1">
                <a:solidFill>
                  <a:srgbClr val="FF0000"/>
                </a:solidFill>
              </a:endParaRPr>
            </a:p>
          </p:txBody>
        </p:sp>
      </p:grpSp>
      <p:grpSp>
        <p:nvGrpSpPr>
          <p:cNvPr id="23" name="Group 35"/>
          <p:cNvGrpSpPr/>
          <p:nvPr/>
        </p:nvGrpSpPr>
        <p:grpSpPr bwMode="auto">
          <a:xfrm>
            <a:off x="8090992" y="2421867"/>
            <a:ext cx="1639614" cy="4193658"/>
            <a:chOff x="2873705" y="2398456"/>
            <a:chExt cx="1639614" cy="4193658"/>
          </a:xfrm>
        </p:grpSpPr>
        <p:cxnSp>
          <p:nvCxnSpPr>
            <p:cNvPr id="24" name="Straight Connector 36"/>
            <p:cNvCxnSpPr>
              <a:cxnSpLocks/>
            </p:cNvCxnSpPr>
            <p:nvPr/>
          </p:nvCxnSpPr>
          <p:spPr bwMode="auto">
            <a:xfrm>
              <a:off x="3088433" y="2398456"/>
              <a:ext cx="0" cy="3566160"/>
            </a:xfrm>
            <a:prstGeom prst="line">
              <a:avLst/>
            </a:prstGeom>
            <a:ln w="762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25" name="TextBox 37"/>
            <p:cNvSpPr>
              <a:spLocks/>
            </p:cNvSpPr>
            <p:nvPr/>
          </p:nvSpPr>
          <p:spPr bwMode="auto">
            <a:xfrm>
              <a:off x="2873705" y="6068896"/>
              <a:ext cx="1639614" cy="523220"/>
            </a:xfrm>
            <a:prstGeom prst="rect">
              <a:avLst/>
            </a:prstGeom>
            <a:noFill/>
            <a:ln w="12700">
              <a:solidFill>
                <a:srgbClr val="FF0000"/>
              </a:solidFill>
            </a:ln>
          </p:spPr>
          <p:txBody>
            <a:bodyPr vert="horz" wrap="square" rtlCol="0">
              <a:spAutoFit/>
            </a:bodyPr>
            <a:lstStyle/>
            <a:p>
              <a:pPr>
                <a:defRPr/>
              </a:pPr>
              <a:r>
                <a:rPr lang="en-US" sz="1400" b="1">
                  <a:solidFill>
                    <a:srgbClr val="FF0000"/>
                  </a:solidFill>
                </a:rPr>
                <a:t>WP4: 2</a:t>
              </a:r>
              <a:r>
                <a:rPr lang="en-US" sz="1400" b="1" baseline="30000">
                  <a:solidFill>
                    <a:srgbClr val="FF0000"/>
                  </a:solidFill>
                </a:rPr>
                <a:t>nd</a:t>
              </a:r>
              <a:r>
                <a:rPr lang="en-US" sz="1400" b="1">
                  <a:solidFill>
                    <a:srgbClr val="FF0000"/>
                  </a:solidFill>
                </a:rPr>
                <a:t> round of Demo Feedback</a:t>
              </a:r>
              <a:endParaRPr lang="el-GR" sz="1400" b="1">
                <a:solidFill>
                  <a:srgbClr val="FF0000"/>
                </a:solidFill>
              </a:endParaRPr>
            </a:p>
          </p:txBody>
        </p:sp>
      </p:grpSp>
      <p:grpSp>
        <p:nvGrpSpPr>
          <p:cNvPr id="26" name="Group 39"/>
          <p:cNvGrpSpPr/>
          <p:nvPr/>
        </p:nvGrpSpPr>
        <p:grpSpPr bwMode="auto">
          <a:xfrm>
            <a:off x="1319112" y="2445277"/>
            <a:ext cx="1775818" cy="4197070"/>
            <a:chOff x="1707464" y="2398456"/>
            <a:chExt cx="1775818" cy="4197070"/>
          </a:xfrm>
        </p:grpSpPr>
        <p:cxnSp>
          <p:nvCxnSpPr>
            <p:cNvPr id="27" name="Straight Connector 40"/>
            <p:cNvCxnSpPr>
              <a:cxnSpLocks/>
            </p:cNvCxnSpPr>
            <p:nvPr/>
          </p:nvCxnSpPr>
          <p:spPr bwMode="auto">
            <a:xfrm>
              <a:off x="3088433" y="2398456"/>
              <a:ext cx="0" cy="3566160"/>
            </a:xfrm>
            <a:prstGeom prst="line">
              <a:avLst/>
            </a:prstGeom>
            <a:ln w="762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28" name="TextBox 41"/>
            <p:cNvSpPr>
              <a:spLocks/>
            </p:cNvSpPr>
            <p:nvPr/>
          </p:nvSpPr>
          <p:spPr bwMode="auto">
            <a:xfrm>
              <a:off x="1707464" y="6072307"/>
              <a:ext cx="1775818" cy="523220"/>
            </a:xfrm>
            <a:prstGeom prst="rect">
              <a:avLst/>
            </a:prstGeom>
            <a:noFill/>
            <a:ln w="12700">
              <a:solidFill>
                <a:srgbClr val="FF0000"/>
              </a:solidFill>
            </a:ln>
          </p:spPr>
          <p:txBody>
            <a:bodyPr vert="horz" wrap="square" rtlCol="0">
              <a:spAutoFit/>
            </a:bodyPr>
            <a:lstStyle/>
            <a:p>
              <a:pPr>
                <a:defRPr/>
              </a:pPr>
              <a:r>
                <a:rPr lang="en-US" sz="1400" b="1">
                  <a:solidFill>
                    <a:srgbClr val="FF0000"/>
                  </a:solidFill>
                </a:rPr>
                <a:t>WP1: Draft Use Case Information</a:t>
              </a:r>
              <a:endParaRPr lang="el-GR" sz="1400" b="1">
                <a:solidFill>
                  <a:srgbClr val="FF0000"/>
                </a:solidFill>
              </a:endParaRPr>
            </a:p>
          </p:txBody>
        </p:sp>
      </p:grpSp>
      <p:grpSp>
        <p:nvGrpSpPr>
          <p:cNvPr id="29" name="Group 42"/>
          <p:cNvGrpSpPr/>
          <p:nvPr/>
        </p:nvGrpSpPr>
        <p:grpSpPr bwMode="auto">
          <a:xfrm>
            <a:off x="3284375" y="2438440"/>
            <a:ext cx="1748402" cy="4250819"/>
            <a:chOff x="2971483" y="2398456"/>
            <a:chExt cx="1748402" cy="4250819"/>
          </a:xfrm>
        </p:grpSpPr>
        <p:cxnSp>
          <p:nvCxnSpPr>
            <p:cNvPr id="30" name="Straight Connector 43"/>
            <p:cNvCxnSpPr>
              <a:cxnSpLocks/>
            </p:cNvCxnSpPr>
            <p:nvPr/>
          </p:nvCxnSpPr>
          <p:spPr bwMode="auto">
            <a:xfrm>
              <a:off x="3088433" y="2398456"/>
              <a:ext cx="0" cy="3566160"/>
            </a:xfrm>
            <a:prstGeom prst="line">
              <a:avLst/>
            </a:prstGeom>
            <a:ln w="762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31" name="TextBox 44"/>
            <p:cNvSpPr>
              <a:spLocks/>
            </p:cNvSpPr>
            <p:nvPr/>
          </p:nvSpPr>
          <p:spPr bwMode="auto">
            <a:xfrm>
              <a:off x="2971483" y="6126056"/>
              <a:ext cx="1748402" cy="523220"/>
            </a:xfrm>
            <a:prstGeom prst="rect">
              <a:avLst/>
            </a:prstGeom>
            <a:noFill/>
            <a:ln w="12700">
              <a:solidFill>
                <a:srgbClr val="FF0000"/>
              </a:solidFill>
            </a:ln>
          </p:spPr>
          <p:txBody>
            <a:bodyPr vert="horz" wrap="square" rtlCol="0">
              <a:spAutoFit/>
            </a:bodyPr>
            <a:lstStyle/>
            <a:p>
              <a:pPr>
                <a:defRPr/>
              </a:pPr>
              <a:r>
                <a:rPr lang="en-US" sz="1400" b="1">
                  <a:solidFill>
                    <a:srgbClr val="FF0000"/>
                  </a:solidFill>
                </a:rPr>
                <a:t>WP1: Stakeholders’ Survey Feedback</a:t>
              </a:r>
              <a:endParaRPr lang="el-GR" sz="1400" b="1">
                <a:solidFill>
                  <a:srgbClr val="FF0000"/>
                </a:solidFill>
              </a:endParaRPr>
            </a:p>
          </p:txBody>
        </p:sp>
      </p:grpSp>
      <p:grpSp>
        <p:nvGrpSpPr>
          <p:cNvPr id="32" name="Group 48"/>
          <p:cNvGrpSpPr/>
          <p:nvPr/>
        </p:nvGrpSpPr>
        <p:grpSpPr bwMode="auto">
          <a:xfrm>
            <a:off x="2432313" y="1787171"/>
            <a:ext cx="2214974" cy="4199002"/>
            <a:chOff x="2309792" y="1765615"/>
            <a:chExt cx="2214974" cy="4199002"/>
          </a:xfrm>
        </p:grpSpPr>
        <p:cxnSp>
          <p:nvCxnSpPr>
            <p:cNvPr id="33" name="Straight Connector 49"/>
            <p:cNvCxnSpPr>
              <a:cxnSpLocks/>
            </p:cNvCxnSpPr>
            <p:nvPr/>
          </p:nvCxnSpPr>
          <p:spPr bwMode="auto">
            <a:xfrm>
              <a:off x="3088433" y="2398456"/>
              <a:ext cx="0" cy="3566160"/>
            </a:xfrm>
            <a:prstGeom prst="line">
              <a:avLst/>
            </a:prstGeom>
            <a:ln w="7620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4" name="TextBox 50"/>
            <p:cNvSpPr>
              <a:spLocks/>
            </p:cNvSpPr>
            <p:nvPr/>
          </p:nvSpPr>
          <p:spPr bwMode="auto">
            <a:xfrm>
              <a:off x="2309792" y="1765615"/>
              <a:ext cx="2214974" cy="523220"/>
            </a:xfrm>
            <a:prstGeom prst="rect">
              <a:avLst/>
            </a:prstGeom>
            <a:noFill/>
            <a:ln w="12700">
              <a:solidFill>
                <a:schemeClr val="accent6">
                  <a:lumMod val="75000"/>
                </a:schemeClr>
              </a:solidFill>
            </a:ln>
          </p:spPr>
          <p:txBody>
            <a:bodyPr wrap="square" rtlCol="0">
              <a:spAutoFit/>
            </a:bodyPr>
            <a:lstStyle/>
            <a:p>
              <a:pPr>
                <a:defRPr/>
              </a:pPr>
              <a:r>
                <a:rPr lang="en-US" sz="1400" b="1">
                  <a:solidFill>
                    <a:schemeClr val="accent6">
                      <a:lumMod val="75000"/>
                    </a:schemeClr>
                  </a:solidFill>
                </a:rPr>
                <a:t>Items for End-User Questionnaire</a:t>
              </a:r>
              <a:endParaRPr lang="el-GR" sz="1400" b="1">
                <a:solidFill>
                  <a:schemeClr val="accent6">
                    <a:lumMod val="75000"/>
                  </a:schemeClr>
                </a:solidFil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2"/>
          <p:cNvSpPr>
            <a:spLocks noGrp="1"/>
          </p:cNvSpPr>
          <p:nvPr>
            <p:ph type="title"/>
          </p:nvPr>
        </p:nvSpPr>
        <p:spPr bwMode="auto"/>
        <p:txBody>
          <a:bodyPr/>
          <a:lstStyle/>
          <a:p>
            <a:pPr>
              <a:defRPr/>
            </a:pPr>
            <a:r>
              <a:rPr lang="en-US"/>
              <a:t>Plug-N-Harvest: </a:t>
            </a:r>
            <a:r>
              <a:rPr lang="en-US">
                <a:solidFill>
                  <a:srgbClr val="00B0F0"/>
                </a:solidFill>
              </a:rPr>
              <a:t>Task 3.1</a:t>
            </a:r>
            <a:endParaRPr lang="el-GR">
              <a:solidFill>
                <a:schemeClr val="accent6">
                  <a:lumMod val="75000"/>
                </a:schemeClr>
              </a:solidFill>
            </a:endParaRPr>
          </a:p>
        </p:txBody>
      </p:sp>
      <p:sp>
        <p:nvSpPr>
          <p:cNvPr id="5" name="Footer Placeholder 3"/>
          <p:cNvSpPr>
            <a:spLocks noGrp="1"/>
          </p:cNvSpPr>
          <p:nvPr>
            <p:ph type="ftr" sz="quarter" idx="11"/>
          </p:nvPr>
        </p:nvSpPr>
        <p:spPr bwMode="auto"/>
        <p:txBody>
          <a:bodyPr/>
          <a:lstStyle/>
          <a:p>
            <a:pPr>
              <a:defRPr/>
            </a:pPr>
            <a:r>
              <a:rPr lang="en-US"/>
              <a:t>PLUG-N-HARVEST</a:t>
            </a:r>
            <a:br>
              <a:rPr lang="en-US"/>
            </a:br>
            <a:r>
              <a:rPr lang="en-US"/>
              <a:t>ID: 768735 - H2020-EU.2.1.5.2.</a:t>
            </a:r>
          </a:p>
        </p:txBody>
      </p:sp>
      <p:sp>
        <p:nvSpPr>
          <p:cNvPr id="6" name="Slide Number Placeholder 4"/>
          <p:cNvSpPr>
            <a:spLocks noGrp="1"/>
          </p:cNvSpPr>
          <p:nvPr>
            <p:ph type="sldNum" sz="quarter" idx="12"/>
          </p:nvPr>
        </p:nvSpPr>
        <p:spPr bwMode="auto"/>
        <p:txBody>
          <a:bodyPr/>
          <a:lstStyle/>
          <a:p>
            <a:pPr>
              <a:defRPr/>
            </a:pPr>
            <a:r>
              <a:rPr lang="en-US"/>
              <a:t>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ontent Placeholder 1"/>
          <p:cNvSpPr>
            <a:spLocks noGrp="1"/>
          </p:cNvSpPr>
          <p:nvPr>
            <p:ph idx="1"/>
          </p:nvPr>
        </p:nvSpPr>
        <p:spPr bwMode="auto">
          <a:xfrm>
            <a:off x="1097278" y="1845733"/>
            <a:ext cx="8242665" cy="4107197"/>
          </a:xfrm>
        </p:spPr>
        <p:txBody>
          <a:bodyPr>
            <a:normAutofit fontScale="92500" lnSpcReduction="10000"/>
          </a:bodyPr>
          <a:lstStyle/>
          <a:p>
            <a:pPr algn="just">
              <a:lnSpc>
                <a:spcPct val="104999"/>
              </a:lnSpc>
              <a:buFont typeface="Wingdings"/>
              <a:buChar char="q"/>
              <a:defRPr/>
            </a:pPr>
            <a:r>
              <a:rPr lang="en-US" sz="2400" dirty="0"/>
              <a:t>Task 3.1 activities (1</a:t>
            </a:r>
            <a:r>
              <a:rPr lang="en-US" sz="2400" baseline="30000" dirty="0"/>
              <a:t>st</a:t>
            </a:r>
            <a:r>
              <a:rPr lang="en-US" sz="2400" dirty="0"/>
              <a:t> cycle: M4 – M18, 2</a:t>
            </a:r>
            <a:r>
              <a:rPr lang="en-US" sz="2400" baseline="30000" dirty="0"/>
              <a:t>nd</a:t>
            </a:r>
            <a:r>
              <a:rPr lang="en-US" sz="2400" dirty="0"/>
              <a:t> cycle: M28 - M33) are related to:</a:t>
            </a:r>
            <a:endParaRPr dirty="0"/>
          </a:p>
          <a:p>
            <a:pPr lvl="1" algn="just">
              <a:lnSpc>
                <a:spcPct val="104999"/>
              </a:lnSpc>
              <a:buFont typeface="Wingdings"/>
              <a:buChar char="q"/>
              <a:defRPr/>
            </a:pPr>
            <a:r>
              <a:rPr lang="en-GB" sz="2000" b="1" dirty="0"/>
              <a:t>Developing a tailored Plug-n-Play Intelligent Management and Control System (IMCS) for ADBE System (WP2).</a:t>
            </a:r>
            <a:endParaRPr dirty="0"/>
          </a:p>
          <a:p>
            <a:pPr lvl="1" algn="just">
              <a:lnSpc>
                <a:spcPct val="104999"/>
              </a:lnSpc>
              <a:buFont typeface="Wingdings"/>
              <a:buChar char="q"/>
              <a:defRPr/>
            </a:pPr>
            <a:r>
              <a:rPr lang="en-GB" sz="2000" dirty="0"/>
              <a:t>The </a:t>
            </a:r>
            <a:r>
              <a:rPr lang="en-GB" sz="2000" b="1" dirty="0"/>
              <a:t>AGILE-IMCS (current TRL-6)</a:t>
            </a:r>
            <a:r>
              <a:rPr lang="en-GB" sz="2000" dirty="0"/>
              <a:t> will be considered as the </a:t>
            </a:r>
            <a:r>
              <a:rPr lang="en-GB" sz="2000" b="1" dirty="0"/>
              <a:t>initial point/core ingredient – also abbreviated as CAO</a:t>
            </a:r>
            <a:r>
              <a:rPr lang="en-GB" sz="2000" dirty="0"/>
              <a:t>.</a:t>
            </a:r>
            <a:endParaRPr dirty="0"/>
          </a:p>
          <a:p>
            <a:pPr lvl="1" algn="just">
              <a:lnSpc>
                <a:spcPct val="104999"/>
              </a:lnSpc>
              <a:buFont typeface="Wingdings"/>
              <a:buChar char="q"/>
              <a:defRPr/>
            </a:pPr>
            <a:r>
              <a:rPr lang="en-GB" sz="2000" dirty="0"/>
              <a:t>Main features of the AGILE-IMCS:</a:t>
            </a:r>
            <a:endParaRPr dirty="0"/>
          </a:p>
          <a:p>
            <a:pPr lvl="2" algn="just">
              <a:lnSpc>
                <a:spcPct val="104999"/>
              </a:lnSpc>
              <a:buFont typeface="Courier New"/>
              <a:buChar char="o"/>
              <a:defRPr/>
            </a:pPr>
            <a:r>
              <a:rPr lang="en-US" sz="1800" b="1" dirty="0"/>
              <a:t>Plug-n-Play:</a:t>
            </a:r>
            <a:r>
              <a:rPr lang="en-US" sz="1800" dirty="0"/>
              <a:t> no preliminary calibration of parameters required.</a:t>
            </a:r>
            <a:endParaRPr dirty="0"/>
          </a:p>
          <a:p>
            <a:pPr lvl="2" algn="just">
              <a:lnSpc>
                <a:spcPct val="104999"/>
              </a:lnSpc>
              <a:buFont typeface="Courier New"/>
              <a:buChar char="o"/>
              <a:defRPr/>
            </a:pPr>
            <a:r>
              <a:rPr lang="en-US" sz="1800" b="1" dirty="0"/>
              <a:t>Model-Free:</a:t>
            </a:r>
            <a:r>
              <a:rPr lang="en-US" sz="1800" dirty="0"/>
              <a:t> no simulation model required.</a:t>
            </a:r>
            <a:endParaRPr dirty="0"/>
          </a:p>
          <a:p>
            <a:pPr lvl="2" algn="just">
              <a:lnSpc>
                <a:spcPct val="104999"/>
              </a:lnSpc>
              <a:buFont typeface="Courier New"/>
              <a:buChar char="o"/>
              <a:defRPr/>
            </a:pPr>
            <a:r>
              <a:rPr lang="en-US" sz="1800" b="1" dirty="0"/>
              <a:t>Automated-Calibration:</a:t>
            </a:r>
            <a:r>
              <a:rPr lang="en-US" sz="1800" dirty="0"/>
              <a:t> no manual recalibration during operation required.</a:t>
            </a:r>
            <a:endParaRPr dirty="0"/>
          </a:p>
          <a:p>
            <a:pPr lvl="2" algn="just">
              <a:lnSpc>
                <a:spcPct val="104999"/>
              </a:lnSpc>
              <a:buFont typeface="Courier New"/>
              <a:buChar char="o"/>
              <a:defRPr/>
            </a:pPr>
            <a:r>
              <a:rPr lang="en-US" sz="1800" b="1" dirty="0"/>
              <a:t>Easy Configuration:</a:t>
            </a:r>
            <a:r>
              <a:rPr lang="en-US" sz="1800" dirty="0"/>
              <a:t> easy to reconfigure during operation.</a:t>
            </a:r>
            <a:endParaRPr dirty="0"/>
          </a:p>
          <a:p>
            <a:pPr lvl="2" algn="just">
              <a:lnSpc>
                <a:spcPct val="104999"/>
              </a:lnSpc>
              <a:buFont typeface="Courier New"/>
              <a:buChar char="o"/>
              <a:defRPr/>
            </a:pPr>
            <a:r>
              <a:rPr lang="en-US" sz="1800" b="1" dirty="0"/>
              <a:t>Robust:</a:t>
            </a:r>
            <a:r>
              <a:rPr lang="en-US" sz="1800" dirty="0"/>
              <a:t> situation-aware reaction to emergent dynamics.</a:t>
            </a:r>
            <a:endParaRPr lang="en-GB" sz="1800" dirty="0"/>
          </a:p>
        </p:txBody>
      </p:sp>
      <p:sp>
        <p:nvSpPr>
          <p:cNvPr id="5" name="Title 2"/>
          <p:cNvSpPr>
            <a:spLocks noGrp="1"/>
          </p:cNvSpPr>
          <p:nvPr>
            <p:ph type="title"/>
          </p:nvPr>
        </p:nvSpPr>
        <p:spPr bwMode="auto"/>
        <p:txBody>
          <a:bodyPr/>
          <a:lstStyle/>
          <a:p>
            <a:pPr>
              <a:defRPr/>
            </a:pPr>
            <a:r>
              <a:rPr lang="en-US"/>
              <a:t>Plug-N-Harvest: </a:t>
            </a:r>
            <a:r>
              <a:rPr lang="en-US">
                <a:solidFill>
                  <a:srgbClr val="00B0F0"/>
                </a:solidFill>
              </a:rPr>
              <a:t>Task 3.1 </a:t>
            </a:r>
            <a:r>
              <a:rPr lang="en-US">
                <a:solidFill>
                  <a:schemeClr val="accent6">
                    <a:lumMod val="75000"/>
                  </a:schemeClr>
                </a:solidFill>
              </a:rPr>
              <a:t>Description</a:t>
            </a:r>
            <a:endParaRPr lang="el-GR">
              <a:solidFill>
                <a:schemeClr val="accent6">
                  <a:lumMod val="75000"/>
                </a:schemeClr>
              </a:solidFill>
            </a:endParaRPr>
          </a:p>
        </p:txBody>
      </p:sp>
      <p:sp>
        <p:nvSpPr>
          <p:cNvPr id="6" name="Footer Placeholder 3"/>
          <p:cNvSpPr>
            <a:spLocks noGrp="1"/>
          </p:cNvSpPr>
          <p:nvPr>
            <p:ph type="ftr" sz="quarter" idx="11"/>
          </p:nvPr>
        </p:nvSpPr>
        <p:spPr bwMode="auto"/>
        <p:txBody>
          <a:bodyPr/>
          <a:lstStyle/>
          <a:p>
            <a:pPr>
              <a:defRPr/>
            </a:pPr>
            <a:r>
              <a:rPr lang="en-US"/>
              <a:t>PLUG-N-HARVEST</a:t>
            </a:r>
            <a:br>
              <a:rPr lang="en-US"/>
            </a:br>
            <a:r>
              <a:rPr lang="en-US"/>
              <a:t>ID: 768735 - H2020-EU.2.1.5.2.</a:t>
            </a:r>
          </a:p>
        </p:txBody>
      </p:sp>
      <p:sp>
        <p:nvSpPr>
          <p:cNvPr id="7" name="Slide Number Placeholder 4"/>
          <p:cNvSpPr>
            <a:spLocks noGrp="1"/>
          </p:cNvSpPr>
          <p:nvPr>
            <p:ph type="sldNum" sz="quarter" idx="12"/>
          </p:nvPr>
        </p:nvSpPr>
        <p:spPr bwMode="auto"/>
        <p:txBody>
          <a:bodyPr/>
          <a:lstStyle/>
          <a:p>
            <a:pPr>
              <a:defRPr/>
            </a:pPr>
            <a:r>
              <a:rPr lang="en-US"/>
              <a:t>8</a:t>
            </a:r>
          </a:p>
        </p:txBody>
      </p:sp>
      <p:pic>
        <p:nvPicPr>
          <p:cNvPr id="8" name="Picture 7"/>
          <p:cNvPicPr/>
          <p:nvPr/>
        </p:nvPicPr>
        <p:blipFill>
          <a:blip r:embed="rId2"/>
          <a:stretch/>
        </p:blipFill>
        <p:spPr bwMode="auto">
          <a:xfrm>
            <a:off x="8826759" y="2774086"/>
            <a:ext cx="3365241" cy="302955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mc:AlternateContent xmlns:mc="http://schemas.openxmlformats.org/markup-compatibility/2006" xmlns:a14="http://schemas.microsoft.com/office/drawing/2010/main">
        <mc:Choice Requires="a14">
          <p:sp>
            <p:nvSpPr>
              <p:cNvPr id="4" name="Content Placeholder 1"/>
              <p:cNvSpPr>
                <a:spLocks noGrp="1"/>
              </p:cNvSpPr>
              <p:nvPr>
                <p:ph idx="1"/>
              </p:nvPr>
            </p:nvSpPr>
            <p:spPr bwMode="auto">
              <a:xfrm>
                <a:off x="1097279" y="1845733"/>
                <a:ext cx="7804126" cy="4107197"/>
              </a:xfrm>
              <a:prstGeom prst="rect">
                <a:avLst/>
              </a:prstGeom>
              <a:ln>
                <a:noFill/>
              </a:ln>
            </p:spPr>
            <p:txBody>
              <a:bodyPr>
                <a:normAutofit fontScale="92500"/>
              </a:bodyPr>
              <a:lstStyle/>
              <a:p>
                <a:pPr algn="just">
                  <a:lnSpc>
                    <a:spcPct val="104999"/>
                  </a:lnSpc>
                  <a:buFont typeface="Wingdings"/>
                  <a:buChar char="q"/>
                  <a:defRPr/>
                </a:pPr>
                <a:r>
                  <a:rPr lang="en-US" sz="2400" dirty="0"/>
                  <a:t>Optimization Mode Technical Description (T</a:t>
                </a:r>
                <a:r>
                  <a:rPr lang="en-US" sz="2400" baseline="-25000" dirty="0"/>
                  <a:t>1</a:t>
                </a:r>
                <a:r>
                  <a:rPr lang="en-US" sz="2400" dirty="0"/>
                  <a:t>=24 hours [configurable]):</a:t>
                </a:r>
                <a:endParaRPr dirty="0"/>
              </a:p>
              <a:p>
                <a:pPr lvl="1" algn="just">
                  <a:lnSpc>
                    <a:spcPct val="104999"/>
                  </a:lnSpc>
                  <a:buFont typeface="Wingdings"/>
                  <a:buChar char="q"/>
                  <a:defRPr/>
                </a:pPr>
                <a:r>
                  <a:rPr lang="en-US" sz="2200" b="1" dirty="0"/>
                  <a:t>STEP 1:</a:t>
                </a:r>
                <a:r>
                  <a:rPr lang="en-US" sz="2200" dirty="0"/>
                  <a:t> Every </a:t>
                </a:r>
                <a:r>
                  <a:rPr lang="en-US" sz="2000" dirty="0"/>
                  <a:t>T</a:t>
                </a:r>
                <a:r>
                  <a:rPr lang="en-US" sz="2000" baseline="-25000" dirty="0"/>
                  <a:t>1</a:t>
                </a:r>
                <a:r>
                  <a:rPr lang="en-US" sz="2200" dirty="0"/>
                  <a:t> get the </a:t>
                </a:r>
                <a:r>
                  <a:rPr lang="en-US" sz="2200" b="1" dirty="0"/>
                  <a:t>total energy consumption </a:t>
                </a:r>
                <a:r>
                  <a:rPr lang="en-US" sz="2200" dirty="0"/>
                  <a:t>measurements of the controllable assets as well as the total renewable energy generation.</a:t>
                </a:r>
                <a:endParaRPr dirty="0"/>
              </a:p>
              <a:p>
                <a:pPr lvl="1" algn="just">
                  <a:lnSpc>
                    <a:spcPct val="104999"/>
                  </a:lnSpc>
                  <a:buFont typeface="Wingdings"/>
                  <a:buChar char="q"/>
                  <a:defRPr/>
                </a:pPr>
                <a:r>
                  <a:rPr lang="en-US" sz="2200" b="1" dirty="0"/>
                  <a:t>STEP 2:</a:t>
                </a:r>
                <a:r>
                  <a:rPr lang="en-US" sz="2200" dirty="0"/>
                  <a:t> Every </a:t>
                </a:r>
                <a:r>
                  <a:rPr lang="en-US" sz="2000" dirty="0"/>
                  <a:t>T</a:t>
                </a:r>
                <a:r>
                  <a:rPr lang="en-US" sz="2000" baseline="-25000" dirty="0"/>
                  <a:t>1</a:t>
                </a:r>
                <a:r>
                  <a:rPr lang="en-US" sz="2200" dirty="0"/>
                  <a:t> get the </a:t>
                </a:r>
                <a:r>
                  <a:rPr lang="en-US" sz="2200" b="1" dirty="0"/>
                  <a:t>total indoor comfort measurements </a:t>
                </a:r>
                <a:r>
                  <a:rPr lang="en-US" sz="2200" dirty="0"/>
                  <a:t>[can be also internally calculated based on ASHRAE 62.1-201 and ASHRAE 55-2013 standards].</a:t>
                </a:r>
                <a:endParaRPr dirty="0"/>
              </a:p>
              <a:p>
                <a:pPr lvl="1" algn="just">
                  <a:lnSpc>
                    <a:spcPct val="104999"/>
                  </a:lnSpc>
                  <a:buFont typeface="Wingdings"/>
                  <a:buChar char="q"/>
                  <a:defRPr/>
                </a:pPr>
                <a:r>
                  <a:rPr lang="en-US" sz="2200" b="1" dirty="0"/>
                  <a:t>STEP 3:</a:t>
                </a:r>
                <a:r>
                  <a:rPr lang="en-US" sz="2200" dirty="0"/>
                  <a:t> Every </a:t>
                </a:r>
                <a:r>
                  <a:rPr lang="en-US" sz="2000" dirty="0"/>
                  <a:t>T</a:t>
                </a:r>
                <a:r>
                  <a:rPr lang="en-US" sz="2000" baseline="-25000" dirty="0"/>
                  <a:t>1</a:t>
                </a:r>
                <a:r>
                  <a:rPr lang="en-US" sz="2200" dirty="0"/>
                  <a:t> </a:t>
                </a:r>
                <a:r>
                  <a:rPr lang="en-US" sz="2200" b="1" dirty="0"/>
                  <a:t>calculate the total cost-criterion </a:t>
                </a:r>
                <a:r>
                  <a:rPr lang="en-US" sz="2200" dirty="0"/>
                  <a:t>as follows:</a:t>
                </a:r>
                <a:endParaRPr dirty="0"/>
              </a:p>
              <a:p>
                <a:pPr marL="201168" lvl="1" indent="0" algn="just">
                  <a:lnSpc>
                    <a:spcPct val="104999"/>
                  </a:lnSpc>
                  <a:buNone/>
                  <a:defRPr/>
                </a:pPr>
                <a14:m>
                  <m:oMathPara xmlns:m="http://schemas.openxmlformats.org/officeDocument/2006/math">
                    <m:oMathParaPr>
                      <m:jc m:val="centerGroup"/>
                    </m:oMathParaPr>
                    <m:oMath xmlns:m="http://schemas.openxmlformats.org/officeDocument/2006/math">
                      <m:sSub>
                        <m:sSubPr>
                          <m:ctrlPr>
                            <a:rPr lang="en-US" sz="2200" b="1" i="1">
                              <a:solidFill>
                                <a:prstClr val="black">
                                  <a:lumMod val="75000"/>
                                  <a:lumOff val="25000"/>
                                </a:prstClr>
                              </a:solidFill>
                              <a:latin typeface="Cambria Math" panose="02040503050406030204" pitchFamily="18" charset="0"/>
                              <a:ea typeface="Cambria Math"/>
                            </a:rPr>
                          </m:ctrlPr>
                        </m:sSubPr>
                        <m:e>
                          <m:r>
                            <a:rPr lang="en-US" sz="2200" b="1" i="1">
                              <a:solidFill>
                                <a:prstClr val="black">
                                  <a:lumMod val="75000"/>
                                  <a:lumOff val="25000"/>
                                </a:prstClr>
                              </a:solidFill>
                              <a:latin typeface="Cambria Math"/>
                            </a:rPr>
                            <m:t>𝑱</m:t>
                          </m:r>
                        </m:e>
                        <m:sub>
                          <m:r>
                            <a:rPr lang="en-US" sz="2200" b="1" i="1">
                              <a:solidFill>
                                <a:prstClr val="black">
                                  <a:lumMod val="75000"/>
                                  <a:lumOff val="25000"/>
                                </a:prstClr>
                              </a:solidFill>
                              <a:latin typeface="Cambria Math"/>
                            </a:rPr>
                            <m:t>𝒈</m:t>
                          </m:r>
                        </m:sub>
                      </m:sSub>
                      <m:r>
                        <a:rPr lang="en-US" sz="2200" b="1">
                          <a:solidFill>
                            <a:prstClr val="black">
                              <a:lumMod val="75000"/>
                              <a:lumOff val="25000"/>
                            </a:prstClr>
                          </a:solidFill>
                          <a:latin typeface="Cambria Math"/>
                          <a:ea typeface="Times New Roman"/>
                        </a:rPr>
                        <m:t>=</m:t>
                      </m:r>
                      <m:r>
                        <a:rPr lang="en-US" sz="2200" b="1">
                          <a:solidFill>
                            <a:prstClr val="black">
                              <a:lumMod val="75000"/>
                              <a:lumOff val="25000"/>
                            </a:prstClr>
                          </a:solidFill>
                          <a:latin typeface="Cambria Math"/>
                          <a:ea typeface="Times New Roman"/>
                        </a:rPr>
                        <m:t>𝐰</m:t>
                      </m:r>
                      <m:r>
                        <a:rPr lang="en-US" sz="2200" b="1">
                          <a:solidFill>
                            <a:prstClr val="black">
                              <a:lumMod val="75000"/>
                              <a:lumOff val="25000"/>
                            </a:prstClr>
                          </a:solidFill>
                          <a:latin typeface="Cambria Math"/>
                          <a:ea typeface="Cambria Math"/>
                        </a:rPr>
                        <m:t>∙</m:t>
                      </m:r>
                      <m:r>
                        <a:rPr lang="en-US" sz="2200" b="1">
                          <a:solidFill>
                            <a:prstClr val="black">
                              <a:lumMod val="75000"/>
                              <a:lumOff val="25000"/>
                            </a:prstClr>
                          </a:solidFill>
                          <a:latin typeface="Cambria Math"/>
                          <a:ea typeface="Cambria Math"/>
                        </a:rPr>
                        <m:t>𝐂𝐨𝐦𝐟𝐨𝐫𝐭</m:t>
                      </m:r>
                      <m:r>
                        <a:rPr lang="en-US" sz="2200" b="1">
                          <a:solidFill>
                            <a:prstClr val="black">
                              <a:lumMod val="75000"/>
                              <a:lumOff val="25000"/>
                            </a:prstClr>
                          </a:solidFill>
                          <a:latin typeface="Cambria Math"/>
                          <a:ea typeface="Cambria Math"/>
                        </a:rPr>
                        <m:t>+ </m:t>
                      </m:r>
                      <m:d>
                        <m:dPr>
                          <m:ctrlPr>
                            <a:rPr lang="en-US" sz="2200" b="1" i="1">
                              <a:solidFill>
                                <a:prstClr val="black">
                                  <a:lumMod val="75000"/>
                                  <a:lumOff val="25000"/>
                                </a:prstClr>
                              </a:solidFill>
                              <a:latin typeface="Cambria Math" panose="02040503050406030204" pitchFamily="18" charset="0"/>
                              <a:ea typeface="Cambria Math"/>
                            </a:rPr>
                          </m:ctrlPr>
                        </m:dPr>
                        <m:e>
                          <m:r>
                            <a:rPr lang="en-US" sz="2200" b="1">
                              <a:solidFill>
                                <a:prstClr val="black">
                                  <a:lumMod val="75000"/>
                                  <a:lumOff val="25000"/>
                                </a:prstClr>
                              </a:solidFill>
                              <a:latin typeface="Cambria Math"/>
                              <a:ea typeface="Cambria Math"/>
                            </a:rPr>
                            <m:t>𝟏</m:t>
                          </m:r>
                          <m:r>
                            <a:rPr lang="en-US" sz="2200" b="1">
                              <a:solidFill>
                                <a:prstClr val="black">
                                  <a:lumMod val="75000"/>
                                  <a:lumOff val="25000"/>
                                </a:prstClr>
                              </a:solidFill>
                              <a:latin typeface="Cambria Math"/>
                              <a:ea typeface="Cambria Math"/>
                            </a:rPr>
                            <m:t>−</m:t>
                          </m:r>
                          <m:r>
                            <a:rPr lang="en-US" sz="2200" b="1">
                              <a:solidFill>
                                <a:prstClr val="black">
                                  <a:lumMod val="75000"/>
                                  <a:lumOff val="25000"/>
                                </a:prstClr>
                              </a:solidFill>
                              <a:latin typeface="Cambria Math"/>
                              <a:ea typeface="Cambria Math"/>
                            </a:rPr>
                            <m:t>𝐰</m:t>
                          </m:r>
                        </m:e>
                      </m:d>
                      <m:r>
                        <a:rPr lang="en-US" sz="2200" b="1">
                          <a:solidFill>
                            <a:prstClr val="black">
                              <a:lumMod val="75000"/>
                              <a:lumOff val="25000"/>
                            </a:prstClr>
                          </a:solidFill>
                          <a:latin typeface="Cambria Math"/>
                          <a:ea typeface="Cambria Math"/>
                        </a:rPr>
                        <m:t>∙</m:t>
                      </m:r>
                      <m:r>
                        <a:rPr lang="en-US" sz="2200" b="1">
                          <a:solidFill>
                            <a:prstClr val="black">
                              <a:lumMod val="75000"/>
                              <a:lumOff val="25000"/>
                            </a:prstClr>
                          </a:solidFill>
                          <a:latin typeface="Cambria Math"/>
                          <a:ea typeface="Cambria Math"/>
                        </a:rPr>
                        <m:t>𝐄𝐧𝐞𝐫𝐠𝐲</m:t>
                      </m:r>
                      <m:r>
                        <a:rPr lang="en-US" sz="2200" b="1" i="0">
                          <a:solidFill>
                            <a:prstClr val="black">
                              <a:lumMod val="75000"/>
                              <a:lumOff val="25000"/>
                            </a:prstClr>
                          </a:solidFill>
                          <a:latin typeface="Cambria Math"/>
                          <a:ea typeface="Cambria Math"/>
                        </a:rPr>
                        <m:t>, </m:t>
                      </m:r>
                      <m:r>
                        <a:rPr lang="en-US" sz="2200" b="1" i="0">
                          <a:solidFill>
                            <a:prstClr val="black">
                              <a:lumMod val="75000"/>
                              <a:lumOff val="25000"/>
                            </a:prstClr>
                          </a:solidFill>
                          <a:latin typeface="Cambria Math"/>
                          <a:ea typeface="Cambria Math"/>
                        </a:rPr>
                        <m:t>𝟎</m:t>
                      </m:r>
                      <m:r>
                        <a:rPr lang="en-US" sz="2200" b="1" i="0">
                          <a:solidFill>
                            <a:prstClr val="black">
                              <a:lumMod val="75000"/>
                              <a:lumOff val="25000"/>
                            </a:prstClr>
                          </a:solidFill>
                          <a:latin typeface="Cambria Math"/>
                          <a:ea typeface="Cambria Math"/>
                        </a:rPr>
                        <m:t>≤</m:t>
                      </m:r>
                      <m:r>
                        <a:rPr lang="en-US" sz="2200" b="1" i="0">
                          <a:solidFill>
                            <a:prstClr val="black">
                              <a:lumMod val="75000"/>
                              <a:lumOff val="25000"/>
                            </a:prstClr>
                          </a:solidFill>
                          <a:latin typeface="Cambria Math"/>
                          <a:ea typeface="Cambria Math"/>
                        </a:rPr>
                        <m:t>𝐰</m:t>
                      </m:r>
                      <m:r>
                        <a:rPr lang="en-US" sz="2200" b="1" i="0">
                          <a:solidFill>
                            <a:prstClr val="black">
                              <a:lumMod val="75000"/>
                              <a:lumOff val="25000"/>
                            </a:prstClr>
                          </a:solidFill>
                          <a:latin typeface="Cambria Math"/>
                          <a:ea typeface="Cambria Math"/>
                        </a:rPr>
                        <m:t>≤</m:t>
                      </m:r>
                      <m:r>
                        <a:rPr lang="en-US" sz="2200" b="1" i="0">
                          <a:solidFill>
                            <a:prstClr val="black">
                              <a:lumMod val="75000"/>
                              <a:lumOff val="25000"/>
                            </a:prstClr>
                          </a:solidFill>
                          <a:latin typeface="Cambria Math"/>
                          <a:ea typeface="Cambria Math"/>
                        </a:rPr>
                        <m:t>𝟏</m:t>
                      </m:r>
                    </m:oMath>
                  </m:oMathPara>
                </a14:m>
                <a:endParaRPr lang="en-US" sz="2200" b="1" dirty="0">
                  <a:solidFill>
                    <a:prstClr val="black">
                      <a:lumMod val="75000"/>
                      <a:lumOff val="25000"/>
                    </a:prstClr>
                  </a:solidFill>
                  <a:ea typeface="Times New Roman"/>
                </a:endParaRPr>
              </a:p>
              <a:p>
                <a:pPr lvl="1" algn="just">
                  <a:lnSpc>
                    <a:spcPct val="104999"/>
                  </a:lnSpc>
                  <a:buFont typeface="Wingdings"/>
                  <a:buChar char="q"/>
                  <a:defRPr/>
                </a:pPr>
                <a:r>
                  <a:rPr lang="en-US" sz="2200" b="1" dirty="0"/>
                  <a:t>STEP 4: </a:t>
                </a:r>
                <a:r>
                  <a:rPr lang="en-US" sz="2200" dirty="0"/>
                  <a:t>Every </a:t>
                </a:r>
                <a:r>
                  <a:rPr lang="en-US" sz="2000" dirty="0"/>
                  <a:t>T</a:t>
                </a:r>
                <a:r>
                  <a:rPr lang="en-US" sz="2000" baseline="-25000" dirty="0"/>
                  <a:t>1</a:t>
                </a:r>
                <a:r>
                  <a:rPr lang="en-US" sz="2200" dirty="0"/>
                  <a:t> </a:t>
                </a:r>
                <a:r>
                  <a:rPr lang="en-US" sz="2200" b="1" dirty="0"/>
                  <a:t>update </a:t>
                </a:r>
                <a14:m>
                  <m:oMath xmlns:m="http://schemas.openxmlformats.org/officeDocument/2006/math">
                    <m:sSub>
                      <m:sSubPr>
                        <m:ctrlPr>
                          <a:rPr lang="en-US" sz="2200" b="1" i="1">
                            <a:solidFill>
                              <a:prstClr val="black">
                                <a:lumMod val="75000"/>
                                <a:lumOff val="25000"/>
                              </a:prstClr>
                            </a:solidFill>
                            <a:latin typeface="Cambria Math" panose="02040503050406030204" pitchFamily="18" charset="0"/>
                            <a:ea typeface="Cambria Math"/>
                          </a:rPr>
                        </m:ctrlPr>
                      </m:sSubPr>
                      <m:e>
                        <m:r>
                          <a:rPr lang="en-US" sz="2200" b="1" i="1">
                            <a:solidFill>
                              <a:prstClr val="black">
                                <a:lumMod val="75000"/>
                                <a:lumOff val="25000"/>
                              </a:prstClr>
                            </a:solidFill>
                            <a:latin typeface="Cambria Math"/>
                          </a:rPr>
                          <m:t>𝑯</m:t>
                        </m:r>
                      </m:e>
                      <m:sub>
                        <m:r>
                          <a:rPr lang="en-US" sz="2200" b="1" i="1">
                            <a:solidFill>
                              <a:prstClr val="black">
                                <a:lumMod val="75000"/>
                                <a:lumOff val="25000"/>
                              </a:prstClr>
                            </a:solidFill>
                            <a:latin typeface="Cambria Math"/>
                          </a:rPr>
                          <m:t>𝒈</m:t>
                        </m:r>
                      </m:sub>
                    </m:sSub>
                  </m:oMath>
                </a14:m>
                <a:r>
                  <a:rPr lang="en-US" sz="2200" b="1" dirty="0">
                    <a:solidFill>
                      <a:prstClr val="black">
                        <a:lumMod val="75000"/>
                        <a:lumOff val="25000"/>
                      </a:prstClr>
                    </a:solidFill>
                    <a:ea typeface="Times New Roman"/>
                  </a:rPr>
                  <a:t> </a:t>
                </a:r>
                <a:r>
                  <a:rPr lang="en-US" sz="2200" dirty="0">
                    <a:solidFill>
                      <a:prstClr val="black">
                        <a:lumMod val="75000"/>
                        <a:lumOff val="25000"/>
                      </a:prstClr>
                    </a:solidFill>
                    <a:ea typeface="Times New Roman"/>
                  </a:rPr>
                  <a:t>control strategy to be applied for the next </a:t>
                </a:r>
                <a:r>
                  <a:rPr lang="en-US" sz="2000" dirty="0"/>
                  <a:t>T</a:t>
                </a:r>
                <a:r>
                  <a:rPr lang="en-US" sz="2000" baseline="-25000" dirty="0"/>
                  <a:t>1</a:t>
                </a:r>
                <a:r>
                  <a:rPr lang="en-US" sz="2200" dirty="0">
                    <a:solidFill>
                      <a:prstClr val="black">
                        <a:lumMod val="75000"/>
                        <a:lumOff val="25000"/>
                      </a:prstClr>
                    </a:solidFill>
                    <a:ea typeface="Times New Roman"/>
                  </a:rPr>
                  <a:t>.</a:t>
                </a:r>
                <a:endParaRPr dirty="0"/>
              </a:p>
            </p:txBody>
          </p:sp>
        </mc:Choice>
        <mc:Fallback xmlns="">
          <p:sp>
            <p:nvSpPr>
              <p:cNvPr id="4" name="Content Placeholder 1"/>
              <p:cNvSpPr>
                <a:spLocks noGrp="1" noRot="1" noChangeAspect="1" noMove="1" noResize="1" noEditPoints="1" noAdjustHandles="1" noChangeArrowheads="1" noChangeShapeType="1" noTextEdit="1"/>
              </p:cNvSpPr>
              <p:nvPr>
                <p:ph idx="1"/>
              </p:nvPr>
            </p:nvSpPr>
            <p:spPr bwMode="auto">
              <a:xfrm>
                <a:off x="1097279" y="1845733"/>
                <a:ext cx="7804126" cy="4107197"/>
              </a:xfrm>
              <a:prstGeom prst="rect">
                <a:avLst/>
              </a:prstGeom>
              <a:blipFill>
                <a:blip r:embed="rId2"/>
                <a:stretch>
                  <a:fillRect l="-2031" t="-1187" r="-2188" b="-1187"/>
                </a:stretch>
              </a:blipFill>
              <a:ln>
                <a:noFill/>
              </a:ln>
            </p:spPr>
            <p:txBody>
              <a:bodyPr/>
              <a:lstStyle/>
              <a:p>
                <a:r>
                  <a:rPr lang="en-US">
                    <a:noFill/>
                  </a:rPr>
                  <a:t> </a:t>
                </a:r>
              </a:p>
            </p:txBody>
          </p:sp>
        </mc:Fallback>
      </mc:AlternateContent>
      <p:sp>
        <p:nvSpPr>
          <p:cNvPr id="5" name="Title 2"/>
          <p:cNvSpPr>
            <a:spLocks noGrp="1"/>
          </p:cNvSpPr>
          <p:nvPr>
            <p:ph type="title"/>
          </p:nvPr>
        </p:nvSpPr>
        <p:spPr bwMode="auto"/>
        <p:txBody>
          <a:bodyPr/>
          <a:lstStyle/>
          <a:p>
            <a:pPr>
              <a:defRPr/>
            </a:pPr>
            <a:r>
              <a:rPr lang="en-US"/>
              <a:t>Plug-N-Harvest: </a:t>
            </a:r>
            <a:r>
              <a:rPr lang="en-US">
                <a:solidFill>
                  <a:srgbClr val="00B0F0"/>
                </a:solidFill>
              </a:rPr>
              <a:t>Task 3.1 </a:t>
            </a:r>
            <a:r>
              <a:rPr lang="en-US">
                <a:solidFill>
                  <a:schemeClr val="accent6">
                    <a:lumMod val="75000"/>
                  </a:schemeClr>
                </a:solidFill>
              </a:rPr>
              <a:t>Function</a:t>
            </a:r>
            <a:endParaRPr lang="el-GR">
              <a:solidFill>
                <a:schemeClr val="accent6">
                  <a:lumMod val="75000"/>
                </a:schemeClr>
              </a:solidFill>
            </a:endParaRPr>
          </a:p>
        </p:txBody>
      </p:sp>
      <p:sp>
        <p:nvSpPr>
          <p:cNvPr id="6" name="Footer Placeholder 3"/>
          <p:cNvSpPr>
            <a:spLocks noGrp="1"/>
          </p:cNvSpPr>
          <p:nvPr>
            <p:ph type="ftr" sz="quarter" idx="11"/>
          </p:nvPr>
        </p:nvSpPr>
        <p:spPr bwMode="auto"/>
        <p:txBody>
          <a:bodyPr/>
          <a:lstStyle/>
          <a:p>
            <a:pPr>
              <a:defRPr/>
            </a:pPr>
            <a:r>
              <a:rPr lang="en-US"/>
              <a:t>PLUG-N-HARVEST</a:t>
            </a:r>
            <a:br>
              <a:rPr lang="en-US"/>
            </a:br>
            <a:r>
              <a:rPr lang="en-US"/>
              <a:t>ID: 768735 - H2020-EU.2.1.5.2.</a:t>
            </a:r>
          </a:p>
        </p:txBody>
      </p:sp>
      <p:sp>
        <p:nvSpPr>
          <p:cNvPr id="7" name="Slide Number Placeholder 4"/>
          <p:cNvSpPr>
            <a:spLocks noGrp="1"/>
          </p:cNvSpPr>
          <p:nvPr>
            <p:ph type="sldNum" sz="quarter" idx="12"/>
          </p:nvPr>
        </p:nvSpPr>
        <p:spPr bwMode="auto"/>
        <p:txBody>
          <a:bodyPr/>
          <a:lstStyle/>
          <a:p>
            <a:pPr>
              <a:defRPr/>
            </a:pPr>
            <a:r>
              <a:rPr lang="en-US"/>
              <a:t>9</a:t>
            </a:r>
          </a:p>
        </p:txBody>
      </p:sp>
      <p:pic>
        <p:nvPicPr>
          <p:cNvPr id="8" name="Picture 7"/>
          <p:cNvPicPr/>
          <p:nvPr/>
        </p:nvPicPr>
        <p:blipFill>
          <a:blip r:embed="rId3"/>
          <a:stretch/>
        </p:blipFill>
        <p:spPr bwMode="auto">
          <a:xfrm>
            <a:off x="8901405" y="2407298"/>
            <a:ext cx="3290596" cy="2939143"/>
          </a:xfrm>
          <a:prstGeom prst="rect">
            <a:avLst/>
          </a:prstGeom>
          <a:noFill/>
        </p:spPr>
      </p:pic>
    </p:spTree>
  </p:cSld>
  <p:clrMapOvr>
    <a:masterClrMapping/>
  </p:clrMapOvr>
</p:sld>
</file>

<file path=ppt/theme/theme1.xml><?xml version="1.0" encoding="utf-8"?>
<a:theme xmlns:a="http://schemas.openxmlformats.org/drawingml/2006/main" name="PnH - Template">
  <a:themeElements>
    <a:clrScheme name="Ανασκόπηση">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Arial-Times New Roman">
      <a:majorFont>
        <a:latin typeface="Arial"/>
        <a:ea typeface="Arial"/>
        <a:cs typeface="Arial"/>
      </a:majorFont>
      <a:minorFont>
        <a:latin typeface="Times New Roman"/>
        <a:ea typeface="Arial"/>
        <a:cs typeface="Arial"/>
      </a:minorFont>
    </a:fontScheme>
    <a:fmtScheme name="Ανασκόπηση">
      <a:fillStyleLst>
        <a:solidFill>
          <a:schemeClr val="phClr"/>
        </a:solidFill>
        <a:gradFill>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gradFill>
        <a:gradFill>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0000"/>
            <a:shade val="97000"/>
            <a:satMod val="130000"/>
          </a:schemeClr>
        </a:solidFill>
        <a:gradFill>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theme>
</file>

<file path=ppt/theme/theme2.xml><?xml version="1.0" encoding="utf-8"?>
<a:theme xmlns:a="http://schemas.openxmlformats.org/drawingml/2006/main" name="1_PnH - Template">
  <a:themeElements>
    <a:clrScheme name="Ανασκόπηση">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Ανασκόπηση">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TotalTime>
  <Words>3004</Words>
  <Application>Microsoft Office PowerPoint</Application>
  <PresentationFormat>Widescreen</PresentationFormat>
  <Paragraphs>528</Paragraphs>
  <Slides>43</Slides>
  <Notes>1</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43</vt:i4>
      </vt:variant>
    </vt:vector>
  </HeadingPairs>
  <TitlesOfParts>
    <vt:vector size="57" baseType="lpstr">
      <vt:lpstr>MS Mincho</vt:lpstr>
      <vt:lpstr>Arial</vt:lpstr>
      <vt:lpstr>Arial Rounded MT Bold</vt:lpstr>
      <vt:lpstr>Calibri</vt:lpstr>
      <vt:lpstr>Cambria Math</vt:lpstr>
      <vt:lpstr>Courier New</vt:lpstr>
      <vt:lpstr>Kabel Bk BT</vt:lpstr>
      <vt:lpstr>Roboto Bk</vt:lpstr>
      <vt:lpstr>Symbol</vt:lpstr>
      <vt:lpstr>Times New Roman</vt:lpstr>
      <vt:lpstr>Wingdings</vt:lpstr>
      <vt:lpstr>PnH - Template</vt:lpstr>
      <vt:lpstr>1_PnH - Template</vt:lpstr>
      <vt:lpstr>Visio</vt:lpstr>
      <vt:lpstr>Plug-N-Harvest</vt:lpstr>
      <vt:lpstr>Plug-N-Harvest: Project Information</vt:lpstr>
      <vt:lpstr>Plug-N-Harvest: WP3 Description</vt:lpstr>
      <vt:lpstr>Plug-N-Harvest: WP3 Description</vt:lpstr>
      <vt:lpstr>Plug-N-Harvest: WP3 Progress</vt:lpstr>
      <vt:lpstr>Plug-N-Harvest: WP3 Time-plan</vt:lpstr>
      <vt:lpstr>Plug-N-Harvest: Task 3.1</vt:lpstr>
      <vt:lpstr>Plug-N-Harvest: Task 3.1 Description</vt:lpstr>
      <vt:lpstr>Plug-N-Harvest: Task 3.1 Function</vt:lpstr>
      <vt:lpstr>Plug-N-Harvest: Task 3.1 Function</vt:lpstr>
      <vt:lpstr>Plug-N-Harvest: Task 3.1 Equipment</vt:lpstr>
      <vt:lpstr>Plug-N-Harvest: Task 3.1 Current ICT Features</vt:lpstr>
      <vt:lpstr>Plug-N-Harvest: Task 3.1 Current ICT Features</vt:lpstr>
      <vt:lpstr>Plug-N-Harvest: Task 3.2</vt:lpstr>
      <vt:lpstr>Plug-N-Harvest: Task 3.2 OEMS</vt:lpstr>
      <vt:lpstr>Plug-N-Harvest: Task 3.2</vt:lpstr>
      <vt:lpstr>PowerPoint Presentation</vt:lpstr>
      <vt:lpstr>Plug-N-Harvest: Task 3.2 OEMS</vt:lpstr>
      <vt:lpstr>Plug-N-Harvest: Task 3.2 OEMS</vt:lpstr>
      <vt:lpstr>Plug-N-Harvest: Task 3.2 OEMS</vt:lpstr>
      <vt:lpstr>Plug-N-Harvest: Task 3.2 OEMS</vt:lpstr>
      <vt:lpstr>Plug-N-Harvest: Task 3.2 OEMS</vt:lpstr>
      <vt:lpstr>Plug-N-Harvest: Task 3.2 OEMS</vt:lpstr>
      <vt:lpstr>Plug-N-Harvest: Task 3.2 OEMS</vt:lpstr>
      <vt:lpstr>Plug-N-Harvest: Task 3.2 DRFFO</vt:lpstr>
      <vt:lpstr>Plug-N-Harvest: Task 3.2 DRFFO</vt:lpstr>
      <vt:lpstr>Plug-N-Harvest: Task 3.3</vt:lpstr>
      <vt:lpstr>Plug-N-Harvest: Task 3.3 - SIEMENS</vt:lpstr>
      <vt:lpstr>Plug-N-Harvest: Task 3.3 - ETRA</vt:lpstr>
      <vt:lpstr>Plug-N-Harvest: Task 3.3 - ETRA</vt:lpstr>
      <vt:lpstr>Plug-N-Harvest: Task 3.4</vt:lpstr>
      <vt:lpstr>Plug-N-Harvest: Task 3.4 description</vt:lpstr>
      <vt:lpstr>Plug-N-Harvest: BMS Architecture</vt:lpstr>
      <vt:lpstr>Plug-N-Harvest: BMS Integration</vt:lpstr>
      <vt:lpstr>Plug-N-Harvest: Interoperability</vt:lpstr>
      <vt:lpstr>Plug-N-Harvest: NGSI Examples</vt:lpstr>
      <vt:lpstr>Plug-N-Harvest: Security Protocols</vt:lpstr>
      <vt:lpstr>Plug-N-Harvest: Security Entities</vt:lpstr>
      <vt:lpstr>Plug-N-Harvest: Secure Deployment</vt:lpstr>
      <vt:lpstr>Plug-N-Harvest: Example of Installation </vt:lpstr>
      <vt:lpstr>Plug-N-Harvest: Real Deployment</vt:lpstr>
      <vt:lpstr>Plug-N-Harvest: WP3 Next Steps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Plug-N-Harvest</dc:title>
  <dc:creator>Skarmeta</dc:creator>
  <cp:lastModifiedBy>IAKOVOS</cp:lastModifiedBy>
  <cp:revision>12</cp:revision>
  <dcterms:modified xsi:type="dcterms:W3CDTF">2018-01-31T09:19:09Z</dcterms:modified>
</cp:coreProperties>
</file>