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sldIdLst>
    <p:sldId id="256" r:id="rId4"/>
    <p:sldId id="257" r:id="rId5"/>
    <p:sldId id="258" r:id="rId6"/>
    <p:sldId id="260" r:id="rId7"/>
    <p:sldId id="262" r:id="rId8"/>
    <p:sldId id="264" r:id="rId9"/>
    <p:sldId id="265" r:id="rId10"/>
    <p:sldId id="269" r:id="rId11"/>
    <p:sldId id="326" r:id="rId12"/>
    <p:sldId id="335" r:id="rId13"/>
    <p:sldId id="327" r:id="rId14"/>
    <p:sldId id="305" r:id="rId15"/>
    <p:sldId id="328" r:id="rId16"/>
    <p:sldId id="329" r:id="rId17"/>
    <p:sldId id="330" r:id="rId18"/>
    <p:sldId id="331" r:id="rId19"/>
    <p:sldId id="337" r:id="rId20"/>
    <p:sldId id="334" r:id="rId21"/>
    <p:sldId id="319" r:id="rId22"/>
    <p:sldId id="345" r:id="rId23"/>
    <p:sldId id="346" r:id="rId24"/>
    <p:sldId id="347" r:id="rId25"/>
    <p:sldId id="348" r:id="rId26"/>
    <p:sldId id="278" r:id="rId27"/>
    <p:sldId id="279" r:id="rId28"/>
    <p:sldId id="349" r:id="rId29"/>
    <p:sldId id="282" r:id="rId30"/>
    <p:sldId id="332" r:id="rId31"/>
    <p:sldId id="350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23" r:id="rId40"/>
    <p:sldId id="318" r:id="rId41"/>
    <p:sldId id="317" r:id="rId42"/>
    <p:sldId id="316" r:id="rId43"/>
    <p:sldId id="322" r:id="rId44"/>
    <p:sldId id="325" r:id="rId45"/>
    <p:sldId id="292" r:id="rId46"/>
    <p:sldId id="293" r:id="rId47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E16918-75BB-944B-E6FE-97F2DAA8C3C7}">
  <a:tblStyle styleId="{1545C07A-A240-F93C-B294-F344A4DAED0B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FE16918-75BB-944B-E6FE-97F2DAA8C3C7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 varScale="1">
        <p:scale>
          <a:sx n="116" d="100"/>
          <a:sy n="116" d="100"/>
        </p:scale>
        <p:origin x="224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Θέση κεφαλίδας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ημερομηνίας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91C032-8591-4F9F-BA22-443D8B9DBEF2}" type="datetimeFigureOut">
              <a:t>6/6/18</a:t>
            </a:fld>
            <a:endParaRPr lang="en-US"/>
          </a:p>
        </p:txBody>
      </p:sp>
      <p:sp>
        <p:nvSpPr>
          <p:cNvPr id="6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Θέση σημειώσεων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l-GR"/>
              <a:t>Επεξεργασία 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n-US"/>
          </a:p>
        </p:txBody>
      </p:sp>
      <p:sp>
        <p:nvSpPr>
          <p:cNvPr id="8" name="Θέση υποσέλιδου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E8E0D7-F8FE-4020-B0F2-815F83AEE8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Διαφάνεια τίτλου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PROJECT TITLE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WPX - Task X.X: Task or deliverable title HERE</a:t>
            </a:r>
            <a:endParaRPr/>
          </a:p>
          <a:p>
            <a:pPr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859292" y="6459785"/>
            <a:ext cx="1710260" cy="365125"/>
          </a:xfrm>
        </p:spPr>
        <p:txBody>
          <a:bodyPr/>
          <a:lstStyle/>
          <a:p>
            <a:pPr>
              <a:defRPr/>
            </a:pPr>
            <a:fld id="{40F4E886-7301-4474-86BD-9B5B4C643F56}" type="datetime1">
              <a:t>6/6/18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25622" y="6459785"/>
            <a:ext cx="1087438" cy="365125"/>
          </a:xfrm>
        </p:spPr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0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11" name="Ομάδα 23"/>
          <p:cNvGrpSpPr/>
          <p:nvPr userDrawn="1"/>
        </p:nvGrpSpPr>
        <p:grpSpPr bwMode="auto"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12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Ομάδα 18"/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7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8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9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Τίτλος και Κατακόρυφο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 lIns="45720" tIns="0" rIns="45720" bIns="0"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DB0B1E-DEAE-4CBE-A42B-AFEABF2D80C4}" type="datetime1">
              <a:t>6/6/18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Κατακόρυφος τίτλος και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Ομάδα 18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Vertical Title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8724900" y="412302"/>
            <a:ext cx="2628900" cy="5759898"/>
          </a:xfrm>
        </p:spPr>
        <p:txBody>
          <a:bodyPr vert="eaVer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9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CF32DC-8BE5-4FBE-BEC8-3CF6B3B972B5}" type="datetime1">
              <a:t>6/6/18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3" name="Εικόνα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5400000">
            <a:off x="-171772" y="5764975"/>
            <a:ext cx="1072004" cy="71467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 rot="5400000">
            <a:off x="11061529" y="5766132"/>
            <a:ext cx="1133648" cy="1089708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9292" y="6459785"/>
            <a:ext cx="1710260" cy="365125"/>
          </a:xfrm>
        </p:spPr>
        <p:txBody>
          <a:bodyPr/>
          <a:lstStyle/>
          <a:p>
            <a:fld id="{40F4E886-7301-4474-86BD-9B5B4C643F56}" type="datetime1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PLUG-N-HARVEST</a:t>
            </a:r>
            <a:br>
              <a:rPr lang="en-US" dirty="0"/>
            </a:br>
            <a:r>
              <a:rPr lang="en-US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5622" y="6459785"/>
            <a:ext cx="1087438" cy="365125"/>
          </a:xfrm>
        </p:spPr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B1077E51-D833-444F-8F9A-ECFCB822172D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id="{E89A774E-3AA7-48C0-A869-6155FBDA0D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8">
              <a:extLst>
                <a:ext uri="{FF2B5EF4-FFF2-40B4-BE49-F238E27FC236}">
                  <a16:creationId xmlns:a16="http://schemas.microsoft.com/office/drawing/2014/main" id="{31CD710B-C000-4BC0-95DE-E420B42FFB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8">
              <a:extLst>
                <a:ext uri="{FF2B5EF4-FFF2-40B4-BE49-F238E27FC236}">
                  <a16:creationId xmlns:a16="http://schemas.microsoft.com/office/drawing/2014/main" id="{434D3471-EABD-48E5-9E38-05D6FB41B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E426D7DF-322D-4C32-8367-7D2ECAA5E7D2}"/>
              </a:ext>
            </a:extLst>
          </p:cNvPr>
          <p:cNvGrpSpPr/>
          <p:nvPr userDrawn="1"/>
        </p:nvGrpSpPr>
        <p:grpSpPr>
          <a:xfrm>
            <a:off x="-3" y="5995713"/>
            <a:ext cx="12192003" cy="195824"/>
            <a:chOff x="-3" y="5947506"/>
            <a:chExt cx="12192003" cy="195824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D343923A-53F8-490B-8309-F3D82466784A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50390A1A-8D46-4BDB-9F90-0B900E264D96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9ED04F5D-513F-4679-A122-E350071F5D1C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11923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26F7F1-73E5-42DF-AE6B-BC1B99F56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81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612D3F4-0F40-4DC0-B582-280A460D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F940-3752-4988-A080-ACBD9960BA4B}" type="datetime1">
              <a:rPr lang="en-US" smtClean="0"/>
              <a:pPr/>
              <a:t>6/6/18</a:t>
            </a:fld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0D3B07AB-1213-436F-B06A-EE53137B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0D381510-7CEE-46A0-9CA1-745ACABB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6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B51E-3943-40B2-9BC6-F6706F17CFAB}" type="datetime1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43C16FE-CE7E-4EEB-AC88-AFC2754AC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WPX - Task X.X: Task or deliverable title HERE</a:t>
            </a:r>
          </a:p>
          <a:p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</p:txBody>
      </p: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C308791F-8CFD-4C06-9B8A-9C7BE9A8F531}"/>
              </a:ext>
            </a:extLst>
          </p:cNvPr>
          <p:cNvGrpSpPr/>
          <p:nvPr userDrawn="1"/>
        </p:nvGrpSpPr>
        <p:grpSpPr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14" name="Straight Connector 8">
              <a:extLst>
                <a:ext uri="{FF2B5EF4-FFF2-40B4-BE49-F238E27FC236}">
                  <a16:creationId xmlns:a16="http://schemas.microsoft.com/office/drawing/2014/main" id="{38039ED5-B2FD-4CD4-B618-9DF9BD751A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id="{32F2A100-2389-49EA-B7F2-7127B1CF7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id="{992A9B7B-E089-42FA-BDFD-C0559D6E9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>
              <a:extLst>
                <a:ext uri="{FF2B5EF4-FFF2-40B4-BE49-F238E27FC236}">
                  <a16:creationId xmlns:a16="http://schemas.microsoft.com/office/drawing/2014/main" id="{E3C49DDD-6924-496F-B888-F8C7C67966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4189554-F227-4AE4-A4C2-35E50B5F01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PROJECT TITLE</a:t>
            </a: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8F469D77-EF19-4057-AE87-E3ADDE7EA43B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DD03EBFC-06E0-4021-A919-3201FB912504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48FC381C-27D3-4527-B488-05F888E6D541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CFED065A-E2E6-41D0-A136-406B2A928BA5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23" name="Εικόνα 10">
            <a:extLst>
              <a:ext uri="{FF2B5EF4-FFF2-40B4-BE49-F238E27FC236}">
                <a16:creationId xmlns:a16="http://schemas.microsoft.com/office/drawing/2014/main" id="{062D54C6-0708-49C1-8E90-66C8A0701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24" name="Εικόνα 15">
            <a:extLst>
              <a:ext uri="{FF2B5EF4-FFF2-40B4-BE49-F238E27FC236}">
                <a16:creationId xmlns:a16="http://schemas.microsoft.com/office/drawing/2014/main" id="{5F8247B2-F9B4-41A4-92EC-65CB22139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" y="187221"/>
            <a:ext cx="1440872" cy="9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9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B9F1-94BF-45D3-AE33-6ABCB2F20E7B}" type="datetime1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1880955"/>
            <a:ext cx="4937760" cy="4079579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DC05-FFF6-4D9D-9DB5-7D1A9A8DDC4A}" type="datetime1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0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430A-72C9-4ED3-B5E4-3D55C9729DA8}" type="datetime1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20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629B-A2E2-43B0-BC7C-2B77883FD396}" type="datetime1">
              <a:rPr lang="en-US" smtClean="0"/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9CBEFB42-D63E-48B0-A7CD-3A60FAEC760C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C37FF781-9C17-4A91-922E-F3B350CA9B95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53D52B7E-3185-4429-8C69-D68660BF7562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9062B99A-805E-48DA-B107-0ADF8E7285BD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0A252D2-8345-4587-9DE7-54B25A62F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57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Plug-N-Harvest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WPX - Task X.X: Task or deliverable title HERE</a:t>
            </a:r>
          </a:p>
          <a:p>
            <a:pPr lvl="0"/>
            <a:r>
              <a:rPr lang="en-US" dirty="0"/>
              <a:t>ORGANIZATION: </a:t>
            </a:r>
            <a:r>
              <a:rPr lang="en-US" dirty="0" err="1"/>
              <a:t>ORGANIZATion</a:t>
            </a:r>
            <a:r>
              <a:rPr lang="en-US" dirty="0"/>
              <a:t> name/acronym</a:t>
            </a:r>
            <a:br>
              <a:rPr lang="en-US" dirty="0"/>
            </a:br>
            <a:r>
              <a:rPr lang="en-US" dirty="0"/>
              <a:t>PRESENTER(S): presenters names</a:t>
            </a:r>
            <a:br>
              <a:rPr lang="en-US" dirty="0"/>
            </a:br>
            <a:r>
              <a:rPr lang="en-US" dirty="0"/>
              <a:t>MEETING: TYPE AND LOCATION OF THE MEETING</a:t>
            </a:r>
          </a:p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7342" y="6450190"/>
            <a:ext cx="1370258" cy="365125"/>
          </a:xfrm>
        </p:spPr>
        <p:txBody>
          <a:bodyPr/>
          <a:lstStyle>
            <a:lvl1pPr algn="l">
              <a:defRPr/>
            </a:lvl1pPr>
          </a:lstStyle>
          <a:p>
            <a:fld id="{1DC22D29-6C03-4FCB-92CF-E05A67975532}" type="datetime1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9255103-ABFE-4C1E-9EBF-BCAD2DDD1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88EF884B-A5A0-448E-A2B4-B09A0C195D0A}"/>
              </a:ext>
            </a:extLst>
          </p:cNvPr>
          <p:cNvGrpSpPr/>
          <p:nvPr userDrawn="1"/>
        </p:nvGrpSpPr>
        <p:grpSpPr>
          <a:xfrm rot="16200000">
            <a:off x="906181" y="3323698"/>
            <a:ext cx="6824911" cy="177516"/>
            <a:chOff x="-3" y="5947506"/>
            <a:chExt cx="12192003" cy="195824"/>
          </a:xfrm>
        </p:grpSpPr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FFF23D27-342C-4ED8-81CD-A4251EC1555C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E9F2C060-EBC0-4C48-961A-E9557C2BD013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8F5D799A-6E78-4B81-8B77-17801B2BA134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pic>
        <p:nvPicPr>
          <p:cNvPr id="16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Τίτλος και περιεχό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811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6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C9F940-3752-4988-A080-ACBD9960BA4B}" type="datetime1">
              <a:t>6/6/18</a:t>
            </a:fld>
            <a:endParaRPr lang="en-US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7" y="5074920"/>
            <a:ext cx="960379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7126" y="5907024"/>
            <a:ext cx="9603417" cy="41064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4731-F406-4A17-A852-A57626BC2303}" type="datetime1">
              <a:rPr lang="en-US" smtClean="0"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35D5308-59B2-45DC-AC22-360428095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1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B1E-DEAE-4CBE-A42B-AFEABF2D80C4}" type="datetime1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9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A15C9D72-037B-41FD-81C7-E1D78679537D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3B75D703-A31E-4336-8AAF-9F15FEF0E56A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BEF65BCD-F79A-46B4-97C7-D220305AA624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353E837A-2174-444B-83A0-E17846E7DC2B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  <a:lvl2pPr marL="38404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2pPr>
            <a:lvl3pPr marL="56692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3pPr>
            <a:lvl4pPr marL="74980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4pPr>
            <a:lvl5pPr marL="932688" marR="0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TEXT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808" marR="0" lvl="3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32688" marR="0" lvl="4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32DC-8BE5-4FBE-BEC8-3CF6B3B972B5}" type="datetime1">
              <a:rPr lang="en-US" smtClean="0"/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PLUG-N-HARVEST</a:t>
            </a:r>
            <a:br>
              <a:rPr lang="sv-SE" dirty="0"/>
            </a:br>
            <a:r>
              <a:rPr lang="sv-SE" dirty="0"/>
              <a:t>ID: 768735 - H2020-EU.2.1.5.2.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FDD8FD8-32AF-478D-BC06-892FF8B46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772" y="5764975"/>
            <a:ext cx="1072004" cy="71467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8E54492-3E5A-49E9-8914-E7CC6B0CB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4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Διαφάνεια τίτλου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PROJECT TITLE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WPX - Task X.X: Task or deliverable title HERE</a:t>
            </a:r>
            <a:endParaRPr/>
          </a:p>
          <a:p>
            <a:pPr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859292" y="6459785"/>
            <a:ext cx="1710260" cy="365125"/>
          </a:xfrm>
        </p:spPr>
        <p:txBody>
          <a:bodyPr/>
          <a:lstStyle/>
          <a:p>
            <a:pPr>
              <a:defRPr/>
            </a:pPr>
            <a:fld id="{40F4E886-7301-4474-86BD-9B5B4C643F56}" type="datetime1">
              <a:t>6/6/18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25622" y="6459785"/>
            <a:ext cx="1087438" cy="365125"/>
          </a:xfrm>
        </p:spPr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0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11" name="Ομάδα 23"/>
          <p:cNvGrpSpPr/>
          <p:nvPr userDrawn="1"/>
        </p:nvGrpSpPr>
        <p:grpSpPr bwMode="auto"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12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Ομάδα 18"/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7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8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9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185262091"/>
      </p:ext>
    </p:extLst>
  </p:cSld>
  <p:clrMapOvr>
    <a:masterClrMapping/>
  </p:clrMapOvr>
  <p:hf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Τίτλος και περιεχό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811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6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C9F940-3752-4988-A080-ACBD9960BA4B}" type="datetime1">
              <a:t>6/6/18</a:t>
            </a:fld>
            <a:endParaRPr lang="en-US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78395"/>
      </p:ext>
    </p:extLst>
  </p:cSld>
  <p:clrMapOvr>
    <a:masterClrMapping/>
  </p:clrMapOvr>
  <p:hf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46B51E-3943-40B2-9BC6-F6706F17CFAB}" type="datetime1"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WPX - Task X.X: Task or deliverable title HERE</a:t>
            </a:r>
            <a:endParaRPr/>
          </a:p>
          <a:p>
            <a:pPr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</p:txBody>
      </p:sp>
      <p:grpSp>
        <p:nvGrpSpPr>
          <p:cNvPr id="8" name="Ομάδα 17"/>
          <p:cNvGrpSpPr/>
          <p:nvPr userDrawn="1"/>
        </p:nvGrpSpPr>
        <p:grpSpPr bwMode="auto"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 userDrawn="1"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PROJECT TITLE</a:t>
            </a:r>
            <a:endParaRPr/>
          </a:p>
        </p:txBody>
      </p:sp>
      <p:grpSp>
        <p:nvGrpSpPr>
          <p:cNvPr id="14" name="Ομάδα 2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1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8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9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2635"/>
      </p:ext>
    </p:extLst>
  </p:cSld>
  <p:clrMapOvr>
    <a:masterClrMapping/>
  </p:clrMapOvr>
  <p:hf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Δύο περιεχόμεν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1097278" y="1845734"/>
            <a:ext cx="4937760" cy="402336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217920" y="1845735"/>
            <a:ext cx="4937760" cy="402336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2FB9F1-94BF-45D3-AE33-6ABCB2F20E7B}" type="datetime1">
              <a:t>6/6/18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9692"/>
      </p:ext>
    </p:extLst>
  </p:cSld>
  <p:clrMapOvr>
    <a:masterClrMapping/>
  </p:clrMapOvr>
  <p:hf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Σύγκρισ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1097280" y="1880955"/>
            <a:ext cx="4937760" cy="4079579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6217920" y="1880955"/>
            <a:ext cx="4937760" cy="4079579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C3DC05-FFF6-4D9D-9DB5-7D1A9A8DDC4A}" type="datetime1"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19188"/>
      </p:ext>
    </p:extLst>
  </p:cSld>
  <p:clrMapOvr>
    <a:masterClrMapping/>
  </p:clrMapOvr>
  <p:hf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Μόνο τίτλο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6F430A-72C9-4ED3-B5E4-3D55C9729DA8}" type="datetime1">
              <a:t>6/6/18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3076"/>
      </p:ext>
    </p:extLst>
  </p:cSld>
  <p:clrMapOvr>
    <a:masterClrMapping/>
  </p:clrMapOvr>
  <p:hf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Κεν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C6629B-A2E2-43B0-BC7C-2B77883FD396}" type="datetime1">
              <a:t>6/6/18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8" name="Ομάδα 1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9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0304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46B51E-3943-40B2-9BC6-F6706F17CFAB}" type="datetime1">
              <a:t>6/6/18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WPX - Task X.X: Task or deliverable title HERE</a:t>
            </a:r>
            <a:endParaRPr/>
          </a:p>
          <a:p>
            <a:pPr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</p:txBody>
      </p:sp>
      <p:grpSp>
        <p:nvGrpSpPr>
          <p:cNvPr id="8" name="Ομάδα 17"/>
          <p:cNvGrpSpPr/>
          <p:nvPr userDrawn="1"/>
        </p:nvGrpSpPr>
        <p:grpSpPr bwMode="auto"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 userDrawn="1"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PROJECT TITLE</a:t>
            </a:r>
            <a:endParaRPr/>
          </a:p>
        </p:txBody>
      </p:sp>
      <p:grpSp>
        <p:nvGrpSpPr>
          <p:cNvPr id="14" name="Ομάδα 2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1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8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9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Περιεχόμενο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594358"/>
            <a:ext cx="3200400" cy="2286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z="4800" b="0" i="0" u="none" strike="noStrike" cap="none" spc="-5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</a:rPr>
              <a:t>Plug-N-Harvest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4800600" y="731520"/>
            <a:ext cx="6492240" cy="525780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WPX - Task X.X: Task or deliverable title HERE</a:t>
            </a:r>
            <a:endParaRPr/>
          </a:p>
          <a:p>
            <a:pPr lvl="0"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287342" y="6450190"/>
            <a:ext cx="137025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DC22D29-6C03-4FCB-92CF-E05A67975532}" type="datetime1">
              <a:t>6/6/18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1" name="Εικόνα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12" name="Ομάδα 19"/>
          <p:cNvGrpSpPr/>
          <p:nvPr userDrawn="1"/>
        </p:nvGrpSpPr>
        <p:grpSpPr bwMode="auto">
          <a:xfrm rot="16199999">
            <a:off x="906181" y="3323698"/>
            <a:ext cx="6824911" cy="177516"/>
            <a:chOff x="-3" y="5947505"/>
            <a:chExt cx="12192003" cy="195824"/>
          </a:xfrm>
        </p:grpSpPr>
        <p:sp>
          <p:nvSpPr>
            <p:cNvPr id="13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4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5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6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53568"/>
      </p:ext>
    </p:extLst>
  </p:cSld>
  <p:clrMapOvr>
    <a:masterClrMapping/>
  </p:clrMapOvr>
  <p:hf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Εικόνα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607127" y="5074920"/>
            <a:ext cx="960379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l-GR"/>
              <a:t>Επεξεργασία στυλ υποδείγματος κειμένου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8D4731-F406-4A17-A852-A57626BC2303}" type="datetime1">
              <a:t>6/6/18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49779"/>
      </p:ext>
    </p:extLst>
  </p:cSld>
  <p:clrMapOvr>
    <a:masterClrMapping/>
  </p:clrMapOvr>
  <p:hf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Τίτλος και Κατακόρυφο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 lIns="45720" tIns="0" rIns="45720" bIns="0"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DB0B1E-DEAE-4CBE-A42B-AFEABF2D80C4}" type="datetime1">
              <a:t>6/6/18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10577"/>
      </p:ext>
    </p:extLst>
  </p:cSld>
  <p:clrMapOvr>
    <a:masterClrMapping/>
  </p:clrMapOvr>
  <p:hf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Κατακόρυφος τίτλος και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Ομάδα 18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Vertical Title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8724900" y="412302"/>
            <a:ext cx="2628900" cy="5759898"/>
          </a:xfrm>
        </p:spPr>
        <p:txBody>
          <a:bodyPr vert="eaVer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9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CF32DC-8BE5-4FBE-BEC8-3CF6B3B972B5}" type="datetime1">
              <a:t>6/6/18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3" name="Εικόνα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5400000">
            <a:off x="-171772" y="5764975"/>
            <a:ext cx="1072004" cy="71467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 rot="5400000">
            <a:off x="11061529" y="5766132"/>
            <a:ext cx="1133648" cy="10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55568"/>
      </p:ext>
    </p:extLst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Δύο περιεχόμεν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1097278" y="1845734"/>
            <a:ext cx="4937760" cy="402336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217920" y="1845735"/>
            <a:ext cx="4937760" cy="402336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2FB9F1-94BF-45D3-AE33-6ABCB2F20E7B}" type="datetime1">
              <a:t>6/6/18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Σύγκρισ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1097280" y="1880955"/>
            <a:ext cx="4937760" cy="4079579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6217920" y="1880955"/>
            <a:ext cx="4937760" cy="4079579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C3DC05-FFF6-4D9D-9DB5-7D1A9A8DDC4A}" type="datetime1">
              <a:t>6/6/18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Μόνο τίτλο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6F430A-72C9-4ED3-B5E4-3D55C9729DA8}" type="datetime1">
              <a:t>6/6/18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Κεν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C6629B-A2E2-43B0-BC7C-2B77883FD396}" type="datetime1">
              <a:t>6/6/18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8" name="Ομάδα 1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9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Περιεχόμενο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594358"/>
            <a:ext cx="3200400" cy="2286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z="4800" b="0" i="0" u="none" strike="noStrike" cap="none" spc="-5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</a:rPr>
              <a:t>Plug-N-Harvest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4800600" y="731520"/>
            <a:ext cx="6492240" cy="525780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WPX - Task X.X: Task or deliverable title HERE</a:t>
            </a:r>
            <a:endParaRPr/>
          </a:p>
          <a:p>
            <a:pPr lvl="0"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287342" y="6450190"/>
            <a:ext cx="137025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DC22D29-6C03-4FCB-92CF-E05A67975532}" type="datetime1">
              <a:t>6/6/18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1" name="Εικόνα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12" name="Ομάδα 19"/>
          <p:cNvGrpSpPr/>
          <p:nvPr userDrawn="1"/>
        </p:nvGrpSpPr>
        <p:grpSpPr bwMode="auto">
          <a:xfrm rot="16199999">
            <a:off x="906181" y="3323698"/>
            <a:ext cx="6824911" cy="177516"/>
            <a:chOff x="-3" y="5947505"/>
            <a:chExt cx="12192003" cy="195824"/>
          </a:xfrm>
        </p:grpSpPr>
        <p:sp>
          <p:nvSpPr>
            <p:cNvPr id="13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4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5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6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Εικόνα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607127" y="5074920"/>
            <a:ext cx="960379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l-GR"/>
              <a:t>Επεξεργασία στυλ υποδείγματος κειμένου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8D4731-F406-4A17-A852-A57626BC2303}" type="datetime1">
              <a:t>6/6/18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Ομάδα 7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 bwMode="auto"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C9F940-3752-4988-A080-ACBD9960BA4B}" type="datetime1">
              <a:t>6/6/18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3686185" y="6459785"/>
            <a:ext cx="4822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1061529" y="5766130"/>
            <a:ext cx="1133648" cy="1089709"/>
          </a:xfrm>
          <a:prstGeom prst="rect">
            <a:avLst/>
          </a:prstGeom>
        </p:spPr>
      </p:pic>
      <p:grpSp>
        <p:nvGrpSpPr>
          <p:cNvPr id="14" name="Ομάδα 29"/>
          <p:cNvGrpSpPr/>
          <p:nvPr userDrawn="1"/>
        </p:nvGrpSpPr>
        <p:grpSpPr bwMode="auto">
          <a:xfrm>
            <a:off x="452654" y="59457"/>
            <a:ext cx="7009754" cy="3572554"/>
            <a:chOff x="293904" y="2240280"/>
            <a:chExt cx="7009754" cy="3572554"/>
          </a:xfrm>
        </p:grpSpPr>
        <p:cxnSp>
          <p:nvCxnSpPr>
            <p:cNvPr id="15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Εικόνα 10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>
        <a:lnSpc>
          <a:spcPct val="85000"/>
        </a:lnSpc>
        <a:spcBef>
          <a:spcPts val="0"/>
        </a:spcBef>
        <a:buNone/>
        <a:defRPr sz="48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1pPr>
      <a:lvl2pPr marL="38404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56692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74980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93268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E492B0E9-531B-4925-B657-2BE448CF69F1}"/>
              </a:ext>
            </a:extLst>
          </p:cNvPr>
          <p:cNvGrpSpPr/>
          <p:nvPr userDrawn="1"/>
        </p:nvGrpSpPr>
        <p:grpSpPr>
          <a:xfrm>
            <a:off x="-3" y="5947506"/>
            <a:ext cx="12192003" cy="195824"/>
            <a:chOff x="-3" y="5947506"/>
            <a:chExt cx="12192003" cy="195824"/>
          </a:xfrm>
        </p:grpSpPr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8DE7556A-AA3B-4ED2-92AC-D167BFFBFA1D}"/>
                </a:ext>
              </a:extLst>
            </p:cNvPr>
            <p:cNvSpPr/>
            <p:nvPr userDrawn="1"/>
          </p:nvSpPr>
          <p:spPr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65ADA764-0488-49B9-B596-23756CFA3286}"/>
                </a:ext>
              </a:extLst>
            </p:cNvPr>
            <p:cNvSpPr/>
            <p:nvPr userDrawn="1"/>
          </p:nvSpPr>
          <p:spPr>
            <a:xfrm>
              <a:off x="3175" y="6012600"/>
              <a:ext cx="12188825" cy="6400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79F76D77-D388-40FA-9546-FC0D56BCD5E0}"/>
                </a:ext>
              </a:extLst>
            </p:cNvPr>
            <p:cNvSpPr/>
            <p:nvPr/>
          </p:nvSpPr>
          <p:spPr>
            <a:xfrm>
              <a:off x="-3" y="5947506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MAIN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SAMPLE TEXT</a:t>
            </a:r>
            <a:endParaRPr lang="el-GR" dirty="0"/>
          </a:p>
          <a:p>
            <a:pPr lvl="1"/>
            <a:r>
              <a:rPr lang="en-US" dirty="0"/>
              <a:t>Second level</a:t>
            </a:r>
            <a:endParaRPr lang="el-GR" dirty="0"/>
          </a:p>
          <a:p>
            <a:pPr lvl="2"/>
            <a:r>
              <a:rPr lang="en-US" dirty="0"/>
              <a:t>Third level</a:t>
            </a:r>
            <a:endParaRPr lang="el-GR" dirty="0"/>
          </a:p>
          <a:p>
            <a:pPr lvl="3"/>
            <a:r>
              <a:rPr lang="en-US" dirty="0"/>
              <a:t>Fourth level</a:t>
            </a:r>
            <a:endParaRPr lang="el-GR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7FC9F940-3752-4988-A080-ACBD9960BA4B}" type="datetime1">
              <a:rPr lang="en-US" smtClean="0"/>
              <a:pPr/>
              <a:t>6/6/18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6F34D8A-136C-4FA7-8325-F06DF2D5CB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BA6E2B9-6CAE-4B21-A9FA-8087BC61DA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529" y="5766130"/>
            <a:ext cx="1133648" cy="1089709"/>
          </a:xfrm>
          <a:prstGeom prst="rect">
            <a:avLst/>
          </a:prstGeom>
        </p:spPr>
      </p:pic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F0085E31-E4FC-4984-96C4-2425E589CC45}"/>
              </a:ext>
            </a:extLst>
          </p:cNvPr>
          <p:cNvGrpSpPr/>
          <p:nvPr userDrawn="1"/>
        </p:nvGrpSpPr>
        <p:grpSpPr>
          <a:xfrm>
            <a:off x="452654" y="59457"/>
            <a:ext cx="7009754" cy="3572554"/>
            <a:chOff x="293904" y="2240280"/>
            <a:chExt cx="7009754" cy="3572554"/>
          </a:xfrm>
        </p:grpSpPr>
        <p:cxnSp>
          <p:nvCxnSpPr>
            <p:cNvPr id="31" name="Straight Connector 8">
              <a:extLst>
                <a:ext uri="{FF2B5EF4-FFF2-40B4-BE49-F238E27FC236}">
                  <a16:creationId xmlns:a16="http://schemas.microsoft.com/office/drawing/2014/main" id="{89FE1EE2-C458-49C3-804C-DFFA402467FF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8">
              <a:extLst>
                <a:ext uri="{FF2B5EF4-FFF2-40B4-BE49-F238E27FC236}">
                  <a16:creationId xmlns:a16="http://schemas.microsoft.com/office/drawing/2014/main" id="{F8B83012-3BFE-4E1A-BF4E-6C3E30D5AF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23BCB931-7A15-404C-8A6F-DAB743C6B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">
              <a:extLst>
                <a:ext uri="{FF2B5EF4-FFF2-40B4-BE49-F238E27FC236}">
                  <a16:creationId xmlns:a16="http://schemas.microsoft.com/office/drawing/2014/main" id="{DBEECB60-E8C1-4EEE-BB52-2FD68B2AA7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Εικόνα 10">
            <a:extLst>
              <a:ext uri="{FF2B5EF4-FFF2-40B4-BE49-F238E27FC236}">
                <a16:creationId xmlns:a16="http://schemas.microsoft.com/office/drawing/2014/main" id="{BF4007CC-0A3C-45D3-A319-BFED4047FF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Ομάδα 7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 bwMode="auto"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C9F940-3752-4988-A080-ACBD9960BA4B}" type="datetime1">
              <a:t>6/6/18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3686185" y="6459785"/>
            <a:ext cx="4822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‹#›</a:t>
            </a:fld>
            <a:endParaRPr lang="en-US"/>
          </a:p>
        </p:txBody>
      </p:sp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1061529" y="5766130"/>
            <a:ext cx="1133648" cy="1089709"/>
          </a:xfrm>
          <a:prstGeom prst="rect">
            <a:avLst/>
          </a:prstGeom>
        </p:spPr>
      </p:pic>
      <p:grpSp>
        <p:nvGrpSpPr>
          <p:cNvPr id="14" name="Ομάδα 29"/>
          <p:cNvGrpSpPr/>
          <p:nvPr userDrawn="1"/>
        </p:nvGrpSpPr>
        <p:grpSpPr bwMode="auto">
          <a:xfrm>
            <a:off x="452654" y="59457"/>
            <a:ext cx="7009754" cy="3572554"/>
            <a:chOff x="293904" y="2240280"/>
            <a:chExt cx="7009754" cy="3572554"/>
          </a:xfrm>
        </p:grpSpPr>
        <p:cxnSp>
          <p:nvCxnSpPr>
            <p:cNvPr id="15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Εικόνα 10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9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>
        <a:lnSpc>
          <a:spcPct val="85000"/>
        </a:lnSpc>
        <a:spcBef>
          <a:spcPts val="0"/>
        </a:spcBef>
        <a:buNone/>
        <a:defRPr sz="48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1pPr>
      <a:lvl2pPr marL="38404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56692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74980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93268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22.vs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ug-n-harvest.eu/" TargetMode="External"/><Relationship Id="rId2" Type="http://schemas.openxmlformats.org/officeDocument/2006/relationships/hyperlink" Target="http://cordis.europa.eu/project/rcn/211287_e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weathermap.org/pric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endParaRPr/>
          </a:p>
        </p:txBody>
      </p:sp>
      <p:sp>
        <p:nvSpPr>
          <p:cNvPr id="5" name="Υπότιτλος 2"/>
          <p:cNvSpPr>
            <a:spLocks noGrp="1"/>
          </p:cNvSpPr>
          <p:nvPr>
            <p:ph type="subTitle" idx="1"/>
          </p:nvPr>
        </p:nvSpPr>
        <p:spPr bwMode="auto">
          <a:xfrm>
            <a:off x="1100051" y="4005064"/>
            <a:ext cx="10058400" cy="209398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2000" dirty="0"/>
              <a:t>WP</a:t>
            </a:r>
            <a:r>
              <a:rPr lang="en-US" sz="2000" dirty="0">
                <a:solidFill>
                  <a:srgbClr val="00B0F0"/>
                </a:solidFill>
              </a:rPr>
              <a:t>3: The PLUG-N-HARVEST Control and Management at Building and District Level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lang="en-US" sz="2000" dirty="0"/>
              <a:t>ORGANIZATION: </a:t>
            </a:r>
            <a:r>
              <a:rPr lang="en-US" sz="2000" dirty="0" err="1">
                <a:solidFill>
                  <a:srgbClr val="00B0F0"/>
                </a:solidFill>
              </a:rPr>
              <a:t>Certh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dirty="0" err="1">
                <a:solidFill>
                  <a:srgbClr val="00B0F0"/>
                </a:solidFill>
              </a:rPr>
              <a:t>Odins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dirty="0" err="1">
                <a:solidFill>
                  <a:srgbClr val="00B0F0"/>
                </a:solidFill>
              </a:rPr>
              <a:t>Etra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i+d</a:t>
            </a:r>
            <a:r>
              <a:rPr lang="en-US" sz="2000" dirty="0">
                <a:solidFill>
                  <a:srgbClr val="00B0F0"/>
                </a:solidFill>
              </a:rPr>
              <a:t>, siemens</a:t>
            </a:r>
            <a:br>
              <a:rPr lang="en-US" sz="2000" dirty="0"/>
            </a:br>
            <a:r>
              <a:rPr lang="en-US" sz="2000" dirty="0"/>
              <a:t>PRESENTER(S): </a:t>
            </a:r>
            <a:r>
              <a:rPr lang="en-US" sz="2000" dirty="0" err="1">
                <a:solidFill>
                  <a:srgbClr val="00B0F0"/>
                </a:solidFill>
              </a:rPr>
              <a:t>iakovos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Michailidis</a:t>
            </a:r>
            <a:r>
              <a:rPr lang="en-US" sz="2000" dirty="0">
                <a:solidFill>
                  <a:srgbClr val="00B0F0"/>
                </a:solidFill>
              </a:rPr>
              <a:t>, STELIOS KRINIDIS, RAFAEL MARIN-PEREZ, ANA ISABEL MARTINEZ GARCIA</a:t>
            </a:r>
            <a:r>
              <a:rPr lang="el-GR" sz="2000" dirty="0">
                <a:solidFill>
                  <a:srgbClr val="00B0F0"/>
                </a:solidFill>
              </a:rPr>
              <a:t>, </a:t>
            </a:r>
            <a:r>
              <a:rPr lang="en-US" sz="2000" dirty="0">
                <a:solidFill>
                  <a:srgbClr val="00B0F0"/>
                </a:solidFill>
              </a:rPr>
              <a:t>CHRISTIAN VINTILA</a:t>
            </a:r>
            <a:br>
              <a:rPr lang="en-US" sz="2000" dirty="0">
                <a:highlight>
                  <a:srgbClr val="FFFF00"/>
                </a:highlight>
              </a:rPr>
            </a:br>
            <a:r>
              <a:rPr lang="en-US" sz="2000" dirty="0"/>
              <a:t>MEETING: </a:t>
            </a:r>
            <a:r>
              <a:rPr lang="en-US" sz="2000" dirty="0">
                <a:solidFill>
                  <a:srgbClr val="00B0F0"/>
                </a:solidFill>
              </a:rPr>
              <a:t>3</a:t>
            </a:r>
            <a:r>
              <a:rPr lang="en-US" sz="2000" baseline="30000" dirty="0">
                <a:solidFill>
                  <a:srgbClr val="00B0F0"/>
                </a:solidFill>
              </a:rPr>
              <a:t>Rd</a:t>
            </a:r>
            <a:r>
              <a:rPr lang="en-US" sz="2000" dirty="0">
                <a:solidFill>
                  <a:srgbClr val="00B0F0"/>
                </a:solidFill>
              </a:rPr>
              <a:t> plenary MEETING 6-7 </a:t>
            </a:r>
            <a:r>
              <a:rPr lang="en-US" sz="2000" dirty="0" err="1">
                <a:solidFill>
                  <a:srgbClr val="00B0F0"/>
                </a:solidFill>
              </a:rPr>
              <a:t>JuNE</a:t>
            </a:r>
            <a:r>
              <a:rPr lang="en-US" sz="2000" dirty="0">
                <a:solidFill>
                  <a:srgbClr val="00B0F0"/>
                </a:solidFill>
              </a:rPr>
              <a:t> 2018, BARCELONA, SPAIN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PLUG-N-HARVEST</a:t>
            </a:r>
            <a:br>
              <a:rPr kumimoji="0" lang="en-US" sz="14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</a:br>
            <a:r>
              <a:rPr kumimoji="0" lang="en-US" sz="14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ID: 768735 - H2020-EU.2.1.5.2.</a:t>
            </a:r>
            <a:endParaRPr kumimoji="0" lang="en-US" sz="1400" b="1" i="0" u="none" strike="noStrike" kern="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7" name="Picture 2" descr="Resultado de imagen de etra i+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1271464" y="1988840"/>
          <a:ext cx="7781925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Hoja de cálculo" r:id="rId4" imgW="7781932" imgH="3838575" progId="Excel.Sheet.12">
                  <p:embed/>
                </p:oleObj>
              </mc:Choice>
              <mc:Fallback>
                <p:oleObj name="Hoja de cálculo" r:id="rId4" imgW="7781932" imgH="3838575" progId="Excel.Sheet.12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1464" y="1988840"/>
                        <a:ext cx="7781925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57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15480" y="2132856"/>
            <a:ext cx="9740200" cy="338346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Responsible for </a:t>
            </a:r>
            <a:r>
              <a:rPr lang="en-US" dirty="0"/>
              <a:t>the communication and energy exchange: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among all the Plug-N-Harvest buildings,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between the buildings and the energy networks, and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 between the buildings and external actors (ESCOs, aggregators, etc.).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Inputs:</a:t>
            </a:r>
            <a:r>
              <a:rPr lang="en-US" dirty="0">
                <a:solidFill>
                  <a:schemeClr val="tx1"/>
                </a:solidFill>
              </a:rPr>
              <a:t> BMS information from sensors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Outputs: </a:t>
            </a:r>
            <a:r>
              <a:rPr lang="en-US" dirty="0">
                <a:solidFill>
                  <a:schemeClr val="tx1"/>
                </a:solidFill>
              </a:rPr>
              <a:t>BMS commands for actuators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Resultado de imagen de etra i+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8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99456" y="2132856"/>
            <a:ext cx="4206632" cy="37362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Implemented as </a:t>
            </a:r>
            <a:r>
              <a:rPr lang="en-US" dirty="0">
                <a:solidFill>
                  <a:schemeClr val="tx1"/>
                </a:solidFill>
              </a:rPr>
              <a:t>2-levels system: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 RABBIT system on each building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Immediately analysis of consumption, alarms, etc.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Inputs/outputs from/to BMS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One REST API Server in the server side: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Management, configuration…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Demand response,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Optimizations,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Interchange of energy,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Information for ESCO, Aggregators,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905" y="1879547"/>
            <a:ext cx="5935688" cy="3726930"/>
          </a:xfrm>
          <a:prstGeom prst="rect">
            <a:avLst/>
          </a:prstGeom>
        </p:spPr>
      </p:pic>
      <p:pic>
        <p:nvPicPr>
          <p:cNvPr id="9" name="Picture 2" descr="Resultado de imagen de etra i+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7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5430768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Status: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On time (first period)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Architecture definition: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DONE</a:t>
            </a:r>
            <a:endParaRPr lang="en-US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Identification of required modules.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Identification of modules location (building, server or both).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Identification of inputs/outputs. </a:t>
            </a:r>
            <a:r>
              <a:rPr lang="en-US" dirty="0">
                <a:solidFill>
                  <a:srgbClr val="C00000"/>
                </a:solidFill>
              </a:rPr>
              <a:t>PENDING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Waiting for knowing final sensors/actuators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>
              <a:solidFill>
                <a:srgbClr val="C00000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Integration with BMS client library. </a:t>
            </a:r>
            <a:r>
              <a:rPr lang="en-US" dirty="0">
                <a:solidFill>
                  <a:srgbClr val="FFC000"/>
                </a:solidFill>
              </a:rPr>
              <a:t>STARTED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Accorded with </a:t>
            </a:r>
            <a:r>
              <a:rPr lang="en-US" dirty="0" err="1">
                <a:solidFill>
                  <a:schemeClr val="tx1"/>
                </a:solidFill>
              </a:rPr>
              <a:t>Odins</a:t>
            </a:r>
            <a:r>
              <a:rPr lang="en-US" dirty="0">
                <a:solidFill>
                  <a:schemeClr val="tx1"/>
                </a:solidFill>
              </a:rPr>
              <a:t> the way of integration (client library).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Waiting for </a:t>
            </a:r>
            <a:r>
              <a:rPr lang="en-US" dirty="0" err="1">
                <a:solidFill>
                  <a:schemeClr val="tx1"/>
                </a:solidFill>
              </a:rPr>
              <a:t>Odins</a:t>
            </a:r>
            <a:r>
              <a:rPr lang="en-US" dirty="0">
                <a:solidFill>
                  <a:schemeClr val="tx1"/>
                </a:solidFill>
              </a:rPr>
              <a:t> library (expected during June)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 lvl="2"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Implementation of modules (v1). </a:t>
            </a:r>
            <a:r>
              <a:rPr lang="en-US" dirty="0">
                <a:solidFill>
                  <a:srgbClr val="FFC000"/>
                </a:solidFill>
              </a:rPr>
              <a:t>STARTED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6672064" y="1628800"/>
          <a:ext cx="5391150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isio" r:id="rId3" imgW="8048485" imgH="6667500" progId="Visio.Drawing.15">
                  <p:embed/>
                </p:oleObj>
              </mc:Choice>
              <mc:Fallback>
                <p:oleObj name="Visio" r:id="rId3" imgW="8048485" imgH="6667500" progId="Visio.Drawing.15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1628800"/>
                        <a:ext cx="5391150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Resultado de imagen de etra i+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61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Status: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On time (first period)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2251524"/>
            <a:ext cx="9390476" cy="160952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68" y="4059319"/>
            <a:ext cx="9457143" cy="1619048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983432" y="3068960"/>
            <a:ext cx="9937104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3" name="Picture 2" descr="Resultado de imagen de etra i+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8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Functionalities detected </a:t>
            </a:r>
            <a:r>
              <a:rPr lang="en-US" dirty="0">
                <a:solidFill>
                  <a:schemeClr val="tx1"/>
                </a:solidFill>
              </a:rPr>
              <a:t>(1/2)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12192000" cy="12463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3016"/>
            <a:ext cx="12192000" cy="2124048"/>
          </a:xfrm>
          <a:prstGeom prst="rect">
            <a:avLst/>
          </a:prstGeom>
        </p:spPr>
      </p:pic>
      <p:pic>
        <p:nvPicPr>
          <p:cNvPr id="11" name="Picture 2" descr="Resultado de imagen de etra i+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4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OEMS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Functionalities detected</a:t>
            </a:r>
            <a:r>
              <a:rPr lang="en-US" dirty="0">
                <a:solidFill>
                  <a:schemeClr val="tx1"/>
                </a:solidFill>
              </a:rPr>
              <a:t> (2/2)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1435"/>
            <a:ext cx="12192000" cy="24751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2265"/>
            <a:ext cx="12192000" cy="719719"/>
          </a:xfrm>
          <a:prstGeom prst="rect">
            <a:avLst/>
          </a:prstGeom>
        </p:spPr>
      </p:pic>
      <p:pic>
        <p:nvPicPr>
          <p:cNvPr id="12" name="Picture 2" descr="Resultado de imagen de etra i+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6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11824" y="2060848"/>
            <a:ext cx="7488832" cy="2376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66700" indent="-90488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Short-term predictions/ forecasting</a:t>
            </a:r>
          </a:p>
          <a:p>
            <a:pPr marL="266700" indent="-90488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Estimation of the buildings’ flexibility</a:t>
            </a:r>
          </a:p>
          <a:p>
            <a:pPr marL="266700" indent="-90488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Evaluation of different building operational states (specific KPIs)</a:t>
            </a:r>
          </a:p>
          <a:p>
            <a:pPr marL="266700" indent="-90488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Selection of the optimal state</a:t>
            </a:r>
          </a:p>
          <a:p>
            <a:pPr marL="266700" indent="-90488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Demand/ Response capabilities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Resultado de imagen de etra i+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511824" y="4653136"/>
            <a:ext cx="7518110" cy="86583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90488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Light-weight simulations of different building operational states</a:t>
            </a:r>
          </a:p>
          <a:p>
            <a:pPr marL="266700" marR="0" lvl="0" indent="-90488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33" y="5229200"/>
            <a:ext cx="807635" cy="238715"/>
          </a:xfrm>
          <a:prstGeom prst="rect">
            <a:avLst/>
          </a:prstGeom>
        </p:spPr>
      </p:pic>
      <p:pic>
        <p:nvPicPr>
          <p:cNvPr id="11" name="Picture 2" descr="Resultado de imagen de etra i+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439" y="3933056"/>
            <a:ext cx="556329" cy="20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902800"/>
            <a:ext cx="3296362" cy="361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0837244" y="202971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99CB38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</a:rPr>
              <a:t>STARTED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99CB38">
                  <a:lumMod val="75000"/>
                </a:srgbClr>
              </a:solidFill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87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134" y="751885"/>
            <a:ext cx="10058400" cy="891748"/>
          </a:xfrm>
        </p:spPr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</a:rPr>
              <a:t>PLUG-N-HARVEST</a:t>
            </a:r>
            <a:br>
              <a:rPr kumimoji="0" lang="en-US" sz="14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</a:rPr>
            </a:br>
            <a:r>
              <a:rPr kumimoji="0" lang="en-US" sz="14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</a:rPr>
              <a:t>ID: 768735 - H2020-EU.2.1.5.2.</a:t>
            </a:r>
            <a:endParaRPr kumimoji="0" lang="en-US" sz="1400" b="1" i="0" u="none" strike="noStrike" kern="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47793" y="1729661"/>
            <a:ext cx="135985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8911" y="6256057"/>
            <a:ext cx="5221718" cy="707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631504" y="1960926"/>
            <a:ext cx="8422937" cy="3948607"/>
            <a:chOff x="1749059" y="1916832"/>
            <a:chExt cx="8422937" cy="3948607"/>
          </a:xfrm>
        </p:grpSpPr>
        <p:sp>
          <p:nvSpPr>
            <p:cNvPr id="7" name="Rectangle 6"/>
            <p:cNvSpPr/>
            <p:nvPr/>
          </p:nvSpPr>
          <p:spPr>
            <a:xfrm>
              <a:off x="1749060" y="2857500"/>
              <a:ext cx="1628775" cy="676275"/>
            </a:xfrm>
            <a:prstGeom prst="rect">
              <a:avLst/>
            </a:prstGeom>
            <a:solidFill>
              <a:srgbClr val="C00000">
                <a:alpha val="2902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Sensors measurements</a:t>
              </a: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206509" y="3195635"/>
              <a:ext cx="1219200" cy="1219200"/>
            </a:xfrm>
            <a:prstGeom prst="ellipse">
              <a:avLst/>
            </a:prstGeom>
            <a:solidFill>
              <a:srgbClr val="739A28">
                <a:alpha val="16078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MQTT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 broker</a:t>
              </a: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49059" y="4471987"/>
              <a:ext cx="1628775" cy="676275"/>
            </a:xfrm>
            <a:prstGeom prst="rect">
              <a:avLst/>
            </a:prstGeom>
            <a:solidFill>
              <a:srgbClr val="739A28">
                <a:alpha val="16078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Storage</a:t>
              </a:r>
              <a:b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DB</a:t>
              </a: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25797" y="2857499"/>
              <a:ext cx="1628775" cy="676275"/>
            </a:xfrm>
            <a:prstGeom prst="rect">
              <a:avLst/>
            </a:prstGeom>
            <a:solidFill>
              <a:srgbClr val="739A28">
                <a:alpha val="16078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Forecasting module</a:t>
              </a: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43221" y="2857498"/>
              <a:ext cx="1628775" cy="676275"/>
            </a:xfrm>
            <a:prstGeom prst="rect">
              <a:avLst/>
            </a:prstGeom>
            <a:solidFill>
              <a:srgbClr val="C00000">
                <a:alpha val="2902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Simulation module</a:t>
              </a: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91744" y="1916832"/>
              <a:ext cx="2047875" cy="676275"/>
            </a:xfrm>
            <a:prstGeom prst="rect">
              <a:avLst/>
            </a:prstGeom>
            <a:solidFill>
              <a:srgbClr val="739A28">
                <a:alpha val="16078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Demand/ Response queries</a:t>
              </a:r>
              <a:endPara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86019" y="4320477"/>
              <a:ext cx="1590473" cy="1544962"/>
            </a:xfrm>
            <a:prstGeom prst="ellipse">
              <a:avLst/>
            </a:prstGeom>
            <a:solidFill>
              <a:srgbClr val="739A28">
                <a:alpha val="16078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Evaluation of different states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(</a:t>
              </a:r>
              <a:r>
                <a:rPr kumimoji="0" lang="en-US" sz="1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KPIs</a:t>
              </a: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63A53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)</a:t>
              </a:r>
              <a:endParaRPr kumimoji="0" lang="el-GR" sz="1700" b="0" i="0" u="none" strike="noStrike" kern="0" cap="none" spc="0" normalizeH="0" baseline="0" noProof="0" dirty="0">
                <a:ln>
                  <a:noFill/>
                </a:ln>
                <a:solidFill>
                  <a:srgbClr val="63A537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/>
            <p:cNvCxnSpPr>
              <a:stCxn id="7" idx="3"/>
              <a:endCxn id="8" idx="1"/>
            </p:cNvCxnSpPr>
            <p:nvPr/>
          </p:nvCxnSpPr>
          <p:spPr>
            <a:xfrm>
              <a:off x="3377835" y="3195638"/>
              <a:ext cx="1007222" cy="178545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0"/>
              <a:endCxn id="15" idx="2"/>
            </p:cNvCxnSpPr>
            <p:nvPr/>
          </p:nvCxnSpPr>
          <p:spPr>
            <a:xfrm flipH="1" flipV="1">
              <a:off x="4815682" y="2593107"/>
              <a:ext cx="427" cy="602528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6" idx="7"/>
            </p:cNvCxnSpPr>
            <p:nvPr/>
          </p:nvCxnSpPr>
          <p:spPr>
            <a:xfrm flipH="1">
              <a:off x="8543573" y="3533773"/>
              <a:ext cx="814036" cy="1012958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3"/>
              <a:endCxn id="14" idx="1"/>
            </p:cNvCxnSpPr>
            <p:nvPr/>
          </p:nvCxnSpPr>
          <p:spPr>
            <a:xfrm flipV="1">
              <a:off x="7754572" y="3195636"/>
              <a:ext cx="788649" cy="1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8" idx="7"/>
              <a:endCxn id="13" idx="1"/>
            </p:cNvCxnSpPr>
            <p:nvPr/>
          </p:nvCxnSpPr>
          <p:spPr>
            <a:xfrm flipV="1">
              <a:off x="5247161" y="3195637"/>
              <a:ext cx="878636" cy="178546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  <a:endCxn id="13" idx="0"/>
            </p:cNvCxnSpPr>
            <p:nvPr/>
          </p:nvCxnSpPr>
          <p:spPr>
            <a:xfrm>
              <a:off x="5839619" y="2254970"/>
              <a:ext cx="1100566" cy="602529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2"/>
              <a:endCxn id="8" idx="5"/>
            </p:cNvCxnSpPr>
            <p:nvPr/>
          </p:nvCxnSpPr>
          <p:spPr>
            <a:xfrm flipH="1" flipV="1">
              <a:off x="5247161" y="4236287"/>
              <a:ext cx="1938858" cy="856671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" idx="3"/>
              <a:endCxn id="12" idx="3"/>
            </p:cNvCxnSpPr>
            <p:nvPr/>
          </p:nvCxnSpPr>
          <p:spPr>
            <a:xfrm flipH="1">
              <a:off x="3377834" y="4236287"/>
              <a:ext cx="1007223" cy="573838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" descr="Resultado de imagen de etra i+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273" y="2621797"/>
              <a:ext cx="556329" cy="2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Resultado de imagen de etra i+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690" y="3579222"/>
              <a:ext cx="556329" cy="2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Resultado de imagen de etra i+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944" y="4437695"/>
              <a:ext cx="556329" cy="2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Resultado de imagen de etra i+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56" y="5007787"/>
              <a:ext cx="556329" cy="2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Resultado de imagen de etra i+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072" y="5211659"/>
              <a:ext cx="556329" cy="2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893" y="3598437"/>
              <a:ext cx="807635" cy="238715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361" y="3579222"/>
              <a:ext cx="807635" cy="238715"/>
            </a:xfrm>
            <a:prstGeom prst="rect">
              <a:avLst/>
            </a:prstGeom>
          </p:spPr>
        </p:pic>
      </p:grpSp>
      <p:pic>
        <p:nvPicPr>
          <p:cNvPr id="37" name="Picture 2" descr="Resultado de imagen de etra i+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8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8" y="1844824"/>
            <a:ext cx="4877032" cy="26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287688" y="2132856"/>
            <a:ext cx="504056" cy="288032"/>
          </a:xfrm>
          <a:prstGeom prst="wedgeRectCallout">
            <a:avLst>
              <a:gd name="adj1" fmla="val 245867"/>
              <a:gd name="adj2" fmla="val 12716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322499" y="2024844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Light-weight simulations of different building operational states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8464" y="3347782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Estimation of the building flexibility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8464" y="2024844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Evaluation of different building operational states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66229" y="3347782"/>
            <a:ext cx="2016224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Short-term predictions/ forecasting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0176" y="4869160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District simulations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57845" y="2024844"/>
            <a:ext cx="2016224" cy="792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Selection of the optimal building operational state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2168" y="4869160"/>
            <a:ext cx="2016224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Demand/ Response capabilities</a:t>
            </a: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  <a:endCxn id="12" idx="0"/>
          </p:cNvCxnSpPr>
          <p:nvPr/>
        </p:nvCxnSpPr>
        <p:spPr>
          <a:xfrm>
            <a:off x="11065957" y="2816932"/>
            <a:ext cx="8384" cy="530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0" idx="3"/>
          </p:cNvCxnSpPr>
          <p:nvPr/>
        </p:nvCxnSpPr>
        <p:spPr>
          <a:xfrm flipH="1">
            <a:off x="9694688" y="3743826"/>
            <a:ext cx="3715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11" idx="1"/>
          </p:cNvCxnSpPr>
          <p:nvPr/>
        </p:nvCxnSpPr>
        <p:spPr>
          <a:xfrm>
            <a:off x="7338723" y="2420888"/>
            <a:ext cx="3397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4" idx="1"/>
          </p:cNvCxnSpPr>
          <p:nvPr/>
        </p:nvCxnSpPr>
        <p:spPr>
          <a:xfrm>
            <a:off x="9694688" y="2420888"/>
            <a:ext cx="3631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2"/>
            <a:endCxn id="13" idx="0"/>
          </p:cNvCxnSpPr>
          <p:nvPr/>
        </p:nvCxnSpPr>
        <p:spPr>
          <a:xfrm>
            <a:off x="8686576" y="4139870"/>
            <a:ext cx="1712" cy="729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1"/>
            <a:endCxn id="15" idx="3"/>
          </p:cNvCxnSpPr>
          <p:nvPr/>
        </p:nvCxnSpPr>
        <p:spPr>
          <a:xfrm flipH="1">
            <a:off x="7338392" y="5265204"/>
            <a:ext cx="3417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3"/>
            <a:endCxn id="10" idx="0"/>
          </p:cNvCxnSpPr>
          <p:nvPr/>
        </p:nvCxnSpPr>
        <p:spPr>
          <a:xfrm>
            <a:off x="7338723" y="2420888"/>
            <a:ext cx="1347853" cy="926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78" y="2742737"/>
            <a:ext cx="557771" cy="164862"/>
          </a:xfrm>
          <a:prstGeom prst="rect">
            <a:avLst/>
          </a:prstGeom>
        </p:spPr>
      </p:pic>
      <p:pic>
        <p:nvPicPr>
          <p:cNvPr id="52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63" y="2760082"/>
            <a:ext cx="557771" cy="164862"/>
          </a:xfrm>
          <a:prstGeom prst="rect">
            <a:avLst/>
          </a:prstGeom>
        </p:spPr>
      </p:pic>
      <p:pic>
        <p:nvPicPr>
          <p:cNvPr id="54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63" y="4057439"/>
            <a:ext cx="557771" cy="164862"/>
          </a:xfrm>
          <a:prstGeom prst="rect">
            <a:avLst/>
          </a:prstGeom>
        </p:spPr>
      </p:pic>
      <p:pic>
        <p:nvPicPr>
          <p:cNvPr id="55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63" y="5589240"/>
            <a:ext cx="557771" cy="16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7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Plug-N-Harvest: </a:t>
            </a:r>
            <a:r>
              <a:rPr lang="de-DE" dirty="0">
                <a:solidFill>
                  <a:srgbClr val="00B0F0"/>
                </a:solidFill>
              </a:rPr>
              <a:t>Project Information</a:t>
            </a:r>
            <a:endParaRPr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</a:t>
            </a:r>
          </a:p>
        </p:txBody>
      </p:sp>
      <p:sp>
        <p:nvSpPr>
          <p:cNvPr id="7" name="Θέση περιεχομένου 1"/>
          <p:cNvSpPr>
            <a:spLocks noGrp="1"/>
          </p:cNvSpPr>
          <p:nvPr>
            <p:ph idx="1"/>
          </p:nvPr>
        </p:nvSpPr>
        <p:spPr bwMode="auto">
          <a:xfrm>
            <a:off x="1097280" y="1845734"/>
            <a:ext cx="5214744" cy="402336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 err="1">
                <a:solidFill>
                  <a:prstClr val="black"/>
                </a:solidFill>
                <a:latin typeface="+mj-lt"/>
              </a:rPr>
              <a:t>Cordis</a:t>
            </a:r>
            <a:r>
              <a:rPr lang="en-US" sz="1800" b="1" dirty="0">
                <a:solidFill>
                  <a:prstClr val="black"/>
                </a:solidFill>
                <a:latin typeface="+mj-lt"/>
              </a:rPr>
              <a:t> Europa URL: </a:t>
            </a:r>
            <a:r>
              <a:rPr lang="en-US" sz="1800" u="sng" dirty="0">
                <a:solidFill>
                  <a:prstClr val="black"/>
                </a:solidFill>
                <a:latin typeface="+mj-lt"/>
                <a:hlinkClick r:id="rId2"/>
              </a:rPr>
              <a:t>http://cordis.europa.eu/project/rcn/211287_en.html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Project Website: </a:t>
            </a:r>
            <a:r>
              <a:rPr lang="en-US" sz="1800" dirty="0">
                <a:solidFill>
                  <a:prstClr val="black"/>
                </a:solidFill>
                <a:latin typeface="+mj-lt"/>
                <a:hlinkClick r:id="rId3"/>
              </a:rPr>
              <a:t>www.plug-n-harvest.eu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Project Acronym 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PLUG-N-HARVEST</a:t>
            </a:r>
            <a:endParaRPr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Project ID: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768735</a:t>
            </a:r>
            <a:endParaRPr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Funded under: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H2020-EU.2.1.5.2. - Technologies enabling energy-efficient systems and energy-efficient buildings with a low environmental impact</a:t>
            </a:r>
            <a:endParaRPr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Project Start Date: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1</a:t>
            </a:r>
            <a:r>
              <a:rPr lang="en-US" sz="1800" baseline="30000" dirty="0">
                <a:solidFill>
                  <a:prstClr val="black"/>
                </a:solidFill>
                <a:latin typeface="+mj-lt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 of September 2017</a:t>
            </a:r>
            <a:endParaRPr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+mj-lt"/>
              </a:rPr>
              <a:t>Duration: </a:t>
            </a:r>
            <a:r>
              <a:rPr lang="en-US" sz="1800" dirty="0">
                <a:solidFill>
                  <a:prstClr val="black"/>
                </a:solidFill>
                <a:latin typeface="+mj-lt"/>
              </a:rPr>
              <a:t>51 months</a:t>
            </a:r>
            <a:endParaRPr sz="2400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35191"/>
              </p:ext>
            </p:extLst>
          </p:nvPr>
        </p:nvGraphicFramePr>
        <p:xfrm>
          <a:off x="6312024" y="1784320"/>
          <a:ext cx="5832648" cy="4385841"/>
        </p:xfrm>
        <a:graphic>
          <a:graphicData uri="http://schemas.openxmlformats.org/drawingml/2006/table">
            <a:tbl>
              <a:tblPr firstRow="1" bandRow="1">
                <a:tableStyleId>{1545C07A-A240-F93C-B294-F344A4DAED0B}</a:tableStyleId>
              </a:tblPr>
              <a:tblGrid>
                <a:gridCol w="540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194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dirty="0">
                          <a:latin typeface="+mj-lt"/>
                        </a:rPr>
                        <a:t>List of Participants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marL="36000" marT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1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Centre for Research and Technology Hellas - CERTH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2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 err="1">
                          <a:latin typeface="+mj-lt"/>
                        </a:rPr>
                        <a:t>Rheinisch-Westfaelische</a:t>
                      </a:r>
                      <a:r>
                        <a:rPr lang="en-US" sz="1400" dirty="0">
                          <a:latin typeface="+mj-lt"/>
                        </a:rPr>
                        <a:t> Technische Hochschule Aachen - RWTH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3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Cardiff University – CU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4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 err="1">
                          <a:latin typeface="+mj-lt"/>
                        </a:rPr>
                        <a:t>Aloumyl</a:t>
                      </a:r>
                      <a:r>
                        <a:rPr lang="en-US" sz="1400" dirty="0">
                          <a:latin typeface="+mj-lt"/>
                        </a:rPr>
                        <a:t>, </a:t>
                      </a:r>
                      <a:r>
                        <a:rPr lang="en-US" sz="1400" dirty="0" err="1">
                          <a:latin typeface="+mj-lt"/>
                        </a:rPr>
                        <a:t>Biomichania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Alouminioy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Anonimi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Etairia</a:t>
                      </a:r>
                      <a:r>
                        <a:rPr lang="en-US" sz="1400" dirty="0">
                          <a:latin typeface="+mj-lt"/>
                        </a:rPr>
                        <a:t> - ALUMIL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5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Sistemes </a:t>
                      </a:r>
                      <a:r>
                        <a:rPr lang="en-US" sz="1400" dirty="0" err="1">
                          <a:latin typeface="+mj-lt"/>
                        </a:rPr>
                        <a:t>Avancats</a:t>
                      </a:r>
                      <a:r>
                        <a:rPr lang="en-US" sz="1400" dirty="0">
                          <a:latin typeface="+mj-lt"/>
                        </a:rPr>
                        <a:t> De Energia Solar </a:t>
                      </a:r>
                      <a:r>
                        <a:rPr lang="en-US" sz="1400" dirty="0" err="1">
                          <a:latin typeface="+mj-lt"/>
                        </a:rPr>
                        <a:t>Termica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Sccl</a:t>
                      </a:r>
                      <a:r>
                        <a:rPr lang="en-US" sz="1400" dirty="0">
                          <a:latin typeface="+mj-lt"/>
                        </a:rPr>
                        <a:t> - AIGUASOL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6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Odin Solutions </a:t>
                      </a:r>
                      <a:r>
                        <a:rPr lang="en-US" sz="1400" dirty="0" err="1">
                          <a:latin typeface="+mj-lt"/>
                        </a:rPr>
                        <a:t>s.l.</a:t>
                      </a:r>
                      <a:r>
                        <a:rPr lang="en-US" sz="1400" dirty="0">
                          <a:latin typeface="+mj-lt"/>
                        </a:rPr>
                        <a:t> - ODINS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7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SIEMENS SRL - SIE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8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ES" sz="1400" dirty="0" err="1">
                          <a:latin typeface="+mj-lt"/>
                        </a:rPr>
                        <a:t>Etra</a:t>
                      </a:r>
                      <a:r>
                        <a:rPr lang="es-ES" sz="1400" dirty="0">
                          <a:latin typeface="+mj-lt"/>
                        </a:rPr>
                        <a:t> </a:t>
                      </a:r>
                      <a:r>
                        <a:rPr lang="es-ES" sz="1400" dirty="0" err="1">
                          <a:latin typeface="+mj-lt"/>
                        </a:rPr>
                        <a:t>Investigacion</a:t>
                      </a:r>
                      <a:r>
                        <a:rPr lang="es-ES" sz="1400" dirty="0">
                          <a:latin typeface="+mj-lt"/>
                        </a:rPr>
                        <a:t> Y Desarrollo </a:t>
                      </a:r>
                      <a:r>
                        <a:rPr lang="es-ES" sz="1400" dirty="0" err="1">
                          <a:latin typeface="+mj-lt"/>
                        </a:rPr>
                        <a:t>Sa</a:t>
                      </a:r>
                      <a:r>
                        <a:rPr lang="es-ES" sz="1400" dirty="0">
                          <a:latin typeface="+mj-lt"/>
                        </a:rPr>
                        <a:t> - ETRA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9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Energy Transitions Limited - ET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10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Eco Intelligent Growth, SL - EIG</a:t>
                      </a: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11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Agencia De </a:t>
                      </a:r>
                      <a:r>
                        <a:rPr lang="en-US" sz="1400" dirty="0" err="1">
                          <a:latin typeface="+mj-lt"/>
                        </a:rPr>
                        <a:t>L'habitatge</a:t>
                      </a:r>
                      <a:r>
                        <a:rPr lang="en-US" sz="1400" dirty="0">
                          <a:latin typeface="+mj-lt"/>
                        </a:rPr>
                        <a:t> De Catalunya - AHC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12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 err="1">
                          <a:latin typeface="+mj-lt"/>
                        </a:rPr>
                        <a:t>Perifieria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Dytikhs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</a:rPr>
                        <a:t>Makedonias</a:t>
                      </a:r>
                      <a:r>
                        <a:rPr lang="en-US" sz="1400" dirty="0">
                          <a:latin typeface="+mj-lt"/>
                        </a:rPr>
                        <a:t> - RWM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7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>
                          <a:latin typeface="+mj-lt"/>
                        </a:rPr>
                        <a:t>13</a:t>
                      </a:r>
                      <a:endParaRPr lang="el-GR" sz="1400">
                        <a:latin typeface="+mj-lt"/>
                      </a:endParaRPr>
                    </a:p>
                  </a:txBody>
                  <a:tcPr marL="36000" marT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dirty="0">
                          <a:latin typeface="+mj-lt"/>
                        </a:rPr>
                        <a:t>County Council Of The City And County Of Cardiff - CCC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marL="36000" marT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475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Light-weight simulations of different building operational states</a:t>
            </a:r>
          </a:p>
          <a:p>
            <a:pPr marL="0" indent="0" algn="just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tx1"/>
                </a:solidFill>
              </a:rPr>
              <a:t>Training: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Data gathering from the pilots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Energy consumption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Indoor environmental information (e.g. occupancy, temperature, etc.)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Outdoor environmental information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Training of the simulation engine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tx1"/>
                </a:solidFill>
              </a:rPr>
              <a:t>Testing/ Running: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Stochastic generation of different building operational states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Simulation of the energy consumption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Heating/ Cooling devices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Lighting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Appliances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Estimation of the energy consumption for each different building state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Estimation of the occupants’ comfort for each different building state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3" y="1805126"/>
            <a:ext cx="3461321" cy="19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79407" y="1805126"/>
            <a:ext cx="100811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05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475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Evaluation of different building operational states</a:t>
            </a:r>
          </a:p>
          <a:p>
            <a:pPr marL="0" indent="0" algn="just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Evaluation based on various </a:t>
            </a:r>
            <a:r>
              <a:rPr lang="en-US" b="1" dirty="0" err="1">
                <a:solidFill>
                  <a:schemeClr val="tx1"/>
                </a:solidFill>
              </a:rPr>
              <a:t>KPIs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Energy consumption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Comfort values (visual &amp; thermal comfort)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Footprint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Previous building states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etc.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Dynamic weights for all </a:t>
            </a:r>
            <a:r>
              <a:rPr lang="en-US" b="1" dirty="0" err="1">
                <a:solidFill>
                  <a:schemeClr val="tx1"/>
                </a:solidFill>
              </a:rPr>
              <a:t>KPIs</a:t>
            </a:r>
            <a:endParaRPr lang="en-US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Evaluation/ Ranking of each simulated building state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3" y="1805126"/>
            <a:ext cx="3461321" cy="19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96400" y="1805126"/>
            <a:ext cx="100811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01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475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Estimation of the building flexibility</a:t>
            </a:r>
          </a:p>
          <a:p>
            <a:pPr marL="0" indent="0" algn="just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Analysis of different building operational states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Analysis of the short-term predictions/ forecasting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Analysis of the flexibility of each device in the building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Estimation of the building flexibility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3" y="1805126"/>
            <a:ext cx="3461321" cy="19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96400" y="2483371"/>
            <a:ext cx="100811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30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DRFFO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PLUG-N-HARVEST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</a:b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ID: 768735 - H2020-EU.2.1.5.2.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34D8A-136C-4FA7-8325-F06DF2D5CB3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7230968" cy="42475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District simulation</a:t>
            </a:r>
          </a:p>
          <a:p>
            <a:pPr marL="0" indent="0" algn="just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Analysis of the building energy consumption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Multidisciplinary assessments of energy systems in the districts/ neighborhoods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Training based on real data from the pilots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Simulation of the grid state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Normal use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Extreme conditions (need for D/R actions)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3" y="1805126"/>
            <a:ext cx="3461321" cy="19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96400" y="3265934"/>
            <a:ext cx="100811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20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Task 3.3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3.3 – Safety Mechanisms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algn="just">
              <a:buFont typeface="Wingdings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Siemens: </a:t>
            </a:r>
            <a:r>
              <a:rPr lang="en-US" b="1" dirty="0" err="1">
                <a:solidFill>
                  <a:schemeClr val="tx1"/>
                </a:solidFill>
              </a:rPr>
              <a:t>iCore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CityPulse</a:t>
            </a:r>
            <a:r>
              <a:rPr lang="en-US" b="1" dirty="0">
                <a:solidFill>
                  <a:schemeClr val="tx1"/>
                </a:solidFill>
              </a:rPr>
              <a:t> and D-Cep: </a:t>
            </a:r>
            <a:r>
              <a:rPr lang="en-US" dirty="0">
                <a:solidFill>
                  <a:schemeClr val="tx1"/>
                </a:solidFill>
              </a:rPr>
              <a:t>where, a central complex event processing (CEP) framework based on open frameworks (e.g. Drools or Esper) are integrated employing time series over patterns. </a:t>
            </a:r>
            <a:r>
              <a:rPr lang="en-US" b="1" dirty="0">
                <a:solidFill>
                  <a:schemeClr val="tx1"/>
                </a:solidFill>
              </a:rPr>
              <a:t>[Faults Detection and Recognition]</a:t>
            </a:r>
            <a:endParaRPr dirty="0">
              <a:solidFill>
                <a:schemeClr val="tx1"/>
              </a:solidFill>
            </a:endParaRPr>
          </a:p>
          <a:p>
            <a:pPr algn="just">
              <a:buFont typeface="Wingdings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Siemens:</a:t>
            </a:r>
            <a:r>
              <a:rPr lang="en-US" dirty="0">
                <a:solidFill>
                  <a:schemeClr val="tx1"/>
                </a:solidFill>
              </a:rPr>
              <a:t> can provide mechanisms and tools for ML libraries in order to detect deviations from predefined patterns (i.e. expected values). </a:t>
            </a:r>
            <a:r>
              <a:rPr lang="en-US" b="1" dirty="0">
                <a:solidFill>
                  <a:schemeClr val="tx1"/>
                </a:solidFill>
              </a:rPr>
              <a:t>[Faults Mitigation]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3.3 – Safety Mechanisms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24</a:t>
            </a:r>
          </a:p>
        </p:txBody>
      </p:sp>
      <p:sp>
        <p:nvSpPr>
          <p:cNvPr id="8" name="Прямоугольник 5"/>
          <p:cNvSpPr/>
          <p:nvPr/>
        </p:nvSpPr>
        <p:spPr bwMode="auto">
          <a:xfrm>
            <a:off x="5057139" y="2220374"/>
            <a:ext cx="1880762" cy="1209936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100" b="1" dirty="0" err="1">
              <a:solidFill>
                <a:schemeClr val="tx1"/>
              </a:solidFill>
            </a:endParaRPr>
          </a:p>
        </p:txBody>
      </p:sp>
      <p:sp>
        <p:nvSpPr>
          <p:cNvPr id="9" name="Rechteck 97"/>
          <p:cNvSpPr/>
          <p:nvPr/>
        </p:nvSpPr>
        <p:spPr bwMode="gray">
          <a:xfrm>
            <a:off x="5565900" y="2514289"/>
            <a:ext cx="791309" cy="735707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56904" y="2220373"/>
            <a:ext cx="1200235" cy="1211875"/>
          </a:xfrm>
          <a:prstGeom prst="roundRect">
            <a:avLst/>
          </a:prstGeom>
          <a:solidFill>
            <a:srgbClr val="F5B20B">
              <a:alpha val="5176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01" y="2638252"/>
            <a:ext cx="394437" cy="44243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2649207" y="2232235"/>
            <a:ext cx="1207698" cy="1169960"/>
          </a:xfrm>
          <a:prstGeom prst="roundRect">
            <a:avLst/>
          </a:prstGeom>
          <a:solidFill>
            <a:srgbClr val="41358B">
              <a:alpha val="5176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rgbClr val="66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602" y="2461331"/>
            <a:ext cx="412804" cy="461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04" y="2372940"/>
            <a:ext cx="673311" cy="87705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 bwMode="auto">
          <a:xfrm>
            <a:off x="6937901" y="2232234"/>
            <a:ext cx="1110372" cy="1200015"/>
          </a:xfrm>
          <a:prstGeom prst="roundRect">
            <a:avLst/>
          </a:prstGeom>
          <a:solidFill>
            <a:srgbClr val="FFFF00">
              <a:alpha val="5176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rgbClr val="FFC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461" y="2554859"/>
            <a:ext cx="402697" cy="57947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1271464" y="1988840"/>
            <a:ext cx="10314707" cy="1728523"/>
          </a:xfrm>
          <a:prstGeom prst="roundRect">
            <a:avLst>
              <a:gd name="adj" fmla="val 9818"/>
            </a:avLst>
          </a:prstGeom>
          <a:noFill/>
          <a:ln w="63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8048273" y="2276221"/>
            <a:ext cx="1181157" cy="1125974"/>
          </a:xfrm>
          <a:prstGeom prst="round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1271464" y="3501807"/>
            <a:ext cx="14420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+mj-lt"/>
                <a:ea typeface="Verdana" pitchFamily="34" charset="0"/>
                <a:cs typeface="Helvetica Neue"/>
              </a:rPr>
              <a:t>Sensor Data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669" y="2522889"/>
            <a:ext cx="470197" cy="5778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530" y="2569338"/>
            <a:ext cx="461359" cy="461359"/>
          </a:xfrm>
          <a:prstGeom prst="rect">
            <a:avLst/>
          </a:prstGeom>
          <a:scene3d>
            <a:camera prst="orthographicFront">
              <a:rot lat="0" lon="1200001" rev="0"/>
            </a:camera>
            <a:lightRig rig="threePt" dir="t"/>
          </a:scene3d>
        </p:spPr>
      </p:pic>
      <p:sp>
        <p:nvSpPr>
          <p:cNvPr id="22" name="Rectangle 11"/>
          <p:cNvSpPr/>
          <p:nvPr/>
        </p:nvSpPr>
        <p:spPr bwMode="auto">
          <a:xfrm>
            <a:off x="4571921" y="2461331"/>
            <a:ext cx="4483194" cy="1404115"/>
          </a:xfrm>
          <a:prstGeom prst="rect">
            <a:avLst/>
          </a:prstGeom>
          <a:noFill/>
          <a:ln w="1905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 anchorCtr="0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Plus 22"/>
          <p:cNvSpPr/>
          <p:nvPr/>
        </p:nvSpPr>
        <p:spPr bwMode="auto">
          <a:xfrm>
            <a:off x="2335146" y="2461331"/>
            <a:ext cx="629729" cy="714274"/>
          </a:xfrm>
          <a:prstGeom prst="mathPlus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24" name="Plus 23"/>
          <p:cNvSpPr/>
          <p:nvPr/>
        </p:nvSpPr>
        <p:spPr bwMode="auto">
          <a:xfrm>
            <a:off x="4742274" y="2461331"/>
            <a:ext cx="629729" cy="714274"/>
          </a:xfrm>
          <a:prstGeom prst="mathPlus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25" name="Plus 24"/>
          <p:cNvSpPr/>
          <p:nvPr/>
        </p:nvSpPr>
        <p:spPr bwMode="auto">
          <a:xfrm>
            <a:off x="6623036" y="2461331"/>
            <a:ext cx="629729" cy="714274"/>
          </a:xfrm>
          <a:prstGeom prst="mathPlus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26" name="Plus 25"/>
          <p:cNvSpPr/>
          <p:nvPr/>
        </p:nvSpPr>
        <p:spPr bwMode="auto">
          <a:xfrm>
            <a:off x="7733408" y="2461331"/>
            <a:ext cx="629729" cy="714274"/>
          </a:xfrm>
          <a:prstGeom prst="mathPlus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448972" y="2220374"/>
            <a:ext cx="1200235" cy="1211875"/>
          </a:xfrm>
          <a:prstGeom prst="roundRect">
            <a:avLst/>
          </a:prstGeom>
          <a:solidFill>
            <a:srgbClr val="F5B20B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28" name="Plus 27"/>
          <p:cNvSpPr/>
          <p:nvPr/>
        </p:nvSpPr>
        <p:spPr bwMode="auto">
          <a:xfrm>
            <a:off x="3542039" y="2461331"/>
            <a:ext cx="629729" cy="714274"/>
          </a:xfrm>
          <a:prstGeom prst="mathPlus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2567257" y="3521555"/>
            <a:ext cx="14420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B050"/>
                </a:solidFill>
                <a:latin typeface="+mj-lt"/>
                <a:ea typeface="Verdana" pitchFamily="34" charset="0"/>
                <a:cs typeface="Helvetica Neue"/>
              </a:rPr>
              <a:t>Configuration Data</a:t>
            </a: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3758898" y="3521555"/>
            <a:ext cx="14420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B0F0"/>
                </a:solidFill>
                <a:latin typeface="+mj-lt"/>
                <a:ea typeface="Verdana" pitchFamily="34" charset="0"/>
                <a:cs typeface="Helvetica Neue"/>
              </a:rPr>
              <a:t>Log Data</a:t>
            </a:r>
          </a:p>
        </p:txBody>
      </p:sp>
      <p:sp>
        <p:nvSpPr>
          <p:cNvPr id="31" name="TextBox 35"/>
          <p:cNvSpPr txBox="1">
            <a:spLocks noChangeArrowheads="1"/>
          </p:cNvSpPr>
          <p:nvPr/>
        </p:nvSpPr>
        <p:spPr bwMode="auto">
          <a:xfrm>
            <a:off x="5200938" y="3521555"/>
            <a:ext cx="16561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Verdana" pitchFamily="34" charset="0"/>
                <a:cs typeface="Helvetica Neue"/>
              </a:rPr>
              <a:t>Time Based Events Data</a:t>
            </a: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6817237" y="3521555"/>
            <a:ext cx="137012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340AE6"/>
                </a:solidFill>
                <a:latin typeface="+mj-lt"/>
                <a:ea typeface="Verdana" pitchFamily="34" charset="0"/>
                <a:cs typeface="Helvetica Neue"/>
              </a:rPr>
              <a:t>Event Based Data</a:t>
            </a:r>
          </a:p>
        </p:txBody>
      </p:sp>
      <p:sp>
        <p:nvSpPr>
          <p:cNvPr id="33" name="Can 32"/>
          <p:cNvSpPr/>
          <p:nvPr/>
        </p:nvSpPr>
        <p:spPr bwMode="auto">
          <a:xfrm>
            <a:off x="9236715" y="2129128"/>
            <a:ext cx="1854876" cy="1372679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048273" y="3521555"/>
            <a:ext cx="14420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3300"/>
                </a:solidFill>
                <a:latin typeface="+mj-lt"/>
                <a:ea typeface="Verdana" pitchFamily="34" charset="0"/>
                <a:cs typeface="Helvetica Neue"/>
              </a:rPr>
              <a:t>Alarms</a:t>
            </a:r>
          </a:p>
        </p:txBody>
      </p:sp>
      <p:sp>
        <p:nvSpPr>
          <p:cNvPr id="35" name="Equal 34"/>
          <p:cNvSpPr/>
          <p:nvPr/>
        </p:nvSpPr>
        <p:spPr bwMode="auto">
          <a:xfrm>
            <a:off x="8889315" y="2463517"/>
            <a:ext cx="680230" cy="714274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120336" y="3501008"/>
            <a:ext cx="23762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+mj-lt"/>
                <a:ea typeface="Verdana" pitchFamily="34" charset="0"/>
                <a:cs typeface="Helvetica Neue"/>
              </a:rPr>
              <a:t>Operational Data to mine for Patterns</a:t>
            </a:r>
            <a:endParaRPr lang="en-US" sz="900" b="1" dirty="0">
              <a:solidFill>
                <a:schemeClr val="tx1"/>
              </a:solidFill>
              <a:latin typeface="+mj-lt"/>
              <a:ea typeface="Verdana" pitchFamily="34" charset="0"/>
              <a:cs typeface="Helvetica Neue"/>
            </a:endParaRPr>
          </a:p>
        </p:txBody>
      </p:sp>
      <p:sp>
        <p:nvSpPr>
          <p:cNvPr id="37" name="Прямоугольник 3"/>
          <p:cNvSpPr/>
          <p:nvPr/>
        </p:nvSpPr>
        <p:spPr bwMode="auto">
          <a:xfrm>
            <a:off x="3359696" y="3933056"/>
            <a:ext cx="7056784" cy="1905996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0"/>
              <a:buNone/>
            </a:pPr>
            <a:endParaRPr lang="ru-RU" sz="1800" b="1" dirty="0" err="1">
              <a:solidFill>
                <a:schemeClr val="tx1"/>
              </a:solidFill>
            </a:endParaRPr>
          </a:p>
        </p:txBody>
      </p:sp>
      <p:sp>
        <p:nvSpPr>
          <p:cNvPr id="38" name="Прямоугольник 3"/>
          <p:cNvSpPr/>
          <p:nvPr/>
        </p:nvSpPr>
        <p:spPr bwMode="auto">
          <a:xfrm>
            <a:off x="3863752" y="4005064"/>
            <a:ext cx="1656184" cy="11521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b="1" dirty="0"/>
              <a:t>Operations</a:t>
            </a:r>
            <a:r>
              <a:rPr lang="en-US" sz="1800" b="1" dirty="0">
                <a:solidFill>
                  <a:schemeClr val="tx1"/>
                </a:solidFill>
              </a:rPr>
              <a:t> Knowledge (Models) </a:t>
            </a:r>
            <a:r>
              <a:rPr lang="en-US" b="1" dirty="0">
                <a:solidFill>
                  <a:schemeClr val="tx1"/>
                </a:solidFill>
              </a:rPr>
              <a:t>R</a:t>
            </a:r>
            <a:r>
              <a:rPr lang="en-US" sz="1800" b="1" dirty="0">
                <a:solidFill>
                  <a:schemeClr val="tx1"/>
                </a:solidFill>
              </a:rPr>
              <a:t>epository</a:t>
            </a:r>
            <a:endParaRPr lang="ru-RU" sz="1800" b="1" dirty="0" err="1">
              <a:solidFill>
                <a:schemeClr val="tx1"/>
              </a:solidFill>
            </a:endParaRPr>
          </a:p>
        </p:txBody>
      </p:sp>
      <p:sp>
        <p:nvSpPr>
          <p:cNvPr id="39" name="Прямоугольник 3"/>
          <p:cNvSpPr/>
          <p:nvPr/>
        </p:nvSpPr>
        <p:spPr bwMode="auto">
          <a:xfrm>
            <a:off x="3935760" y="5229200"/>
            <a:ext cx="1584176" cy="5765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b="1" dirty="0"/>
              <a:t>Context Classifier</a:t>
            </a:r>
            <a:endParaRPr lang="ru-RU" b="1" dirty="0" err="1"/>
          </a:p>
        </p:txBody>
      </p:sp>
      <p:sp>
        <p:nvSpPr>
          <p:cNvPr id="40" name="Прямоугольник 3"/>
          <p:cNvSpPr/>
          <p:nvPr/>
        </p:nvSpPr>
        <p:spPr bwMode="auto">
          <a:xfrm>
            <a:off x="5879976" y="4005064"/>
            <a:ext cx="2160240" cy="64807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b="1" dirty="0"/>
              <a:t>Discrimination</a:t>
            </a:r>
            <a:r>
              <a:rPr lang="en-US" sz="1800" b="1" dirty="0">
                <a:solidFill>
                  <a:schemeClr val="tx1"/>
                </a:solidFill>
              </a:rPr>
              <a:t> Maker</a:t>
            </a:r>
            <a:endParaRPr lang="ru-RU" sz="1800" b="1" dirty="0" err="1">
              <a:solidFill>
                <a:schemeClr val="tx1"/>
              </a:solidFill>
            </a:endParaRPr>
          </a:p>
        </p:txBody>
      </p:sp>
      <p:sp>
        <p:nvSpPr>
          <p:cNvPr id="41" name="Can 40"/>
          <p:cNvSpPr/>
          <p:nvPr/>
        </p:nvSpPr>
        <p:spPr bwMode="auto">
          <a:xfrm>
            <a:off x="1644077" y="5149377"/>
            <a:ext cx="903436" cy="451961"/>
          </a:xfrm>
          <a:prstGeom prst="can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>
              <a:solidFill>
                <a:schemeClr val="tx1"/>
              </a:solidFill>
            </a:endParaRPr>
          </a:p>
        </p:txBody>
      </p:sp>
      <p:cxnSp>
        <p:nvCxnSpPr>
          <p:cNvPr id="42" name="Shape 649"/>
          <p:cNvCxnSpPr>
            <a:stCxn id="38" idx="1"/>
          </p:cNvCxnSpPr>
          <p:nvPr/>
        </p:nvCxnSpPr>
        <p:spPr bwMode="auto">
          <a:xfrm rot="10800000" flipV="1">
            <a:off x="2128532" y="4581128"/>
            <a:ext cx="1735221" cy="553046"/>
          </a:xfrm>
          <a:prstGeom prst="bentConnector3">
            <a:avLst>
              <a:gd name="adj1" fmla="val 100301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hape 649"/>
          <p:cNvCxnSpPr>
            <a:stCxn id="39" idx="1"/>
            <a:endCxn id="41" idx="4"/>
          </p:cNvCxnSpPr>
          <p:nvPr/>
        </p:nvCxnSpPr>
        <p:spPr bwMode="auto">
          <a:xfrm rot="10800000">
            <a:off x="2547514" y="5375358"/>
            <a:ext cx="1388247" cy="142122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hape 649"/>
          <p:cNvCxnSpPr>
            <a:stCxn id="40" idx="1"/>
            <a:endCxn id="38" idx="3"/>
          </p:cNvCxnSpPr>
          <p:nvPr/>
        </p:nvCxnSpPr>
        <p:spPr bwMode="auto">
          <a:xfrm rot="10800000" flipV="1">
            <a:off x="5519936" y="4329100"/>
            <a:ext cx="360040" cy="252028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Прямоугольник 3"/>
          <p:cNvSpPr/>
          <p:nvPr/>
        </p:nvSpPr>
        <p:spPr bwMode="auto">
          <a:xfrm>
            <a:off x="8544272" y="4005064"/>
            <a:ext cx="1656183" cy="1008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b="1" dirty="0"/>
              <a:t>Fault Prognostics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</a:rPr>
              <a:t>Engine</a:t>
            </a:r>
            <a:endParaRPr lang="ru-RU" sz="1800" b="1" dirty="0" err="1">
              <a:solidFill>
                <a:schemeClr val="tx1"/>
              </a:solidFill>
            </a:endParaRPr>
          </a:p>
        </p:txBody>
      </p:sp>
      <p:cxnSp>
        <p:nvCxnSpPr>
          <p:cNvPr id="46" name="Shape 649"/>
          <p:cNvCxnSpPr>
            <a:stCxn id="45" idx="1"/>
            <a:endCxn id="40" idx="3"/>
          </p:cNvCxnSpPr>
          <p:nvPr/>
        </p:nvCxnSpPr>
        <p:spPr bwMode="auto">
          <a:xfrm rot="10800000">
            <a:off x="8040216" y="4329100"/>
            <a:ext cx="504056" cy="180020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Прямоугольник 3"/>
          <p:cNvSpPr/>
          <p:nvPr/>
        </p:nvSpPr>
        <p:spPr bwMode="auto">
          <a:xfrm>
            <a:off x="5879976" y="5013176"/>
            <a:ext cx="2448272" cy="5760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sz="1800" b="1" dirty="0">
                <a:solidFill>
                  <a:schemeClr val="tx1"/>
                </a:solidFill>
              </a:rPr>
              <a:t>Optimizer</a:t>
            </a:r>
            <a:endParaRPr lang="ru-RU" sz="1800" b="1" dirty="0" err="1">
              <a:solidFill>
                <a:schemeClr val="tx1"/>
              </a:solidFill>
            </a:endParaRPr>
          </a:p>
        </p:txBody>
      </p:sp>
      <p:cxnSp>
        <p:nvCxnSpPr>
          <p:cNvPr id="48" name="Shape 649"/>
          <p:cNvCxnSpPr>
            <a:stCxn id="47" idx="1"/>
            <a:endCxn id="39" idx="3"/>
          </p:cNvCxnSpPr>
          <p:nvPr/>
        </p:nvCxnSpPr>
        <p:spPr bwMode="auto">
          <a:xfrm rot="10800000" flipV="1">
            <a:off x="5519936" y="5301208"/>
            <a:ext cx="360040" cy="216272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hape 649"/>
          <p:cNvCxnSpPr>
            <a:stCxn id="51" idx="1"/>
            <a:endCxn id="47" idx="3"/>
          </p:cNvCxnSpPr>
          <p:nvPr/>
        </p:nvCxnSpPr>
        <p:spPr bwMode="auto">
          <a:xfrm rot="10800000" flipV="1">
            <a:off x="8328248" y="5121188"/>
            <a:ext cx="2304256" cy="180020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hape 649"/>
          <p:cNvCxnSpPr>
            <a:stCxn id="41" idx="2"/>
            <a:endCxn id="40" idx="0"/>
          </p:cNvCxnSpPr>
          <p:nvPr/>
        </p:nvCxnSpPr>
        <p:spPr bwMode="auto">
          <a:xfrm rot="10800000" flipH="1">
            <a:off x="1644076" y="4005064"/>
            <a:ext cx="5316019" cy="1370294"/>
          </a:xfrm>
          <a:prstGeom prst="bentConnector4">
            <a:avLst>
              <a:gd name="adj1" fmla="val -4300"/>
              <a:gd name="adj2" fmla="val 116683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Прямоугольник 3"/>
          <p:cNvSpPr/>
          <p:nvPr/>
        </p:nvSpPr>
        <p:spPr bwMode="auto">
          <a:xfrm>
            <a:off x="10632504" y="4437112"/>
            <a:ext cx="1296144" cy="1368152"/>
          </a:xfrm>
          <a:prstGeom prst="rect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b="1" dirty="0"/>
              <a:t>Operation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</a:rPr>
              <a:t>Model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</a:rPr>
              <a:t>Updater</a:t>
            </a:r>
            <a:endParaRPr lang="ru-RU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0"/>
              <a:buNone/>
            </a:pPr>
            <a:endParaRPr lang="ru-RU" sz="1800" b="1" dirty="0" err="1">
              <a:solidFill>
                <a:schemeClr val="tx1"/>
              </a:solidFill>
            </a:endParaRPr>
          </a:p>
        </p:txBody>
      </p:sp>
      <p:cxnSp>
        <p:nvCxnSpPr>
          <p:cNvPr id="52" name="Shape 649"/>
          <p:cNvCxnSpPr>
            <a:stCxn id="47" idx="0"/>
            <a:endCxn id="40" idx="2"/>
          </p:cNvCxnSpPr>
          <p:nvPr/>
        </p:nvCxnSpPr>
        <p:spPr bwMode="auto">
          <a:xfrm rot="16200000" flipV="1">
            <a:off x="6852084" y="4761148"/>
            <a:ext cx="360040" cy="144016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6050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Task 3.4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78" y="1845733"/>
            <a:ext cx="8242665" cy="410719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Task 3.4 activities (1</a:t>
            </a:r>
            <a:r>
              <a:rPr lang="en-US" sz="2400" baseline="30000" dirty="0"/>
              <a:t>st</a:t>
            </a:r>
            <a:r>
              <a:rPr lang="en-US" sz="2400" dirty="0"/>
              <a:t> cycle: M4 – M18, 2</a:t>
            </a:r>
            <a:r>
              <a:rPr lang="en-US" sz="2400" baseline="30000" dirty="0"/>
              <a:t>nd</a:t>
            </a:r>
            <a:r>
              <a:rPr lang="en-US" sz="2400" dirty="0"/>
              <a:t> cycle: M28 - M39) are related to: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/>
              <a:t>Provide </a:t>
            </a:r>
            <a:r>
              <a:rPr lang="en-US" sz="2000" b="1" dirty="0"/>
              <a:t>in-depth analysis of the technical risks of security and privacy</a:t>
            </a:r>
            <a:r>
              <a:rPr lang="en-US" sz="2000" dirty="0"/>
              <a:t>, and of the legal risks associated with personal data protection issues.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/>
              <a:t>Provide </a:t>
            </a:r>
            <a:r>
              <a:rPr lang="en-US" sz="2000" b="1" dirty="0"/>
              <a:t>end-to-end protocols that protect the data communication </a:t>
            </a:r>
            <a:r>
              <a:rPr lang="en-US" sz="2000" dirty="0"/>
              <a:t>among BMS system and OEMS/IMCS applications to </a:t>
            </a:r>
            <a:r>
              <a:rPr lang="en-US" sz="2000" b="1" dirty="0"/>
              <a:t>mitigate security and privacy risks</a:t>
            </a:r>
            <a:r>
              <a:rPr lang="en-US" sz="20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3.4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description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Tabella 2"/>
          <p:cNvGraphicFramePr>
            <a:graphicFrameLocks noGrp="1"/>
          </p:cNvGraphicFramePr>
          <p:nvPr>
            <p:extLst/>
          </p:nvPr>
        </p:nvGraphicFramePr>
        <p:xfrm>
          <a:off x="1508152" y="4532691"/>
          <a:ext cx="8689842" cy="122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40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abel Bk BT" panose="020D0402020204020904" pitchFamily="34" charset="0"/>
                        </a:rPr>
                        <a:t>Deliverable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latin typeface="Kabel Bk BT" panose="020D0402020204020904" pitchFamily="34" charset="0"/>
                        </a:rPr>
                        <a:t>Responsible</a:t>
                      </a:r>
                      <a:endParaRPr lang="en-US" sz="1200" dirty="0">
                        <a:latin typeface="Kabel Bk BT" panose="020D04020202040209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>
                          <a:latin typeface="Kabel Bk BT" panose="020D0402020204020904" pitchFamily="34" charset="0"/>
                        </a:rPr>
                        <a:t>Deadline</a:t>
                      </a:r>
                      <a:endParaRPr lang="en-US" sz="1200" dirty="0">
                        <a:latin typeface="Kabel Bk BT" panose="020D04020202040209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abel Bk BT" panose="020D0402020204020904" pitchFamily="34" charset="0"/>
                          <a:ea typeface="MS Mincho"/>
                          <a:cs typeface="Times New Roman"/>
                        </a:rPr>
                        <a:t>D3.4 First-Cycle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Kabel Bk BT" panose="020D0402020204020904" pitchFamily="34" charset="0"/>
                          <a:ea typeface="MS Mincho"/>
                          <a:cs typeface="Times New Roman"/>
                        </a:rPr>
                        <a:t>: Privacy and Security Components Description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abel Bk BT" panose="020D0402020204020904" pitchFamily="34" charset="0"/>
                        <a:ea typeface="MS Mincho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>
                          <a:latin typeface="Kabel Bk BT" panose="020D0402020204020904" pitchFamily="34" charset="0"/>
                        </a:rPr>
                        <a:t>ODINS</a:t>
                      </a:r>
                      <a:endParaRPr lang="en-US" sz="1400" dirty="0">
                        <a:latin typeface="Kabel Bk BT" panose="020D04020202040209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Kabel Bk BT" panose="020D0402020204020904" pitchFamily="34" charset="0"/>
                          <a:ea typeface="+mn-ea"/>
                          <a:cs typeface="+mn-cs"/>
                        </a:rPr>
                        <a:t>M18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Kabel Bk BT" panose="020D04020202040209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Kabel Bk BT" panose="020D0402020204020904" pitchFamily="34" charset="0"/>
                          <a:ea typeface="MS Mincho"/>
                          <a:cs typeface="Times New Roman"/>
                        </a:rPr>
                        <a:t>D3.4 Second-Cycle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Kabel Bk BT" panose="020D0402020204020904" pitchFamily="34" charset="0"/>
                          <a:ea typeface="MS Mincho"/>
                          <a:cs typeface="Times New Roman"/>
                        </a:rPr>
                        <a:t>: Privacy and Security Components Description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Kabel Bk BT" panose="020D0402020204020904" pitchFamily="34" charset="0"/>
                        <a:ea typeface="MS Mincho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>
                          <a:latin typeface="Kabel Bk BT" panose="020D0402020204020904" pitchFamily="34" charset="0"/>
                        </a:rPr>
                        <a:t>ODINS</a:t>
                      </a:r>
                      <a:endParaRPr lang="en-US" sz="1400" dirty="0">
                        <a:latin typeface="Kabel Bk BT" panose="020D04020202040209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Kabel Bk BT" panose="020D0402020204020904" pitchFamily="34" charset="0"/>
                          <a:ea typeface="+mn-ea"/>
                          <a:cs typeface="+mn-cs"/>
                        </a:rPr>
                        <a:t>M39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Kabel Bk BT" panose="020D04020202040209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34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Task 3.4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1097280" y="1845734"/>
            <a:ext cx="4206632" cy="4023360"/>
          </a:xfrm>
        </p:spPr>
        <p:txBody>
          <a:bodyPr/>
          <a:lstStyle/>
          <a:p>
            <a:pPr algn="just">
              <a:buFont typeface="Wingdings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Siemens: 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Trust and reputation mechanism based initially only on stochastic rules. To be enhanced with ML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 Contextual access control mechanism, requiring:</a:t>
            </a:r>
          </a:p>
          <a:p>
            <a:pPr lvl="2" algn="just">
              <a:buFont typeface="Wingdings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 Custom access models and ontology</a:t>
            </a:r>
          </a:p>
          <a:p>
            <a:pPr lvl="2" algn="just">
              <a:buFont typeface="Wingdings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 ML-based rules for handlers</a:t>
            </a:r>
          </a:p>
          <a:p>
            <a:pPr lvl="3" algn="just">
              <a:buFont typeface="Wingdings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I.e. “learn” behavior of users of the system</a:t>
            </a:r>
          </a:p>
          <a:p>
            <a:pPr lvl="2" algn="just">
              <a:buFont typeface="Wingdings"/>
              <a:buChar char="q"/>
              <a:defRPr/>
            </a:pPr>
            <a:r>
              <a:rPr lang="en-US" b="1" dirty="0">
                <a:solidFill>
                  <a:schemeClr val="tx1"/>
                </a:solidFill>
              </a:rPr>
              <a:t> Generates XACML policies</a:t>
            </a:r>
            <a:endParaRPr lang="el-GR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519936" y="2060848"/>
          <a:ext cx="6419575" cy="352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7454360" imgH="4379523" progId="Visio.Drawing.11">
                  <p:embed/>
                </p:oleObj>
              </mc:Choice>
              <mc:Fallback>
                <p:oleObj name="Visio" r:id="rId3" imgW="7454360" imgH="4379523" progId="Visio.Drawing.11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2060848"/>
                        <a:ext cx="6419575" cy="3523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09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1097279" y="1845734"/>
            <a:ext cx="4529079" cy="4023360"/>
          </a:xfrm>
        </p:spPr>
        <p:txBody>
          <a:bodyPr/>
          <a:lstStyle/>
          <a:p>
            <a:pPr algn="just">
              <a:buFont typeface="Wingdings"/>
              <a:buChar char="q"/>
              <a:defRPr/>
            </a:pPr>
            <a:r>
              <a:rPr lang="en-US" dirty="0"/>
              <a:t>WP3 activities are related to:</a:t>
            </a:r>
            <a:endParaRPr dirty="0"/>
          </a:p>
          <a:p>
            <a:pPr lvl="1" algn="just">
              <a:buFont typeface="Courier New"/>
              <a:buChar char="o"/>
              <a:defRPr/>
            </a:pPr>
            <a:r>
              <a:rPr lang="en-US" dirty="0"/>
              <a:t>Support the requirements identification and suggest solutions for the </a:t>
            </a:r>
            <a:r>
              <a:rPr lang="en-US" b="1" dirty="0"/>
              <a:t>Interconnected Elements Ecosystem (IEE) – Layer 2.</a:t>
            </a:r>
            <a:endParaRPr b="1" dirty="0"/>
          </a:p>
          <a:p>
            <a:pPr marL="201168" lvl="1" indent="0" algn="just">
              <a:buNone/>
              <a:defRPr/>
            </a:pPr>
            <a:endParaRPr lang="en-US" dirty="0"/>
          </a:p>
          <a:p>
            <a:pPr lvl="1" algn="just">
              <a:buFont typeface="Courier New"/>
              <a:buChar char="o"/>
              <a:defRPr/>
            </a:pPr>
            <a:r>
              <a:rPr lang="en-US" dirty="0"/>
              <a:t>Develop tailored solutions for </a:t>
            </a:r>
            <a:r>
              <a:rPr lang="en-US" b="1" dirty="0"/>
              <a:t>Security and Safety Mechanisms (SSM) – Layer 3.</a:t>
            </a:r>
            <a:endParaRPr b="1" dirty="0"/>
          </a:p>
          <a:p>
            <a:pPr marL="201168" lvl="1" indent="0" algn="just">
              <a:buNone/>
              <a:defRPr/>
            </a:pPr>
            <a:endParaRPr lang="en-US" dirty="0"/>
          </a:p>
          <a:p>
            <a:pPr lvl="1" algn="just">
              <a:buFont typeface="Courier New"/>
              <a:buChar char="o"/>
              <a:defRPr/>
            </a:pPr>
            <a:r>
              <a:rPr lang="en-US" dirty="0"/>
              <a:t>Develop tailored solutions for </a:t>
            </a:r>
            <a:r>
              <a:rPr lang="en-US" b="1" dirty="0"/>
              <a:t>Energy Management System (EMS) – Layer 4.</a:t>
            </a:r>
            <a:endParaRPr b="1" dirty="0"/>
          </a:p>
          <a:p>
            <a:pPr marL="201168" lvl="1" indent="0" algn="just">
              <a:buNone/>
              <a:defRPr/>
            </a:pPr>
            <a:endParaRPr lang="en-US" dirty="0"/>
          </a:p>
          <a:p>
            <a:pPr lvl="1" algn="just">
              <a:buFont typeface="Courier New"/>
              <a:buChar char="o"/>
              <a:defRPr/>
            </a:pPr>
            <a:r>
              <a:rPr lang="en-US" b="1" dirty="0"/>
              <a:t>Integrate and verify the functionalities </a:t>
            </a:r>
            <a:r>
              <a:rPr lang="en-US" dirty="0"/>
              <a:t>of the aforementioned layers.</a:t>
            </a:r>
            <a:endParaRPr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WP3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Description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pic>
        <p:nvPicPr>
          <p:cNvPr id="8" name="Picture 6"/>
          <p:cNvPicPr/>
          <p:nvPr/>
        </p:nvPicPr>
        <p:blipFill>
          <a:blip r:embed="rId2"/>
          <a:stretch/>
        </p:blipFill>
        <p:spPr bwMode="auto">
          <a:xfrm>
            <a:off x="5701005" y="1845734"/>
            <a:ext cx="6326154" cy="4023360"/>
          </a:xfrm>
          <a:prstGeom prst="rect">
            <a:avLst/>
          </a:prstGeom>
        </p:spPr>
      </p:pic>
      <p:sp>
        <p:nvSpPr>
          <p:cNvPr id="9" name="Rectangle 7"/>
          <p:cNvSpPr/>
          <p:nvPr/>
        </p:nvSpPr>
        <p:spPr bwMode="auto">
          <a:xfrm>
            <a:off x="5701005" y="1845734"/>
            <a:ext cx="1810138" cy="402336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T3.4 Security Protocols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 err="1"/>
              <a:t>DCapBAC</a:t>
            </a:r>
            <a:r>
              <a:rPr lang="en-US" b="1" dirty="0"/>
              <a:t> </a:t>
            </a:r>
            <a:r>
              <a:rPr lang="en-US" dirty="0"/>
              <a:t>provides a </a:t>
            </a:r>
            <a:r>
              <a:rPr lang="en-US" b="1" dirty="0"/>
              <a:t>distributed scheme </a:t>
            </a:r>
            <a:r>
              <a:rPr lang="en-US" dirty="0"/>
              <a:t>for the generation and verification of capability </a:t>
            </a:r>
            <a:r>
              <a:rPr lang="en-US" b="1" dirty="0"/>
              <a:t>tokens to authorize actions </a:t>
            </a:r>
            <a:r>
              <a:rPr lang="en-US" dirty="0"/>
              <a:t>such as the data publication in BMS server or the actuation in an BMS gateway.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XACML </a:t>
            </a:r>
            <a:r>
              <a:rPr lang="en-US" dirty="0"/>
              <a:t>enables the Policy Decision Point to </a:t>
            </a:r>
            <a:r>
              <a:rPr lang="en-US" b="1" dirty="0"/>
              <a:t>resolve the authorization decision </a:t>
            </a:r>
            <a:r>
              <a:rPr lang="en-US" dirty="0"/>
              <a:t>to obtain a capability token for the access of resources in BMS gateways and BMS system.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CP-ABE </a:t>
            </a:r>
            <a:r>
              <a:rPr lang="en-US" dirty="0"/>
              <a:t>is a </a:t>
            </a:r>
            <a:r>
              <a:rPr lang="en-US" b="1" dirty="0"/>
              <a:t>ciphering schema </a:t>
            </a:r>
            <a:r>
              <a:rPr lang="en-US" dirty="0"/>
              <a:t>enabling to access information ciphered in BMS system according to privacy policies.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ECC </a:t>
            </a:r>
            <a:r>
              <a:rPr lang="en-US" dirty="0"/>
              <a:t>enables elliptic curves for constrained BMS gateways to allow security mechanisms such as </a:t>
            </a:r>
            <a:r>
              <a:rPr lang="en-US" b="1" dirty="0"/>
              <a:t>encryption and digital signature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err="1"/>
              <a:t>CoAPS</a:t>
            </a:r>
            <a:r>
              <a:rPr lang="en-US" b="1" dirty="0"/>
              <a:t> (DTLS+COAP) </a:t>
            </a:r>
            <a:r>
              <a:rPr lang="en-US" dirty="0"/>
              <a:t>provides secure channel for data communication between BMS gateways and the BMS system. COAPS provides the security services such as </a:t>
            </a:r>
            <a:r>
              <a:rPr lang="en-US" b="1" dirty="0"/>
              <a:t>integrity, authentication and confidentiality in end-to-end communications</a:t>
            </a:r>
            <a:r>
              <a:rPr lang="en-US" dirty="0"/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508421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1097280" y="-449647"/>
            <a:ext cx="10058400" cy="1458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Plug-N-Harvest: </a:t>
            </a:r>
            <a:r>
              <a:rPr lang="en-US" sz="4000" dirty="0">
                <a:solidFill>
                  <a:srgbClr val="00B0F0"/>
                </a:solidFill>
              </a:rPr>
              <a:t>T3.4 BMS Interoperability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1097279" y="1109484"/>
            <a:ext cx="10127447" cy="1084078"/>
          </a:xfrm>
        </p:spPr>
        <p:txBody>
          <a:bodyPr/>
          <a:lstStyle/>
          <a:p>
            <a:pPr algn="just">
              <a:buFont typeface="Wingdings"/>
              <a:buChar char="q"/>
              <a:defRPr/>
            </a:pPr>
            <a:r>
              <a:rPr lang="en-US" dirty="0"/>
              <a:t>Approach for interoperability of the IEE, SSM and EMS layer components (BMS, IMCS, OEMS, IoT gateways, sensors and actuators):</a:t>
            </a:r>
            <a:endParaRPr lang="el-GR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733797"/>
            <a:ext cx="12182160" cy="5124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99001" y="2393742"/>
            <a:ext cx="4752528" cy="1070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2080475" y="2631800"/>
            <a:ext cx="3943517" cy="16640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7719423" y="2624422"/>
            <a:ext cx="336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Direct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Integration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BMS server </a:t>
            </a:r>
          </a:p>
          <a:p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via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Open Interfaces (MQTT/REST)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080475" y="350100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Integration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through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IoT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gateway</a:t>
            </a:r>
            <a:endParaRPr lang="es-E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via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wired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Modbus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-RTU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connection</a:t>
            </a:r>
            <a:endParaRPr lang="es-E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16390" y="3612286"/>
            <a:ext cx="4752528" cy="1070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738679" y="3592919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Direct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Integration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BMS server </a:t>
            </a:r>
          </a:p>
          <a:p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via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secure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JAVA-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client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50000"/>
                  </a:schemeClr>
                </a:solidFill>
              </a:rPr>
              <a:t>application</a:t>
            </a:r>
            <a:endParaRPr lang="es-E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2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T3.4: Modbus-RTU Integration with BMS-gateway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27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501008"/>
            <a:ext cx="5328592" cy="146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 bwMode="auto">
          <a:xfrm>
            <a:off x="1097278" y="1845733"/>
            <a:ext cx="10471329" cy="410719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just">
              <a:buFont typeface="Wingdings"/>
              <a:buChar char="q"/>
              <a:defRPr/>
            </a:pPr>
            <a:r>
              <a:rPr lang="en-US" sz="2200" dirty="0"/>
              <a:t>BMS-gateway supports </a:t>
            </a:r>
            <a:r>
              <a:rPr lang="en-US" sz="2200" b="1" dirty="0"/>
              <a:t>Modbus-RTU devices via wired RS-485 </a:t>
            </a:r>
            <a:r>
              <a:rPr lang="en-US" sz="2200" dirty="0"/>
              <a:t>connection. </a:t>
            </a:r>
          </a:p>
          <a:p>
            <a:pPr algn="just">
              <a:buFont typeface="Wingdings"/>
              <a:buChar char="q"/>
              <a:defRPr/>
            </a:pPr>
            <a:r>
              <a:rPr lang="en-US" sz="2200" dirty="0"/>
              <a:t>BMS-gateway acts as </a:t>
            </a:r>
            <a:r>
              <a:rPr lang="en-US" sz="2200" b="1" dirty="0"/>
              <a:t>Master to control until 32 Slave devices</a:t>
            </a:r>
            <a:r>
              <a:rPr lang="en-US" sz="2200" dirty="0"/>
              <a:t>.</a:t>
            </a:r>
          </a:p>
          <a:p>
            <a:pPr algn="just">
              <a:buFont typeface="Wingdings"/>
              <a:buChar char="q"/>
              <a:defRPr/>
            </a:pPr>
            <a:r>
              <a:rPr lang="en-US" sz="2200" dirty="0"/>
              <a:t> Table shows the </a:t>
            </a:r>
            <a:r>
              <a:rPr lang="en-US" sz="2200" b="1" dirty="0"/>
              <a:t>compatible Modbus-RTU configuration </a:t>
            </a:r>
            <a:r>
              <a:rPr lang="en-US" sz="2200" dirty="0"/>
              <a:t>of BMS-gateway.</a:t>
            </a:r>
          </a:p>
          <a:p>
            <a:pPr algn="just">
              <a:buFont typeface="Wingdings"/>
              <a:buChar char="q"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178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T3.4: Open-REST Integration with BMS-Server.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4840382" cy="40233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Actuation Query to turn ON Ventilator.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084739" y="2250965"/>
            <a:ext cx="4983554" cy="38164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(curl localhost:1026/v1/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updateContext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 -s -S --header 'Content-Type: application/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json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' \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--header ’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fiware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-service: </a:t>
            </a:r>
            <a:r>
              <a:rPr lang="en-US" sz="900" kern="1000" dirty="0" err="1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PlugNHarvest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’ \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--header ’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fiware-servicepath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: </a:t>
            </a:r>
            <a:r>
              <a:rPr lang="en-US" sz="900" kern="1000" dirty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/pilot1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’ \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--header 'Accept: application/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json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' -d @- | python -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mjson.tool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) &lt;&lt;EOF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{    "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contextElements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": [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{   "type": "Gateway",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    "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isPattern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": "true",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    "id": "Gateway:01",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    "attributes": [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        {   </a:t>
            </a:r>
            <a:r>
              <a:rPr lang="en-US" sz="900" kern="1000" dirty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"name": "Ventilator",</a:t>
            </a:r>
            <a:endParaRPr lang="es-ES_tradnl" sz="1100" kern="1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                    "type": "text",</a:t>
            </a:r>
            <a:endParaRPr lang="es-ES_tradnl" sz="1100" kern="1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                    "value": "On"</a:t>
            </a:r>
            <a:endParaRPr lang="es-ES_tradnl" sz="1100" kern="1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        }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    ]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}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], "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updateAction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": "</a:t>
            </a:r>
            <a:r>
              <a:rPr lang="en-US" sz="900" b="1" kern="1000" dirty="0">
                <a:effectLst/>
                <a:latin typeface="Courier New"/>
                <a:ea typeface="Times New Roman"/>
              </a:rPr>
              <a:t>UPDATE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"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} EOF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71139" y="2604381"/>
            <a:ext cx="5391150" cy="3170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(curl localhost:1026/v1/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queryContext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 -s -S --header 'Content-Type: application/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json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' \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--header ’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fiware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-service: </a:t>
            </a:r>
            <a:r>
              <a:rPr lang="en-US" sz="900" kern="1000" dirty="0" err="1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PlugNHarvest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’ \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--header ’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fiware-servicepath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: </a:t>
            </a:r>
            <a:r>
              <a:rPr lang="en-US" sz="900" kern="1000" dirty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/pilot1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’ \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--header 'Accept: application/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json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' -d @- | python -</a:t>
            </a:r>
            <a:r>
              <a:rPr lang="en-US" sz="900" kern="1000" dirty="0" err="1">
                <a:effectLst/>
                <a:latin typeface="Courier New"/>
                <a:ea typeface="Times New Roman"/>
              </a:rPr>
              <a:t>mjson.tool</a:t>
            </a:r>
            <a:r>
              <a:rPr lang="en-US" sz="900" kern="1000" dirty="0">
                <a:effectLst/>
                <a:latin typeface="Courier New"/>
                <a:ea typeface="Times New Roman"/>
              </a:rPr>
              <a:t>) &lt;&lt;EOF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{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"entities": [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{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    "</a:t>
            </a:r>
            <a:r>
              <a:rPr lang="en-US" sz="900" kern="1000" dirty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type": "Gateway",</a:t>
            </a:r>
            <a:endParaRPr lang="es-ES_tradnl" sz="1100" kern="1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            "</a:t>
            </a:r>
            <a:r>
              <a:rPr lang="en-US" sz="900" kern="1000" dirty="0" err="1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isPattern</a:t>
            </a:r>
            <a:r>
              <a:rPr lang="en-US" sz="900" kern="1000" dirty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": "true",</a:t>
            </a:r>
            <a:endParaRPr lang="es-ES_tradnl" sz="1100" kern="1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            "id": "Gateway:.*"</a:t>
            </a:r>
            <a:endParaRPr lang="es-ES_tradnl" sz="1100" kern="1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    }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    ]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}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900" kern="1000" dirty="0">
                <a:effectLst/>
                <a:latin typeface="Courier New"/>
                <a:ea typeface="Times New Roman"/>
              </a:rPr>
              <a:t>EOF</a:t>
            </a:r>
            <a:endParaRPr lang="es-ES_tradnl" sz="1100" kern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415305" y="1843759"/>
            <a:ext cx="484038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/>
              <a:t>Example of  Information request of all </a:t>
            </a:r>
            <a:r>
              <a:rPr lang="en-US" dirty="0" err="1"/>
              <a:t>IoT</a:t>
            </a:r>
            <a:r>
              <a:rPr lang="en-US" dirty="0"/>
              <a:t> gateways in the building called “pilot1”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18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sz="4400" dirty="0">
                <a:solidFill>
                  <a:srgbClr val="00B0F0"/>
                </a:solidFill>
              </a:rPr>
              <a:t>Responsibilities for Integration and Deployment in Pilots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27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 bwMode="auto">
          <a:xfrm>
            <a:off x="1097278" y="1845733"/>
            <a:ext cx="10471329" cy="4107197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buFont typeface="Wingdings"/>
              <a:buChar char="q"/>
              <a:defRPr/>
            </a:pPr>
            <a:r>
              <a:rPr lang="en-US" sz="2400" dirty="0"/>
              <a:t>The </a:t>
            </a:r>
            <a:r>
              <a:rPr lang="en-US" sz="2400" b="1" dirty="0"/>
              <a:t>main responsibility is to provide Security/Privacy solutions </a:t>
            </a:r>
            <a:r>
              <a:rPr lang="en-US" sz="2400" dirty="0"/>
              <a:t>for the communications between BMS-system and </a:t>
            </a:r>
            <a:r>
              <a:rPr lang="es-ES" sz="2400" dirty="0"/>
              <a:t>OEMS/IMCS platform </a:t>
            </a:r>
            <a:r>
              <a:rPr lang="en-US" sz="2400" dirty="0"/>
              <a:t>to cope with the task T3.4 and the KeyObjetive-4 of the PnH project.</a:t>
            </a:r>
          </a:p>
          <a:p>
            <a:pPr algn="just">
              <a:buFont typeface="Wingdings"/>
              <a:buChar char="q"/>
              <a:defRPr/>
            </a:pPr>
            <a:r>
              <a:rPr lang="en-US" sz="2400" dirty="0"/>
              <a:t>Offer </a:t>
            </a:r>
            <a:r>
              <a:rPr lang="en-US" sz="2400" b="1" dirty="0"/>
              <a:t>3 different options </a:t>
            </a:r>
            <a:r>
              <a:rPr lang="en-US" sz="2400" dirty="0"/>
              <a:t>for the integration with BMS system:</a:t>
            </a:r>
          </a:p>
          <a:p>
            <a:pPr lvl="1">
              <a:buFont typeface="Wingdings"/>
              <a:buChar char="q"/>
              <a:defRPr/>
            </a:pPr>
            <a:r>
              <a:rPr lang="en-US" b="1" dirty="0"/>
              <a:t>For each </a:t>
            </a:r>
            <a:r>
              <a:rPr lang="en-US" b="1" dirty="0" err="1"/>
              <a:t>ModbusRTU</a:t>
            </a:r>
            <a:r>
              <a:rPr lang="en-US" b="1" dirty="0"/>
              <a:t> device</a:t>
            </a:r>
            <a:r>
              <a:rPr lang="en-US" dirty="0"/>
              <a:t>, we can provide the integration with BMS gateway and the communication with BMS-FIWARE server using Security/Privacy mechanisms. </a:t>
            </a:r>
          </a:p>
          <a:p>
            <a:pPr lvl="1">
              <a:buFont typeface="Wingdings"/>
              <a:buChar char="q"/>
              <a:defRPr/>
            </a:pPr>
            <a:r>
              <a:rPr lang="en-US" b="1" dirty="0"/>
              <a:t>For NO-</a:t>
            </a:r>
            <a:r>
              <a:rPr lang="en-US" b="1" dirty="0" err="1"/>
              <a:t>ModbusRTU</a:t>
            </a:r>
            <a:r>
              <a:rPr lang="en-US" b="1" dirty="0"/>
              <a:t> devices</a:t>
            </a:r>
            <a:r>
              <a:rPr lang="en-US" dirty="0"/>
              <a:t>, we can provide the open JSON-API interfaces (REST/MQTT) in BMS server to enable the integration by the pilot partners or subcontracting entity. </a:t>
            </a:r>
          </a:p>
          <a:p>
            <a:pPr lvl="1">
              <a:buFont typeface="Wingdings"/>
              <a:buChar char="q"/>
              <a:defRPr/>
            </a:pPr>
            <a:r>
              <a:rPr lang="en-US" b="1" dirty="0"/>
              <a:t>For OEMS/IMCS or any Server application</a:t>
            </a:r>
            <a:r>
              <a:rPr lang="en-US" dirty="0"/>
              <a:t>, we can provide a Client Application for the easy integration by any partners using Security/Privacy mechanisms.</a:t>
            </a:r>
          </a:p>
          <a:p>
            <a:pPr algn="just">
              <a:buFont typeface="Wingdings"/>
              <a:buChar char="q"/>
              <a:defRPr/>
            </a:pPr>
            <a:r>
              <a:rPr lang="en-US" sz="2400" dirty="0"/>
              <a:t>For deployment, we can provide technical documentations about </a:t>
            </a:r>
            <a:r>
              <a:rPr lang="en-US" sz="2400" b="1" dirty="0"/>
              <a:t>BMS-gateway</a:t>
            </a:r>
            <a:r>
              <a:rPr lang="en-US" sz="2400" dirty="0"/>
              <a:t>, </a:t>
            </a:r>
            <a:r>
              <a:rPr lang="en-US" sz="2400" b="1" dirty="0"/>
              <a:t>BMS-server</a:t>
            </a:r>
            <a:r>
              <a:rPr lang="en-US" sz="2400" dirty="0"/>
              <a:t> and </a:t>
            </a:r>
            <a:r>
              <a:rPr lang="en-US" sz="2400" b="1" dirty="0"/>
              <a:t>Secure-JAVA-client</a:t>
            </a:r>
            <a:r>
              <a:rPr lang="en-US" sz="2400" dirty="0"/>
              <a:t> for the installation in the pilot sites.</a:t>
            </a:r>
          </a:p>
        </p:txBody>
      </p:sp>
    </p:spTree>
    <p:extLst>
      <p:ext uri="{BB962C8B-B14F-4D97-AF65-F5344CB8AC3E}">
        <p14:creationId xmlns:p14="http://schemas.microsoft.com/office/powerpoint/2010/main" val="510290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sz="4400" dirty="0">
                <a:solidFill>
                  <a:srgbClr val="00B0F0"/>
                </a:solidFill>
              </a:rPr>
              <a:t>Needs for Integration and Deployment in Pilots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27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 bwMode="auto">
          <a:xfrm>
            <a:off x="1097278" y="1845733"/>
            <a:ext cx="10471329" cy="410719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just">
              <a:buFont typeface="Wingdings"/>
              <a:buChar char="q"/>
              <a:defRPr/>
            </a:pPr>
            <a:r>
              <a:rPr lang="en-US" sz="2400" dirty="0"/>
              <a:t>Required activities for the Modbus-RTU deployment by </a:t>
            </a:r>
            <a:r>
              <a:rPr lang="en-US" sz="2400" b="1" dirty="0"/>
              <a:t>pilot partners or subcontracting entities</a:t>
            </a:r>
            <a:r>
              <a:rPr lang="en-US" sz="2400" dirty="0"/>
              <a:t>: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1900" dirty="0"/>
              <a:t>The </a:t>
            </a:r>
            <a:r>
              <a:rPr lang="en-US" sz="1900" b="1" dirty="0"/>
              <a:t>hardware validation </a:t>
            </a:r>
            <a:r>
              <a:rPr lang="en-US" sz="1900" dirty="0"/>
              <a:t>of the proposed Modbus-RTU equipment before the acquisition.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1900" dirty="0"/>
              <a:t>The </a:t>
            </a:r>
            <a:r>
              <a:rPr lang="en-US" sz="1900" b="1" dirty="0"/>
              <a:t>network configuration </a:t>
            </a:r>
            <a:r>
              <a:rPr lang="en-US" sz="1900" dirty="0"/>
              <a:t>in the building for the Ethernet communication for BMS-system.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1900" dirty="0"/>
              <a:t>The </a:t>
            </a:r>
            <a:r>
              <a:rPr lang="en-US" sz="1900" b="1" dirty="0"/>
              <a:t>deployment validation </a:t>
            </a:r>
            <a:r>
              <a:rPr lang="en-US" sz="1900" dirty="0"/>
              <a:t>of the Modbus-RTU equipment installation in each building.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1900" dirty="0"/>
              <a:t>The </a:t>
            </a:r>
            <a:r>
              <a:rPr lang="en-US" sz="1900" b="1" dirty="0"/>
              <a:t>whole configuration of the Modbus-RTU installation </a:t>
            </a:r>
            <a:r>
              <a:rPr lang="en-US" sz="1900" dirty="0"/>
              <a:t>before programming the BMS-gateways.</a:t>
            </a:r>
          </a:p>
          <a:p>
            <a:pPr lvl="2" algn="just">
              <a:buFont typeface="Wingdings"/>
              <a:buChar char="q"/>
              <a:defRPr/>
            </a:pPr>
            <a:r>
              <a:rPr lang="en-US" sz="1700" dirty="0"/>
              <a:t>The Modbus-RTU </a:t>
            </a:r>
            <a:r>
              <a:rPr lang="en-US" sz="1700" b="1" dirty="0"/>
              <a:t>configuration of all devices connected to the same BMS-gateway</a:t>
            </a:r>
            <a:r>
              <a:rPr lang="en-US" sz="1700" dirty="0"/>
              <a:t>.</a:t>
            </a:r>
          </a:p>
          <a:p>
            <a:pPr lvl="2" algn="just">
              <a:buFont typeface="Wingdings"/>
              <a:buChar char="q"/>
              <a:defRPr/>
            </a:pPr>
            <a:r>
              <a:rPr lang="en-US" sz="1700" dirty="0"/>
              <a:t>For each Modbus-RTU device, it needs the </a:t>
            </a:r>
            <a:r>
              <a:rPr lang="en-US" sz="1700" b="1" dirty="0"/>
              <a:t>bus identification</a:t>
            </a:r>
            <a:r>
              <a:rPr lang="en-US" sz="1700" dirty="0"/>
              <a:t>, the </a:t>
            </a:r>
            <a:r>
              <a:rPr lang="en-US" sz="1700" b="1" dirty="0"/>
              <a:t>memory map of registers </a:t>
            </a:r>
            <a:r>
              <a:rPr lang="en-US" sz="1700" dirty="0"/>
              <a:t>and the </a:t>
            </a:r>
            <a:r>
              <a:rPr lang="en-US" sz="1700" b="1" dirty="0"/>
              <a:t>functions available (Read/Write).</a:t>
            </a:r>
            <a:endParaRPr lang="en-US" dirty="0"/>
          </a:p>
          <a:p>
            <a:pPr algn="just">
              <a:buFont typeface="Wingdings"/>
              <a:buChar char="q"/>
              <a:defRPr/>
            </a:pPr>
            <a:r>
              <a:rPr lang="en-US" sz="2200" dirty="0"/>
              <a:t> Required activities for NO-Modbus deployment by pilot partners or subcontracting entity: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dirty="0"/>
              <a:t>For NO-</a:t>
            </a:r>
            <a:r>
              <a:rPr lang="en-US" dirty="0" err="1"/>
              <a:t>ModbusRTU</a:t>
            </a:r>
            <a:r>
              <a:rPr lang="en-US" dirty="0"/>
              <a:t> equipment or Server-PC, the </a:t>
            </a:r>
            <a:r>
              <a:rPr lang="en-US" b="1" dirty="0"/>
              <a:t>integration of a client application with JSON format </a:t>
            </a:r>
            <a:r>
              <a:rPr lang="en-US" dirty="0"/>
              <a:t>to enable the direct communication with BMS-server.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6855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3.4: Deployment Validation of Modbus-RTU Slave Devices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-105559" y="6463383"/>
            <a:ext cx="4822803" cy="365125"/>
          </a:xfrm>
        </p:spPr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4833880" y="6463383"/>
            <a:ext cx="1312025" cy="365125"/>
          </a:xfrm>
        </p:spPr>
        <p:txBody>
          <a:bodyPr/>
          <a:lstStyle/>
          <a:p>
            <a:pPr>
              <a:defRPr/>
            </a:pPr>
            <a:r>
              <a:rPr lang="en-US"/>
              <a:t>27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 bwMode="auto">
          <a:xfrm>
            <a:off x="1097278" y="1845733"/>
            <a:ext cx="10471329" cy="410719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just">
              <a:buFont typeface="Wingdings"/>
              <a:buChar char="q"/>
              <a:defRPr/>
            </a:pPr>
            <a:r>
              <a:rPr lang="es-ES" dirty="0"/>
              <a:t> </a:t>
            </a:r>
          </a:p>
          <a:p>
            <a:pPr algn="just">
              <a:buFont typeface="Wingdings"/>
              <a:buChar char="q"/>
              <a:defRPr/>
            </a:pPr>
            <a:endParaRPr lang="es-ES" dirty="0"/>
          </a:p>
          <a:p>
            <a:pPr algn="just">
              <a:buFont typeface="Wingdings"/>
              <a:buChar char="q"/>
              <a:defRPr/>
            </a:pPr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0" y="1920271"/>
            <a:ext cx="8315325" cy="495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520280" y="1992438"/>
            <a:ext cx="4320480" cy="1456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val 10"/>
          <p:cNvSpPr/>
          <p:nvPr/>
        </p:nvSpPr>
        <p:spPr bwMode="auto">
          <a:xfrm>
            <a:off x="5455684" y="3558732"/>
            <a:ext cx="1728193" cy="523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144016" y="4944766"/>
            <a:ext cx="7992888" cy="19168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 bwMode="auto">
          <a:xfrm>
            <a:off x="1656184" y="3491792"/>
            <a:ext cx="3240360" cy="1308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3" name="Picture 5" descr="Resultado de imagen de modbus usb rs4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770" y="4944766"/>
            <a:ext cx="2410325" cy="19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21" y="5032902"/>
            <a:ext cx="1644771" cy="16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8368321" y="1996402"/>
            <a:ext cx="3826774" cy="294303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9pPr>
          </a:lstStyle>
          <a:p>
            <a:pPr algn="just">
              <a:buFont typeface="Wingdings"/>
              <a:buChar char="q"/>
              <a:defRPr/>
            </a:pPr>
            <a:r>
              <a:rPr lang="en-US" sz="2400" dirty="0"/>
              <a:t>Validation equipment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dirty="0"/>
              <a:t>Laptop or PC with Windows OS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b="1" dirty="0"/>
              <a:t>Modbus-Master Application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b="1" dirty="0"/>
              <a:t>USB-RS485 Adapter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dirty="0"/>
              <a:t>Wired connection to Modbus-RTU Devices</a:t>
            </a:r>
          </a:p>
          <a:p>
            <a:pPr algn="just">
              <a:buFont typeface="Wingdings"/>
              <a:buChar char="q"/>
              <a:defRPr/>
            </a:pPr>
            <a:r>
              <a:rPr lang="en-US" sz="2400" dirty="0"/>
              <a:t>Hardware tests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1800" dirty="0"/>
              <a:t>1. Modbus configuration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dirty="0"/>
              <a:t>2. Slave Identification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1800" dirty="0"/>
              <a:t>3. Addres</a:t>
            </a:r>
            <a:r>
              <a:rPr lang="en-US" dirty="0"/>
              <a:t>ses of Memory Registers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1800" dirty="0"/>
              <a:t>4. Functions (Read/Write)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5323" y="2027838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1. </a:t>
            </a:r>
            <a:r>
              <a:rPr lang="es-ES" dirty="0" err="1">
                <a:solidFill>
                  <a:srgbClr val="FF0000"/>
                </a:solidFill>
              </a:rPr>
              <a:t>Modbus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Configuration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5583040" y="403218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2. </a:t>
            </a:r>
            <a:r>
              <a:rPr lang="es-ES" dirty="0" err="1">
                <a:solidFill>
                  <a:srgbClr val="FF0000"/>
                </a:solidFill>
              </a:rPr>
              <a:t>Identification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693834" y="4431418"/>
            <a:ext cx="31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4. </a:t>
            </a:r>
            <a:r>
              <a:rPr lang="es-ES" dirty="0" err="1">
                <a:solidFill>
                  <a:srgbClr val="FF0000"/>
                </a:solidFill>
              </a:rPr>
              <a:t>Functions</a:t>
            </a:r>
            <a:r>
              <a:rPr lang="es-ES" dirty="0">
                <a:solidFill>
                  <a:srgbClr val="FF0000"/>
                </a:solidFill>
              </a:rPr>
              <a:t> (</a:t>
            </a:r>
            <a:r>
              <a:rPr lang="es-ES" dirty="0" err="1">
                <a:solidFill>
                  <a:srgbClr val="FF0000"/>
                </a:solidFill>
              </a:rPr>
              <a:t>Read</a:t>
            </a:r>
            <a:r>
              <a:rPr lang="es-ES" dirty="0">
                <a:solidFill>
                  <a:srgbClr val="FF0000"/>
                </a:solidFill>
              </a:rPr>
              <a:t>/</a:t>
            </a:r>
            <a:r>
              <a:rPr lang="es-ES" dirty="0" err="1">
                <a:solidFill>
                  <a:srgbClr val="FF0000"/>
                </a:solidFill>
              </a:rPr>
              <a:t>Write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639616" y="5038231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3. </a:t>
            </a:r>
            <a:r>
              <a:rPr lang="es-ES" dirty="0" err="1">
                <a:solidFill>
                  <a:srgbClr val="FF0000"/>
                </a:solidFill>
              </a:rPr>
              <a:t>Addresses</a:t>
            </a:r>
            <a:r>
              <a:rPr lang="es-ES" dirty="0">
                <a:solidFill>
                  <a:srgbClr val="FF0000"/>
                </a:solidFill>
              </a:rPr>
              <a:t> of </a:t>
            </a:r>
            <a:r>
              <a:rPr lang="es-ES" dirty="0" err="1">
                <a:solidFill>
                  <a:srgbClr val="FF0000"/>
                </a:solidFill>
              </a:rPr>
              <a:t>Memory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Registers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4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Control and Metering Network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038304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Equipment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Deployment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5</a:t>
            </a: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A3DC747B-59A3-4083-B18B-6AED68626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844824"/>
            <a:ext cx="9845228" cy="4077784"/>
          </a:xfrm>
        </p:spPr>
      </p:pic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4A517D51-FBA2-4262-97DF-ED0168CD79EF}"/>
              </a:ext>
            </a:extLst>
          </p:cNvPr>
          <p:cNvSpPr/>
          <p:nvPr/>
        </p:nvSpPr>
        <p:spPr>
          <a:xfrm>
            <a:off x="7608168" y="5763462"/>
            <a:ext cx="3384376" cy="495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Strategy D considers both wired and wireless connections.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87E48FF3-40A3-4F5B-BC90-FB7A0C3D100B}"/>
              </a:ext>
            </a:extLst>
          </p:cNvPr>
          <p:cNvSpPr/>
          <p:nvPr/>
        </p:nvSpPr>
        <p:spPr bwMode="auto">
          <a:xfrm>
            <a:off x="2207568" y="1598959"/>
            <a:ext cx="2016224" cy="60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Strategy A and B are fully wired.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2F29DCD2-CBBA-494C-803F-D0FF3C32ACC5}"/>
              </a:ext>
            </a:extLst>
          </p:cNvPr>
          <p:cNvSpPr/>
          <p:nvPr/>
        </p:nvSpPr>
        <p:spPr bwMode="auto">
          <a:xfrm>
            <a:off x="8620304" y="1988840"/>
            <a:ext cx="3087000" cy="43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Strategy C is fully wireless.</a:t>
            </a:r>
          </a:p>
        </p:txBody>
      </p:sp>
    </p:spTree>
    <p:extLst>
      <p:ext uri="{BB962C8B-B14F-4D97-AF65-F5344CB8AC3E}">
        <p14:creationId xmlns:p14="http://schemas.microsoft.com/office/powerpoint/2010/main" val="3005872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Feedback Control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Equipment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10</a:t>
            </a:r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63E521ED-05A2-4090-A4D0-3E0F89929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0299"/>
              </p:ext>
            </p:extLst>
          </p:nvPr>
        </p:nvGraphicFramePr>
        <p:xfrm>
          <a:off x="407368" y="1846264"/>
          <a:ext cx="11233248" cy="4611815"/>
        </p:xfrm>
        <a:graphic>
          <a:graphicData uri="http://schemas.openxmlformats.org/drawingml/2006/table">
            <a:tbl>
              <a:tblPr>
                <a:tableStyleId>{2FE16918-75BB-944B-E6FE-97F2DAA8C3C7}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18129899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201843147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682212826"/>
                    </a:ext>
                  </a:extLst>
                </a:gridCol>
              </a:tblGrid>
              <a:tr h="297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Indoor Meters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Installation/Deployment</a:t>
                      </a: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Comments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4279767969"/>
                  </a:ext>
                </a:extLst>
              </a:tr>
              <a:tr h="297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Power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One per power socket/</a:t>
                      </a:r>
                      <a:r>
                        <a:rPr lang="en-US" sz="1600" u="none" strike="noStrike" dirty="0" err="1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smartplug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 measure the energy consumption per electric heater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3862082243"/>
                  </a:ext>
                </a:extLst>
              </a:tr>
              <a:tr h="592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Bidirectional Power (at a central building supply point node)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One at a central building power supply point</a:t>
                      </a: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To measure the energy </a:t>
                      </a:r>
                      <a:r>
                        <a:rPr kumimoji="0" 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generation and exchange 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input/output from/to the grid.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3977901927"/>
                  </a:ext>
                </a:extLst>
              </a:tr>
              <a:tr h="592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Gas Meter (at a central boiler supply node)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One at a central building gas supply point</a:t>
                      </a: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Not necessary if smart valves are installed since usually smart valves can also measure the heat exchange (consumption) per radiator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14971938"/>
                  </a:ext>
                </a:extLst>
              </a:tr>
              <a:tr h="297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Temperature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One per thermal zone (room/office)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 calculate a simplified version of KPI-K9 Thermal Comfort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474807555"/>
                  </a:ext>
                </a:extLst>
              </a:tr>
              <a:tr h="297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Humidity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thermal zone (room/office)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To calculate a more elaborate version of KPI-K9 Thermal Comfort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119866335"/>
                  </a:ext>
                </a:extLst>
              </a:tr>
              <a:tr h="297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CO2</a:t>
                      </a:r>
                      <a:endParaRPr lang="en-US" sz="1600" b="1" i="0" u="none" strike="noStrike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thermal zone (room/office)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To calculate a more elaborate version of KPI-K9 Thermal Comfort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443652722"/>
                  </a:ext>
                </a:extLst>
              </a:tr>
              <a:tr h="297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sng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Illuminance?</a:t>
                      </a:r>
                      <a:endParaRPr lang="en-US" sz="1600" b="1" i="0" u="none" strike="sng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sng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thermal zone (room/office)</a:t>
                      </a:r>
                      <a:endParaRPr kumimoji="0" lang="en-US" sz="1600" b="1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sng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1289913466"/>
                  </a:ext>
                </a:extLst>
              </a:tr>
              <a:tr h="297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Presence/Occupancy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thermal zone (room/office)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 can predefine a simplified occupancy schedule e.g. from 9:00-17:00 the offices are always occupied, instead.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3767095279"/>
                  </a:ext>
                </a:extLst>
              </a:tr>
            </a:tbl>
          </a:graphicData>
        </a:graphic>
      </p:graphicFrame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F82CB29-9BA0-4B43-99E3-6DE53448FC8B}"/>
              </a:ext>
            </a:extLst>
          </p:cNvPr>
          <p:cNvSpPr/>
          <p:nvPr/>
        </p:nvSpPr>
        <p:spPr bwMode="auto">
          <a:xfrm>
            <a:off x="8688288" y="1003535"/>
            <a:ext cx="3384376" cy="10422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Legend: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Necessary equipment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+mj-lt"/>
              </a:rPr>
              <a:t>Not necessary equipment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Out of WP3 scope</a:t>
            </a:r>
          </a:p>
        </p:txBody>
      </p:sp>
    </p:spTree>
    <p:extLst>
      <p:ext uri="{BB962C8B-B14F-4D97-AF65-F5344CB8AC3E}">
        <p14:creationId xmlns:p14="http://schemas.microsoft.com/office/powerpoint/2010/main" val="318507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1097280" y="1845734"/>
            <a:ext cx="10058400" cy="410354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 dirty="0"/>
              <a:t>Start Date: 01/12/2017 (M4)</a:t>
            </a:r>
          </a:p>
          <a:p>
            <a:pPr algn="just">
              <a:buFont typeface="Wingdings"/>
              <a:buChar char="q"/>
              <a:defRPr/>
            </a:pPr>
            <a:r>
              <a:rPr lang="en-US" sz="2400" dirty="0"/>
              <a:t>Outcomes so far: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/>
              <a:t>Functional description for all WP3 components [10/01/2018].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/>
              <a:t>Internal technical discussion of WP3 contributors to resolve minor collaboration issues [6/3/2018].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/>
              <a:t>Equipment specifications for BMS compatibility [23/4/2018].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/>
              <a:t>List of necessary equipment for building control (feedback vector) [11/5/2018].</a:t>
            </a:r>
          </a:p>
          <a:p>
            <a:pPr lvl="1" algn="just">
              <a:buFont typeface="Wingdings"/>
              <a:buChar char="q"/>
              <a:defRPr/>
            </a:pPr>
            <a:r>
              <a:rPr lang="en-US" sz="2200" dirty="0"/>
              <a:t>Merged list of necessary equipment both for building control and evaluation (monitoring) [24/5/2018].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WP3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Progress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Feedback Control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Equipment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10</a:t>
            </a:r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63E521ED-05A2-4090-A4D0-3E0F89929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44919"/>
              </p:ext>
            </p:extLst>
          </p:nvPr>
        </p:nvGraphicFramePr>
        <p:xfrm>
          <a:off x="257829" y="1989070"/>
          <a:ext cx="11737302" cy="3677092"/>
        </p:xfrm>
        <a:graphic>
          <a:graphicData uri="http://schemas.openxmlformats.org/drawingml/2006/table">
            <a:tbl>
              <a:tblPr>
                <a:tableStyleId>{2FE16918-75BB-944B-E6FE-97F2DAA8C3C7}</a:tableStyleId>
              </a:tblPr>
              <a:tblGrid>
                <a:gridCol w="3912434">
                  <a:extLst>
                    <a:ext uri="{9D8B030D-6E8A-4147-A177-3AD203B41FA5}">
                      <a16:colId xmlns:a16="http://schemas.microsoft.com/office/drawing/2014/main" val="2181298991"/>
                    </a:ext>
                  </a:extLst>
                </a:gridCol>
                <a:gridCol w="3912434">
                  <a:extLst>
                    <a:ext uri="{9D8B030D-6E8A-4147-A177-3AD203B41FA5}">
                      <a16:colId xmlns:a16="http://schemas.microsoft.com/office/drawing/2014/main" val="1761418265"/>
                    </a:ext>
                  </a:extLst>
                </a:gridCol>
                <a:gridCol w="3912434">
                  <a:extLst>
                    <a:ext uri="{9D8B030D-6E8A-4147-A177-3AD203B41FA5}">
                      <a16:colId xmlns:a16="http://schemas.microsoft.com/office/drawing/2014/main" val="3404018765"/>
                    </a:ext>
                  </a:extLst>
                </a:gridCol>
              </a:tblGrid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Indoor/Control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Installation/Deployment</a:t>
                      </a: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Comments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4279767969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Smart-plugs (plugged per socket)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One per power socket/</a:t>
                      </a:r>
                      <a:r>
                        <a:rPr lang="en-US" sz="1600" u="none" strike="noStrike" dirty="0" err="1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smartplug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 control each electric heater independently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3862082243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Smart-valves for radiators 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One per existing radiator</a:t>
                      </a: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To control each radiator independently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3977901927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Smart-thermostat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One at a central building/apartment water supply point</a:t>
                      </a: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To control all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radiators connected centrally (if no smart valves are installed)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14971938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Outdoor/Meters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119866335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Temperature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demo site case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 rowSpan="4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Web weather repository can provide the precise enough current and forecasted weather conditions (free of charge: 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hlinkClick r:id="rId2"/>
                        </a:rPr>
                        <a:t>https://www.openweathermap.org/price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)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443652722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Humidity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demo site case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1289913466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Solar Radiation (Pyranometer)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demo site case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3767095279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CO2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demo site case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2004423503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Data Routing Middleware (Strategy B)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475754270"/>
                  </a:ext>
                </a:extLst>
              </a:tr>
              <a:tr h="18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ModBus</a:t>
                      </a:r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 RTU-Gateway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4/8/16/32 devices installed per demo site case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Necessary only in cases where the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OdinS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ModBus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wired gateways will be demonstrated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3170145881"/>
                  </a:ext>
                </a:extLst>
              </a:tr>
            </a:tbl>
          </a:graphicData>
        </a:graphic>
      </p:graphicFrame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74F9D3CB-8FCF-453F-870C-DF35282099F8}"/>
              </a:ext>
            </a:extLst>
          </p:cNvPr>
          <p:cNvSpPr/>
          <p:nvPr/>
        </p:nvSpPr>
        <p:spPr bwMode="auto">
          <a:xfrm>
            <a:off x="8807624" y="1162585"/>
            <a:ext cx="3384376" cy="10422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Legend: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Necessary equipment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+mj-lt"/>
              </a:rPr>
              <a:t>Not necessary equipment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Out of WP3 scope</a:t>
            </a:r>
          </a:p>
        </p:txBody>
      </p:sp>
    </p:spTree>
    <p:extLst>
      <p:ext uri="{BB962C8B-B14F-4D97-AF65-F5344CB8AC3E}">
        <p14:creationId xmlns:p14="http://schemas.microsoft.com/office/powerpoint/2010/main" val="1784786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Feedback Control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Equipment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10</a:t>
            </a:r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63E521ED-05A2-4090-A4D0-3E0F89929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11283"/>
              </p:ext>
            </p:extLst>
          </p:nvPr>
        </p:nvGraphicFramePr>
        <p:xfrm>
          <a:off x="257829" y="1989070"/>
          <a:ext cx="11737302" cy="2728822"/>
        </p:xfrm>
        <a:graphic>
          <a:graphicData uri="http://schemas.openxmlformats.org/drawingml/2006/table">
            <a:tbl>
              <a:tblPr>
                <a:tableStyleId>{2FE16918-75BB-944B-E6FE-97F2DAA8C3C7}</a:tableStyleId>
              </a:tblPr>
              <a:tblGrid>
                <a:gridCol w="3912434">
                  <a:extLst>
                    <a:ext uri="{9D8B030D-6E8A-4147-A177-3AD203B41FA5}">
                      <a16:colId xmlns:a16="http://schemas.microsoft.com/office/drawing/2014/main" val="2181298991"/>
                    </a:ext>
                  </a:extLst>
                </a:gridCol>
                <a:gridCol w="3912434">
                  <a:extLst>
                    <a:ext uri="{9D8B030D-6E8A-4147-A177-3AD203B41FA5}">
                      <a16:colId xmlns:a16="http://schemas.microsoft.com/office/drawing/2014/main" val="1761418265"/>
                    </a:ext>
                  </a:extLst>
                </a:gridCol>
                <a:gridCol w="3912434">
                  <a:extLst>
                    <a:ext uri="{9D8B030D-6E8A-4147-A177-3AD203B41FA5}">
                      <a16:colId xmlns:a16="http://schemas.microsoft.com/office/drawing/2014/main" val="3404018765"/>
                    </a:ext>
                  </a:extLst>
                </a:gridCol>
              </a:tblGrid>
              <a:tr h="280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Indoor/Control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Installation/Deployment</a:t>
                      </a: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Comments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4279767969"/>
                  </a:ext>
                </a:extLst>
              </a:tr>
              <a:tr h="280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sng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Light-weight HVAC (for the ADBE)?</a:t>
                      </a:r>
                      <a:endParaRPr lang="en-US" sz="1600" b="1" i="0" u="none" strike="sng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sng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One per “</a:t>
                      </a:r>
                      <a:r>
                        <a:rPr lang="en-US" sz="1600" u="none" strike="sngStrike" dirty="0" err="1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retroffitted</a:t>
                      </a:r>
                      <a:r>
                        <a:rPr lang="en-US" sz="1600" u="none" strike="sng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” office/room?</a:t>
                      </a:r>
                      <a:endParaRPr lang="en-US" sz="1600" b="1" i="0" u="none" strike="sng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sng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Able to communicate with the BMS in an automated manner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474807555"/>
                  </a:ext>
                </a:extLst>
              </a:tr>
              <a:tr h="559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sng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Energy Generation and storage / Energy flow?</a:t>
                      </a: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sng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One per façade / pilot site?</a:t>
                      </a: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sng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Able to communicate with the BMS in an automated manner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1059084265"/>
                  </a:ext>
                </a:extLst>
              </a:tr>
              <a:tr h="280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j-lt"/>
                        </a:rPr>
                        <a:t>Auxiliary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119866335"/>
                  </a:ext>
                </a:extLst>
              </a:tr>
              <a:tr h="559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3G/4G router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demo site case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 cases where no internet connection is available.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443652722"/>
                  </a:ext>
                </a:extLst>
              </a:tr>
              <a:tr h="559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PC server machine / Data and Control Centre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One per demo site case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772" marR="1772" marT="1772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To host all WP3 S/W services and interfaces locally in each pilot site.</a:t>
                      </a:r>
                    </a:p>
                  </a:txBody>
                  <a:tcPr marL="1772" marR="1772" marT="1772" marB="0" anchor="b"/>
                </a:tc>
                <a:extLst>
                  <a:ext uri="{0D108BD9-81ED-4DB2-BD59-A6C34878D82A}">
                    <a16:rowId xmlns:a16="http://schemas.microsoft.com/office/drawing/2014/main" val="1289913466"/>
                  </a:ext>
                </a:extLst>
              </a:tr>
            </a:tbl>
          </a:graphicData>
        </a:graphic>
      </p:graphicFrame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1598F67-42A1-4CA9-9813-332933A5CE63}"/>
              </a:ext>
            </a:extLst>
          </p:cNvPr>
          <p:cNvSpPr/>
          <p:nvPr/>
        </p:nvSpPr>
        <p:spPr bwMode="auto">
          <a:xfrm>
            <a:off x="8807624" y="946791"/>
            <a:ext cx="3384376" cy="10422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Legend: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+mj-lt"/>
              </a:rPr>
              <a:t>Necessary equipment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+mj-lt"/>
              </a:rPr>
              <a:t>Not necessary equipment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Out of WP3 scope</a:t>
            </a:r>
          </a:p>
        </p:txBody>
      </p:sp>
    </p:spTree>
    <p:extLst>
      <p:ext uri="{BB962C8B-B14F-4D97-AF65-F5344CB8AC3E}">
        <p14:creationId xmlns:p14="http://schemas.microsoft.com/office/powerpoint/2010/main" val="326364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Indicative </a:t>
            </a:r>
            <a:r>
              <a:rPr lang="en-US">
                <a:solidFill>
                  <a:srgbClr val="00B0F0"/>
                </a:solidFill>
              </a:rPr>
              <a:t>Commercial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Solutions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1097279" y="1845733"/>
            <a:ext cx="10903377" cy="4186931"/>
          </a:xfrm>
        </p:spPr>
        <p:txBody>
          <a:bodyPr>
            <a:normAutofit/>
          </a:bodyPr>
          <a:lstStyle/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ETRA /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OdinS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Spanish-market list of compatible commercial paradigms for strategy A and B.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CERTH: Greek-market list of BMS compatible commercial paradigms for strategy A and B.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RWTH: German-market list of BMS compatible commercial paradigms for strategy A and B.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ETL / CU / CCC: British-market list of BMS compatible commercial paradigms for strategy A and B.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All contributors are expected to be finished by the end of June 2018 the latest so as these lists will be presented to the end-users as recommendations/examples.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dirty="0"/>
          </a:p>
          <a:p>
            <a:pPr algn="just">
              <a:lnSpc>
                <a:spcPct val="80000"/>
              </a:lnSpc>
              <a:buFont typeface="Wingdings"/>
              <a:buChar char="q"/>
              <a:defRPr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650118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WP3 Next Steps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1097279" y="1845733"/>
            <a:ext cx="10599915" cy="4186931"/>
          </a:xfrm>
        </p:spPr>
        <p:txBody>
          <a:bodyPr>
            <a:normAutofit/>
          </a:bodyPr>
          <a:lstStyle/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Market-driven list with compatible solutions for Strategy A and B [ready by June 2018].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BMS dummy remote server by </a:t>
            </a:r>
            <a:r>
              <a:rPr lang="en-US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OdinS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[ready by June/July 2018].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REST/API functional interfaces for WP3 S/W services [ready by September 2018].</a:t>
            </a:r>
          </a:p>
          <a:p>
            <a:pPr algn="just">
              <a:buClr>
                <a:srgbClr val="99CB38"/>
              </a:buClr>
              <a:buFont typeface="Wingdings"/>
              <a:buChar char="q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First functional version of the WP3 S/W services [ready by November 2018].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dirty="0"/>
          </a:p>
          <a:p>
            <a:pPr algn="just">
              <a:lnSpc>
                <a:spcPct val="80000"/>
              </a:lnSpc>
              <a:buFont typeface="Wingdings"/>
              <a:buChar char="q"/>
              <a:defRPr/>
            </a:pPr>
            <a:endParaRPr lang="el-GR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1134602" y="3013787"/>
            <a:ext cx="10058400" cy="839648"/>
          </a:xfrm>
        </p:spPr>
        <p:txBody>
          <a:bodyPr/>
          <a:lstStyle/>
          <a:p>
            <a:pPr algn="ctr">
              <a:defRPr/>
            </a:pPr>
            <a:r>
              <a:rPr lang="en-US"/>
              <a:t>Thank you!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38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Task 3.1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1097279" y="1845733"/>
                <a:ext cx="7804126" cy="4107197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04999"/>
                  </a:lnSpc>
                  <a:buFont typeface="Wingdings"/>
                  <a:buChar char="q"/>
                  <a:defRPr/>
                </a:pPr>
                <a:r>
                  <a:rPr lang="en-US" sz="2400" dirty="0"/>
                  <a:t>Optimization Mode Technical Description (T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=24 hours [configurable]):</a:t>
                </a:r>
                <a:endParaRPr dirty="0"/>
              </a:p>
              <a:p>
                <a:pPr lvl="1" algn="just">
                  <a:lnSpc>
                    <a:spcPct val="104999"/>
                  </a:lnSpc>
                  <a:buFont typeface="Wingdings"/>
                  <a:buChar char="q"/>
                  <a:defRPr/>
                </a:pPr>
                <a:r>
                  <a:rPr lang="en-US" sz="2200" b="1" dirty="0"/>
                  <a:t>STEP 1:</a:t>
                </a:r>
                <a:r>
                  <a:rPr lang="en-US" sz="2200" dirty="0"/>
                  <a:t> Every </a:t>
                </a:r>
                <a:r>
                  <a:rPr lang="en-US" sz="2000" dirty="0"/>
                  <a:t>T</a:t>
                </a:r>
                <a:r>
                  <a:rPr lang="en-US" sz="2000" baseline="-25000" dirty="0"/>
                  <a:t>1</a:t>
                </a:r>
                <a:r>
                  <a:rPr lang="en-US" sz="2200" dirty="0"/>
                  <a:t> get the </a:t>
                </a:r>
                <a:r>
                  <a:rPr lang="en-US" sz="2200" b="1" dirty="0"/>
                  <a:t>total energy consumption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KPI-K1 or KPI-K2 (not defined yet)???</a:t>
                </a:r>
                <a:r>
                  <a:rPr lang="en-US" sz="2200" b="1" dirty="0"/>
                  <a:t> </a:t>
                </a:r>
                <a:r>
                  <a:rPr lang="en-US" sz="2200" dirty="0"/>
                  <a:t>measurements of the controllable assets as well as the total renewable energy generation and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demand flexibility (from Task 3.2).</a:t>
                </a:r>
                <a:endParaRPr b="1" dirty="0">
                  <a:solidFill>
                    <a:srgbClr val="FF0000"/>
                  </a:solidFill>
                </a:endParaRPr>
              </a:p>
              <a:p>
                <a:pPr lvl="1" algn="just">
                  <a:lnSpc>
                    <a:spcPct val="104999"/>
                  </a:lnSpc>
                  <a:buFont typeface="Wingdings"/>
                  <a:buChar char="q"/>
                  <a:defRPr/>
                </a:pPr>
                <a:r>
                  <a:rPr lang="en-US" sz="2200" b="1" dirty="0"/>
                  <a:t>STEP 2:</a:t>
                </a:r>
                <a:r>
                  <a:rPr lang="en-US" sz="2200" dirty="0"/>
                  <a:t> Every </a:t>
                </a:r>
                <a:r>
                  <a:rPr lang="en-US" sz="2000" dirty="0"/>
                  <a:t>T</a:t>
                </a:r>
                <a:r>
                  <a:rPr lang="en-US" sz="2000" baseline="-25000" dirty="0"/>
                  <a:t>1</a:t>
                </a:r>
                <a:r>
                  <a:rPr lang="en-US" sz="2200" dirty="0"/>
                  <a:t> get the </a:t>
                </a:r>
                <a:r>
                  <a:rPr lang="en-US" sz="2200" b="1" dirty="0"/>
                  <a:t>total indoor comfort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KPI-K9</a:t>
                </a:r>
                <a:r>
                  <a:rPr lang="en-US" sz="2200" b="1" dirty="0"/>
                  <a:t> measurements </a:t>
                </a:r>
                <a:r>
                  <a:rPr lang="en-US" sz="2200" dirty="0"/>
                  <a:t>[can be also internally calculated based on ASHRAE 62.1-2013 and ASHRAE 55-2013 standards].</a:t>
                </a:r>
                <a:endParaRPr dirty="0"/>
              </a:p>
              <a:p>
                <a:pPr lvl="1" algn="just">
                  <a:lnSpc>
                    <a:spcPct val="104999"/>
                  </a:lnSpc>
                  <a:buFont typeface="Wingdings"/>
                  <a:buChar char="q"/>
                  <a:defRPr/>
                </a:pPr>
                <a:r>
                  <a:rPr lang="en-US" sz="2200" b="1" dirty="0"/>
                  <a:t>STEP 3:</a:t>
                </a:r>
                <a:r>
                  <a:rPr lang="en-US" sz="2200" dirty="0"/>
                  <a:t> Every </a:t>
                </a:r>
                <a:r>
                  <a:rPr lang="en-US" sz="2000" dirty="0"/>
                  <a:t>T</a:t>
                </a:r>
                <a:r>
                  <a:rPr lang="en-US" sz="2000" baseline="-25000" dirty="0"/>
                  <a:t>1</a:t>
                </a:r>
                <a:r>
                  <a:rPr lang="en-US" sz="2200" dirty="0"/>
                  <a:t> </a:t>
                </a:r>
                <a:r>
                  <a:rPr lang="en-US" sz="2200" b="1" dirty="0"/>
                  <a:t>calculate the total cost-criterion </a:t>
                </a:r>
                <a:r>
                  <a:rPr lang="en-US" sz="2200" dirty="0"/>
                  <a:t>as follows:</a:t>
                </a:r>
                <a:endParaRPr dirty="0"/>
              </a:p>
              <a:p>
                <a:pPr marL="201168" lvl="1" indent="0" algn="just">
                  <a:lnSpc>
                    <a:spcPct val="104999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𝒈</m:t>
                          </m:r>
                        </m:sub>
                      </m:sSub>
                      <m:r>
                        <a:rPr lang="en-US"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Times New Roman"/>
                        </a:rPr>
                        <m:t>𝐰</m:t>
                      </m:r>
                      <m:r>
                        <a:rPr lang="en-US"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𝐂𝐨𝐦𝐟𝐨𝐫𝐭</m:t>
                      </m:r>
                      <m:r>
                        <a:rPr lang="en-US"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200" b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𝐰</m:t>
                          </m:r>
                        </m:e>
                      </m:d>
                      <m:r>
                        <a:rPr lang="en-US"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𝐄𝐧𝐞𝐫𝐠𝐲</m:t>
                      </m:r>
                      <m:r>
                        <a:rPr lang="en-US" sz="2200" b="1" i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200" b="1" i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200" b="1" i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1" i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𝐰</m:t>
                      </m:r>
                      <m:r>
                        <a:rPr lang="en-US" sz="2200" b="1" i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200" b="1" i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Times New Roman"/>
                </a:endParaRPr>
              </a:p>
              <a:p>
                <a:pPr lvl="1" algn="just">
                  <a:lnSpc>
                    <a:spcPct val="104999"/>
                  </a:lnSpc>
                  <a:buFont typeface="Wingdings"/>
                  <a:buChar char="q"/>
                  <a:defRPr/>
                </a:pPr>
                <a:r>
                  <a:rPr lang="en-US" sz="2200" b="1" dirty="0"/>
                  <a:t>STEP 4: </a:t>
                </a:r>
                <a:r>
                  <a:rPr lang="en-US" sz="2200" dirty="0"/>
                  <a:t>Every </a:t>
                </a:r>
                <a:r>
                  <a:rPr lang="en-US" sz="2000" dirty="0"/>
                  <a:t>T</a:t>
                </a:r>
                <a:r>
                  <a:rPr lang="en-US" sz="2000" baseline="-25000" dirty="0"/>
                  <a:t>1</a:t>
                </a:r>
                <a:r>
                  <a:rPr lang="en-US" sz="2200" dirty="0"/>
                  <a:t> </a:t>
                </a:r>
                <a:r>
                  <a:rPr lang="en-US" sz="2200" b="1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Times New Roman"/>
                  </a:rPr>
                  <a:t> </a:t>
                </a:r>
                <a:r>
                  <a:rPr lang="en-US" sz="2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Times New Roman"/>
                  </a:rPr>
                  <a:t>control strategy to be applied for the next </a:t>
                </a:r>
                <a:r>
                  <a:rPr lang="en-US" sz="2000" dirty="0"/>
                  <a:t>T</a:t>
                </a:r>
                <a:r>
                  <a:rPr lang="en-US" sz="2000" baseline="-25000" dirty="0"/>
                  <a:t>1</a:t>
                </a:r>
                <a:r>
                  <a:rPr lang="en-US" sz="2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Times New Roman"/>
                  </a:rPr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97279" y="1845733"/>
                <a:ext cx="7804126" cy="4107197"/>
              </a:xfrm>
              <a:prstGeom prst="rect">
                <a:avLst/>
              </a:prstGeom>
              <a:blipFill>
                <a:blip r:embed="rId2"/>
                <a:stretch>
                  <a:fillRect l="-1786" t="-1846" r="-2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Task 3.1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Function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9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/>
        </p:blipFill>
        <p:spPr bwMode="auto">
          <a:xfrm>
            <a:off x="8901405" y="2407298"/>
            <a:ext cx="3290596" cy="293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1097279" y="1845733"/>
                <a:ext cx="7804126" cy="4107197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rmAutofit/>
              </a:bodyPr>
              <a:lstStyle/>
              <a:p>
                <a:pPr algn="just">
                  <a:buFont typeface="Wingdings"/>
                  <a:buChar char="q"/>
                  <a:defRPr/>
                </a:pPr>
                <a:r>
                  <a:rPr lang="en-US" sz="2200" dirty="0"/>
                  <a:t>Control Mode Technical Description (T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=15 mins [configurable]):</a:t>
                </a:r>
                <a:endParaRPr dirty="0"/>
              </a:p>
              <a:p>
                <a:pPr lvl="1" algn="just">
                  <a:buFont typeface="Wingdings"/>
                  <a:buChar char="q"/>
                  <a:defRPr/>
                </a:pPr>
                <a:r>
                  <a:rPr lang="en-US" sz="2000" b="1" dirty="0"/>
                  <a:t>STEP 1:</a:t>
                </a:r>
                <a:r>
                  <a:rPr lang="en-US" sz="2000" dirty="0"/>
                  <a:t> Every </a:t>
                </a:r>
                <a:r>
                  <a:rPr lang="en-US" sz="1900" dirty="0"/>
                  <a:t>T</a:t>
                </a:r>
                <a:r>
                  <a:rPr lang="en-US" sz="1900" baseline="-25000" dirty="0"/>
                  <a:t>2</a:t>
                </a:r>
                <a:r>
                  <a:rPr lang="en-US" sz="2000" dirty="0"/>
                  <a:t> </a:t>
                </a:r>
                <a:r>
                  <a:rPr lang="en-US" sz="2000" b="1" dirty="0"/>
                  <a:t>get the current indoor</a:t>
                </a:r>
                <a:r>
                  <a:rPr lang="en-US" sz="2000" dirty="0"/>
                  <a:t> </a:t>
                </a:r>
                <a:r>
                  <a:rPr lang="en-US" sz="2000" b="1" dirty="0"/>
                  <a:t>measurements</a:t>
                </a:r>
                <a:r>
                  <a:rPr lang="en-US" sz="2000" dirty="0"/>
                  <a:t>.</a:t>
                </a:r>
                <a:endParaRPr dirty="0"/>
              </a:p>
              <a:p>
                <a:pPr lvl="1" algn="just">
                  <a:buFont typeface="Wingdings"/>
                  <a:buChar char="q"/>
                  <a:defRPr/>
                </a:pPr>
                <a:r>
                  <a:rPr lang="en-US" sz="2000" b="1" dirty="0"/>
                  <a:t>STEP 2:</a:t>
                </a:r>
                <a:r>
                  <a:rPr lang="en-US" sz="2000" dirty="0"/>
                  <a:t> Every </a:t>
                </a:r>
                <a:r>
                  <a:rPr lang="en-US" sz="1900" dirty="0"/>
                  <a:t>T</a:t>
                </a:r>
                <a:r>
                  <a:rPr lang="en-US" sz="1900" baseline="-25000" dirty="0"/>
                  <a:t>2</a:t>
                </a:r>
                <a:r>
                  <a:rPr lang="en-US" sz="2000" dirty="0"/>
                  <a:t> </a:t>
                </a:r>
                <a:r>
                  <a:rPr lang="en-US" sz="2000" b="1" dirty="0"/>
                  <a:t>get the current outdoor conditions</a:t>
                </a:r>
                <a:r>
                  <a:rPr lang="en-US" sz="2000" dirty="0"/>
                  <a:t>.</a:t>
                </a:r>
                <a:endParaRPr dirty="0"/>
              </a:p>
              <a:p>
                <a:pPr lvl="1" algn="just">
                  <a:buFont typeface="Wingdings"/>
                  <a:buChar char="q"/>
                  <a:defRPr/>
                </a:pPr>
                <a:r>
                  <a:rPr lang="en-US" sz="2000" b="1" dirty="0"/>
                  <a:t>STEP 3:</a:t>
                </a:r>
                <a:r>
                  <a:rPr lang="en-US" sz="2000" dirty="0"/>
                  <a:t> Every </a:t>
                </a:r>
                <a:r>
                  <a:rPr lang="en-US" sz="1900" dirty="0"/>
                  <a:t>T</a:t>
                </a:r>
                <a:r>
                  <a:rPr lang="en-US" sz="1900" baseline="-25000" dirty="0"/>
                  <a:t>2</a:t>
                </a:r>
                <a:r>
                  <a:rPr lang="en-US" sz="2000" dirty="0"/>
                  <a:t> </a:t>
                </a:r>
                <a:r>
                  <a:rPr lang="en-US" sz="2000" b="1" dirty="0"/>
                  <a:t>get the forecasted outdoor and occupancy conditions</a:t>
                </a:r>
                <a:r>
                  <a:rPr lang="en-US" sz="2000" dirty="0"/>
                  <a:t>.</a:t>
                </a:r>
                <a:endParaRPr lang="en-US" sz="22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Times New Roman"/>
                </a:endParaRPr>
              </a:p>
              <a:p>
                <a:pPr lvl="1" algn="just">
                  <a:buClr>
                    <a:srgbClr val="99CB38"/>
                  </a:buClr>
                  <a:buFont typeface="Wingdings"/>
                  <a:buChar char="q"/>
                  <a:defRPr/>
                </a:pPr>
                <a:r>
                  <a:rPr lang="en-US" sz="2000" b="1" dirty="0"/>
                  <a:t>STEP 4: </a:t>
                </a:r>
                <a:r>
                  <a:rPr lang="en-US" sz="2000" dirty="0"/>
                  <a:t>Every </a:t>
                </a:r>
                <a:r>
                  <a:rPr lang="en-US" sz="1900" dirty="0"/>
                  <a:t>T</a:t>
                </a:r>
                <a:r>
                  <a:rPr lang="en-US" sz="1900" baseline="-25000" dirty="0"/>
                  <a:t>2</a:t>
                </a:r>
                <a:r>
                  <a:rPr lang="en-US" sz="2000" dirty="0"/>
                  <a:t> </a:t>
                </a:r>
                <a:r>
                  <a:rPr lang="en-US" sz="2000" b="1" dirty="0"/>
                  <a:t>generate a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Times New Roman"/>
                  </a:rPr>
                  <a:t> set of control decisions</a:t>
                </a:r>
                <a:r>
                  <a:rPr 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Times New Roman"/>
                  </a:rPr>
                  <a:t> (set-points) to be applied for the next </a:t>
                </a:r>
                <a:r>
                  <a:rPr lang="en-US" sz="1900" dirty="0"/>
                  <a:t>T</a:t>
                </a:r>
                <a:r>
                  <a:rPr lang="en-US" sz="1900" baseline="-25000" dirty="0"/>
                  <a:t>2</a:t>
                </a:r>
                <a:r>
                  <a:rPr 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Times New Roman"/>
                  </a:rPr>
                  <a:t>, as follows:</a:t>
                </a:r>
                <a:endParaRPr dirty="0"/>
              </a:p>
              <a:p>
                <a:pPr marL="201168" lvl="1" indent="0" algn="just">
                  <a:buClr>
                    <a:srgbClr val="99CB38"/>
                  </a:buClr>
                  <a:buNone/>
                  <a:defRPr/>
                </a:pPr>
                <a:r>
                  <a:rPr 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Times New Roman"/>
                  </a:rPr>
                  <a:t> </a:t>
                </a:r>
                <a:endParaRPr dirty="0"/>
              </a:p>
              <a:p>
                <a:pPr marL="201168" lvl="1" indent="0" algn="ctr">
                  <a:buClr>
                    <a:srgbClr val="99CB38"/>
                  </a:buClr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sz="22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Times New Roman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sz="22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sub>
                    </m:sSub>
                    <m:r>
                      <a:rPr lang="en-US" sz="22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sub>
                    </m:sSub>
                    <m:r>
                      <a:rPr lang="en-US" sz="22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  <m: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𝑻𝑬𝑷</m:t>
                              </m:r>
                              <m: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𝑺𝑻𝑬𝑷</m:t>
                              </m:r>
                              <m: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𝑺𝑻𝑬𝑷</m:t>
                              </m:r>
                              <m: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200" b="1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Times New Roman"/>
                  </a:rPr>
                  <a:t> </a:t>
                </a:r>
                <a:endParaRPr dirty="0"/>
              </a:p>
              <a:p>
                <a:pPr lvl="1" algn="just">
                  <a:buFont typeface="Wingdings"/>
                  <a:buChar char="q"/>
                  <a:defRPr/>
                </a:pPr>
                <a:endParaRPr lang="en-US" sz="22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Times New Roman"/>
                </a:endParaRPr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097279" y="1845733"/>
                <a:ext cx="7804126" cy="4107197"/>
              </a:xfrm>
              <a:prstGeom prst="rect">
                <a:avLst/>
              </a:prstGeom>
              <a:blipFill>
                <a:blip r:embed="rId2"/>
                <a:stretch>
                  <a:fillRect l="-2031" t="-1780" r="-19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Task 3.1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Function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10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/>
        </p:blipFill>
        <p:spPr bwMode="auto">
          <a:xfrm>
            <a:off x="8901405" y="2407298"/>
            <a:ext cx="3290596" cy="293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Plug-N-Harvest: </a:t>
            </a:r>
            <a:r>
              <a:rPr lang="en-US">
                <a:solidFill>
                  <a:srgbClr val="00B0F0"/>
                </a:solidFill>
              </a:rPr>
              <a:t>Task 3.2</a:t>
            </a:r>
            <a:endParaRPr lang="el-G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Optimal Energy Management System  (OEMS) at District/Grid Level.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Plug-N-Harvest: </a:t>
            </a:r>
            <a:r>
              <a:rPr lang="en-US" dirty="0">
                <a:solidFill>
                  <a:srgbClr val="00B0F0"/>
                </a:solidFill>
              </a:rPr>
              <a:t>Task 3.2</a:t>
            </a:r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PLUG-N-HARVEST</a:t>
            </a:r>
            <a:br>
              <a:rPr kumimoji="0" lang="en-US" sz="14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</a:br>
            <a:r>
              <a:rPr kumimoji="0" lang="en-US" sz="1400" b="1" i="0" u="none" strike="noStrike" kern="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ID: 768735 - H2020-EU.2.1.5.2.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14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335408"/>
            <a:ext cx="10679832" cy="3176130"/>
          </a:xfrm>
          <a:prstGeom prst="rect">
            <a:avLst/>
          </a:prstGeom>
        </p:spPr>
      </p:pic>
      <p:pic>
        <p:nvPicPr>
          <p:cNvPr id="11" name="Picture 2" descr="Resultado de imagen de etra i+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6860"/>
            <a:ext cx="1580304" cy="5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03895"/>
      </p:ext>
    </p:extLst>
  </p:cSld>
  <p:clrMapOvr>
    <a:masterClrMapping/>
  </p:clrMapOvr>
</p:sld>
</file>

<file path=ppt/theme/theme1.xml><?xml version="1.0" encoding="utf-8"?>
<a:theme xmlns:a="http://schemas.openxmlformats.org/drawingml/2006/main" name="PnH - Template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Ανασκόπηση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nH - Template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2_PnH - Template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Ανασκόπηση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3117</Words>
  <Application>Microsoft Macintosh PowerPoint</Application>
  <PresentationFormat>Widescreen</PresentationFormat>
  <Paragraphs>506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MS Mincho</vt:lpstr>
      <vt:lpstr>Arial</vt:lpstr>
      <vt:lpstr>Calibri</vt:lpstr>
      <vt:lpstr>Cambria Math</vt:lpstr>
      <vt:lpstr>Courier New</vt:lpstr>
      <vt:lpstr>Helvetica Neue</vt:lpstr>
      <vt:lpstr>Kabel Bk BT</vt:lpstr>
      <vt:lpstr>Times New Roman</vt:lpstr>
      <vt:lpstr>Verdana</vt:lpstr>
      <vt:lpstr>Wingdings</vt:lpstr>
      <vt:lpstr>PnH - Template</vt:lpstr>
      <vt:lpstr>1_PnH - Template</vt:lpstr>
      <vt:lpstr>2_PnH - Template</vt:lpstr>
      <vt:lpstr>Hoja de cálculo</vt:lpstr>
      <vt:lpstr>Visio</vt:lpstr>
      <vt:lpstr>Plug-N-Harvest</vt:lpstr>
      <vt:lpstr>Plug-N-Harvest: Project Information</vt:lpstr>
      <vt:lpstr>Plug-N-Harvest: WP3 Description</vt:lpstr>
      <vt:lpstr>Plug-N-Harvest: WP3 Progress</vt:lpstr>
      <vt:lpstr>Plug-N-Harvest: Task 3.1</vt:lpstr>
      <vt:lpstr>Plug-N-Harvest: Task 3.1 Function</vt:lpstr>
      <vt:lpstr>Plug-N-Harvest: Task 3.1 Function</vt:lpstr>
      <vt:lpstr>Plug-N-Harvest: Task 3.2</vt:lpstr>
      <vt:lpstr>Plug-N-Harvest: Task 3.2</vt:lpstr>
      <vt:lpstr>Plug-N-Harvest: Task 3.2</vt:lpstr>
      <vt:lpstr>Plug-N-Harvest: Task 3.2 OEMS</vt:lpstr>
      <vt:lpstr>Plug-N-Harvest: Task 3.2 OEMS</vt:lpstr>
      <vt:lpstr>Plug-N-Harvest: Task 3.2 OEMS</vt:lpstr>
      <vt:lpstr>Plug-N-Harvest: Task 3.2 OEMS</vt:lpstr>
      <vt:lpstr>Plug-N-Harvest: Task 3.2 OEMS</vt:lpstr>
      <vt:lpstr>Plug-N-Harvest: Task 3.2 OEMS</vt:lpstr>
      <vt:lpstr>Plug-N-Harvest: Task 3.2 DRFFO</vt:lpstr>
      <vt:lpstr>Plug-N-Harvest: Task 3.2 DRFFO</vt:lpstr>
      <vt:lpstr>Plug-N-Harvest: Task 3.2 DRFFO</vt:lpstr>
      <vt:lpstr>Plug-N-Harvest: Task 3.2 DRFFO</vt:lpstr>
      <vt:lpstr>Plug-N-Harvest: Task 3.2 DRFFO</vt:lpstr>
      <vt:lpstr>Plug-N-Harvest: Task 3.2 DRFFO</vt:lpstr>
      <vt:lpstr>Plug-N-Harvest: Task 3.2 DRFFO</vt:lpstr>
      <vt:lpstr>Plug-N-Harvest: Task 3.3</vt:lpstr>
      <vt:lpstr>Plug-N-Harvest: Task 3.3 – Safety Mechanisms</vt:lpstr>
      <vt:lpstr>Plug-N-Harvest: Task 3.3 – Safety Mechanisms </vt:lpstr>
      <vt:lpstr>Plug-N-Harvest: Task 3.4</vt:lpstr>
      <vt:lpstr>Plug-N-Harvest: Task 3.4 description</vt:lpstr>
      <vt:lpstr>Plug-N-Harvest: Task 3.4</vt:lpstr>
      <vt:lpstr>Plug-N-Harvest: T3.4 Security Protocols</vt:lpstr>
      <vt:lpstr>Plug-N-Harvest: T3.4 BMS Interoperability</vt:lpstr>
      <vt:lpstr>Plug-N-Harvest: T3.4: Modbus-RTU Integration with BMS-gateway </vt:lpstr>
      <vt:lpstr>Plug-N-Harvest: T3.4: Open-REST Integration with BMS-Server.</vt:lpstr>
      <vt:lpstr>Plug-N-Harvest: Responsibilities for Integration and Deployment in Pilots</vt:lpstr>
      <vt:lpstr>Plug-N-Harvest: Needs for Integration and Deployment in Pilots</vt:lpstr>
      <vt:lpstr>Plug-N-Harvest: Task 3.4: Deployment Validation of Modbus-RTU Slave Devices</vt:lpstr>
      <vt:lpstr>Plug-N-Harvest: WP3 Control and Metering Network</vt:lpstr>
      <vt:lpstr>Plug-N-Harvest: WP3 Equipment Deployment</vt:lpstr>
      <vt:lpstr>Plug-N-Harvest: WP3 Feedback Control Equipment</vt:lpstr>
      <vt:lpstr>Plug-N-Harvest: WP3 Feedback Control Equipment</vt:lpstr>
      <vt:lpstr>Plug-N-Harvest: WP3 Feedback Control Equipment</vt:lpstr>
      <vt:lpstr>Plug-N-Harvest: WP3 Indicative Commercial Solutions</vt:lpstr>
      <vt:lpstr>Plug-N-Harvest: WP3 Next Steps</vt:lpstr>
      <vt:lpstr>Thank you!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Plug-N-Harvest</dc:title>
  <dc:creator>Skarmeta</dc:creator>
  <cp:lastModifiedBy>Ιάκωβος Μιχαηλίδης</cp:lastModifiedBy>
  <cp:revision>65</cp:revision>
  <dcterms:modified xsi:type="dcterms:W3CDTF">2018-06-06T12:38:03Z</dcterms:modified>
</cp:coreProperties>
</file>