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</p:sldMasterIdLst>
  <p:notesMasterIdLst>
    <p:notesMasterId r:id="rId61"/>
  </p:notesMasterIdLst>
  <p:sldIdLst>
    <p:sldId id="256" r:id="rId3"/>
    <p:sldId id="257" r:id="rId4"/>
    <p:sldId id="258" r:id="rId5"/>
    <p:sldId id="403" r:id="rId6"/>
    <p:sldId id="402" r:id="rId7"/>
    <p:sldId id="401" r:id="rId8"/>
    <p:sldId id="400" r:id="rId9"/>
    <p:sldId id="404" r:id="rId10"/>
    <p:sldId id="262" r:id="rId11"/>
    <p:sldId id="434" r:id="rId12"/>
    <p:sldId id="414" r:id="rId13"/>
    <p:sldId id="435" r:id="rId14"/>
    <p:sldId id="436" r:id="rId15"/>
    <p:sldId id="437" r:id="rId16"/>
    <p:sldId id="439" r:id="rId17"/>
    <p:sldId id="327" r:id="rId18"/>
    <p:sldId id="405" r:id="rId19"/>
    <p:sldId id="406" r:id="rId20"/>
    <p:sldId id="396" r:id="rId21"/>
    <p:sldId id="397" r:id="rId22"/>
    <p:sldId id="407" r:id="rId23"/>
    <p:sldId id="408" r:id="rId24"/>
    <p:sldId id="409" r:id="rId25"/>
    <p:sldId id="319" r:id="rId26"/>
    <p:sldId id="326" r:id="rId27"/>
    <p:sldId id="334" r:id="rId28"/>
    <p:sldId id="332" r:id="rId29"/>
    <p:sldId id="335" r:id="rId30"/>
    <p:sldId id="333" r:id="rId31"/>
    <p:sldId id="330" r:id="rId32"/>
    <p:sldId id="279" r:id="rId33"/>
    <p:sldId id="432" r:id="rId34"/>
    <p:sldId id="433" r:id="rId35"/>
    <p:sldId id="412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1" r:id="rId51"/>
    <p:sldId id="391" r:id="rId52"/>
    <p:sldId id="394" r:id="rId53"/>
    <p:sldId id="415" r:id="rId54"/>
    <p:sldId id="395" r:id="rId55"/>
    <p:sldId id="292" r:id="rId56"/>
    <p:sldId id="398" r:id="rId57"/>
    <p:sldId id="399" r:id="rId58"/>
    <p:sldId id="392" r:id="rId59"/>
    <p:sldId id="293" r:id="rId60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Ιάκωβος Μιχαηλίδης" initials="ΙΜ" lastIdx="1" clrIdx="0">
    <p:extLst>
      <p:ext uri="{19B8F6BF-5375-455C-9EA6-DF929625EA0E}">
        <p15:presenceInfo xmlns:p15="http://schemas.microsoft.com/office/powerpoint/2012/main" userId="S::imichai@duth.gr::5dddc326-df32-44e1-bf31-84bdd6d3d0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63A5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E16918-75BB-944B-E6FE-97F2DAA8C3C7}">
  <a:tblStyle styleId="{1545C07A-A240-F93C-B294-F344A4DAED0B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FE16918-75BB-944B-E6FE-97F2DAA8C3C7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110" d="100"/>
          <a:sy n="110" d="100"/>
        </p:scale>
        <p:origin x="4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Θέση κεφαλίδας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ημερομηνίας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91C032-8591-4F9F-BA22-443D8B9DBEF2}" type="datetimeFigureOut">
              <a:t>2/27/19</a:t>
            </a:fld>
            <a:endParaRPr lang="en-US"/>
          </a:p>
        </p:txBody>
      </p:sp>
      <p:sp>
        <p:nvSpPr>
          <p:cNvPr id="6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Θέση σημειώσεων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l-GR"/>
              <a:t>Επεξεργασία 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n-US"/>
          </a:p>
        </p:txBody>
      </p:sp>
      <p:sp>
        <p:nvSpPr>
          <p:cNvPr id="8" name="Θέση υποσέλιδου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E8E0D7-F8FE-4020-B0F2-815F83AEE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Διαφάνεια τίτλο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PROJECT TITLE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WPX - Task X.X: Task or deliverable title HERE</a:t>
            </a:r>
            <a:endParaRPr/>
          </a:p>
          <a:p>
            <a:pPr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859292" y="6459785"/>
            <a:ext cx="1710260" cy="365125"/>
          </a:xfrm>
        </p:spPr>
        <p:txBody>
          <a:bodyPr/>
          <a:lstStyle/>
          <a:p>
            <a:pPr>
              <a:defRPr/>
            </a:pPr>
            <a:fld id="{40F4E886-7301-4474-86BD-9B5B4C643F56}" type="datetime1">
              <a:t>2/27/19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25622" y="6459785"/>
            <a:ext cx="1087438" cy="365125"/>
          </a:xfrm>
        </p:spPr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11" name="Ομάδα 23"/>
          <p:cNvGrpSpPr/>
          <p:nvPr userDrawn="1"/>
        </p:nvGrpSpPr>
        <p:grpSpPr bwMode="auto"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2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Ομάδα 18"/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7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8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9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Τίτλος και Κατακόρυφο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 lIns="45720" tIns="0" rIns="45720" bIns="0"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DB0B1E-DEAE-4CBE-A42B-AFEABF2D80C4}" type="datetime1">
              <a:t>2/27/19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Κατακόρυφος τίτλος και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18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Vertical Title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CF32DC-8BE5-4FBE-BEC8-3CF6B3B972B5}" type="datetime1">
              <a:t>2/27/19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3" name="Εικόνα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5400000">
            <a:off x="-171772" y="5764975"/>
            <a:ext cx="1072004" cy="71467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 rot="5400000">
            <a:off x="11061529" y="5766132"/>
            <a:ext cx="1133648" cy="1089708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9292" y="6459785"/>
            <a:ext cx="1710260" cy="365125"/>
          </a:xfrm>
        </p:spPr>
        <p:txBody>
          <a:bodyPr/>
          <a:lstStyle/>
          <a:p>
            <a:fld id="{40F4E886-7301-4474-86BD-9B5B4C643F56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5622" y="6459785"/>
            <a:ext cx="1087438" cy="365125"/>
          </a:xfrm>
        </p:spPr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B1077E51-D833-444F-8F9A-ECFCB822172D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id="{E89A774E-3AA7-48C0-A869-6155FBDA0D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8">
              <a:extLst>
                <a:ext uri="{FF2B5EF4-FFF2-40B4-BE49-F238E27FC236}">
                  <a16:creationId xmlns:a16="http://schemas.microsoft.com/office/drawing/2014/main" id="{31CD710B-C000-4BC0-95DE-E420B42FFB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8">
              <a:extLst>
                <a:ext uri="{FF2B5EF4-FFF2-40B4-BE49-F238E27FC236}">
                  <a16:creationId xmlns:a16="http://schemas.microsoft.com/office/drawing/2014/main" id="{434D3471-EABD-48E5-9E38-05D6FB41B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E426D7DF-322D-4C32-8367-7D2ECAA5E7D2}"/>
              </a:ext>
            </a:extLst>
          </p:cNvPr>
          <p:cNvGrpSpPr/>
          <p:nvPr userDrawn="1"/>
        </p:nvGrpSpPr>
        <p:grpSpPr>
          <a:xfrm>
            <a:off x="-3" y="5995713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D343923A-53F8-490B-8309-F3D82466784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50390A1A-8D46-4BDB-9F90-0B900E264D9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ED04F5D-513F-4679-A122-E350071F5D1C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11923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26F7F1-73E5-42DF-AE6B-BC1B99F56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612D3F4-0F40-4DC0-B582-280A460D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F940-3752-4988-A080-ACBD9960BA4B}" type="datetime1">
              <a:rPr lang="en-US" smtClean="0"/>
              <a:pPr/>
              <a:t>2/27/19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0D3B07AB-1213-436F-B06A-EE53137B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0D381510-7CEE-46A0-9CA1-745ACABB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6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B51E-3943-40B2-9BC6-F6706F17CFAB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43C16FE-CE7E-4EEB-AC88-AFC2754AC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C308791F-8CFD-4C06-9B8A-9C7BE9A8F531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id="{38039ED5-B2FD-4CD4-B618-9DF9BD751A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id="{32F2A100-2389-49EA-B7F2-7127B1CF7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id="{992A9B7B-E089-42FA-BDFD-C0559D6E9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E3C49DDD-6924-496F-B888-F8C7C67966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4189554-F227-4AE4-A4C2-35E50B5F0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8F469D77-EF19-4057-AE87-E3ADDE7EA43B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DD03EBFC-06E0-4021-A919-3201FB912504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48FC381C-27D3-4527-B488-05F888E6D541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CFED065A-E2E6-41D0-A136-406B2A928BA5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23" name="Εικόνα 10">
            <a:extLst>
              <a:ext uri="{FF2B5EF4-FFF2-40B4-BE49-F238E27FC236}">
                <a16:creationId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24" name="Εικόνα 15">
            <a:extLst>
              <a:ext uri="{FF2B5EF4-FFF2-40B4-BE49-F238E27FC236}">
                <a16:creationId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9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9F1-94BF-45D3-AE33-6ABCB2F20E7B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C05-FFF6-4D9D-9DB5-7D1A9A8DDC4A}" type="datetime1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0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430A-72C9-4ED3-B5E4-3D55C9729DA8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0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629B-A2E2-43B0-BC7C-2B77883FD396}" type="datetime1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9CBEFB42-D63E-48B0-A7CD-3A60FAEC760C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C37FF781-9C17-4A91-922E-F3B350CA9B95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3D52B7E-3185-4429-8C69-D68660BF7562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9062B99A-805E-48DA-B107-0ADF8E7285BD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0A252D2-8345-4587-9DE7-54B25A62F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7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Plug-N-Harvest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WPX - Task X.X: Task or deliverable title HERE</a:t>
            </a:r>
          </a:p>
          <a:p>
            <a:pPr lvl="0"/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fld id="{1DC22D29-6C03-4FCB-92CF-E05A67975532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9255103-ABFE-4C1E-9EBF-BCAD2DDD1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88EF884B-A5A0-448E-A2B4-B09A0C195D0A}"/>
              </a:ext>
            </a:extLst>
          </p:cNvPr>
          <p:cNvGrpSpPr/>
          <p:nvPr userDrawn="1"/>
        </p:nvGrpSpPr>
        <p:grpSpPr>
          <a:xfrm rot="16200000">
            <a:off x="906181" y="3323698"/>
            <a:ext cx="6824911" cy="177516"/>
            <a:chOff x="-3" y="5947506"/>
            <a:chExt cx="12192003" cy="195824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FFF23D27-342C-4ED8-81CD-A4251EC1555C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E9F2C060-EBC0-4C48-961A-E9557C2BD013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8F5D799A-6E78-4B81-8B77-17801B2BA134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16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Τίτλος και περιεχό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6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C9F940-3752-4988-A080-ACBD9960BA4B}" type="datetime1">
              <a:t>2/27/19</a:t>
            </a:fld>
            <a:endParaRPr lang="en-US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5074920"/>
            <a:ext cx="960379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126" y="5907024"/>
            <a:ext cx="9603417" cy="41064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731-F406-4A17-A852-A57626BC2303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35D5308-59B2-45DC-AC22-360428095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1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1E-DEAE-4CBE-A42B-AFEABF2D80C4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9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A15C9D72-037B-41FD-81C7-E1D78679537D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3B75D703-A31E-4336-8AAF-9F15FEF0E56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BEF65BCD-F79A-46B4-97C7-D220305AA624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53E837A-2174-444B-83A0-E17846E7DC2B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32DC-8BE5-4FBE-BEC8-3CF6B3B972B5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FDD8FD8-32AF-478D-BC06-892FF8B46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772" y="5764975"/>
            <a:ext cx="1072004" cy="71467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8E54492-3E5A-49E9-8914-E7CC6B0CB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46B51E-3943-40B2-9BC6-F6706F17CFAB}" type="datetime1"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WPX - Task X.X: Task or deliverable title HERE</a:t>
            </a:r>
            <a:endParaRPr/>
          </a:p>
          <a:p>
            <a:pPr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</p:txBody>
      </p:sp>
      <p:grpSp>
        <p:nvGrpSpPr>
          <p:cNvPr id="8" name="Ομάδα 17"/>
          <p:cNvGrpSpPr/>
          <p:nvPr userDrawn="1"/>
        </p:nvGrpSpPr>
        <p:grpSpPr bwMode="auto"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 userDrawn="1"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PROJECT TITLE</a:t>
            </a:r>
            <a:endParaRPr/>
          </a:p>
        </p:txBody>
      </p:sp>
      <p:grpSp>
        <p:nvGrpSpPr>
          <p:cNvPr id="14" name="Ομάδα 2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1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8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9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Δύο περιεχόμεν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2FB9F1-94BF-45D3-AE33-6ABCB2F20E7B}" type="datetime1">
              <a:t>2/27/19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Σύγκρισ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C3DC05-FFF6-4D9D-9DB5-7D1A9A8DDC4A}" type="datetime1"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Μόνο τίτλο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2/27/19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Κεν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C6629B-A2E2-43B0-BC7C-2B77883FD396}" type="datetime1">
              <a:t>2/27/19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8" name="Ομάδα 1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9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Περιεχόμενο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94358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z="4800" b="0" i="0" u="none" strike="noStrike" cap="none" spc="-5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</a:rPr>
              <a:t>Plug-N-Harvest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WPX - Task X.X: Task or deliverable title HERE</a:t>
            </a:r>
            <a:endParaRPr/>
          </a:p>
          <a:p>
            <a:pPr lvl="0"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DC22D29-6C03-4FCB-92CF-E05A67975532}" type="datetime1">
              <a:t>2/27/19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1" name="Εικόνα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12" name="Ομάδα 19"/>
          <p:cNvGrpSpPr/>
          <p:nvPr userDrawn="1"/>
        </p:nvGrpSpPr>
        <p:grpSpPr bwMode="auto">
          <a:xfrm rot="16199999">
            <a:off x="906181" y="3323698"/>
            <a:ext cx="6824911" cy="177516"/>
            <a:chOff x="-3" y="5947505"/>
            <a:chExt cx="12192003" cy="195824"/>
          </a:xfrm>
        </p:grpSpPr>
        <p:sp>
          <p:nvSpPr>
            <p:cNvPr id="13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4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5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6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Εικόνα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607127" y="5074920"/>
            <a:ext cx="960379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l-GR"/>
              <a:t>Επεξεργασία στυλ υποδείγματος κειμένου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8D4731-F406-4A17-A852-A57626BC2303}" type="datetime1">
              <a:t>2/27/19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7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C9F940-3752-4988-A080-ACBD9960BA4B}" type="datetime1">
              <a:t>2/27/19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14" name="Ομάδα 29"/>
          <p:cNvGrpSpPr/>
          <p:nvPr userDrawn="1"/>
        </p:nvGrpSpPr>
        <p:grpSpPr bwMode="auto"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15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Εικόνα 10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>
        <a:lnSpc>
          <a:spcPct val="85000"/>
        </a:lnSpc>
        <a:spcBef>
          <a:spcPts val="0"/>
        </a:spcBef>
        <a:buNone/>
        <a:defRPr sz="48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1pPr>
      <a:lvl2pPr marL="38404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56692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74980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93268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E492B0E9-531B-4925-B657-2BE448CF69F1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8DE7556A-AA3B-4ED2-92AC-D167BFFBFA1D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65ADA764-0488-49B9-B596-23756CFA328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79F76D77-D388-40FA-9546-FC0D56BCD5E0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FC9F940-3752-4988-A080-ACBD9960BA4B}" type="datetime1">
              <a:rPr lang="en-US" smtClean="0"/>
              <a:pPr/>
              <a:t>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6F34D8A-136C-4FA7-8325-F06DF2D5CB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BA6E2B9-6CAE-4B21-A9FA-8087BC61DA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F0085E31-E4FC-4984-96C4-2425E589CC45}"/>
              </a:ext>
            </a:extLst>
          </p:cNvPr>
          <p:cNvGrpSpPr/>
          <p:nvPr userDrawn="1"/>
        </p:nvGrpSpPr>
        <p:grpSpPr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31" name="Straight Connector 8">
              <a:extLst>
                <a:ext uri="{FF2B5EF4-FFF2-40B4-BE49-F238E27FC236}">
                  <a16:creationId xmlns:a16="http://schemas.microsoft.com/office/drawing/2014/main" id="{89FE1EE2-C458-49C3-804C-DFFA402467F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">
              <a:extLst>
                <a:ext uri="{FF2B5EF4-FFF2-40B4-BE49-F238E27FC236}">
                  <a16:creationId xmlns:a16="http://schemas.microsoft.com/office/drawing/2014/main" id="{F8B83012-3BFE-4E1A-BF4E-6C3E30D5AF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23BCB931-7A15-404C-8A6F-DAB743C6B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>
              <a:extLst>
                <a:ext uri="{FF2B5EF4-FFF2-40B4-BE49-F238E27FC236}">
                  <a16:creationId xmlns:a16="http://schemas.microsoft.com/office/drawing/2014/main" id="{DBEECB60-E8C1-4EEE-BB52-2FD68B2AA7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ug-n-harvest.eu/" TargetMode="External"/><Relationship Id="rId2" Type="http://schemas.openxmlformats.org/officeDocument/2006/relationships/hyperlink" Target="http://cordis.europa.eu/project/rcn/211287_e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ctrTitle"/>
          </p:nvPr>
        </p:nvSpPr>
        <p:spPr bwMode="auto">
          <a:xfrm>
            <a:off x="1097280" y="758951"/>
            <a:ext cx="10058400" cy="1517921"/>
          </a:xfrm>
        </p:spPr>
        <p:txBody>
          <a:bodyPr/>
          <a:lstStyle/>
          <a:p>
            <a:pPr>
              <a:defRPr/>
            </a:pPr>
            <a:r>
              <a:rPr lang="en-US" dirty="0"/>
              <a:t>Plug-N-Harvest</a:t>
            </a:r>
            <a:endParaRPr dirty="0"/>
          </a:p>
        </p:txBody>
      </p:sp>
      <p:sp>
        <p:nvSpPr>
          <p:cNvPr id="5" name="Υπότιτλος 2"/>
          <p:cNvSpPr>
            <a:spLocks noGrp="1"/>
          </p:cNvSpPr>
          <p:nvPr>
            <p:ph type="subTitle" idx="1"/>
          </p:nvPr>
        </p:nvSpPr>
        <p:spPr bwMode="auto">
          <a:xfrm>
            <a:off x="1066800" y="3212976"/>
            <a:ext cx="10058400" cy="29609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000" dirty="0"/>
              <a:t>WP</a:t>
            </a:r>
            <a:r>
              <a:rPr lang="en-US" sz="2000" dirty="0">
                <a:solidFill>
                  <a:srgbClr val="00B0F0"/>
                </a:solidFill>
              </a:rPr>
              <a:t>3: The PLUG-N-HARVEST Control and Management at Building and District Level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/>
              <a:t>ORGANIZATION: </a:t>
            </a:r>
            <a:r>
              <a:rPr lang="en-US" sz="2000" dirty="0" err="1">
                <a:solidFill>
                  <a:srgbClr val="00B0F0"/>
                </a:solidFill>
              </a:rPr>
              <a:t>Certh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err="1">
                <a:solidFill>
                  <a:srgbClr val="00B0F0"/>
                </a:solidFill>
              </a:rPr>
              <a:t>Odins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err="1">
                <a:solidFill>
                  <a:srgbClr val="00B0F0"/>
                </a:solidFill>
              </a:rPr>
              <a:t>Etra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i+d</a:t>
            </a:r>
            <a:r>
              <a:rPr lang="en-US" sz="2000" dirty="0">
                <a:solidFill>
                  <a:srgbClr val="00B0F0"/>
                </a:solidFill>
              </a:rPr>
              <a:t>, siemens</a:t>
            </a:r>
            <a:br>
              <a:rPr lang="en-US" sz="2000" dirty="0"/>
            </a:br>
            <a:r>
              <a:rPr lang="en-US" sz="2000" dirty="0"/>
              <a:t>PRESENTER(S): </a:t>
            </a:r>
            <a:r>
              <a:rPr lang="en-US" sz="2000" dirty="0" err="1">
                <a:solidFill>
                  <a:srgbClr val="00B0F0"/>
                </a:solidFill>
              </a:rPr>
              <a:t>iakovos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Michailidis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err="1">
                <a:solidFill>
                  <a:srgbClr val="00B0F0"/>
                </a:solidFill>
              </a:rPr>
              <a:t>christos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korkas</a:t>
            </a:r>
            <a:r>
              <a:rPr lang="en-US" sz="2000" dirty="0">
                <a:solidFill>
                  <a:srgbClr val="00B0F0"/>
                </a:solidFill>
              </a:rPr>
              <a:t>, STELIOS KRINIDIS, RAFAEL MARIN-PEREZ, Diego García-</a:t>
            </a:r>
            <a:r>
              <a:rPr lang="en-US" sz="2000" dirty="0" err="1">
                <a:solidFill>
                  <a:srgbClr val="00B0F0"/>
                </a:solidFill>
              </a:rPr>
              <a:t>Casarrubios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Gálvez</a:t>
            </a:r>
            <a:r>
              <a:rPr lang="en-US" sz="2000" dirty="0">
                <a:solidFill>
                  <a:srgbClr val="00B0F0"/>
                </a:solidFill>
              </a:rPr>
              <a:t>, CRISTIAN-RAUL VINTILA</a:t>
            </a: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dirty="0"/>
              <a:t>MEETING: </a:t>
            </a:r>
            <a:r>
              <a:rPr lang="en-US" sz="2000" dirty="0">
                <a:solidFill>
                  <a:srgbClr val="00B0F0"/>
                </a:solidFill>
              </a:rPr>
              <a:t>5</a:t>
            </a:r>
            <a:r>
              <a:rPr lang="en-US" sz="2000" baseline="30000" dirty="0">
                <a:solidFill>
                  <a:srgbClr val="00B0F0"/>
                </a:solidFill>
              </a:rPr>
              <a:t>TH</a:t>
            </a:r>
            <a:r>
              <a:rPr lang="en-US" sz="2000" dirty="0">
                <a:solidFill>
                  <a:srgbClr val="00B0F0"/>
                </a:solidFill>
              </a:rPr>
              <a:t> plenary MEETING 26-27 February 2019, </a:t>
            </a:r>
            <a:r>
              <a:rPr lang="en-US" sz="2000" dirty="0" err="1">
                <a:solidFill>
                  <a:srgbClr val="00B0F0"/>
                </a:solidFill>
              </a:rPr>
              <a:t>aachen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err="1">
                <a:solidFill>
                  <a:srgbClr val="00B0F0"/>
                </a:solidFill>
              </a:rPr>
              <a:t>germany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3.1 IMCS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37C9D11-50F5-4833-8A92-FB928224D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844824"/>
            <a:ext cx="9766644" cy="410445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Responsible for </a:t>
            </a:r>
            <a:r>
              <a:rPr lang="en-US" dirty="0"/>
              <a:t>the management and control at the building level: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PV generation;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Batteries exploitation level;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HVACs </a:t>
            </a:r>
            <a:r>
              <a:rPr lang="en-US"/>
              <a:t>utilization level;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Energy consumption for climating;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Thermal comfort preservation.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Inputs: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BMS information from indoor sensors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BMS information from outdoor (weather) sensors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BMS information from web-weather repositories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OEMS/DRFFO flexibility levels requests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OEMS/DRFFO demand shaping requests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?????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Outputs: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Control decisions for building level actuators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7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3.1 Intelligent Management and Control System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37C9D11-50F5-4833-8A92-FB928224D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844824"/>
            <a:ext cx="9766644" cy="4104456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201168" lvl="1" indent="0" algn="just">
              <a:buNone/>
            </a:pPr>
            <a:r>
              <a:rPr lang="el-GR" dirty="0">
                <a:solidFill>
                  <a:schemeClr val="tx1"/>
                </a:solidFill>
              </a:rPr>
              <a:t>    </a:t>
            </a:r>
            <a:endParaRPr lang="en-US" dirty="0">
              <a:solidFill>
                <a:schemeClr val="tx1"/>
              </a:solidFill>
            </a:endParaRPr>
          </a:p>
          <a:p>
            <a:pPr marL="201168" lvl="1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A5BAE-06C8-4ADF-804B-3F9419DA7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988840"/>
            <a:ext cx="5040560" cy="3467342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F3DEAF-DA74-4768-BFEF-F6B9F0DF2549}"/>
              </a:ext>
            </a:extLst>
          </p:cNvPr>
          <p:cNvSpPr txBox="1">
            <a:spLocks/>
          </p:cNvSpPr>
          <p:nvPr/>
        </p:nvSpPr>
        <p:spPr>
          <a:xfrm>
            <a:off x="1350279" y="1863654"/>
            <a:ext cx="4206632" cy="3736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IMCS Server Implementation: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Dedicated Server for IMCS module.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Multiple Instances ( one / building).</a:t>
            </a:r>
          </a:p>
          <a:p>
            <a:pPr marL="384048" lvl="2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Integration with BMS server: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Inputs for each IMCS module.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Outputs for every building actuator.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Data Analysis: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Inputs from building’s sensor network.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Inputs from weather modules.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Inputs from OEMS/DRFFO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7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F4B308-F1EE-40C3-ADA1-BE70343D4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16" y="1844824"/>
            <a:ext cx="5778146" cy="352010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52CF05-AE78-40BE-8221-253A72BF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3.1 IMCS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9DBA3-52F3-48AA-B1AF-56352AFB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3C952-8AA1-4DCE-95BC-E5FF07A6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BD46532-5C91-41F1-A2F9-14EABC7284C7}"/>
              </a:ext>
            </a:extLst>
          </p:cNvPr>
          <p:cNvSpPr txBox="1">
            <a:spLocks/>
          </p:cNvSpPr>
          <p:nvPr/>
        </p:nvSpPr>
        <p:spPr>
          <a:xfrm>
            <a:off x="1350279" y="1863654"/>
            <a:ext cx="4206632" cy="3736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IMCS Server Implementation:</a:t>
            </a:r>
          </a:p>
          <a:p>
            <a:pPr marL="384048" lvl="2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Information Vector 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Current Weather Conditions (temperature,</a:t>
            </a:r>
            <a:r>
              <a:rPr lang="el-GR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humidity,</a:t>
            </a:r>
            <a:r>
              <a:rPr lang="el-GR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solar radiation)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Weather Predictions (6-hour prediction of temperature and solar radiation)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Internal Conditions of each room/building (temperature, humidity, CO2, occupancy, battery SOC)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Previous Control Actions (smart thermostats, battery actions, smart valves)</a:t>
            </a:r>
            <a:endParaRPr lang="el-GR" sz="12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84048" lvl="2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5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F4B308-F1EE-40C3-ADA1-BE70343D4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16" y="1844824"/>
            <a:ext cx="5778146" cy="352010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52CF05-AE78-40BE-8221-253A72BF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3.1 IMCS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9DBA3-52F3-48AA-B1AF-56352AFB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3C952-8AA1-4DCE-95BC-E5FF07A6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0BD46532-5C91-41F1-A2F9-14EABC7284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0279" y="1863654"/>
                <a:ext cx="4206632" cy="373623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</a:rPr>
                  <a:t>IMCS Server Implementation:</a:t>
                </a:r>
              </a:p>
              <a:p>
                <a:pPr marL="384048" lvl="2" indent="0" algn="just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Cost Criterion: </a:t>
                </a:r>
                <a:endParaRPr lang="el-GR" dirty="0">
                  <a:solidFill>
                    <a:schemeClr val="tx1"/>
                  </a:solidFill>
                </a:endParaRP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Energy Consumption of the building (measured by sensor network) (</a:t>
                </a:r>
                <a:r>
                  <a:rPr lang="en-US" sz="1200" b="1" i="1" dirty="0" err="1">
                    <a:solidFill>
                      <a:schemeClr val="tx1"/>
                    </a:solidFill>
                  </a:rPr>
                  <a:t>Energy_Cost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Thermal Comfort (calculated by IMCS, using internal room/building conditions) (</a:t>
                </a:r>
                <a:r>
                  <a:rPr lang="en-US" sz="1200" b="1" i="1" dirty="0" err="1">
                    <a:solidFill>
                      <a:schemeClr val="tx1"/>
                    </a:solidFill>
                  </a:rPr>
                  <a:t>Thermal_Cost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OEMS/DRFFO flexibility/demand shaping criterion  </a:t>
                </a:r>
                <a:r>
                  <a:rPr lang="en-US" dirty="0">
                    <a:solidFill>
                      <a:srgbClr val="FF0000"/>
                    </a:solidFill>
                  </a:rPr>
                  <a:t>?????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sz="1200" b="1" i="1" dirty="0" err="1">
                    <a:solidFill>
                      <a:schemeClr val="tx1"/>
                    </a:solidFill>
                  </a:rPr>
                  <a:t>Demand_Cost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l-GR" dirty="0">
                  <a:solidFill>
                    <a:srgbClr val="FF0000"/>
                  </a:solidFill>
                </a:endParaRPr>
              </a:p>
              <a:p>
                <a:pPr marL="384048" lvl="2" indent="0" algn="just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384048" lvl="2" indent="0" algn="just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Cost for minimization: </a:t>
                </a:r>
              </a:p>
              <a:p>
                <a:pPr marL="384048" lvl="2" indent="0" algn="ctr"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𝑇𝐶</m:t>
                    </m:r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(t)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*</a:t>
                </a:r>
                <a:r>
                  <a:rPr lang="en-US" sz="1200" i="1" dirty="0" err="1">
                    <a:solidFill>
                      <a:schemeClr val="tx1"/>
                    </a:solidFill>
                  </a:rPr>
                  <a:t>Energy_Cost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*Thermal_Cost +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*Demand_Cost </a:t>
                </a: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endParaRPr lang="el-GR" sz="1200" dirty="0">
                  <a:solidFill>
                    <a:schemeClr val="tx1"/>
                  </a:solidFill>
                </a:endParaRP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 algn="just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384048" lvl="2" indent="0" algn="just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 algn="just"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0BD46532-5C91-41F1-A2F9-14EABC72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79" y="1863654"/>
                <a:ext cx="4206632" cy="3736238"/>
              </a:xfrm>
              <a:prstGeom prst="rect">
                <a:avLst/>
              </a:prstGeom>
              <a:blipFill>
                <a:blip r:embed="rId3"/>
                <a:stretch>
                  <a:fillRect t="-1631" r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05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0C705-88AC-44A2-90E4-055791CD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45E97-CD65-4635-A74E-63BD2A37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2254F01-5CBF-4F11-B088-07783FD9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967705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3.1 IMCS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8EAD5B-644D-4B23-8ED9-AF8D75F3E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255043"/>
            <a:ext cx="5671659" cy="4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2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52CF05-AE78-40BE-8221-253A72BF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3.1 IMCS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9DBA3-52F3-48AA-B1AF-56352AFB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3C952-8AA1-4DCE-95BC-E5FF07A6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220568-F3EE-40E5-939F-269EECD4C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774832"/>
            <a:ext cx="4629149" cy="2588581"/>
          </a:xfr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493C2F5A-1E89-423A-B23F-3E1747CE4689}"/>
              </a:ext>
            </a:extLst>
          </p:cNvPr>
          <p:cNvSpPr txBox="1">
            <a:spLocks/>
          </p:cNvSpPr>
          <p:nvPr/>
        </p:nvSpPr>
        <p:spPr>
          <a:xfrm>
            <a:off x="1097280" y="1905658"/>
            <a:ext cx="4483616" cy="7082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Real-life Testbed for IMCS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AA0244-BFD3-4AB5-A505-8C3526B18F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28048" y="2812658"/>
          <a:ext cx="5145425" cy="27765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29085">
                  <a:extLst>
                    <a:ext uri="{9D8B030D-6E8A-4147-A177-3AD203B41FA5}">
                      <a16:colId xmlns:a16="http://schemas.microsoft.com/office/drawing/2014/main" val="2704227543"/>
                    </a:ext>
                  </a:extLst>
                </a:gridCol>
                <a:gridCol w="1131155">
                  <a:extLst>
                    <a:ext uri="{9D8B030D-6E8A-4147-A177-3AD203B41FA5}">
                      <a16:colId xmlns:a16="http://schemas.microsoft.com/office/drawing/2014/main" val="268951783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8612347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17361470"/>
                    </a:ext>
                  </a:extLst>
                </a:gridCol>
                <a:gridCol w="896953">
                  <a:extLst>
                    <a:ext uri="{9D8B030D-6E8A-4147-A177-3AD203B41FA5}">
                      <a16:colId xmlns:a16="http://schemas.microsoft.com/office/drawing/2014/main" val="706152559"/>
                    </a:ext>
                  </a:extLst>
                </a:gridCol>
              </a:tblGrid>
              <a:tr h="329146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Daily Average Indoor PPD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Daily Total Energy Cost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Daily Average Ambient Temperature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Daily Average A/C setpoint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789248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Setpoint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1.82 kWh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872897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Setpoint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12.5%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1.77 kWh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2.1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149090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Day 1 – IMCS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1.67 kWh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3.9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895028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Day 2 – IMCS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9.5%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1.71 kWh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3.1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23.8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220256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Day 3 – IMCS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11.3%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1.61 kWh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2.9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22.5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323851"/>
                  </a:ext>
                </a:extLst>
              </a:tr>
              <a:tr h="3688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Day 4 – IMCS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1.49 kWh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4.6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22.9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391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19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8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15480" y="2132856"/>
            <a:ext cx="9740200" cy="374441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Responsible for </a:t>
            </a:r>
            <a:r>
              <a:rPr lang="en-US" dirty="0"/>
              <a:t>the communication and energy exchange: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among all the Plug-N-Harvest buildings,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between the buildings and the energy networks, and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between the buildings and external actors (ESCOs, aggregators, etc.).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Inputs: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BMS information from sensors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Data from external sources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Manual inputs from system manager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Outputs: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BMS commands for actuators????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System analytics, forecasts, simulations, etc.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6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99456" y="2132856"/>
            <a:ext cx="4206632" cy="37362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Implemented as </a:t>
            </a:r>
            <a:r>
              <a:rPr lang="en-US" dirty="0">
                <a:solidFill>
                  <a:schemeClr val="tx1"/>
                </a:solidFill>
              </a:rPr>
              <a:t>2-level system: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 RABBIT system at building level: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Integration with BMS (input &amp; output).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Immediate analysis of building data.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Generation of alarms, commands, etc.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One REST API server at district level: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Management, configuration…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Demand response capabilities.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Coordinated optimization.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Exchange of energy.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Information for ESCO, aggregators, etc.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349" y="1994460"/>
            <a:ext cx="5760550" cy="36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9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5214744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OEMS Rabbit App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Secure </a:t>
            </a:r>
            <a:r>
              <a:rPr lang="en-US" dirty="0" err="1">
                <a:solidFill>
                  <a:schemeClr val="tx1"/>
                </a:solidFill>
              </a:rPr>
              <a:t>IoT</a:t>
            </a:r>
            <a:r>
              <a:rPr lang="en-US" dirty="0">
                <a:solidFill>
                  <a:schemeClr val="tx1"/>
                </a:solidFill>
              </a:rPr>
              <a:t> Agent (OdinS): Access to BMS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Input collector:</a:t>
            </a:r>
          </a:p>
          <a:p>
            <a:pPr lvl="3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Data </a:t>
            </a:r>
            <a:r>
              <a:rPr lang="es-ES" dirty="0" err="1">
                <a:solidFill>
                  <a:schemeClr val="tx1"/>
                </a:solidFill>
              </a:rPr>
              <a:t>cleaned</a:t>
            </a:r>
            <a:r>
              <a:rPr lang="es-ES" dirty="0">
                <a:solidFill>
                  <a:schemeClr val="tx1"/>
                </a:solidFill>
              </a:rPr>
              <a:t> and </a:t>
            </a:r>
            <a:r>
              <a:rPr lang="es-ES" dirty="0" err="1">
                <a:solidFill>
                  <a:schemeClr val="tx1"/>
                </a:solidFill>
              </a:rPr>
              <a:t>sent</a:t>
            </a:r>
            <a:r>
              <a:rPr lang="es-ES" dirty="0">
                <a:solidFill>
                  <a:schemeClr val="tx1"/>
                </a:solidFill>
              </a:rPr>
              <a:t> to </a:t>
            </a:r>
            <a:r>
              <a:rPr lang="es-ES" dirty="0" err="1">
                <a:solidFill>
                  <a:schemeClr val="tx1"/>
                </a:solidFill>
              </a:rPr>
              <a:t>RabbitMQ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exchange</a:t>
            </a:r>
            <a:endParaRPr lang="en-US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Command dispatcher</a:t>
            </a:r>
          </a:p>
          <a:p>
            <a:pPr lvl="3" algn="just">
              <a:buFont typeface="Wingdings" panose="05000000000000000000" pitchFamily="2" charset="2"/>
              <a:buChar char="q"/>
            </a:pPr>
            <a:r>
              <a:rPr lang="es-ES" dirty="0" err="1">
                <a:solidFill>
                  <a:schemeClr val="tx1"/>
                </a:solidFill>
              </a:rPr>
              <a:t>Reception</a:t>
            </a:r>
            <a:r>
              <a:rPr lang="es-ES" dirty="0">
                <a:solidFill>
                  <a:schemeClr val="tx1"/>
                </a:solidFill>
              </a:rPr>
              <a:t> and </a:t>
            </a:r>
            <a:r>
              <a:rPr lang="es-ES" dirty="0" err="1">
                <a:solidFill>
                  <a:schemeClr val="tx1"/>
                </a:solidFill>
              </a:rPr>
              <a:t>coordination</a:t>
            </a:r>
            <a:r>
              <a:rPr lang="es-ES" dirty="0">
                <a:solidFill>
                  <a:schemeClr val="tx1"/>
                </a:solidFill>
              </a:rPr>
              <a:t> of </a:t>
            </a:r>
            <a:r>
              <a:rPr lang="es-ES" dirty="0" err="1">
                <a:solidFill>
                  <a:schemeClr val="tx1"/>
                </a:solidFill>
              </a:rPr>
              <a:t>commands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External adaptor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Retrieves information from external sources, e.g. energy mix, energy price, etc.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Server Gateway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Sends measurements to OEMS Server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Receives commands and other outputs from OEMS Server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pic>
        <p:nvPicPr>
          <p:cNvPr id="10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84" y="1847354"/>
            <a:ext cx="5882636" cy="40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5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Plug-N-Harvest: </a:t>
            </a:r>
            <a:r>
              <a:rPr lang="de-DE" dirty="0">
                <a:solidFill>
                  <a:srgbClr val="00B0F0"/>
                </a:solidFill>
              </a:rPr>
              <a:t>Project Information</a:t>
            </a:r>
            <a:endParaRPr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</a:t>
            </a:r>
          </a:p>
        </p:txBody>
      </p:sp>
      <p:sp>
        <p:nvSpPr>
          <p:cNvPr id="7" name="Θέση περιεχομένου 1"/>
          <p:cNvSpPr>
            <a:spLocks noGrp="1"/>
          </p:cNvSpPr>
          <p:nvPr>
            <p:ph idx="1"/>
          </p:nvPr>
        </p:nvSpPr>
        <p:spPr bwMode="auto">
          <a:xfrm>
            <a:off x="1097280" y="1845734"/>
            <a:ext cx="5214744" cy="40233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 err="1">
                <a:solidFill>
                  <a:prstClr val="black"/>
                </a:solidFill>
                <a:latin typeface="+mj-lt"/>
              </a:rPr>
              <a:t>Cordis</a:t>
            </a:r>
            <a:r>
              <a:rPr lang="en-US" sz="1800" b="1" dirty="0">
                <a:solidFill>
                  <a:prstClr val="black"/>
                </a:solidFill>
                <a:latin typeface="+mj-lt"/>
              </a:rPr>
              <a:t> Europa URL: </a:t>
            </a:r>
            <a:r>
              <a:rPr lang="en-US" sz="1800" u="sng" dirty="0">
                <a:solidFill>
                  <a:prstClr val="black"/>
                </a:solidFill>
                <a:latin typeface="+mj-lt"/>
                <a:hlinkClick r:id="rId2"/>
              </a:rPr>
              <a:t>http://cordis.europa.eu/project/rcn/211287_en.html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Project Website: </a:t>
            </a:r>
            <a:r>
              <a:rPr lang="en-US" sz="1800" dirty="0">
                <a:solidFill>
                  <a:prstClr val="black"/>
                </a:solidFill>
                <a:latin typeface="+mj-lt"/>
                <a:hlinkClick r:id="rId3"/>
              </a:rPr>
              <a:t>www.plug-n-harvest.eu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Project Acronym 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PLUG-N-HARVEST</a:t>
            </a:r>
            <a:endParaRPr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Project ID: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768735</a:t>
            </a:r>
            <a:endParaRPr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Funded under: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H2020-EU.2.1.5.2. - Technologies enabling energy-efficient systems and energy-efficient buildings with a low environmental impact</a:t>
            </a:r>
            <a:endParaRPr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Project Start Date: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1</a:t>
            </a:r>
            <a:r>
              <a:rPr lang="en-US" sz="1800" baseline="30000" dirty="0">
                <a:solidFill>
                  <a:prstClr val="black"/>
                </a:solidFill>
                <a:latin typeface="+mj-lt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 of September 2017</a:t>
            </a:r>
            <a:endParaRPr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Duration: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51 months</a:t>
            </a:r>
            <a:endParaRPr sz="2400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35191"/>
              </p:ext>
            </p:extLst>
          </p:nvPr>
        </p:nvGraphicFramePr>
        <p:xfrm>
          <a:off x="6312024" y="1784320"/>
          <a:ext cx="5832648" cy="4385841"/>
        </p:xfrm>
        <a:graphic>
          <a:graphicData uri="http://schemas.openxmlformats.org/drawingml/2006/table">
            <a:tbl>
              <a:tblPr firstRow="1" bandRow="1">
                <a:tableStyleId>{1545C07A-A240-F93C-B294-F344A4DAED0B}</a:tableStyleId>
              </a:tblPr>
              <a:tblGrid>
                <a:gridCol w="540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94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dirty="0">
                          <a:latin typeface="+mj-lt"/>
                        </a:rPr>
                        <a:t>List of Participants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36000" marT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1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Centre for Research and Technology Hellas - CERTH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2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 err="1">
                          <a:latin typeface="+mj-lt"/>
                        </a:rPr>
                        <a:t>Rheinisch-Westfaelische</a:t>
                      </a:r>
                      <a:r>
                        <a:rPr lang="en-US" sz="1400" dirty="0">
                          <a:latin typeface="+mj-lt"/>
                        </a:rPr>
                        <a:t> Technische Hochschule Aachen - RWTH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3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Cardiff University – CU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4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 err="1">
                          <a:latin typeface="+mj-lt"/>
                        </a:rPr>
                        <a:t>Aloumyl</a:t>
                      </a:r>
                      <a:r>
                        <a:rPr lang="en-US" sz="1400" dirty="0">
                          <a:latin typeface="+mj-lt"/>
                        </a:rPr>
                        <a:t>, </a:t>
                      </a:r>
                      <a:r>
                        <a:rPr lang="en-US" sz="1400" dirty="0" err="1">
                          <a:latin typeface="+mj-lt"/>
                        </a:rPr>
                        <a:t>Biomichania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Alouminioy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Anonimi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Etairia</a:t>
                      </a:r>
                      <a:r>
                        <a:rPr lang="en-US" sz="1400" dirty="0">
                          <a:latin typeface="+mj-lt"/>
                        </a:rPr>
                        <a:t> - ALUMIL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5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Sistemes </a:t>
                      </a:r>
                      <a:r>
                        <a:rPr lang="en-US" sz="1400" dirty="0" err="1">
                          <a:latin typeface="+mj-lt"/>
                        </a:rPr>
                        <a:t>Avancats</a:t>
                      </a:r>
                      <a:r>
                        <a:rPr lang="en-US" sz="1400" dirty="0">
                          <a:latin typeface="+mj-lt"/>
                        </a:rPr>
                        <a:t> De Energia Solar </a:t>
                      </a:r>
                      <a:r>
                        <a:rPr lang="en-US" sz="1400" dirty="0" err="1">
                          <a:latin typeface="+mj-lt"/>
                        </a:rPr>
                        <a:t>Termica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Sccl</a:t>
                      </a:r>
                      <a:r>
                        <a:rPr lang="en-US" sz="1400" dirty="0">
                          <a:latin typeface="+mj-lt"/>
                        </a:rPr>
                        <a:t> - AIGUASOL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6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Odin Solutions </a:t>
                      </a:r>
                      <a:r>
                        <a:rPr lang="en-US" sz="1400" dirty="0" err="1">
                          <a:latin typeface="+mj-lt"/>
                        </a:rPr>
                        <a:t>s.l.</a:t>
                      </a:r>
                      <a:r>
                        <a:rPr lang="en-US" sz="1400" dirty="0">
                          <a:latin typeface="+mj-lt"/>
                        </a:rPr>
                        <a:t> - ODINS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7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SIEMENS SRL - SIE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8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1400" dirty="0" err="1">
                          <a:latin typeface="+mj-lt"/>
                        </a:rPr>
                        <a:t>Etra</a:t>
                      </a:r>
                      <a:r>
                        <a:rPr lang="es-ES" sz="1400" dirty="0">
                          <a:latin typeface="+mj-lt"/>
                        </a:rPr>
                        <a:t> </a:t>
                      </a:r>
                      <a:r>
                        <a:rPr lang="es-ES" sz="1400" dirty="0" err="1">
                          <a:latin typeface="+mj-lt"/>
                        </a:rPr>
                        <a:t>Investigacion</a:t>
                      </a:r>
                      <a:r>
                        <a:rPr lang="es-ES" sz="1400" dirty="0">
                          <a:latin typeface="+mj-lt"/>
                        </a:rPr>
                        <a:t> Y Desarrollo </a:t>
                      </a:r>
                      <a:r>
                        <a:rPr lang="es-ES" sz="1400" dirty="0" err="1">
                          <a:latin typeface="+mj-lt"/>
                        </a:rPr>
                        <a:t>Sa</a:t>
                      </a:r>
                      <a:r>
                        <a:rPr lang="es-ES" sz="1400" dirty="0">
                          <a:latin typeface="+mj-lt"/>
                        </a:rPr>
                        <a:t> - ETRA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9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Energy Transitions Limited - ET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10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Eco Intelligent Growth, SL - EIG</a:t>
                      </a: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11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Agencia De </a:t>
                      </a:r>
                      <a:r>
                        <a:rPr lang="en-US" sz="1400" dirty="0" err="1">
                          <a:latin typeface="+mj-lt"/>
                        </a:rPr>
                        <a:t>L'habitatge</a:t>
                      </a:r>
                      <a:r>
                        <a:rPr lang="en-US" sz="1400" dirty="0">
                          <a:latin typeface="+mj-lt"/>
                        </a:rPr>
                        <a:t> De Catalunya - AHC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12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 err="1">
                          <a:latin typeface="+mj-lt"/>
                        </a:rPr>
                        <a:t>Perifieria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Dytikhs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Makedonias</a:t>
                      </a:r>
                      <a:r>
                        <a:rPr lang="en-US" sz="1400" dirty="0">
                          <a:latin typeface="+mj-lt"/>
                        </a:rPr>
                        <a:t> - RWM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13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County Council Of The City And County Of Cardiff - CCC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5574784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OEMS Rabbit App (cont’d)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Optimization Module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GB" dirty="0"/>
              <a:t>Real time optimization on energy consumption at building level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Failure Center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GB" dirty="0"/>
              <a:t>Abnormal consumption identification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s-ES" dirty="0" err="1">
                <a:solidFill>
                  <a:schemeClr val="tx1"/>
                </a:solidFill>
              </a:rPr>
              <a:t>Consumption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alarms</a:t>
            </a:r>
            <a:endParaRPr lang="es-ES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s-ES" dirty="0" err="1">
                <a:solidFill>
                  <a:schemeClr val="tx1"/>
                </a:solidFill>
              </a:rPr>
              <a:t>Technical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alarms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Network Monitoring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Analysis by type of consumption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CO2 emissions calculation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Demand Response Strategies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GB" dirty="0"/>
              <a:t>Basic consumption identification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pic>
        <p:nvPicPr>
          <p:cNvPr id="10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84" y="1847354"/>
            <a:ext cx="5882636" cy="40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4350648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OEMS Server API REST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OEMS Server GUI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Visualization of consumption and production curves (real time, historical)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Comparison between histories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Management of calendar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Billing optimization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Network Monitoring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High-level measurements analysis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Performance assessment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Maintenance module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Consumption alarms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Technical alarms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Visualization of incident history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pic>
        <p:nvPicPr>
          <p:cNvPr id="10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909680"/>
            <a:ext cx="5376978" cy="39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2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OEMS Server API REST (cont’d)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Energy trade platform (SIEMENS)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Contract and billing management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Audit for energy &amp; energy trading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DRFFO: Forecasting calculation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Prediction of future consumption and productions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DRFFO: Building simulation (CERTH)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Light-weight simulations of different building operational states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DRFFO: KPI evaluation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KPI calculation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KPI deviation alarms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pic>
        <p:nvPicPr>
          <p:cNvPr id="10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909680"/>
            <a:ext cx="5376978" cy="39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29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OEMS Server API REST (cont’d)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DRFFO: Optimal state selection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Optimal configuration of locations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Command generation for actuators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DRFFO: Flexibility calculation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Basic consumption analysis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Identification of patterns in </a:t>
            </a:r>
            <a:r>
              <a:rPr lang="en-US" dirty="0" err="1">
                <a:solidFill>
                  <a:schemeClr val="tx1"/>
                </a:solidFill>
              </a:rPr>
              <a:t>behaviour</a:t>
            </a:r>
            <a:endParaRPr lang="en-US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Aggregate data of building use (calendar)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Calculation of flexibility on consumption and production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DRFFO: District simulation (CERTH)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Multi-building </a:t>
            </a:r>
            <a:r>
              <a:rPr lang="en-US" dirty="0" err="1">
                <a:solidFill>
                  <a:schemeClr val="tx1"/>
                </a:solidFill>
              </a:rPr>
              <a:t>behaviour</a:t>
            </a:r>
            <a:r>
              <a:rPr lang="en-US" dirty="0">
                <a:solidFill>
                  <a:schemeClr val="tx1"/>
                </a:solidFill>
              </a:rPr>
              <a:t> simulation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DRFFO: Demand Response Strategies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Management of campaigns for demand response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pic>
        <p:nvPicPr>
          <p:cNvPr id="10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909680"/>
            <a:ext cx="5376978" cy="39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3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8" y="1844824"/>
            <a:ext cx="4877032" cy="26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007768" y="3140968"/>
            <a:ext cx="576064" cy="288032"/>
          </a:xfrm>
          <a:prstGeom prst="wedgeRectCallout">
            <a:avLst>
              <a:gd name="adj1" fmla="val 167527"/>
              <a:gd name="adj2" fmla="val 7003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8"/>
          <a:stretch/>
        </p:blipFill>
        <p:spPr bwMode="auto">
          <a:xfrm>
            <a:off x="5303912" y="2249455"/>
            <a:ext cx="6840760" cy="333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34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D703782-6092-46D3-8A43-17433A19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2132856"/>
            <a:ext cx="9740200" cy="374441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Building states generation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based on the current states, various states will be generated reducing the energy consumption of the building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Building states simulation: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simulation of building states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produce information related to energy consumption and </a:t>
            </a:r>
            <a:r>
              <a:rPr lang="en-US" dirty="0">
                <a:solidFill>
                  <a:srgbClr val="FF0000"/>
                </a:solidFill>
              </a:rPr>
              <a:t>indoor environmental conditions???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District simulation: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various building states simulation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simulation of their next state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simulation of district flexibility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communication with Demand/Response sub-component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demand/response strategies apply????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46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D703782-6092-46D3-8A43-17433A19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2132856"/>
            <a:ext cx="9740200" cy="37444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Information visualization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building information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energy consumption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environmental conditions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assets states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flexibility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other information such as potential energy savings, etc.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demand/ response information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district information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district consumption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flexibility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demand/ response strategies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drill in to each building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1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01EFF4-6587-4CAC-897E-3ECC7C724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8"/>
          <a:stretch/>
        </p:blipFill>
        <p:spPr bwMode="auto">
          <a:xfrm>
            <a:off x="1779353" y="1700808"/>
            <a:ext cx="8709135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20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24" y="1700808"/>
            <a:ext cx="7560000" cy="42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587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661394"/>
            <a:ext cx="7560000" cy="42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37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1097279" y="1845734"/>
            <a:ext cx="4529079" cy="4023360"/>
          </a:xfrm>
        </p:spPr>
        <p:txBody>
          <a:bodyPr/>
          <a:lstStyle/>
          <a:p>
            <a:pPr algn="just">
              <a:buFont typeface="Wingdings"/>
              <a:buChar char="q"/>
              <a:defRPr/>
            </a:pPr>
            <a:r>
              <a:rPr lang="en-US" dirty="0"/>
              <a:t>WP3 activities are related to:</a:t>
            </a:r>
            <a:endParaRPr dirty="0"/>
          </a:p>
          <a:p>
            <a:pPr lvl="1" algn="just">
              <a:buFont typeface="Courier New"/>
              <a:buChar char="o"/>
              <a:defRPr/>
            </a:pPr>
            <a:r>
              <a:rPr lang="en-US" dirty="0"/>
              <a:t>Support the requirements identification and suggest solutions for the </a:t>
            </a:r>
            <a:r>
              <a:rPr lang="en-US" b="1" dirty="0"/>
              <a:t>Interconnected Elements Ecosystem (IEE) – Layer 2.</a:t>
            </a:r>
            <a:endParaRPr b="1" dirty="0"/>
          </a:p>
          <a:p>
            <a:pPr marL="201168" lvl="1" indent="0" algn="just">
              <a:buNone/>
              <a:defRPr/>
            </a:pPr>
            <a:endParaRPr lang="en-US" dirty="0"/>
          </a:p>
          <a:p>
            <a:pPr lvl="1" algn="just">
              <a:buFont typeface="Courier New"/>
              <a:buChar char="o"/>
              <a:defRPr/>
            </a:pPr>
            <a:r>
              <a:rPr lang="en-US" dirty="0"/>
              <a:t>Develop tailored solutions for </a:t>
            </a:r>
            <a:r>
              <a:rPr lang="en-US" b="1" dirty="0"/>
              <a:t>Security and Safety Mechanisms (SSM) – Layer 3.</a:t>
            </a:r>
            <a:endParaRPr b="1" dirty="0"/>
          </a:p>
          <a:p>
            <a:pPr marL="201168" lvl="1" indent="0" algn="just">
              <a:buNone/>
              <a:defRPr/>
            </a:pPr>
            <a:endParaRPr lang="en-US" dirty="0"/>
          </a:p>
          <a:p>
            <a:pPr lvl="1" algn="just">
              <a:buFont typeface="Courier New"/>
              <a:buChar char="o"/>
              <a:defRPr/>
            </a:pPr>
            <a:r>
              <a:rPr lang="en-US" dirty="0"/>
              <a:t>Develop tailored solutions for </a:t>
            </a:r>
            <a:r>
              <a:rPr lang="en-US" b="1" dirty="0"/>
              <a:t>Energy Management System (EMS) – Layer 4.</a:t>
            </a:r>
            <a:endParaRPr b="1" dirty="0"/>
          </a:p>
          <a:p>
            <a:pPr marL="201168" lvl="1" indent="0" algn="just">
              <a:buNone/>
              <a:defRPr/>
            </a:pPr>
            <a:endParaRPr lang="en-US" dirty="0"/>
          </a:p>
          <a:p>
            <a:pPr lvl="1" algn="just">
              <a:buFont typeface="Courier New"/>
              <a:buChar char="o"/>
              <a:defRPr/>
            </a:pPr>
            <a:r>
              <a:rPr lang="en-US" b="1" dirty="0"/>
              <a:t>Integrate Layer 2 and verify the functionalities Layers 3 and 4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WP3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Description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pic>
        <p:nvPicPr>
          <p:cNvPr id="8" name="Picture 6"/>
          <p:cNvPicPr/>
          <p:nvPr/>
        </p:nvPicPr>
        <p:blipFill>
          <a:blip r:embed="rId2"/>
          <a:stretch/>
        </p:blipFill>
        <p:spPr bwMode="auto">
          <a:xfrm>
            <a:off x="5701005" y="1845734"/>
            <a:ext cx="6326154" cy="4023360"/>
          </a:xfrm>
          <a:prstGeom prst="rect">
            <a:avLst/>
          </a:prstGeom>
        </p:spPr>
      </p:pic>
      <p:sp>
        <p:nvSpPr>
          <p:cNvPr id="9" name="Rectangle 7"/>
          <p:cNvSpPr/>
          <p:nvPr/>
        </p:nvSpPr>
        <p:spPr bwMode="auto">
          <a:xfrm>
            <a:off x="5701005" y="1845734"/>
            <a:ext cx="1810138" cy="402336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5298A55-59E4-4E07-A061-4C58AC4ED45B}"/>
              </a:ext>
            </a:extLst>
          </p:cNvPr>
          <p:cNvSpPr/>
          <p:nvPr/>
        </p:nvSpPr>
        <p:spPr bwMode="auto">
          <a:xfrm>
            <a:off x="7533544" y="1845734"/>
            <a:ext cx="866712" cy="4023360"/>
          </a:xfrm>
          <a:prstGeom prst="rect">
            <a:avLst/>
          </a:prstGeom>
          <a:solidFill>
            <a:srgbClr val="C09200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8" y="1844824"/>
            <a:ext cx="4877032" cy="26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287688" y="2132856"/>
            <a:ext cx="504056" cy="288032"/>
          </a:xfrm>
          <a:prstGeom prst="wedgeRectCallout">
            <a:avLst>
              <a:gd name="adj1" fmla="val 245867"/>
              <a:gd name="adj2" fmla="val 12716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322499" y="2024844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Light-weight simulations of different building operational states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8464" y="3347782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Estimation of the building flexibility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8464" y="2024844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Evaluation of different building operational states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66229" y="3347782"/>
            <a:ext cx="2016224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Short-term predictions/ forecasting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0176" y="4869160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District simulations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57845" y="2024844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Selection of the optimal building operational state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2168" y="4869160"/>
            <a:ext cx="2016224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Demand/ Response capabilities</a:t>
            </a: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  <a:endCxn id="12" idx="0"/>
          </p:cNvCxnSpPr>
          <p:nvPr/>
        </p:nvCxnSpPr>
        <p:spPr>
          <a:xfrm>
            <a:off x="11065957" y="2816932"/>
            <a:ext cx="8384" cy="53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0" idx="3"/>
          </p:cNvCxnSpPr>
          <p:nvPr/>
        </p:nvCxnSpPr>
        <p:spPr>
          <a:xfrm flipH="1">
            <a:off x="9694688" y="3743826"/>
            <a:ext cx="3715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11" idx="1"/>
          </p:cNvCxnSpPr>
          <p:nvPr/>
        </p:nvCxnSpPr>
        <p:spPr>
          <a:xfrm>
            <a:off x="7338723" y="2420888"/>
            <a:ext cx="3397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4" idx="1"/>
          </p:cNvCxnSpPr>
          <p:nvPr/>
        </p:nvCxnSpPr>
        <p:spPr>
          <a:xfrm>
            <a:off x="9694688" y="2420888"/>
            <a:ext cx="3631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2"/>
            <a:endCxn id="13" idx="0"/>
          </p:cNvCxnSpPr>
          <p:nvPr/>
        </p:nvCxnSpPr>
        <p:spPr>
          <a:xfrm>
            <a:off x="8686576" y="4139870"/>
            <a:ext cx="1712" cy="729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1"/>
            <a:endCxn id="15" idx="3"/>
          </p:cNvCxnSpPr>
          <p:nvPr/>
        </p:nvCxnSpPr>
        <p:spPr>
          <a:xfrm flipH="1">
            <a:off x="7338392" y="5265204"/>
            <a:ext cx="3417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3"/>
            <a:endCxn id="10" idx="0"/>
          </p:cNvCxnSpPr>
          <p:nvPr/>
        </p:nvCxnSpPr>
        <p:spPr>
          <a:xfrm>
            <a:off x="7338723" y="2420888"/>
            <a:ext cx="1347853" cy="926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78" y="2742737"/>
            <a:ext cx="557771" cy="164862"/>
          </a:xfrm>
          <a:prstGeom prst="rect">
            <a:avLst/>
          </a:prstGeom>
        </p:spPr>
      </p:pic>
      <p:pic>
        <p:nvPicPr>
          <p:cNvPr id="52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63" y="2760082"/>
            <a:ext cx="557771" cy="164862"/>
          </a:xfrm>
          <a:prstGeom prst="rect">
            <a:avLst/>
          </a:prstGeom>
        </p:spPr>
      </p:pic>
      <p:pic>
        <p:nvPicPr>
          <p:cNvPr id="54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63" y="4057439"/>
            <a:ext cx="557771" cy="164862"/>
          </a:xfrm>
          <a:prstGeom prst="rect">
            <a:avLst/>
          </a:prstGeom>
        </p:spPr>
      </p:pic>
      <p:pic>
        <p:nvPicPr>
          <p:cNvPr id="55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63" y="5589240"/>
            <a:ext cx="557771" cy="1648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416" y="4857633"/>
            <a:ext cx="3672408" cy="17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ular Callout 25"/>
          <p:cNvSpPr/>
          <p:nvPr/>
        </p:nvSpPr>
        <p:spPr>
          <a:xfrm>
            <a:off x="4007768" y="3163522"/>
            <a:ext cx="576064" cy="265478"/>
          </a:xfrm>
          <a:prstGeom prst="wedgeRectCallout">
            <a:avLst>
              <a:gd name="adj1" fmla="val -136266"/>
              <a:gd name="adj2" fmla="val 570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54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3.3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Safety and Faults Mitigation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3.3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Safety and Faults Mitigation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4D59F-546F-4F8F-89D0-499F5C0A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844824"/>
            <a:ext cx="5486400" cy="360997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B747F-75D6-4C70-8036-DDB0BB05C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3"/>
            <a:ext cx="4998722" cy="4107197"/>
          </a:xfrm>
        </p:spPr>
        <p:txBody>
          <a:bodyPr>
            <a:normAutofit fontScale="77500" lnSpcReduction="20000"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Core functionality: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100" dirty="0"/>
              <a:t>Acknowledging the trust and reputation of the emitter and consumer of streamed data.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900" dirty="0"/>
              <a:t>The safety management is a support for propagation decisions from sensors to actuators or given business applications.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Measurements: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900" dirty="0"/>
              <a:t>Accuracy, Confidence, Completeness, Amount of data and Timeliness.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Applications: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Define quality requirements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Acquire data from data source and analyze a significant copy of the stream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Score the input data and analyze measurements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Use optimization algorithm to apply rules on data or data source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Publish results</a:t>
            </a:r>
          </a:p>
          <a:p>
            <a:pPr marL="384048" lvl="2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8691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3.3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Safety and Faults Mitigation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24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3ECF024-B05E-4FFF-936F-E91A1B265BC2}"/>
              </a:ext>
            </a:extLst>
          </p:cNvPr>
          <p:cNvSpPr txBox="1">
            <a:spLocks/>
          </p:cNvSpPr>
          <p:nvPr/>
        </p:nvSpPr>
        <p:spPr bwMode="auto">
          <a:xfrm>
            <a:off x="1097278" y="1845733"/>
            <a:ext cx="6006834" cy="4107197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Components: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Safety Cepheus lightweight broker works in tandem with BMS Orion broker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Safety Cepheus CEP applies rules mined and managed by the Safety Mining and Model Knowledge base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Data Source are the IoT Devices and data is acquired through the IoT Agent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Safety Mining and Model Knowledge-Base scores the data and defines rules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Safety Mining and Model Knowledge Base: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Scoring for indication matchings based on pattern knowledgebase and/or the quality of information processed on a window size and described by measurement operators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Patterns are identified continuedly to define complex events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Measurements are used continuedly to define satisfiability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Safety CEP: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CEP rules are fired continuedly to validate data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Validation events are published to describe the trust and reputation of IoT Devices and/or of data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400" dirty="0"/>
              <a:t>Consumers of Safety Broker result can decide on data consumption 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41962C-3927-4497-BE5C-8DE549D83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744717"/>
            <a:ext cx="4189643" cy="4022725"/>
          </a:xfrm>
        </p:spPr>
      </p:pic>
    </p:spTree>
    <p:extLst>
      <p:ext uri="{BB962C8B-B14F-4D97-AF65-F5344CB8AC3E}">
        <p14:creationId xmlns:p14="http://schemas.microsoft.com/office/powerpoint/2010/main" val="3620664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3.4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Security and Privacy Components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78619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8" y="1845733"/>
            <a:ext cx="8242665" cy="410719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Task 3.4 activities (1</a:t>
            </a:r>
            <a:r>
              <a:rPr lang="en-US" sz="2400" baseline="30000" dirty="0"/>
              <a:t>st</a:t>
            </a:r>
            <a:r>
              <a:rPr lang="en-US" sz="2400" dirty="0"/>
              <a:t> cycle: M4 – M18, 2</a:t>
            </a:r>
            <a:r>
              <a:rPr lang="en-US" sz="2400" baseline="30000" dirty="0"/>
              <a:t>nd</a:t>
            </a:r>
            <a:r>
              <a:rPr lang="en-US" sz="2400" dirty="0"/>
              <a:t> cycle: M28 - M39) are related to: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/>
              <a:t>Provide a </a:t>
            </a:r>
            <a:r>
              <a:rPr lang="en-US" sz="2000" b="1" dirty="0"/>
              <a:t>detailed analysis of the technical risks of security and privacy</a:t>
            </a:r>
            <a:r>
              <a:rPr lang="en-US" sz="2000" dirty="0"/>
              <a:t> in IoT environment and Smart Buildings.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/>
              <a:t>Propose </a:t>
            </a:r>
            <a:r>
              <a:rPr lang="en-US" sz="2000" b="1" dirty="0"/>
              <a:t>security and privacy technologies to protect the data communication </a:t>
            </a:r>
            <a:r>
              <a:rPr lang="en-US" sz="2000" dirty="0"/>
              <a:t>among IoT building equipment (i.e. gateway, sensor and actuators) and energy optimization systems (i.e. IMCS, OEMS, </a:t>
            </a:r>
            <a:r>
              <a:rPr lang="en-US" sz="2000" dirty="0" err="1"/>
              <a:t>etc</a:t>
            </a:r>
            <a:r>
              <a:rPr lang="en-US" sz="2000" dirty="0"/>
              <a:t>) </a:t>
            </a:r>
            <a:r>
              <a:rPr lang="en-US" sz="2000" b="1" dirty="0"/>
              <a:t>through a Building Management System (BMS)</a:t>
            </a:r>
            <a:r>
              <a:rPr lang="en-US" sz="20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3.4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Security and Privacy Components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24870"/>
              </p:ext>
            </p:extLst>
          </p:nvPr>
        </p:nvGraphicFramePr>
        <p:xfrm>
          <a:off x="1508152" y="4532691"/>
          <a:ext cx="9916440" cy="122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40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bel Bk BT" panose="020D0402020204020904" pitchFamily="34" charset="0"/>
                        </a:rPr>
                        <a:t>Deliverable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latin typeface="Kabel Bk BT" panose="020D0402020204020904" pitchFamily="34" charset="0"/>
                        </a:rPr>
                        <a:t>Responsible</a:t>
                      </a:r>
                      <a:endParaRPr lang="en-US" sz="1200" dirty="0">
                        <a:latin typeface="Kabel Bk BT" panose="020D04020202040209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latin typeface="Kabel Bk BT" panose="020D0402020204020904" pitchFamily="34" charset="0"/>
                        </a:rPr>
                        <a:t>Deadline</a:t>
                      </a:r>
                      <a:endParaRPr lang="en-US" sz="1200" dirty="0">
                        <a:latin typeface="Kabel Bk BT" panose="020D04020202040209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abel Bk BT" panose="020D0402020204020904" pitchFamily="34" charset="0"/>
                          <a:ea typeface="MS Mincho"/>
                          <a:cs typeface="Times New Roman"/>
                        </a:rPr>
                        <a:t>D3.4 First-Cycle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Kabel Bk BT" panose="020D0402020204020904" pitchFamily="34" charset="0"/>
                          <a:ea typeface="MS Mincho"/>
                          <a:cs typeface="Times New Roman"/>
                        </a:rPr>
                        <a:t>: Privacy and Security Components Description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abel Bk BT" panose="020D0402020204020904" pitchFamily="34" charset="0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>
                          <a:latin typeface="Kabel Bk BT" panose="020D0402020204020904" pitchFamily="34" charset="0"/>
                        </a:rPr>
                        <a:t>ODINS</a:t>
                      </a:r>
                      <a:endParaRPr lang="en-US" sz="1400" dirty="0">
                        <a:latin typeface="Kabel Bk BT" panose="020D04020202040209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Kabel Bk BT" panose="020D0402020204020904" pitchFamily="34" charset="0"/>
                          <a:ea typeface="+mn-ea"/>
                          <a:cs typeface="+mn-cs"/>
                        </a:rPr>
                        <a:t>M18 –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Kabel Bk BT" panose="020D04020202040209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Kabel Bk BT" panose="020D04020202040209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abel Bk BT" panose="020D0402020204020904" pitchFamily="34" charset="0"/>
                          <a:ea typeface="MS Mincho"/>
                          <a:cs typeface="Times New Roman"/>
                        </a:rPr>
                        <a:t>D3.4 Second-Cycle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Kabel Bk BT" panose="020D0402020204020904" pitchFamily="34" charset="0"/>
                          <a:ea typeface="MS Mincho"/>
                          <a:cs typeface="Times New Roman"/>
                        </a:rPr>
                        <a:t>: Privacy and Security Components Description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abel Bk BT" panose="020D0402020204020904" pitchFamily="34" charset="0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>
                          <a:latin typeface="Kabel Bk BT" panose="020D0402020204020904" pitchFamily="34" charset="0"/>
                        </a:rPr>
                        <a:t>ODINS</a:t>
                      </a:r>
                      <a:endParaRPr lang="en-US" sz="1400" dirty="0">
                        <a:latin typeface="Kabel Bk BT" panose="020D04020202040209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abel Bk BT" panose="020D0402020204020904" pitchFamily="34" charset="0"/>
                          <a:ea typeface="+mn-ea"/>
                          <a:cs typeface="+mn-cs"/>
                        </a:rPr>
                        <a:t>M39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abel Bk BT" panose="020D04020202040209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10992544" y="4906706"/>
            <a:ext cx="360040" cy="324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596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8" y="1845733"/>
            <a:ext cx="10687354" cy="4107197"/>
          </a:xfrm>
        </p:spPr>
        <p:txBody>
          <a:bodyPr>
            <a:normAutofit lnSpcReduction="10000"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Applications: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Internet of Things (IoT) with heterogeneous entities (i.e. devices, services) and high connectivity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Smart Buildings with massive data about sensing/actuation operations. </a:t>
            </a:r>
            <a:endParaRPr lang="en-US" sz="2800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Non-functional requirements: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Scalable, Interoperable, Configurable, Efficient, Extensible, etc.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dirty="0"/>
              <a:t>Functional requirements: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Identity Management / Entities registration / Authentication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Security Policies Management,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Authorization / Access Control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Privacy Preserving Communications / Data Encryption.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Integrity / Confidentiality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Analysis  of Security and Privacy Risks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47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144" y="2924944"/>
            <a:ext cx="4655840" cy="23768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BMS Components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The BMS is based on open FIWARE platform: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Context Broker for scalable management of real-time data about sensing/actuation operations.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IoT Agents to enable high connectivity of heterogeneous entities (i.e. devices and ICT systems).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Security / Privacy Components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 err="1"/>
              <a:t>KeyRock</a:t>
            </a:r>
            <a:r>
              <a:rPr lang="en-US" sz="1600" dirty="0"/>
              <a:t>: Identity Management / Authentication / Entities registration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XACML: Security Policies Management,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 err="1"/>
              <a:t>DCapBAC</a:t>
            </a:r>
            <a:r>
              <a:rPr lang="en-US" sz="1600" dirty="0"/>
              <a:t>: Authorization / Access Control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CP-ABE: Privacy Preserving Communications / Data Encryption.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dirty="0"/>
              <a:t>Additional protocols: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ECC: Elliptic Curve Cryptography to sign and validate certificates or tokens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TLS: Transport Layer Security for End-to-End communication with Integrity and Confidentiality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59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Identity Management and Authentication based on </a:t>
            </a:r>
            <a:r>
              <a:rPr lang="en-US" dirty="0" err="1">
                <a:solidFill>
                  <a:srgbClr val="00B0F0"/>
                </a:solidFill>
              </a:rPr>
              <a:t>KeyRock</a:t>
            </a:r>
            <a:r>
              <a:rPr lang="en-US" dirty="0">
                <a:solidFill>
                  <a:srgbClr val="00B0F0"/>
                </a:solidFill>
              </a:rPr>
              <a:t>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Objective</a:t>
            </a:r>
            <a:r>
              <a:rPr lang="en-US" dirty="0"/>
              <a:t>: Validate the identity of each entity before enabling the data exchange.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Technology</a:t>
            </a:r>
            <a:r>
              <a:rPr lang="en-US" dirty="0"/>
              <a:t>: Privacy-preserving authentication based on anonymous </a:t>
            </a:r>
            <a:r>
              <a:rPr lang="en-US" dirty="0" err="1"/>
              <a:t>KeyRock</a:t>
            </a:r>
            <a:r>
              <a:rPr lang="en-US" dirty="0"/>
              <a:t> credential/token.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Benefit</a:t>
            </a:r>
            <a:r>
              <a:rPr lang="en-US" dirty="0"/>
              <a:t>: Minimal diffusion of private identity data of entities (i.e. users, systems and devices)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Operations</a:t>
            </a:r>
            <a:r>
              <a:rPr lang="en-US" dirty="0"/>
              <a:t>: First time, the entity presents its identity to request an anonymous </a:t>
            </a:r>
            <a:r>
              <a:rPr lang="en-US" dirty="0" err="1"/>
              <a:t>KeyRock</a:t>
            </a:r>
            <a:r>
              <a:rPr lang="en-US" dirty="0"/>
              <a:t> token. Next operations, the anonymous </a:t>
            </a:r>
            <a:r>
              <a:rPr lang="en-US" dirty="0" err="1"/>
              <a:t>KeyRock</a:t>
            </a:r>
            <a:r>
              <a:rPr lang="en-US" dirty="0"/>
              <a:t> token is used for authentication.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Main subcomponents</a:t>
            </a:r>
            <a:r>
              <a:rPr lang="en-US" dirty="0"/>
              <a:t>: </a:t>
            </a:r>
            <a:r>
              <a:rPr lang="en-US" dirty="0" err="1"/>
              <a:t>KeyRock</a:t>
            </a:r>
            <a:r>
              <a:rPr lang="en-US" dirty="0"/>
              <a:t> Manager validates the identity and generates the anonymous tokens.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8" name="Imagen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>
          <a:xfrm>
            <a:off x="6219943" y="1844824"/>
            <a:ext cx="5943419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85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Authorization based on XACML Management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122" name="Picture 2" descr="https://image.slidesharecdn.com/axiomaticspolicyservernewswebinarapril10-2014-140410110706-phpapp01/95/get-started-now-with-attribute-based-access-control-abac-13-638.jpg?cb=1414410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5" r="11292" b="6252"/>
          <a:stretch/>
        </p:blipFill>
        <p:spPr bwMode="auto">
          <a:xfrm>
            <a:off x="6362944" y="1875460"/>
            <a:ext cx="5669740" cy="33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5142736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Objective</a:t>
            </a:r>
            <a:r>
              <a:rPr lang="en-US" dirty="0"/>
              <a:t>: Manage the access permission to any involved entity (i.e. IoT devices, ICT systems, etc.)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Technology</a:t>
            </a:r>
            <a:r>
              <a:rPr lang="en-US" dirty="0"/>
              <a:t>: Extensible Access Control Model Language (XACML) for policies management.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Benefit</a:t>
            </a:r>
            <a:r>
              <a:rPr lang="en-US" dirty="0"/>
              <a:t>: Extensible and configurable solution to manage the access permissions of involved entities.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Operations</a:t>
            </a:r>
            <a:r>
              <a:rPr lang="en-US" dirty="0"/>
              <a:t>: First time, the owner defines the access policies with XACML language. Next times, the permission of an entity is validated before publishing or retrieving data of a resource.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Subcomponents</a:t>
            </a:r>
            <a:r>
              <a:rPr lang="en-US" dirty="0"/>
              <a:t>: Policy Administration, Policy Information, Policy Retrieval, Policy Decision, Policy Enforcement.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5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C55B-AA75-4CEC-89C8-AC57ADAF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Dependencies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F697-2206-43BD-97FC-A0031AA4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Mapping of the main contributions expected for and from WP3 framework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C856-C98E-47B0-BEFD-246C0CE9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D4731-F406-4A17-A852-A57626BC2303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A3B13-D081-4E63-98E3-AEEADBC3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CF710-470C-49B5-B97B-4BEA4481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4A1D1-4C9E-477C-BD3D-D534DC843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536" y="188640"/>
            <a:ext cx="9001556" cy="47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Authorization based on XACML Management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4824"/>
            <a:ext cx="5286752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Example of XACML Policy: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Rule: “Permit”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Subject: “OdinS”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Action: “</a:t>
            </a:r>
            <a:r>
              <a:rPr lang="en-US" dirty="0" err="1"/>
              <a:t>requestData</a:t>
            </a:r>
            <a:r>
              <a:rPr lang="en-US" dirty="0"/>
              <a:t>”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Target resource: “Device01”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Policy Decision: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Permit or Deny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If Permit, Policy Enforcement: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Executes the action.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56501"/>
              </p:ext>
            </p:extLst>
          </p:nvPr>
        </p:nvGraphicFramePr>
        <p:xfrm>
          <a:off x="4439816" y="2013212"/>
          <a:ext cx="4211925" cy="3744416"/>
        </p:xfrm>
        <a:graphic>
          <a:graphicData uri="http://schemas.openxmlformats.org/drawingml/2006/table">
            <a:tbl>
              <a:tblPr firstRow="1" firstCol="1" bandRow="1">
                <a:tableStyleId>{2FE16918-75BB-944B-E6FE-97F2DAA8C3C7}</a:tableStyleId>
              </a:tblPr>
              <a:tblGrid>
                <a:gridCol w="421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&lt;Policy “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PnH_example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”&gt;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&lt;Rule “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Permit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"&gt;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&lt;Target&gt;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&lt;Subject&gt;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AttributeValue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DataType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="String"&gt;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OdinS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AttributeValue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SubjectAttributeDesignator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AttributeId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="subject-id"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DataType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="String"/&gt;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&lt;/Subject&gt;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&lt;/Target&gt;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&lt;/Rule&gt;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&lt;Target&gt;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&lt;Action&gt;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AttributeValue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DataType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="String"&gt;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</a:rPr>
                        <a:t>requestData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AttributeValue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ActionAttributeDesignator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DataType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="String"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AttributeId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="action-id "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&lt;/Action&gt;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&lt;Resource&gt;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AttributeValue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DataType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="String"&gt;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Device01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AttributeValue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ResourceAttributeDesignator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DataType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="String"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AttributeId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="resource-id" /&gt;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&lt;/Resource&gt;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&lt;/Target&gt;</a:t>
                      </a:r>
                      <a:b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&lt;/Policy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Segoe UI"/>
                      </a:endParaRPr>
                    </a:p>
                  </a:txBody>
                  <a:tcPr marL="68569" marR="685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2" descr="https://image.slidesharecdn.com/axiomaticspolicyservernewswebinarapril10-2014-140410110706-phpapp01/95/get-started-now-with-attribute-based-access-control-abac-19-638.jpg?cb=1414410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26261" b="8035"/>
          <a:stretch/>
        </p:blipFill>
        <p:spPr bwMode="auto">
          <a:xfrm>
            <a:off x="8836146" y="2636912"/>
            <a:ext cx="3348994" cy="24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20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Access Control based on Capabilities (</a:t>
            </a:r>
            <a:r>
              <a:rPr lang="en-US" dirty="0" err="1">
                <a:solidFill>
                  <a:srgbClr val="00B0F0"/>
                </a:solidFill>
              </a:rPr>
              <a:t>DCapBAC</a:t>
            </a:r>
            <a:r>
              <a:rPr lang="en-US" dirty="0">
                <a:solidFill>
                  <a:srgbClr val="00B0F0"/>
                </a:solidFill>
              </a:rPr>
              <a:t>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1097280" y="1845734"/>
            <a:ext cx="514273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Objective</a:t>
            </a:r>
            <a:r>
              <a:rPr lang="en-US" dirty="0"/>
              <a:t>: Validate the access permission of an entity before doing an action (i.e. publish data).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Technology</a:t>
            </a:r>
            <a:r>
              <a:rPr lang="en-US" dirty="0"/>
              <a:t>: Distributed Access Control based on Capabilities tokens (</a:t>
            </a:r>
            <a:r>
              <a:rPr lang="en-US" dirty="0" err="1"/>
              <a:t>DCapBAC</a:t>
            </a:r>
            <a:r>
              <a:rPr lang="en-US" dirty="0"/>
              <a:t>).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Benefit</a:t>
            </a:r>
            <a:r>
              <a:rPr lang="en-US" dirty="0"/>
              <a:t>: Efficient and Scalable solution to control the data access of distributed resources or devices.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Operations</a:t>
            </a:r>
            <a:r>
              <a:rPr lang="en-US" dirty="0"/>
              <a:t>: First time, a subject entity requests a Capability-token to access data of a target resource. Next times, the subject sends the data query with the capability-token to request the resource access. The target validates the token before sending data.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Subcomponents</a:t>
            </a:r>
            <a:r>
              <a:rPr lang="en-US" dirty="0"/>
              <a:t>: Capability Manager generates the tokens with signature that will be validated by distributed resources.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647384" y="1856640"/>
            <a:ext cx="5544616" cy="3654766"/>
            <a:chOff x="6647384" y="1856640"/>
            <a:chExt cx="5544616" cy="3654766"/>
          </a:xfrm>
        </p:grpSpPr>
        <p:pic>
          <p:nvPicPr>
            <p:cNvPr id="8" name="Picture 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1" t="40138" r="11754" b="14215"/>
            <a:stretch/>
          </p:blipFill>
          <p:spPr bwMode="auto">
            <a:xfrm>
              <a:off x="6647384" y="1856640"/>
              <a:ext cx="5544616" cy="36547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624392" y="4941168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06808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Access Control based on Capabilities (</a:t>
            </a:r>
            <a:r>
              <a:rPr lang="en-US" dirty="0" err="1">
                <a:solidFill>
                  <a:srgbClr val="00B0F0"/>
                </a:solidFill>
              </a:rPr>
              <a:t>DCapBAC</a:t>
            </a:r>
            <a:r>
              <a:rPr lang="en-US" dirty="0">
                <a:solidFill>
                  <a:srgbClr val="00B0F0"/>
                </a:solidFill>
              </a:rPr>
              <a:t>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9689"/>
              </p:ext>
            </p:extLst>
          </p:nvPr>
        </p:nvGraphicFramePr>
        <p:xfrm>
          <a:off x="6528048" y="2204864"/>
          <a:ext cx="5544616" cy="2926080"/>
        </p:xfrm>
        <a:graphic>
          <a:graphicData uri="http://schemas.openxmlformats.org/drawingml/2006/table">
            <a:tbl>
              <a:tblPr firstRow="1" firstCol="1" bandRow="1">
                <a:tableStyleId>{2FE16918-75BB-944B-E6FE-97F2DAA8C3C7}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{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“id”: “eg3fq:fb5r23tra3”,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“ii”: 1485172121,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“is”: “issuer@odins.es”,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en-US" sz="1200" b="0" kern="1000" dirty="0" err="1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”: “zNwS5FetB4rwzSKsWwSBAxm5wDa=JgLjHU8zSnmeSFQgSG9HhdsJrE8=”,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“de”: “</a:t>
                      </a:r>
                      <a:r>
                        <a:rPr lang="en-US" sz="1200" b="0" kern="1000" dirty="0" err="1">
                          <a:solidFill>
                            <a:schemeClr val="tx1"/>
                          </a:solidFill>
                          <a:effectLst/>
                        </a:rPr>
                        <a:t>coap</a:t>
                      </a: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://sensortemp.floor1.odins.es”,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en-US" sz="1200" b="0" kern="1000" dirty="0" err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”: “SbUudG4zuXswFBxDeHB87N6t9hR=PBQqCN3gpu7nSkuPzDk7kaR3dq1=”,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en-US" sz="1200" b="0" kern="1000" dirty="0" err="1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”: [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{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“ac”: “GET”,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“re”: “temperature”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}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],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en-US" sz="1200" b="0" kern="1000" dirty="0" err="1">
                          <a:solidFill>
                            <a:schemeClr val="tx1"/>
                          </a:solidFill>
                          <a:effectLst/>
                        </a:rPr>
                        <a:t>nb</a:t>
                      </a: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”: 1485172121,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en-US" sz="1200" b="0" kern="100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”: 1485174121</a:t>
                      </a:r>
                      <a:b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kern="1000" dirty="0">
                          <a:solidFill>
                            <a:schemeClr val="tx1"/>
                          </a:solidFill>
                          <a:effectLst/>
                        </a:rPr>
                        <a:t>}</a:t>
                      </a:r>
                      <a:endParaRPr lang="es-ES" sz="1600" b="0" kern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1127448" y="1844824"/>
            <a:ext cx="5286752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Example of Capability Token: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The OdinS issuer gives permission to get the temperature from the temperature sensor of the first floor.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Main Fields: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Identifier (ID) is an unique value for each capability token.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Issued-time (II) is the time when the token is generated.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Issuer (IS) is the entity that generates the tokens.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Subject (SU) refers the entity that obtains the permission.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Device (DE) is the Internet address of the device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Signature (SI) is used by the target device to validate the token.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Access Rights (AR) indicates the permitted action.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/>
              <a:t>Not Before (NB) and Not After (NA) specify the time range at which the token is acceptable.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altLang="es-ES" dirty="0"/>
              <a:t>Before the Capability Manager generates the tokens, the XACML PDP decides if the subject entity has permission to perform the specific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0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Data Encryption based on Group Sharing (CP-ABE)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Objective</a:t>
            </a:r>
            <a:r>
              <a:rPr lang="en-US" dirty="0"/>
              <a:t>: Protect private data accessible by groups of entities.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Technology</a:t>
            </a:r>
            <a:r>
              <a:rPr lang="en-US" dirty="0"/>
              <a:t>: </a:t>
            </a:r>
            <a:r>
              <a:rPr lang="en-US" dirty="0" err="1"/>
              <a:t>Ciphertext</a:t>
            </a:r>
            <a:r>
              <a:rPr lang="en-US" dirty="0"/>
              <a:t> Policy Attribute Based Encryption (CP-ABE).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Benefit</a:t>
            </a:r>
            <a:r>
              <a:rPr lang="en-US" dirty="0"/>
              <a:t>: Efficient and Scalable Solution for Data Communication among groups with the same attributes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Operations</a:t>
            </a:r>
            <a:r>
              <a:rPr lang="en-US" dirty="0"/>
              <a:t>: First time, the owner defines the attributes of the groups to access the private data. Next operations, the data is encrypted by an specific CP-ABE policy that is only known by the accessible group.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/>
              <a:t>Subcomponents</a:t>
            </a:r>
            <a:r>
              <a:rPr lang="en-US" dirty="0"/>
              <a:t>: CP-ABE engine manages the CP-ABE policies.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435266"/>
            <a:ext cx="4320480" cy="44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Data Encryption based on Group Sharing (CP-ABE)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925920"/>
            <a:ext cx="10975384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s-ES" dirty="0"/>
              <a:t>CP-ABE </a:t>
            </a:r>
            <a:r>
              <a:rPr lang="es-ES" dirty="0" err="1"/>
              <a:t>enables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broadcast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a </a:t>
            </a:r>
            <a:r>
              <a:rPr lang="es-ES" dirty="0" err="1"/>
              <a:t>group</a:t>
            </a:r>
            <a:r>
              <a:rPr lang="es-ES" dirty="0"/>
              <a:t> of </a:t>
            </a:r>
            <a:r>
              <a:rPr lang="es-ES" dirty="0" err="1"/>
              <a:t>subscribers</a:t>
            </a:r>
            <a:r>
              <a:rPr lang="es-ES" dirty="0"/>
              <a:t> </a:t>
            </a:r>
            <a:r>
              <a:rPr lang="es-ES" dirty="0" err="1"/>
              <a:t>entities</a:t>
            </a:r>
            <a:r>
              <a:rPr lang="es-ES" dirty="0"/>
              <a:t>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legitimate</a:t>
            </a:r>
            <a:r>
              <a:rPr lang="es-ES" dirty="0"/>
              <a:t> </a:t>
            </a:r>
            <a:r>
              <a:rPr lang="es-ES" dirty="0" err="1"/>
              <a:t>ones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right</a:t>
            </a:r>
            <a:r>
              <a:rPr lang="es-ES" dirty="0"/>
              <a:t> </a:t>
            </a:r>
            <a:r>
              <a:rPr lang="es-ES" dirty="0" err="1"/>
              <a:t>credentials</a:t>
            </a:r>
            <a:r>
              <a:rPr lang="es-ES" dirty="0"/>
              <a:t> can </a:t>
            </a:r>
            <a:r>
              <a:rPr lang="es-ES" dirty="0" err="1"/>
              <a:t>decrypt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information</a:t>
            </a:r>
            <a:endParaRPr lang="es-E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dirty="0"/>
              <a:t>Data </a:t>
            </a:r>
            <a:r>
              <a:rPr lang="es-ES" dirty="0" err="1"/>
              <a:t>Encryption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performed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 CP-ABE </a:t>
            </a:r>
            <a:r>
              <a:rPr lang="es-ES" dirty="0" err="1"/>
              <a:t>policy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a </a:t>
            </a:r>
            <a:r>
              <a:rPr lang="es-ES" dirty="0" err="1"/>
              <a:t>combination</a:t>
            </a:r>
            <a:r>
              <a:rPr lang="es-ES" dirty="0"/>
              <a:t> of </a:t>
            </a:r>
            <a:r>
              <a:rPr lang="es-ES" dirty="0" err="1"/>
              <a:t>attributes</a:t>
            </a:r>
            <a:endParaRPr lang="es-E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altLang="es-ES" dirty="0"/>
              <a:t>CP-ABE policies are defined with the attributes of the </a:t>
            </a:r>
            <a:r>
              <a:rPr lang="en-GB" altLang="es-ES" dirty="0" err="1"/>
              <a:t>KeyRock</a:t>
            </a:r>
            <a:r>
              <a:rPr lang="en-GB" altLang="es-ES" dirty="0"/>
              <a:t> Identity Management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s-ES" dirty="0"/>
          </a:p>
        </p:txBody>
      </p:sp>
      <p:pic>
        <p:nvPicPr>
          <p:cNvPr id="6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2" y="3293367"/>
            <a:ext cx="10398638" cy="2587374"/>
          </a:xfrm>
          <a:prstGeom prst="rect">
            <a:avLst/>
          </a:prstGeom>
          <a:ln w="25400">
            <a:solidFill>
              <a:srgbClr val="8DC808"/>
            </a:solidFill>
          </a:ln>
        </p:spPr>
      </p:pic>
    </p:spTree>
    <p:extLst>
      <p:ext uri="{BB962C8B-B14F-4D97-AF65-F5344CB8AC3E}">
        <p14:creationId xmlns:p14="http://schemas.microsoft.com/office/powerpoint/2010/main" val="17669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BMS System with Security and Privacy Components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4881" y="1845734"/>
            <a:ext cx="4575056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Example of IoT device publishing sensor data in the BMS system. Main operations: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1. Authenticates to get the anonymous </a:t>
            </a:r>
            <a:r>
              <a:rPr lang="en-US" sz="1600" dirty="0" err="1"/>
              <a:t>KeyRock</a:t>
            </a:r>
            <a:r>
              <a:rPr lang="en-US" sz="1600" dirty="0"/>
              <a:t> token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2. Obtains Capability token to publish data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3. XACML checks the permission of device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4. If permit, device receives the </a:t>
            </a:r>
            <a:r>
              <a:rPr lang="en-US" sz="1600" dirty="0" err="1"/>
              <a:t>CapToken</a:t>
            </a:r>
            <a:r>
              <a:rPr lang="en-US" sz="1600" dirty="0"/>
              <a:t>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5. Device sends the data publication with both tokens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6. PEP evaluates both tokens before executing the publication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600" dirty="0"/>
              <a:t>7. If both are ok, the data is encrypted by CP-ABE policy.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/>
              <a:t>Next time, it uses the same tokens.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700807"/>
            <a:ext cx="6576610" cy="42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66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BMS Integrated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 PnH Architecture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975384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BMS enables secure communications among different clients like cloud energy systems and building equipment.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Building equipment (i.e. IoT gateways, legacy sensors/actuators) produces sensing data and consumes actuations.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Energy systems consumes sensor data and produces actuation data.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All entities (i.e. IMCS, OEMS, IoT gateways, </a:t>
            </a:r>
            <a:r>
              <a:rPr lang="en-US" dirty="0" err="1"/>
              <a:t>etc</a:t>
            </a:r>
            <a:r>
              <a:rPr lang="en-US" dirty="0"/>
              <a:t>) integrates a client application to interact with BMS system via a security and privacy way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"/>
          <a:stretch/>
        </p:blipFill>
        <p:spPr>
          <a:xfrm>
            <a:off x="1487488" y="3528646"/>
            <a:ext cx="10702406" cy="33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46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fabricadigital.org/wp-content/uploads/RPI-CAJA-OFICIAL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15698"/>
          <a:stretch/>
        </p:blipFill>
        <p:spPr bwMode="auto">
          <a:xfrm>
            <a:off x="5227710" y="5161958"/>
            <a:ext cx="920969" cy="6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Small Pre-pilot Testbed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5790808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Secure JAVA App for Real-time data (sensors, actuations, </a:t>
            </a:r>
            <a:r>
              <a:rPr lang="en-US" dirty="0" err="1"/>
              <a:t>etc</a:t>
            </a:r>
            <a:r>
              <a:rPr lang="en-US" dirty="0"/>
              <a:t>) to: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ICT systems (IMCS, OEMS,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Wireless gateway (</a:t>
            </a:r>
            <a:r>
              <a:rPr lang="en-US" dirty="0" err="1"/>
              <a:t>RaspberryPI</a:t>
            </a:r>
            <a:r>
              <a:rPr lang="en-US" dirty="0"/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A IoT gateway based RaspberryPI-3 with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 err="1"/>
              <a:t>SecureApplication</a:t>
            </a:r>
            <a:r>
              <a:rPr lang="en-US" dirty="0"/>
              <a:t> to interact with BMS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 err="1"/>
              <a:t>HomeAssistant</a:t>
            </a:r>
            <a:r>
              <a:rPr lang="en-US" dirty="0"/>
              <a:t> software to interact with </a:t>
            </a:r>
            <a:r>
              <a:rPr lang="en-US" dirty="0" err="1"/>
              <a:t>Zwave</a:t>
            </a:r>
            <a:r>
              <a:rPr lang="en-US" dirty="0"/>
              <a:t> devices: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500" dirty="0"/>
              <a:t>Temperature, humidity, presence, etc. (i.e. </a:t>
            </a:r>
            <a:r>
              <a:rPr lang="en-US" sz="1500" dirty="0" err="1"/>
              <a:t>Aeotec</a:t>
            </a:r>
            <a:r>
              <a:rPr lang="en-US" sz="1500" dirty="0"/>
              <a:t> </a:t>
            </a:r>
            <a:r>
              <a:rPr lang="en-US" sz="1500" dirty="0" err="1"/>
              <a:t>Multisensor</a:t>
            </a:r>
            <a:r>
              <a:rPr lang="en-US" sz="1500" dirty="0"/>
              <a:t> 6)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500" dirty="0"/>
              <a:t>Energy metering and turning on/off (i.e. </a:t>
            </a:r>
            <a:r>
              <a:rPr lang="en-US" sz="1500" dirty="0" err="1"/>
              <a:t>Aeotec</a:t>
            </a:r>
            <a:r>
              <a:rPr lang="en-US" sz="1500" dirty="0"/>
              <a:t> Smart Switch)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1500" dirty="0"/>
              <a:t>Open door sensor (i.e. </a:t>
            </a:r>
            <a:r>
              <a:rPr lang="en-US" sz="1500" dirty="0" err="1"/>
              <a:t>Aeotec</a:t>
            </a:r>
            <a:r>
              <a:rPr lang="en-US" sz="1500" dirty="0"/>
              <a:t> Door)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11" y="1856547"/>
            <a:ext cx="5263932" cy="4202779"/>
          </a:xfrm>
          <a:prstGeom prst="rect">
            <a:avLst/>
          </a:prstGeom>
        </p:spPr>
      </p:pic>
      <p:pic>
        <p:nvPicPr>
          <p:cNvPr id="10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t="92723" r="35700"/>
          <a:stretch/>
        </p:blipFill>
        <p:spPr>
          <a:xfrm>
            <a:off x="3675672" y="5318883"/>
            <a:ext cx="362066" cy="605323"/>
          </a:xfrm>
          <a:prstGeom prst="rect">
            <a:avLst/>
          </a:prstGeom>
        </p:spPr>
      </p:pic>
      <p:pic>
        <p:nvPicPr>
          <p:cNvPr id="11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t="84924" r="34842" b="7538"/>
          <a:stretch/>
        </p:blipFill>
        <p:spPr>
          <a:xfrm>
            <a:off x="2148393" y="5255628"/>
            <a:ext cx="412462" cy="627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7738" y="5274980"/>
            <a:ext cx="118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Smart-Plug </a:t>
            </a:r>
          </a:p>
          <a:p>
            <a:r>
              <a:rPr lang="en-US" sz="1200" b="1" dirty="0"/>
              <a:t>and Monitor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6706" y="5226964"/>
            <a:ext cx="118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Sensor for Door or Window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508" y="5245987"/>
            <a:ext cx="147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Multi-Sensors for Temp, Hum, Presence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" y="5263940"/>
            <a:ext cx="600396" cy="57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60402" y="5234787"/>
            <a:ext cx="1015718" cy="550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/>
              <a:t>RasberryPI</a:t>
            </a:r>
            <a:r>
              <a:rPr lang="en-US" sz="1200" b="1" dirty="0"/>
              <a:t> Gateway </a:t>
            </a:r>
          </a:p>
        </p:txBody>
      </p:sp>
    </p:spTree>
    <p:extLst>
      <p:ext uri="{BB962C8B-B14F-4D97-AF65-F5344CB8AC3E}">
        <p14:creationId xmlns:p14="http://schemas.microsoft.com/office/powerpoint/2010/main" val="3042604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31368" cy="1458114"/>
          </a:xfrm>
        </p:spPr>
        <p:txBody>
          <a:bodyPr>
            <a:normAutofit fontScale="90000"/>
          </a:bodyPr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Adaptation of </a:t>
            </a:r>
            <a:r>
              <a:rPr lang="en-US" dirty="0" err="1">
                <a:solidFill>
                  <a:srgbClr val="00B0F0"/>
                </a:solidFill>
              </a:rPr>
              <a:t>SecureApp</a:t>
            </a:r>
            <a:r>
              <a:rPr lang="en-US" dirty="0">
                <a:solidFill>
                  <a:srgbClr val="00B0F0"/>
                </a:solidFill>
              </a:rPr>
              <a:t> for </a:t>
            </a:r>
            <a:r>
              <a:rPr lang="en-US" dirty="0" err="1">
                <a:solidFill>
                  <a:srgbClr val="00B0F0"/>
                </a:solidFill>
              </a:rPr>
              <a:t>RaspberryPI</a:t>
            </a:r>
            <a:r>
              <a:rPr lang="en-US" dirty="0">
                <a:solidFill>
                  <a:srgbClr val="00B0F0"/>
                </a:solidFill>
              </a:rPr>
              <a:t> with </a:t>
            </a:r>
            <a:r>
              <a:rPr lang="en-US" dirty="0" err="1">
                <a:solidFill>
                  <a:srgbClr val="00B0F0"/>
                </a:solidFill>
              </a:rPr>
              <a:t>HomeAssistant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975384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 The Secure-JAVA-App have been adapted to communicate with </a:t>
            </a:r>
            <a:r>
              <a:rPr lang="en-US" dirty="0" err="1"/>
              <a:t>HomeAssistant</a:t>
            </a:r>
            <a:r>
              <a:rPr lang="en-US" dirty="0"/>
              <a:t> via its REST API.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Each time, this app is executed, </a:t>
            </a:r>
            <a:r>
              <a:rPr lang="en-US" dirty="0" err="1"/>
              <a:t>SecureApp</a:t>
            </a:r>
            <a:r>
              <a:rPr lang="en-US" dirty="0"/>
              <a:t> does the following process: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1) requesting sensor data in </a:t>
            </a:r>
            <a:r>
              <a:rPr lang="en-US" dirty="0" err="1"/>
              <a:t>RaspberryPI</a:t>
            </a:r>
            <a:r>
              <a:rPr lang="en-US" dirty="0"/>
              <a:t> via REST API of </a:t>
            </a:r>
            <a:r>
              <a:rPr lang="en-US" dirty="0" err="1"/>
              <a:t>HomeAssistant</a:t>
            </a:r>
            <a:r>
              <a:rPr lang="en-US" dirty="0"/>
              <a:t>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2) translating to JSON format and sending the sensor data to BMS system via security components,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3) requesting the actuations stored in the BMS system for the specific gateway via security components.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4) translating and sending the actuation operations to </a:t>
            </a:r>
            <a:r>
              <a:rPr lang="en-US" dirty="0" err="1"/>
              <a:t>HomeAssistant</a:t>
            </a:r>
            <a:r>
              <a:rPr lang="en-US" dirty="0"/>
              <a:t> via REST API.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SecureApp</a:t>
            </a:r>
            <a:r>
              <a:rPr lang="en-US" dirty="0"/>
              <a:t> requires to define the time period to exchange sensing/actuation data with BMS server.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Time period: 5 or 10 minutes.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This time period affects the sensor monitoring and actuation operations. It is not immediate operations</a:t>
            </a:r>
            <a:r>
              <a:rPr lang="en-US" dirty="0"/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20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JSON Data Model of BMS Configuration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To start the interoperability between any IoT-Gateway and ICT systems through BMS: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400" dirty="0"/>
              <a:t>Define JSON data model for specific entities and its attributes, for instance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 Each IoT-Gateway indicating the data provided by its connected sensors/actuators.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2000" dirty="0"/>
              <a:t> Weather information with several parameters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400" dirty="0"/>
              <a:t>Create every entity based on the defined JSON data motel in BMS server that will be registered for ICT systems (IMCS, OEMS and Safety-SIEMENS).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Once the BMS and Gateways are configured, the following actions can be performed: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400" dirty="0"/>
              <a:t>IoT-Gateway can send the sensor data to the BMS.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400" dirty="0"/>
              <a:t>ICT systems can retrieve the sensor data related to each IoT-Gateway through BMS.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400" dirty="0"/>
              <a:t>ICT systems can send the actuation operations to IoT-Gateway through BMS.</a:t>
            </a:r>
          </a:p>
        </p:txBody>
      </p:sp>
    </p:spTree>
    <p:extLst>
      <p:ext uri="{BB962C8B-B14F-4D97-AF65-F5344CB8AC3E}">
        <p14:creationId xmlns:p14="http://schemas.microsoft.com/office/powerpoint/2010/main" val="91948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Milestones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37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D3DADB0-F93F-4D3B-85BD-E8B39F314BC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97279" y="1845733"/>
            <a:ext cx="10599915" cy="4186931"/>
          </a:xfrm>
        </p:spPr>
        <p:txBody>
          <a:bodyPr>
            <a:normAutofit/>
          </a:bodyPr>
          <a:lstStyle/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 milestones have been linked with this WP in the signed Grant Agreement.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However it closely relates to “MS2 - System deployment and PLUG-N-HARVEST system seamless operation achieved”.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 sub-milestones of MS2 deriving from WP3 activities we consider:</a:t>
            </a:r>
          </a:p>
          <a:p>
            <a:pPr lvl="1"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Sub-MS1: Functional ICT modules - Timely delivery of D3.1-D3.4[a] on M18 (March 2019)</a:t>
            </a:r>
          </a:p>
          <a:p>
            <a:pPr lvl="1"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Sub-MS2: Functional integrated ICT module - Timely delivery of D3.5[a] on M21 (May 2019)</a:t>
            </a:r>
          </a:p>
        </p:txBody>
      </p:sp>
    </p:spTree>
    <p:extLst>
      <p:ext uri="{BB962C8B-B14F-4D97-AF65-F5344CB8AC3E}">
        <p14:creationId xmlns:p14="http://schemas.microsoft.com/office/powerpoint/2010/main" val="3869381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3.5 Integrated Functional ICT Module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63424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45C8-B6A7-4BA2-904D-90DF0AC4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3.5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Integrated Functional ICT Module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2D15A-62F1-40E0-A203-4531C07B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WP3 Architecture:</a:t>
            </a:r>
            <a:r>
              <a:rPr lang="en-US" dirty="0"/>
              <a:t> Safety and Security Mechanisms together with the foreseen Energy Management Systems at building and district level are integrated within a fully functional cloud ecosystem.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DC42-D498-4B6F-9548-7E81708F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EF60-D37E-4344-B4E5-5E094891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51</a:t>
            </a:fld>
            <a:endParaRPr lang="en-US"/>
          </a:p>
        </p:txBody>
      </p:sp>
      <p:pic>
        <p:nvPicPr>
          <p:cNvPr id="7" name="Θέση περιεχομένου 10">
            <a:extLst>
              <a:ext uri="{FF2B5EF4-FFF2-40B4-BE49-F238E27FC236}">
                <a16:creationId xmlns:a16="http://schemas.microsoft.com/office/drawing/2014/main" id="{65DDA3EA-7FB4-4A52-BC6B-FB117E74C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440" y="297867"/>
            <a:ext cx="9845228" cy="40777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" name="Ορθογώνιο: Στρογγύλεμα γωνιών 11">
            <a:extLst>
              <a:ext uri="{FF2B5EF4-FFF2-40B4-BE49-F238E27FC236}">
                <a16:creationId xmlns:a16="http://schemas.microsoft.com/office/drawing/2014/main" id="{FBE03ED7-7C78-4F64-B3FB-1661D7258667}"/>
              </a:ext>
            </a:extLst>
          </p:cNvPr>
          <p:cNvSpPr/>
          <p:nvPr/>
        </p:nvSpPr>
        <p:spPr bwMode="auto">
          <a:xfrm>
            <a:off x="7752183" y="2242084"/>
            <a:ext cx="2376264" cy="2133568"/>
          </a:xfrm>
          <a:prstGeom prst="roundRect">
            <a:avLst/>
          </a:prstGeom>
          <a:solidFill>
            <a:srgbClr val="63A537">
              <a:alpha val="7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D considers both wired and wireless connections.</a:t>
            </a:r>
          </a:p>
        </p:txBody>
      </p:sp>
      <p:sp>
        <p:nvSpPr>
          <p:cNvPr id="9" name="Ορθογώνιο: Στρογγύλεμα γωνιών 12">
            <a:extLst>
              <a:ext uri="{FF2B5EF4-FFF2-40B4-BE49-F238E27FC236}">
                <a16:creationId xmlns:a16="http://schemas.microsoft.com/office/drawing/2014/main" id="{A4EF5E71-F7E8-4716-A921-A0021C2748D4}"/>
              </a:ext>
            </a:extLst>
          </p:cNvPr>
          <p:cNvSpPr/>
          <p:nvPr/>
        </p:nvSpPr>
        <p:spPr bwMode="auto">
          <a:xfrm>
            <a:off x="896877" y="297865"/>
            <a:ext cx="3542938" cy="3672409"/>
          </a:xfrm>
          <a:prstGeom prst="round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 A and B are fully wired.</a:t>
            </a:r>
          </a:p>
        </p:txBody>
      </p:sp>
      <p:sp>
        <p:nvSpPr>
          <p:cNvPr id="10" name="Ορθογώνιο: Στρογγύλεμα γωνιών 13">
            <a:extLst>
              <a:ext uri="{FF2B5EF4-FFF2-40B4-BE49-F238E27FC236}">
                <a16:creationId xmlns:a16="http://schemas.microsoft.com/office/drawing/2014/main" id="{08077367-92B2-4C04-99F6-C8A53AE91D93}"/>
              </a:ext>
            </a:extLst>
          </p:cNvPr>
          <p:cNvSpPr/>
          <p:nvPr/>
        </p:nvSpPr>
        <p:spPr bwMode="auto">
          <a:xfrm>
            <a:off x="7752183" y="441883"/>
            <a:ext cx="2376264" cy="1440160"/>
          </a:xfrm>
          <a:prstGeom prst="round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 C is fully wireless.</a:t>
            </a:r>
          </a:p>
        </p:txBody>
      </p:sp>
    </p:spTree>
    <p:extLst>
      <p:ext uri="{BB962C8B-B14F-4D97-AF65-F5344CB8AC3E}">
        <p14:creationId xmlns:p14="http://schemas.microsoft.com/office/powerpoint/2010/main" val="19624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45C8-B6A7-4BA2-904D-90DF0AC4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3.5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Integrated Functional ICT Module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2D15A-62F1-40E0-A203-4531C07B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WP3 Architecture: </a:t>
            </a:r>
            <a:r>
              <a:rPr lang="en-US" dirty="0"/>
              <a:t>Safety and Security Mechanisms together with the foreseen Energy Management Systems at building and district level are integrated within a fully functional cloud ecosystem.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DC42-D498-4B6F-9548-7E81708F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EF60-D37E-4344-B4E5-5E094891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52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7B5A87-146F-4FF8-8D3B-3A1814703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42" y="33090"/>
            <a:ext cx="8215316" cy="48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9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45C8-B6A7-4BA2-904D-90DF0AC4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3.5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Integrated Functional ICT Module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2D15A-62F1-40E0-A203-4531C07B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Execution Sequence:</a:t>
            </a:r>
            <a:br>
              <a:rPr lang="en-US" dirty="0"/>
            </a:br>
            <a:r>
              <a:rPr lang="en-US" dirty="0"/>
              <a:t>The integrated fully functional cloud ecosystem implements a control loop (T=15mins) as depicted in the figure above.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DC42-D498-4B6F-9548-7E81708F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EF60-D37E-4344-B4E5-5E094891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53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7B5A87-146F-4FF8-8D3B-3A1814703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42" y="33090"/>
            <a:ext cx="8215316" cy="4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2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1097280" y="286603"/>
            <a:ext cx="10471328" cy="1458114"/>
          </a:xfrm>
        </p:spPr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3.5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Integrated Functional ICT Module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206023-8013-427D-BDCB-EA5AF82AC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90508"/>
              </p:ext>
            </p:extLst>
          </p:nvPr>
        </p:nvGraphicFramePr>
        <p:xfrm>
          <a:off x="1129382" y="1844824"/>
          <a:ext cx="6838825" cy="4106856"/>
        </p:xfrm>
        <a:graphic>
          <a:graphicData uri="http://schemas.openxmlformats.org/drawingml/2006/table">
            <a:tbl>
              <a:tblPr firstRow="1" firstCol="1" bandRow="1"/>
              <a:tblGrid>
                <a:gridCol w="1601822">
                  <a:extLst>
                    <a:ext uri="{9D8B030D-6E8A-4147-A177-3AD203B41FA5}">
                      <a16:colId xmlns:a16="http://schemas.microsoft.com/office/drawing/2014/main" val="2408106714"/>
                    </a:ext>
                  </a:extLst>
                </a:gridCol>
                <a:gridCol w="1401410">
                  <a:extLst>
                    <a:ext uri="{9D8B030D-6E8A-4147-A177-3AD203B41FA5}">
                      <a16:colId xmlns:a16="http://schemas.microsoft.com/office/drawing/2014/main" val="1950858827"/>
                    </a:ext>
                  </a:extLst>
                </a:gridCol>
                <a:gridCol w="1451879">
                  <a:extLst>
                    <a:ext uri="{9D8B030D-6E8A-4147-A177-3AD203B41FA5}">
                      <a16:colId xmlns:a16="http://schemas.microsoft.com/office/drawing/2014/main" val="1672163737"/>
                    </a:ext>
                  </a:extLst>
                </a:gridCol>
                <a:gridCol w="2383714">
                  <a:extLst>
                    <a:ext uri="{9D8B030D-6E8A-4147-A177-3AD203B41FA5}">
                      <a16:colId xmlns:a16="http://schemas.microsoft.com/office/drawing/2014/main" val="3642888067"/>
                    </a:ext>
                  </a:extLst>
                </a:gridCol>
              </a:tblGrid>
              <a:tr h="136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292974"/>
                  </a:ext>
                </a:extLst>
              </a:tr>
              <a:tr h="136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Gateway:Indoor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Floor:01_Room:</a:t>
                      </a:r>
                      <a:r>
                        <a:rPr lang="el-G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5_Number:02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309055"/>
                  </a:ext>
                </a:extLst>
              </a:tr>
              <a:tr h="136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(example)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296616"/>
                  </a:ext>
                </a:extLst>
              </a:tr>
              <a:tr h="136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Indoor temperature [C]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137591"/>
                  </a:ext>
                </a:extLst>
              </a:tr>
              <a:tr h="136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Humidity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Indoor relative humidity [%]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55681"/>
                  </a:ext>
                </a:extLst>
              </a:tr>
              <a:tr h="136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CO2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350.1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Indoor CO2 levels [ppm]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397759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Presence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Indoor motion and presence detection [YES:TRUE/NO:FALSE]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684449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Plug1_Consm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1.34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Plug1 power readings [kW] * sampling rate [seconds]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53410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Plug2_Consm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2.18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Plug2 power readings [kW] * sampling rate [seconds]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865329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Rad1_Consm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Radiator1 heat consumption readings [kcal]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301753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Rad2_Consm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Radiator2 heat consumption readings [kcal]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629623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Window1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Window1 contact sensor [CLOSED: TRUE/TRUE: FALSE]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650739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Window2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Window2 contact sensor [CLOSED: TRUE/TRUE: FALSE]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544158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Plug1_Set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Plug1 setpoint [ON: TRUE/OFF: FALSE]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068641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Plug2_Set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Plug2 setpoint [ON: TRUE/OFF: FALSE]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322883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Rad1_Set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Radiator1 smart valve setpoint [CLOSED 0%-100% OPEN]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074986"/>
                  </a:ext>
                </a:extLst>
              </a:tr>
              <a:tr h="27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Rad2_Set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Radiator2 smart valve setpoint [CLOSED 0%-100% OPEN]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689054"/>
                  </a:ext>
                </a:extLst>
              </a:tr>
              <a:tr h="136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[Any other missing]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28" marR="5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197709"/>
                  </a:ext>
                </a:extLst>
              </a:tr>
            </a:tbl>
          </a:graphicData>
        </a:graphic>
      </p:graphicFrame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730BE20-B442-46CF-9944-379F1483F81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28248" y="3429000"/>
            <a:ext cx="3368946" cy="2448272"/>
          </a:xfrm>
        </p:spPr>
        <p:txBody>
          <a:bodyPr>
            <a:normAutofit/>
          </a:bodyPr>
          <a:lstStyle/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Example of the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data annotation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mapping parsed by an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indoor gateway.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1097280" y="286603"/>
            <a:ext cx="10471328" cy="1458114"/>
          </a:xfrm>
        </p:spPr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3.5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Integrated Functional ICT Module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BFF858-6572-4882-93EE-9D83D0EB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4"/>
              </p:ext>
            </p:extLst>
          </p:nvPr>
        </p:nvGraphicFramePr>
        <p:xfrm>
          <a:off x="1199456" y="1916832"/>
          <a:ext cx="5976664" cy="3960438"/>
        </p:xfrm>
        <a:graphic>
          <a:graphicData uri="http://schemas.openxmlformats.org/drawingml/2006/table">
            <a:tbl>
              <a:tblPr firstRow="1" firstCol="1" bandRow="1"/>
              <a:tblGrid>
                <a:gridCol w="1399882">
                  <a:extLst>
                    <a:ext uri="{9D8B030D-6E8A-4147-A177-3AD203B41FA5}">
                      <a16:colId xmlns:a16="http://schemas.microsoft.com/office/drawing/2014/main" val="3383861612"/>
                    </a:ext>
                  </a:extLst>
                </a:gridCol>
                <a:gridCol w="1315505">
                  <a:extLst>
                    <a:ext uri="{9D8B030D-6E8A-4147-A177-3AD203B41FA5}">
                      <a16:colId xmlns:a16="http://schemas.microsoft.com/office/drawing/2014/main" val="3638285967"/>
                    </a:ext>
                  </a:extLst>
                </a:gridCol>
                <a:gridCol w="1178074">
                  <a:extLst>
                    <a:ext uri="{9D8B030D-6E8A-4147-A177-3AD203B41FA5}">
                      <a16:colId xmlns:a16="http://schemas.microsoft.com/office/drawing/2014/main" val="260955578"/>
                    </a:ext>
                  </a:extLst>
                </a:gridCol>
                <a:gridCol w="2083203">
                  <a:extLst>
                    <a:ext uri="{9D8B030D-6E8A-4147-A177-3AD203B41FA5}">
                      <a16:colId xmlns:a16="http://schemas.microsoft.com/office/drawing/2014/main" val="4048733755"/>
                    </a:ext>
                  </a:extLst>
                </a:gridCol>
              </a:tblGrid>
              <a:tr h="194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345930"/>
                  </a:ext>
                </a:extLst>
              </a:tr>
              <a:tr h="194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Gateway:Outdoor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Weather_and_ADBE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44152"/>
                  </a:ext>
                </a:extLst>
              </a:tr>
              <a:tr h="194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(example)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036036"/>
                  </a:ext>
                </a:extLst>
              </a:tr>
              <a:tr h="194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 temperature [C]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64037"/>
                  </a:ext>
                </a:extLst>
              </a:tr>
              <a:tr h="194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Humidity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relative humidity [%]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3686"/>
                  </a:ext>
                </a:extLst>
              </a:tr>
              <a:tr h="398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total solar radiation [kWh/m2]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606709"/>
                  </a:ext>
                </a:extLst>
              </a:tr>
              <a:tr h="398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HVAC_Consm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consumption of the ADBE HVAC [kWh]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645017"/>
                  </a:ext>
                </a:extLst>
              </a:tr>
              <a:tr h="194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Ser1_Battery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Series1 of batteries state [%]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717446"/>
                  </a:ext>
                </a:extLst>
              </a:tr>
              <a:tr h="194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Ser2_Battery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Series2 of batteries state [%]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186858"/>
                  </a:ext>
                </a:extLst>
              </a:tr>
              <a:tr h="398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Bidir_Consm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Bidirectional energy meter at the central node [kWh]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469679"/>
                  </a:ext>
                </a:extLst>
              </a:tr>
              <a:tr h="398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PV_Energy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Produced energy meter at the PV connection node [kWh]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152158"/>
                  </a:ext>
                </a:extLst>
              </a:tr>
              <a:tr h="8065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PV_Inverter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thyristor frequency / or operational mode: DC2AC or AC2DC [TRUE: DC2AC/ FALSE: AC2DC]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87295"/>
                  </a:ext>
                </a:extLst>
              </a:tr>
              <a:tr h="194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[Any other missing]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80412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DA1-D76A-4AF6-B00A-7CF416A4D20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80176" y="3195022"/>
            <a:ext cx="3368946" cy="2448272"/>
          </a:xfrm>
        </p:spPr>
        <p:txBody>
          <a:bodyPr>
            <a:normAutofit/>
          </a:bodyPr>
          <a:lstStyle/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Example of the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data annotation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mapping parsed by an outdoor gateway connected to the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ADBE and local weather station.</a:t>
            </a:r>
          </a:p>
        </p:txBody>
      </p:sp>
    </p:spTree>
    <p:extLst>
      <p:ext uri="{BB962C8B-B14F-4D97-AF65-F5344CB8AC3E}">
        <p14:creationId xmlns:p14="http://schemas.microsoft.com/office/powerpoint/2010/main" val="3012419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1097280" y="286603"/>
            <a:ext cx="10471328" cy="1458114"/>
          </a:xfrm>
        </p:spPr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3.5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Integrated Functional ICT Module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5F0091-CA14-4DD7-B4AD-C7DAD0A5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11916"/>
              </p:ext>
            </p:extLst>
          </p:nvPr>
        </p:nvGraphicFramePr>
        <p:xfrm>
          <a:off x="1127448" y="1844824"/>
          <a:ext cx="5937250" cy="3460752"/>
        </p:xfrm>
        <a:graphic>
          <a:graphicData uri="http://schemas.openxmlformats.org/drawingml/2006/table">
            <a:tbl>
              <a:tblPr firstRow="1" firstCol="1" bandRow="1"/>
              <a:tblGrid>
                <a:gridCol w="1633855">
                  <a:extLst>
                    <a:ext uri="{9D8B030D-6E8A-4147-A177-3AD203B41FA5}">
                      <a16:colId xmlns:a16="http://schemas.microsoft.com/office/drawing/2014/main" val="4112358451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13047782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70438086"/>
                    </a:ext>
                  </a:extLst>
                </a:gridCol>
                <a:gridCol w="1953895">
                  <a:extLst>
                    <a:ext uri="{9D8B030D-6E8A-4147-A177-3AD203B41FA5}">
                      <a16:colId xmlns:a16="http://schemas.microsoft.com/office/drawing/2014/main" val="3341680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3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Gateway:Web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Weather_Forecast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83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(example)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368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Temperature_ForeHour1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 temperature [C]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155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Temperature_ForeHour2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 temperature [C]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287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Temperature_ForeHour24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 temperature [C]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488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Humidity_ForeHour1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relative humidity [%]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997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Humidity_ForeHour2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relative humidity [%]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378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57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Humidity_ForeHour24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relative humidity [%]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677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SolRad_ForeHour1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total solar radiation [kWh/m2]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783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SolRad_ForeHour2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total solar radiation [kWh/m2]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166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27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SolRad_ForeHour24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total solar radiation [kWh/m2]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499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[Any other missing]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3915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4045F5-A71D-4338-B991-C56EB302303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722963" y="2907308"/>
            <a:ext cx="3368946" cy="2448272"/>
          </a:xfrm>
        </p:spPr>
        <p:txBody>
          <a:bodyPr>
            <a:normAutofit/>
          </a:bodyPr>
          <a:lstStyle/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Example of the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data annotation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mapping parsed by a virtual web gateway connected to the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web-repository for forecasted weather data.</a:t>
            </a:r>
          </a:p>
        </p:txBody>
      </p:sp>
    </p:spTree>
    <p:extLst>
      <p:ext uri="{BB962C8B-B14F-4D97-AF65-F5344CB8AC3E}">
        <p14:creationId xmlns:p14="http://schemas.microsoft.com/office/powerpoint/2010/main" val="4197394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Next Steps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1097279" y="1845733"/>
            <a:ext cx="10599915" cy="4186931"/>
          </a:xfrm>
        </p:spPr>
        <p:txBody>
          <a:bodyPr>
            <a:normAutofit fontScale="55000" lnSpcReduction="20000"/>
          </a:bodyPr>
          <a:lstStyle/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Written consent from end-users regarding the anonymized monitoring of their actions: </a:t>
            </a:r>
            <a:r>
              <a:rPr lang="en-US" sz="2200" dirty="0">
                <a:solidFill>
                  <a:srgbClr val="FF0000"/>
                </a:solidFill>
              </a:rPr>
              <a:t>Dependent to WP4 [ready by December 2018]?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Map-of-Responsibilities for building automation deployment [ready by July 2018]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Technical specifications definition for building automation elements [ready by September 2019]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First functional versions of all WP3 core modules [ready by December 2018]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First verified versions of all WP3 core modules [ready by February 2019]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Initial WP3 ICT cloud architecture [ready by November 2018] / Final WP3 ICT cloud architecture [ready by February 2019]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Initial execution sequence of the WP3 ICT cloud ecosystem [ready by November 2018] / Final execution sequence of the WP3 ICT ecosystem [ready by February 2019]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First integrated version (cooperative operation of all WP3 core modules) of WP3 ecosystem [ready by March 2019]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Data mapping and common annotations for seamless interfacing of all WP3 core modules [ready by February 2019]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Pre-pilot small scale deployment and verification of WP3 ICT ecosystem [ready by May 2019]?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Support the specification definition for the configuration of the gateways: </a:t>
            </a:r>
            <a:r>
              <a:rPr lang="en-US" sz="2200" dirty="0">
                <a:solidFill>
                  <a:srgbClr val="FF0000"/>
                </a:solidFill>
              </a:rPr>
              <a:t>Dependent to WP4 [ready by May 2019]?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Pilot polished integrated version of WP3 ecosystem: </a:t>
            </a:r>
            <a:r>
              <a:rPr lang="en-US" sz="2200" dirty="0">
                <a:solidFill>
                  <a:srgbClr val="FF0000"/>
                </a:solidFill>
              </a:rPr>
              <a:t>Dependent to WP4 [ready by July 2019]?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Basic version of a preliminary data collecting ecosystem (BMS server, weather API, comfort index calculation API, gateway dockers, central database, etc.) ready for historical data collection: </a:t>
            </a:r>
            <a:r>
              <a:rPr lang="en-US" sz="2200" dirty="0">
                <a:solidFill>
                  <a:srgbClr val="FF0000"/>
                </a:solidFill>
              </a:rPr>
              <a:t>Dependent to WP4 selections [ready by April 2019]?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B39813-B6E0-45F2-97B1-863124A163EE}"/>
              </a:ext>
            </a:extLst>
          </p:cNvPr>
          <p:cNvGrpSpPr/>
          <p:nvPr/>
        </p:nvGrpSpPr>
        <p:grpSpPr>
          <a:xfrm>
            <a:off x="983432" y="4521894"/>
            <a:ext cx="9511215" cy="923330"/>
            <a:chOff x="983432" y="4521894"/>
            <a:chExt cx="9511215" cy="9233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A3103B-0414-451F-B0AC-394072A749D4}"/>
                </a:ext>
              </a:extLst>
            </p:cNvPr>
            <p:cNvSpPr/>
            <p:nvPr/>
          </p:nvSpPr>
          <p:spPr>
            <a:xfrm>
              <a:off x="983432" y="4581128"/>
              <a:ext cx="7416824" cy="86409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167204-338F-45F5-BFB3-8239BB497894}"/>
                </a:ext>
              </a:extLst>
            </p:cNvPr>
            <p:cNvSpPr txBox="1"/>
            <p:nvPr/>
          </p:nvSpPr>
          <p:spPr>
            <a:xfrm>
              <a:off x="8622439" y="4521894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Mostly relevant to T4.1? Relocate them?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508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1134602" y="3013787"/>
            <a:ext cx="10058400" cy="839648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Thank you!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Deliverables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A4A1A9-77B1-473E-A327-63023CB8C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87916"/>
              </p:ext>
            </p:extLst>
          </p:nvPr>
        </p:nvGraphicFramePr>
        <p:xfrm>
          <a:off x="1190054" y="1844824"/>
          <a:ext cx="9811890" cy="3885974"/>
        </p:xfrm>
        <a:graphic>
          <a:graphicData uri="http://schemas.openxmlformats.org/drawingml/2006/table">
            <a:tbl>
              <a:tblPr/>
              <a:tblGrid>
                <a:gridCol w="513458">
                  <a:extLst>
                    <a:ext uri="{9D8B030D-6E8A-4147-A177-3AD203B41FA5}">
                      <a16:colId xmlns:a16="http://schemas.microsoft.com/office/drawing/2014/main" val="141068815"/>
                    </a:ext>
                  </a:extLst>
                </a:gridCol>
                <a:gridCol w="3893469">
                  <a:extLst>
                    <a:ext uri="{9D8B030D-6E8A-4147-A177-3AD203B41FA5}">
                      <a16:colId xmlns:a16="http://schemas.microsoft.com/office/drawing/2014/main" val="1966098590"/>
                    </a:ext>
                  </a:extLst>
                </a:gridCol>
                <a:gridCol w="520811">
                  <a:extLst>
                    <a:ext uri="{9D8B030D-6E8A-4147-A177-3AD203B41FA5}">
                      <a16:colId xmlns:a16="http://schemas.microsoft.com/office/drawing/2014/main" val="3621893228"/>
                    </a:ext>
                  </a:extLst>
                </a:gridCol>
                <a:gridCol w="1148309">
                  <a:extLst>
                    <a:ext uri="{9D8B030D-6E8A-4147-A177-3AD203B41FA5}">
                      <a16:colId xmlns:a16="http://schemas.microsoft.com/office/drawing/2014/main" val="2743413837"/>
                    </a:ext>
                  </a:extLst>
                </a:gridCol>
                <a:gridCol w="846123">
                  <a:extLst>
                    <a:ext uri="{9D8B030D-6E8A-4147-A177-3AD203B41FA5}">
                      <a16:colId xmlns:a16="http://schemas.microsoft.com/office/drawing/2014/main" val="3040965134"/>
                    </a:ext>
                  </a:extLst>
                </a:gridCol>
                <a:gridCol w="1045902">
                  <a:extLst>
                    <a:ext uri="{9D8B030D-6E8A-4147-A177-3AD203B41FA5}">
                      <a16:colId xmlns:a16="http://schemas.microsoft.com/office/drawing/2014/main" val="3674367244"/>
                    </a:ext>
                  </a:extLst>
                </a:gridCol>
                <a:gridCol w="921909">
                  <a:extLst>
                    <a:ext uri="{9D8B030D-6E8A-4147-A177-3AD203B41FA5}">
                      <a16:colId xmlns:a16="http://schemas.microsoft.com/office/drawing/2014/main" val="4039266989"/>
                    </a:ext>
                  </a:extLst>
                </a:gridCol>
                <a:gridCol w="921909">
                  <a:extLst>
                    <a:ext uri="{9D8B030D-6E8A-4147-A177-3AD203B41FA5}">
                      <a16:colId xmlns:a16="http://schemas.microsoft.com/office/drawing/2014/main" val="3509471607"/>
                    </a:ext>
                  </a:extLst>
                </a:gridCol>
              </a:tblGrid>
              <a:tr h="64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WP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Responsible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Type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Dissem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 Level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Expected Del. Date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Actual Del. Date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11087"/>
                  </a:ext>
                </a:extLst>
              </a:tr>
              <a:tr h="64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Plug-n-Play Intelligent Management and Control System (IMCS) for ADBE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CERTH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a:M18</a:t>
                      </a:r>
                      <a:br>
                        <a:rPr lang="en-GB" sz="1800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b:M39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M19 (March 2019)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96989"/>
                  </a:ext>
                </a:extLst>
              </a:tr>
              <a:tr h="64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Plug-N-Play Optimal Energy Management System (OEMS) at District/Grid Level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ETRA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10898"/>
                  </a:ext>
                </a:extLst>
              </a:tr>
              <a:tr h="657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Control Safety Mechanisms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CERTH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37749"/>
                  </a:ext>
                </a:extLst>
              </a:tr>
              <a:tr h="64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Privacy and Security Components Description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ODINS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69923"/>
                  </a:ext>
                </a:extLst>
              </a:tr>
              <a:tr h="64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Integration and Verification of IMCS/OEMS for ADBE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CERTH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R+DEC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PU/CI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a:M21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b:M39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29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1097280" y="1845734"/>
            <a:ext cx="10058400" cy="4247562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en-US" sz="2400" dirty="0"/>
              <a:t>Start Date: 01/12/2017 (M4)</a:t>
            </a:r>
          </a:p>
          <a:p>
            <a:pPr algn="just">
              <a:buFont typeface="Wingdings"/>
              <a:buChar char="q"/>
              <a:defRPr/>
            </a:pPr>
            <a:r>
              <a:rPr lang="en-US" sz="2400" dirty="0"/>
              <a:t>Outcomes so far: conducted </a:t>
            </a:r>
            <a:r>
              <a:rPr lang="en-US" sz="2400" dirty="0">
                <a:solidFill>
                  <a:srgbClr val="FF0000"/>
                </a:solidFill>
              </a:rPr>
              <a:t>13?</a:t>
            </a:r>
            <a:r>
              <a:rPr lang="en-US" sz="2400" dirty="0"/>
              <a:t> joint </a:t>
            </a:r>
            <a:r>
              <a:rPr lang="en-US" sz="2400" dirty="0" err="1"/>
              <a:t>telcos</a:t>
            </a:r>
            <a:endParaRPr lang="en-US" sz="2400" dirty="0"/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Functional description for all WP3 components [10/01/2018].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Internal technical discussion of WP3 contributors to resolve minor collaboration issues [6/3/2018].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Equipment specifications for BMS compatibility [23/4/2018].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List of necessary equipment for building control (feedback vector) [11/5/2018].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Merged list of necessary equipment both for building control and evaluation (monitoring) [24/5/2018].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Wireless indoor deployment strategy support map [in July 2018/by </a:t>
            </a:r>
            <a:r>
              <a:rPr lang="en-US" sz="2200" dirty="0" err="1">
                <a:solidFill>
                  <a:schemeClr val="tx1"/>
                </a:solidFill>
              </a:rPr>
              <a:t>OdinS</a:t>
            </a:r>
            <a:r>
              <a:rPr lang="en-US" sz="2200" dirty="0">
                <a:solidFill>
                  <a:schemeClr val="tx1"/>
                </a:solidFill>
              </a:rPr>
              <a:t>, CERTH]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Dummy remote server for interfaces verification [in October 2018/by </a:t>
            </a:r>
            <a:r>
              <a:rPr lang="en-US" sz="2200" dirty="0" err="1">
                <a:solidFill>
                  <a:schemeClr val="tx1"/>
                </a:solidFill>
              </a:rPr>
              <a:t>OdinS</a:t>
            </a:r>
            <a:r>
              <a:rPr lang="en-US" sz="2200" dirty="0">
                <a:solidFill>
                  <a:schemeClr val="tx1"/>
                </a:solidFill>
              </a:rPr>
              <a:t>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Verified remote connections [in November 2018/by CERTH, ETRA, SIEMENS]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WP3 modules architectural topology [in November 2018/by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Cloud-based deployment strategy for ICT modules [in February 2019/by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Integrated architectural topology </a:t>
            </a:r>
            <a:r>
              <a:rPr lang="en-US" sz="2200" b="1" dirty="0">
                <a:solidFill>
                  <a:schemeClr val="tx1"/>
                </a:solidFill>
              </a:rPr>
              <a:t>peer reviewed publication </a:t>
            </a:r>
            <a:r>
              <a:rPr lang="en-US" sz="2200" dirty="0">
                <a:solidFill>
                  <a:schemeClr val="tx1"/>
                </a:solidFill>
              </a:rPr>
              <a:t>[accepted in February 2019/by </a:t>
            </a:r>
            <a:r>
              <a:rPr lang="en-US" sz="2200" dirty="0" err="1">
                <a:solidFill>
                  <a:schemeClr val="tx1"/>
                </a:solidFill>
              </a:rPr>
              <a:t>OdinS+CERTH</a:t>
            </a:r>
            <a:r>
              <a:rPr lang="en-US" sz="2200" dirty="0">
                <a:solidFill>
                  <a:schemeClr val="tx1"/>
                </a:solidFill>
              </a:rPr>
              <a:t>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Data Annotation of common data model [in February 2019/by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Modules execution sequence [in February 2019/by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Data exchange mapping formalized [in February 2019/by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Data exchange interfaces developed and verified [in March 2019/by ALL]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Timeline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Progress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916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1097280" y="1845734"/>
            <a:ext cx="10058400" cy="4247562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en-US" sz="2400" dirty="0"/>
              <a:t>Start Date: 01/12/2017 (M4)</a:t>
            </a:r>
          </a:p>
          <a:p>
            <a:pPr algn="just">
              <a:buFont typeface="Wingdings"/>
              <a:buChar char="q"/>
              <a:defRPr/>
            </a:pPr>
            <a:r>
              <a:rPr lang="en-US" sz="2400" dirty="0"/>
              <a:t>Outcomes so far: </a:t>
            </a:r>
            <a:r>
              <a:rPr lang="en-US" sz="2400"/>
              <a:t>conducted </a:t>
            </a:r>
            <a:r>
              <a:rPr lang="en-US" sz="2400">
                <a:solidFill>
                  <a:srgbClr val="FF0000"/>
                </a:solidFill>
              </a:rPr>
              <a:t>13?</a:t>
            </a:r>
            <a:r>
              <a:rPr lang="en-US" sz="2400"/>
              <a:t> </a:t>
            </a:r>
            <a:r>
              <a:rPr lang="en-US" sz="2400" dirty="0"/>
              <a:t>joint </a:t>
            </a:r>
            <a:r>
              <a:rPr lang="en-US" sz="2400" dirty="0" err="1"/>
              <a:t>telcos</a:t>
            </a:r>
            <a:endParaRPr lang="en-US" sz="2400" dirty="0"/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Functional description for all WP3 components [10/01/2018].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Internal technical discussion of WP3 contributors to resolve minor collaboration issues [6/3/2018].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Equipment specifications for BMS compatibility [23/4/2018].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List of necessary equipment for building control (feedback vector) [11/5/2018].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Merged list of necessary equipment both for building control and evaluation (monitoring) [24/5/2018].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Wireless indoor deployment strategy support map [in July 2018/by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OdinS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, CERTH]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Dummy remote server for interfaces verification [in October 2018/by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OdinS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Verified remote connections [in November 2018/by CERTH, ETRA, SIEMENS]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WP3 modules architectural topology [in November 2018/by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Cloud-based deployment strategy for ICT modules [in February 2019/by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Integrated architectural topology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peer reviewed publication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[accepted in February 2019/by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OdinS+CERTH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Data Annotation of common data model [in February 2019/by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Modules execution sequence [in February 2019/by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Data exchange mapping formalized [in February 2019/by ALL]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Data exchange interfaces developed and verified [in March 2019/by ALL]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Timeline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Progress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421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3.1 Intelligent Management and Control System (IMCS)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Ανασκόπηση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4882</Words>
  <Application>Microsoft Macintosh PowerPoint</Application>
  <PresentationFormat>Widescreen</PresentationFormat>
  <Paragraphs>864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MS Mincho</vt:lpstr>
      <vt:lpstr>Arial</vt:lpstr>
      <vt:lpstr>Arial Narrow</vt:lpstr>
      <vt:lpstr>Calibri</vt:lpstr>
      <vt:lpstr>Cambria Math</vt:lpstr>
      <vt:lpstr>Courier New</vt:lpstr>
      <vt:lpstr>Kabel Bk BT</vt:lpstr>
      <vt:lpstr>Segoe UI</vt:lpstr>
      <vt:lpstr>Times New Roman</vt:lpstr>
      <vt:lpstr>Wingdings</vt:lpstr>
      <vt:lpstr>PnH - Template</vt:lpstr>
      <vt:lpstr>1_PnH - Template</vt:lpstr>
      <vt:lpstr>Plug-N-Harvest</vt:lpstr>
      <vt:lpstr>Plug-N-Harvest: Project Information</vt:lpstr>
      <vt:lpstr>Plug-N-Harvest: WP3 Description</vt:lpstr>
      <vt:lpstr>Plug-N-Harvest: WP3 Dependencies</vt:lpstr>
      <vt:lpstr>Plug-N-Harvest: WP3 Milestones</vt:lpstr>
      <vt:lpstr>Plug-N-Harvest: WP3 Deliverables</vt:lpstr>
      <vt:lpstr>Plug-N-Harvest: WP3 Timeline and Progress</vt:lpstr>
      <vt:lpstr>Plug-N-Harvest: WP3 Timeline and Progress</vt:lpstr>
      <vt:lpstr>Plug-N-Harvest: Task 3.1 Intelligent Management and Control System (IMCS)</vt:lpstr>
      <vt:lpstr>Plug-N-Harvest: Task 3.1 IMCS</vt:lpstr>
      <vt:lpstr>Plug-N-Harvest: Task 3.1 Intelligent Management and Control System</vt:lpstr>
      <vt:lpstr>Plug-N-Harvest: Task 3.1 IMCS</vt:lpstr>
      <vt:lpstr>Plug-N-Harvest: Task 3.1 IMCS</vt:lpstr>
      <vt:lpstr>Plug-N-Harvest: Task 3.1 IMCS</vt:lpstr>
      <vt:lpstr>Plug-N-Harvest: Task 3.1 IMCS</vt:lpstr>
      <vt:lpstr>Plug-N-Harvest: Task 3.2 OEMS</vt:lpstr>
      <vt:lpstr>Plug-N-Harvest: Task 3.2 OEMS</vt:lpstr>
      <vt:lpstr>Plug-N-Harvest: Task 3.2 OEMS</vt:lpstr>
      <vt:lpstr>Plug-N-Harvest: Task 3.2 OEMS</vt:lpstr>
      <vt:lpstr>Plug-N-Harvest: Task 3.2 OEMS</vt:lpstr>
      <vt:lpstr>Plug-N-Harvest: Task 3.2 OEMS</vt:lpstr>
      <vt:lpstr>Plug-N-Harvest: Task 3.2 OEMS</vt:lpstr>
      <vt:lpstr>Plug-N-Harvest: Task 3.2 OEMS</vt:lpstr>
      <vt:lpstr>Plug-N-Harvest: Task 3.2 DRFFO</vt:lpstr>
      <vt:lpstr>Plug-N-Harvest: Task 3.2 DRFFO</vt:lpstr>
      <vt:lpstr>Plug-N-Harvest: Task 3.2 DRFFO</vt:lpstr>
      <vt:lpstr>Plug-N-Harvest: Task 3.2 DRFFO</vt:lpstr>
      <vt:lpstr>Plug-N-Harvest: Task 3.2 DRFFO</vt:lpstr>
      <vt:lpstr>Plug-N-Harvest: Task 3.2 DRFFO</vt:lpstr>
      <vt:lpstr>Plug-N-Harvest: Task 3.2 DRFFO</vt:lpstr>
      <vt:lpstr>Plug-N-Harvest: Task 3.3  Safety and Faults Mitigation</vt:lpstr>
      <vt:lpstr>Plug-N-Harvest: Task 3.3  Safety and Faults Mitigation</vt:lpstr>
      <vt:lpstr>Plug-N-Harvest: Task 3.3  Safety and Faults Mitigation</vt:lpstr>
      <vt:lpstr>Plug-N-Harvest: Task 3.4 Security and Privacy Components</vt:lpstr>
      <vt:lpstr>Plug-N-Harvest: Task 3.4 Security and Privacy Components</vt:lpstr>
      <vt:lpstr>Plug-N-Harvest: Analysis  of Security and Privacy Risks</vt:lpstr>
      <vt:lpstr>Plug-N-Harvest: BMS Components</vt:lpstr>
      <vt:lpstr>Plug-N-Harvest: Identity Management and Authentication based on KeyRock </vt:lpstr>
      <vt:lpstr>Plug-N-Harvest: Authorization based on XACML Management</vt:lpstr>
      <vt:lpstr>Plug-N-Harvest: Authorization based on XACML Management</vt:lpstr>
      <vt:lpstr>Plug-N-Harvest: Access Control based on Capabilities (DCapBAC)</vt:lpstr>
      <vt:lpstr>Plug-N-Harvest: Access Control based on Capabilities (DCapBAC)</vt:lpstr>
      <vt:lpstr>Plug-N-Harvest: Data Encryption based on Group Sharing (CP-ABE)</vt:lpstr>
      <vt:lpstr>Plug-N-Harvest: Data Encryption based on Group Sharing (CP-ABE)</vt:lpstr>
      <vt:lpstr>Plug-N-Harvest: BMS System with Security and Privacy Components</vt:lpstr>
      <vt:lpstr>Plug-N-Harvest: BMS Integrated  in PnH Architecture</vt:lpstr>
      <vt:lpstr>Plug-N-Harvest: Small Pre-pilot Testbed</vt:lpstr>
      <vt:lpstr>Plug-N-Harvest: Adaptation of SecureApp for RaspberryPI with HomeAssistant</vt:lpstr>
      <vt:lpstr>Plug-N-Harvest: JSON Data Model of BMS Configuration</vt:lpstr>
      <vt:lpstr>Plug-N-Harvest: Task 3.5 Integrated Functional ICT Module</vt:lpstr>
      <vt:lpstr>Plug-N-Harvest: Task 3.5  Integrated Functional ICT Module</vt:lpstr>
      <vt:lpstr>Plug-N-Harvest: Task 3.5  Integrated Functional ICT Module</vt:lpstr>
      <vt:lpstr>Plug-N-Harvest: Task 3.5  Integrated Functional ICT Module</vt:lpstr>
      <vt:lpstr>Plug-N-Harvest: Task 3.5  Integrated Functional ICT Module</vt:lpstr>
      <vt:lpstr>Plug-N-Harvest: Task 3.5  Integrated Functional ICT Module</vt:lpstr>
      <vt:lpstr>Plug-N-Harvest: Task 3.5  Integrated Functional ICT Module</vt:lpstr>
      <vt:lpstr>Plug-N-Harvest: WP3 Next Steps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Plug-N-Harvest</dc:title>
  <dc:creator>Skarmeta</dc:creator>
  <cp:lastModifiedBy>Ιάκωβος Μιχαηλίδης</cp:lastModifiedBy>
  <cp:revision>275</cp:revision>
  <dcterms:modified xsi:type="dcterms:W3CDTF">2019-02-27T14:17:31Z</dcterms:modified>
</cp:coreProperties>
</file>