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79" autoAdjust="0"/>
  </p:normalViewPr>
  <p:slideViewPr>
    <p:cSldViewPr snapToGrid="0">
      <p:cViewPr varScale="1">
        <p:scale>
          <a:sx n="54" d="100"/>
          <a:sy n="54" d="100"/>
        </p:scale>
        <p:origin x="12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1C032-8591-4F9F-BA22-443D8B9DBEF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8E0D7-F8FE-4020-B0F2-815F83AEE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7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83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1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4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54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1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8E0D7-F8FE-4020-B0F2-815F83AEE8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59292" y="6459785"/>
            <a:ext cx="1710260" cy="365125"/>
          </a:xfrm>
        </p:spPr>
        <p:txBody>
          <a:bodyPr/>
          <a:lstStyle/>
          <a:p>
            <a:fld id="{40F4E886-7301-4474-86BD-9B5B4C643F56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PLUG-N-HARVEST</a:t>
            </a:r>
            <a:br>
              <a:rPr lang="en-US" dirty="0"/>
            </a:br>
            <a:r>
              <a:rPr lang="en-US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5622" y="6459785"/>
            <a:ext cx="1087438" cy="365125"/>
          </a:xfrm>
        </p:spPr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062D54C6-0708-49C1-8E90-66C8A0701C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38" y="44109"/>
            <a:ext cx="1580517" cy="1519257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xmlns="" id="{5F8247B2-F9B4-41A4-92EC-65CB221390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5" y="0"/>
            <a:ext cx="3204535" cy="1563366"/>
          </a:xfrm>
          <a:prstGeom prst="rect">
            <a:avLst/>
          </a:prstGeom>
        </p:spPr>
      </p:pic>
      <p:grpSp>
        <p:nvGrpSpPr>
          <p:cNvPr id="24" name="Ομάδα 23">
            <a:extLst>
              <a:ext uri="{FF2B5EF4-FFF2-40B4-BE49-F238E27FC236}">
                <a16:creationId xmlns:a16="http://schemas.microsoft.com/office/drawing/2014/main" xmlns="" id="{B1077E51-D833-444F-8F9A-ECFCB822172D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8">
              <a:extLst>
                <a:ext uri="{FF2B5EF4-FFF2-40B4-BE49-F238E27FC236}">
                  <a16:creationId xmlns:a16="http://schemas.microsoft.com/office/drawing/2014/main" xmlns="" id="{E89A774E-3AA7-48C0-A869-6155FBDA0D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8">
              <a:extLst>
                <a:ext uri="{FF2B5EF4-FFF2-40B4-BE49-F238E27FC236}">
                  <a16:creationId xmlns:a16="http://schemas.microsoft.com/office/drawing/2014/main" xmlns="" id="{31CD710B-C000-4BC0-95DE-E420B42FFB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8">
              <a:extLst>
                <a:ext uri="{FF2B5EF4-FFF2-40B4-BE49-F238E27FC236}">
                  <a16:creationId xmlns:a16="http://schemas.microsoft.com/office/drawing/2014/main" xmlns="" id="{434D3471-EABD-48E5-9E38-05D6FB41BD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Ομάδα 18">
            <a:extLst>
              <a:ext uri="{FF2B5EF4-FFF2-40B4-BE49-F238E27FC236}">
                <a16:creationId xmlns:a16="http://schemas.microsoft.com/office/drawing/2014/main" xmlns="" id="{E426D7DF-322D-4C32-8367-7D2ECAA5E7D2}"/>
              </a:ext>
            </a:extLst>
          </p:cNvPr>
          <p:cNvGrpSpPr/>
          <p:nvPr userDrawn="1"/>
        </p:nvGrpSpPr>
        <p:grpSpPr>
          <a:xfrm>
            <a:off x="-3" y="5995713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xmlns="" id="{D343923A-53F8-490B-8309-F3D82466784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xmlns="" id="{50390A1A-8D46-4BDB-9F90-0B900E264D9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xmlns="" id="{9ED04F5D-513F-4679-A122-E350071F5D1C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69858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0B1E-DEAE-4CBE-A42B-AFEABF2D80C4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6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Ομάδα 18">
            <a:extLst>
              <a:ext uri="{FF2B5EF4-FFF2-40B4-BE49-F238E27FC236}">
                <a16:creationId xmlns:a16="http://schemas.microsoft.com/office/drawing/2014/main" xmlns="" id="{A15C9D72-037B-41FD-81C7-E1D78679537D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xmlns="" id="{3B75D703-A31E-4336-8AAF-9F15FEF0E56A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xmlns="" id="{BEF65BCD-F79A-46B4-97C7-D220305AA624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xmlns="" id="{353E837A-2174-444B-83A0-E17846E7DC2B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32DC-8BE5-4FBE-BEC8-3CF6B3B972B5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FDD8FD8-32AF-478D-BC06-892FF8B46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71460" y="5764975"/>
            <a:ext cx="1471380" cy="714670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C8E54492-3E5A-49E9-8914-E7CC6B0CBE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6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4B26F7F1-73E5-42DF-AE6B-BC1B99F56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811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4612D3F4-0F40-4DC0-B582-280A460D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F940-3752-4988-A080-ACBD9960BA4B}" type="datetime1">
              <a:rPr lang="en-US" smtClean="0"/>
              <a:pPr/>
              <a:t>2/1/2018</a:t>
            </a:fld>
            <a:endParaRPr lang="en-US" dirty="0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xmlns="" id="{0D3B07AB-1213-436F-B06A-EE53137B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:a16="http://schemas.microsoft.com/office/drawing/2014/main" xmlns="" id="{0D381510-7CEE-46A0-9CA1-745ACABB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B51E-3943-40B2-9BC6-F6706F17CFAB}" type="datetime1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843C16FE-CE7E-4EEB-AC88-AFC2754AC2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0051" y="4107180"/>
            <a:ext cx="10058400" cy="16459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b="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WPX - Task X.X: Task or deliverable title HERE</a:t>
            </a:r>
          </a:p>
          <a:p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</p:txBody>
      </p:sp>
      <p:grpSp>
        <p:nvGrpSpPr>
          <p:cNvPr id="18" name="Ομάδα 17">
            <a:extLst>
              <a:ext uri="{FF2B5EF4-FFF2-40B4-BE49-F238E27FC236}">
                <a16:creationId xmlns:a16="http://schemas.microsoft.com/office/drawing/2014/main" xmlns="" id="{C308791F-8CFD-4C06-9B8A-9C7BE9A8F531}"/>
              </a:ext>
            </a:extLst>
          </p:cNvPr>
          <p:cNvGrpSpPr/>
          <p:nvPr userDrawn="1"/>
        </p:nvGrpSpPr>
        <p:grpSpPr>
          <a:xfrm>
            <a:off x="293904" y="2240280"/>
            <a:ext cx="7009754" cy="3572554"/>
            <a:chOff x="293904" y="2240280"/>
            <a:chExt cx="7009754" cy="3572554"/>
          </a:xfrm>
        </p:grpSpPr>
        <p:cxnSp>
          <p:nvCxnSpPr>
            <p:cNvPr id="14" name="Straight Connector 8">
              <a:extLst>
                <a:ext uri="{FF2B5EF4-FFF2-40B4-BE49-F238E27FC236}">
                  <a16:creationId xmlns:a16="http://schemas.microsoft.com/office/drawing/2014/main" xmlns="" id="{38039ED5-B2FD-4CD4-B618-9DF9BD751A0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8">
              <a:extLst>
                <a:ext uri="{FF2B5EF4-FFF2-40B4-BE49-F238E27FC236}">
                  <a16:creationId xmlns:a16="http://schemas.microsoft.com/office/drawing/2014/main" xmlns="" id="{32F2A100-2389-49EA-B7F2-7127B1CF7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8">
              <a:extLst>
                <a:ext uri="{FF2B5EF4-FFF2-40B4-BE49-F238E27FC236}">
                  <a16:creationId xmlns:a16="http://schemas.microsoft.com/office/drawing/2014/main" xmlns="" id="{992A9B7B-E089-42FA-BDFD-C0559D6E95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8">
              <a:extLst>
                <a:ext uri="{FF2B5EF4-FFF2-40B4-BE49-F238E27FC236}">
                  <a16:creationId xmlns:a16="http://schemas.microsoft.com/office/drawing/2014/main" xmlns="" id="{E3C49DDD-6924-496F-B888-F8C7C67966D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F4189554-F227-4AE4-A4C2-35E50B5F01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29579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PROJECT TITLE</a:t>
            </a: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xmlns="" id="{A7E04129-7575-40CB-A3B4-B0CD0E1E49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438" y="44109"/>
            <a:ext cx="1580517" cy="1519257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xmlns="" id="{74F1EF0D-2962-47A7-A744-2B2972DA3C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5" y="0"/>
            <a:ext cx="3204535" cy="1563366"/>
          </a:xfrm>
          <a:prstGeom prst="rect">
            <a:avLst/>
          </a:prstGeom>
        </p:spPr>
      </p:pic>
      <p:grpSp>
        <p:nvGrpSpPr>
          <p:cNvPr id="22" name="Ομάδα 21">
            <a:extLst>
              <a:ext uri="{FF2B5EF4-FFF2-40B4-BE49-F238E27FC236}">
                <a16:creationId xmlns:a16="http://schemas.microsoft.com/office/drawing/2014/main" xmlns="" id="{8F469D77-EF19-4057-AE87-E3ADDE7EA43B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xmlns="" id="{DD03EBFC-06E0-4021-A919-3201FB912504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xmlns="" id="{48FC381C-27D3-4527-B488-05F888E6D541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:a16="http://schemas.microsoft.com/office/drawing/2014/main" xmlns="" id="{CFED065A-E2E6-41D0-A136-406B2A928BA5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6908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B9F1-94BF-45D3-AE33-6ABCB2F20E7B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1880955"/>
            <a:ext cx="4937760" cy="4079579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DC05-FFF6-4D9D-9DB5-7D1A9A8DDC4A}" type="datetime1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8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MAIN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430A-72C9-4ED3-B5E4-3D55C9729DA8}" type="datetime1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9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629B-A2E2-43B0-BC7C-2B77883FD396}" type="datetime1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BF4007CC-0A3C-45D3-A319-BFED4047FF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grpSp>
        <p:nvGrpSpPr>
          <p:cNvPr id="12" name="Ομάδα 11">
            <a:extLst>
              <a:ext uri="{FF2B5EF4-FFF2-40B4-BE49-F238E27FC236}">
                <a16:creationId xmlns:a16="http://schemas.microsoft.com/office/drawing/2014/main" xmlns="" id="{9CBEFB42-D63E-48B0-A7CD-3A60FAEC760C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xmlns="" id="{C37FF781-9C17-4A91-922E-F3B350CA9B95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xmlns="" id="{53D52B7E-3185-4429-8C69-D68660BF7562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xmlns="" id="{9062B99A-805E-48DA-B107-0ADF8E7285BD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90A252D2-8345-4587-9DE7-54B25A62F7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7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5400" b="0">
                <a:solidFill>
                  <a:srgbClr val="FFFFFF"/>
                </a:solidFill>
              </a:defRPr>
            </a:lvl1pPr>
          </a:lstStyle>
          <a:p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Plug-N-Harvest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 marL="91440" marR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lvl1pPr>
            <a:lvl2pPr marL="38404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2pPr>
            <a:lvl3pPr marL="56692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3pPr>
            <a:lvl4pPr marL="74980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4pPr>
            <a:lvl5pPr marL="932688" marR="0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TEXT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9808" marR="0" lvl="3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32688" marR="0" lvl="4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WPX - Task X.X: Task or deliverable title HERE</a:t>
            </a:r>
          </a:p>
          <a:p>
            <a:pPr lvl="0"/>
            <a:r>
              <a:rPr lang="en-US" dirty="0"/>
              <a:t>ORGANIZATION: </a:t>
            </a:r>
            <a:r>
              <a:rPr lang="en-US" dirty="0" err="1"/>
              <a:t>ORGANIZATion</a:t>
            </a:r>
            <a:r>
              <a:rPr lang="en-US" dirty="0"/>
              <a:t> name/acronym</a:t>
            </a:r>
            <a:br>
              <a:rPr lang="en-US" dirty="0"/>
            </a:br>
            <a:r>
              <a:rPr lang="en-US" dirty="0"/>
              <a:t>PRESENTER(S): presenters names</a:t>
            </a:r>
            <a:br>
              <a:rPr lang="en-US" dirty="0"/>
            </a:br>
            <a:r>
              <a:rPr lang="en-US" dirty="0"/>
              <a:t>MEETING: TYPE AND LOCATION OF THE MEETING</a:t>
            </a:r>
          </a:p>
          <a:p>
            <a:pPr lvl="0"/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7342" y="6450190"/>
            <a:ext cx="1370258" cy="365125"/>
          </a:xfrm>
        </p:spPr>
        <p:txBody>
          <a:bodyPr/>
          <a:lstStyle>
            <a:lvl1pPr algn="l">
              <a:defRPr/>
            </a:lvl1pPr>
          </a:lstStyle>
          <a:p>
            <a:fld id="{1DC22D29-6C03-4FCB-92CF-E05A67975532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AF5219E-BFAC-406C-8E60-DF1A0BBF18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89255103-ABFE-4C1E-9EBF-BCAD2DDD10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  <p:grpSp>
        <p:nvGrpSpPr>
          <p:cNvPr id="20" name="Ομάδα 19">
            <a:extLst>
              <a:ext uri="{FF2B5EF4-FFF2-40B4-BE49-F238E27FC236}">
                <a16:creationId xmlns:a16="http://schemas.microsoft.com/office/drawing/2014/main" xmlns="" id="{88EF884B-A5A0-448E-A2B4-B09A0C195D0A}"/>
              </a:ext>
            </a:extLst>
          </p:cNvPr>
          <p:cNvGrpSpPr/>
          <p:nvPr userDrawn="1"/>
        </p:nvGrpSpPr>
        <p:grpSpPr>
          <a:xfrm rot="16200000">
            <a:off x="906181" y="3323698"/>
            <a:ext cx="6824911" cy="177516"/>
            <a:chOff x="-3" y="5947506"/>
            <a:chExt cx="12192003" cy="195824"/>
          </a:xfrm>
        </p:grpSpPr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xmlns="" id="{FFF23D27-342C-4ED8-81CD-A4251EC1555C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xmlns="" id="{E9F2C060-EBC0-4C48-961A-E9557C2BD013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xmlns="" id="{8F5D799A-6E78-4B81-8B77-17801B2BA134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51160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4731-F406-4A17-A852-A57626BC2303}" type="datetime1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PLUG-N-HARVEST</a:t>
            </a:r>
            <a:br>
              <a:rPr lang="sv-SE" dirty="0"/>
            </a:br>
            <a:r>
              <a:rPr lang="sv-SE" dirty="0"/>
              <a:t>ID: 768735 - H2020-EU.2.1.5.2.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4A5B6D5D-4620-418C-871D-AC7359B87F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735D5308-59B2-45DC-AC22-3604280957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2"/>
            <a:ext cx="1133648" cy="10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6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>
            <a:extLst>
              <a:ext uri="{FF2B5EF4-FFF2-40B4-BE49-F238E27FC236}">
                <a16:creationId xmlns:a16="http://schemas.microsoft.com/office/drawing/2014/main" xmlns="" id="{E492B0E9-531B-4925-B657-2BE448CF69F1}"/>
              </a:ext>
            </a:extLst>
          </p:cNvPr>
          <p:cNvGrpSpPr/>
          <p:nvPr userDrawn="1"/>
        </p:nvGrpSpPr>
        <p:grpSpPr>
          <a:xfrm>
            <a:off x="-3" y="5947506"/>
            <a:ext cx="12192003" cy="195824"/>
            <a:chOff x="-3" y="5947506"/>
            <a:chExt cx="12192003" cy="195824"/>
          </a:xfrm>
        </p:grpSpPr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xmlns="" id="{8DE7556A-AA3B-4ED2-92AC-D167BFFBFA1D}"/>
                </a:ext>
              </a:extLst>
            </p:cNvPr>
            <p:cNvSpPr/>
            <p:nvPr userDrawn="1"/>
          </p:nvSpPr>
          <p:spPr>
            <a:xfrm>
              <a:off x="-3" y="6081273"/>
              <a:ext cx="12192002" cy="620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xmlns="" id="{65ADA764-0488-49B9-B596-23756CFA3286}"/>
                </a:ext>
              </a:extLst>
            </p:cNvPr>
            <p:cNvSpPr/>
            <p:nvPr userDrawn="1"/>
          </p:nvSpPr>
          <p:spPr>
            <a:xfrm>
              <a:off x="3175" y="6012600"/>
              <a:ext cx="12188825" cy="64008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9" name="Rectangle 7">
              <a:extLst>
                <a:ext uri="{FF2B5EF4-FFF2-40B4-BE49-F238E27FC236}">
                  <a16:creationId xmlns:a16="http://schemas.microsoft.com/office/drawing/2014/main" xmlns="" id="{79F76D77-D388-40FA-9546-FC0D56BCD5E0}"/>
                </a:ext>
              </a:extLst>
            </p:cNvPr>
            <p:cNvSpPr/>
            <p:nvPr/>
          </p:nvSpPr>
          <p:spPr>
            <a:xfrm>
              <a:off x="-3" y="5947506"/>
              <a:ext cx="12192002" cy="6205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MAIN TITLE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SAMPLE TEXT</a:t>
            </a:r>
            <a:endParaRPr lang="el-GR" dirty="0"/>
          </a:p>
          <a:p>
            <a:pPr lvl="1"/>
            <a:r>
              <a:rPr lang="en-US" dirty="0"/>
              <a:t>Second level</a:t>
            </a:r>
            <a:endParaRPr lang="el-GR" dirty="0"/>
          </a:p>
          <a:p>
            <a:pPr lvl="2"/>
            <a:r>
              <a:rPr lang="en-US" dirty="0"/>
              <a:t>Third level</a:t>
            </a:r>
            <a:endParaRPr lang="el-GR" dirty="0"/>
          </a:p>
          <a:p>
            <a:pPr lvl="3"/>
            <a:r>
              <a:rPr lang="en-US" dirty="0"/>
              <a:t>Fourth level</a:t>
            </a:r>
            <a:endParaRPr lang="el-GR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2076375" y="6459785"/>
            <a:ext cx="1493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7FC9F940-3752-4988-A080-ACBD9960BA4B}" type="datetime1">
              <a:rPr lang="en-US" smtClean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25624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76F34D8A-136C-4FA7-8325-F06DF2D5CB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BA6E2B9-6CAE-4B21-A9FA-8087BC61DA6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529" y="5766130"/>
            <a:ext cx="1133648" cy="1089709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469C1299-8EB2-40BF-84CD-4C27832C5ED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0" y="6143330"/>
            <a:ext cx="1471380" cy="714670"/>
          </a:xfrm>
          <a:prstGeom prst="rect">
            <a:avLst/>
          </a:prstGeom>
        </p:spPr>
      </p:pic>
      <p:grpSp>
        <p:nvGrpSpPr>
          <p:cNvPr id="30" name="Ομάδα 29">
            <a:extLst>
              <a:ext uri="{FF2B5EF4-FFF2-40B4-BE49-F238E27FC236}">
                <a16:creationId xmlns:a16="http://schemas.microsoft.com/office/drawing/2014/main" xmlns="" id="{F0085E31-E4FC-4984-96C4-2425E589CC45}"/>
              </a:ext>
            </a:extLst>
          </p:cNvPr>
          <p:cNvGrpSpPr/>
          <p:nvPr userDrawn="1"/>
        </p:nvGrpSpPr>
        <p:grpSpPr>
          <a:xfrm>
            <a:off x="452654" y="59457"/>
            <a:ext cx="7009754" cy="3572554"/>
            <a:chOff x="293904" y="2240280"/>
            <a:chExt cx="7009754" cy="3572554"/>
          </a:xfrm>
        </p:grpSpPr>
        <p:cxnSp>
          <p:nvCxnSpPr>
            <p:cNvPr id="31" name="Straight Connector 8">
              <a:extLst>
                <a:ext uri="{FF2B5EF4-FFF2-40B4-BE49-F238E27FC236}">
                  <a16:creationId xmlns:a16="http://schemas.microsoft.com/office/drawing/2014/main" xmlns="" id="{89FE1EE2-C458-49C3-804C-DFFA402467F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924300"/>
              <a:ext cx="667512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8">
              <a:extLst>
                <a:ext uri="{FF2B5EF4-FFF2-40B4-BE49-F238E27FC236}">
                  <a16:creationId xmlns:a16="http://schemas.microsoft.com/office/drawing/2014/main" xmlns="" id="{F8B83012-3BFE-4E1A-BF4E-6C3E30D5AF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958" y="2240280"/>
              <a:ext cx="0" cy="3572554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8">
              <a:extLst>
                <a:ext uri="{FF2B5EF4-FFF2-40B4-BE49-F238E27FC236}">
                  <a16:creationId xmlns:a16="http://schemas.microsoft.com/office/drawing/2014/main" xmlns="" id="{23BCB931-7A15-404C-8A6F-DAB743C6B7A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8538" y="385572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8">
              <a:extLst>
                <a:ext uri="{FF2B5EF4-FFF2-40B4-BE49-F238E27FC236}">
                  <a16:creationId xmlns:a16="http://schemas.microsoft.com/office/drawing/2014/main" xmlns="" id="{DBEECB60-E8C1-4EEE-BB52-2FD68B2AA7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93904" y="3992880"/>
              <a:ext cx="6675120" cy="0"/>
            </a:xfrm>
            <a:prstGeom prst="line">
              <a:avLst/>
            </a:prstGeom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87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2DBCD7F-7D20-4196-9BC8-1812FB8B24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Plug-N-Harvest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A48DEC19-20EE-4472-A437-E401CB201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107180"/>
            <a:ext cx="10282182" cy="164591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WP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n-US" dirty="0" smtClean="0"/>
              <a:t> 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project Management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/>
              <a:t>ORGANIZATION: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CERTH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PRESENTER(S):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christos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ravanis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MEETING: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2nd plenary, thessaloniki, 23-24 january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5FF99D1-84A9-4976-8182-294B238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PLUG-N-HARVEST</a:t>
            </a:r>
            <a:br>
              <a:rPr lang="en-US"/>
            </a:br>
            <a:r>
              <a:rPr lang="en-US"/>
              <a:t>ID: 768735 - H2020-EU.2.1.5.2.</a:t>
            </a:r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87BD775-B4D9-4270-A9E3-0DC387B9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4D7DA1C9-26DB-449F-ADE0-21AB89CB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F413-7363-4B3F-8E37-84E697FEFBCB}" type="datetime4">
              <a:rPr lang="en-US" smtClean="0"/>
              <a:t>February 1,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 smtClean="0"/>
              <a:t>PnH</a:t>
            </a:r>
            <a:r>
              <a:rPr lang="en-US" dirty="0" smtClean="0"/>
              <a:t> Google group (May 2017)</a:t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QCB , EAB , SIB , PB (Nov 2017)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Changes in </a:t>
            </a:r>
            <a:r>
              <a:rPr lang="en-US" dirty="0" err="1" smtClean="0"/>
              <a:t>ExAB</a:t>
            </a:r>
            <a:r>
              <a:rPr lang="en-US" dirty="0" smtClean="0"/>
              <a:t> (BAC ECG &amp; Tata Steel instead of </a:t>
            </a:r>
            <a:r>
              <a:rPr lang="en-US" dirty="0" err="1" smtClean="0"/>
              <a:t>Elvial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http://</a:t>
            </a:r>
            <a:r>
              <a:rPr lang="en-GB" dirty="0" smtClean="0"/>
              <a:t>www.plug-n-harvest.eu/</a:t>
            </a:r>
            <a:br>
              <a:rPr lang="en-GB" dirty="0" smtClean="0"/>
            </a:b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?? Alternatives for Google groups ??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 lists </a:t>
            </a:r>
            <a:r>
              <a:rPr lang="en-US" dirty="0"/>
              <a:t>– Boards – </a:t>
            </a:r>
            <a:r>
              <a:rPr lang="en-US" dirty="0" smtClean="0"/>
              <a:t>Website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xmlns="" id="{58419C73-2AD9-4694-9259-5F457FD5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repository</a:t>
            </a:r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E35D27EB-D7A3-4583-BD0F-0E3552B2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v-SE"/>
              <a:t>PLUG-N-HARVEST</a:t>
            </a:r>
            <a:br>
              <a:rPr lang="sv-SE"/>
            </a:br>
            <a:r>
              <a:rPr lang="sv-SE"/>
              <a:t>ID: 768735 - H2020-EU.2.1.5.2.</a:t>
            </a:r>
            <a:endParaRPr lang="sv-SE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28318CD-8595-4721-A389-DC4DC62C7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5624" y="6459785"/>
            <a:ext cx="1312025" cy="365125"/>
          </a:xfrm>
        </p:spPr>
        <p:txBody>
          <a:bodyPr/>
          <a:lstStyle/>
          <a:p>
            <a:fld id="{76F34D8A-136C-4FA7-8325-F06DF2D5CB3D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720" y="1660472"/>
            <a:ext cx="8527733" cy="4393883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8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98053"/>
              </p:ext>
            </p:extLst>
          </p:nvPr>
        </p:nvGraphicFramePr>
        <p:xfrm>
          <a:off x="1232252" y="1888250"/>
          <a:ext cx="1016621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577"/>
                <a:gridCol w="3191797"/>
                <a:gridCol w="434184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When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Who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Purpose</a:t>
                      </a:r>
                      <a:endParaRPr lang="el-GR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21-22,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KoM</a:t>
                      </a:r>
                      <a:r>
                        <a:rPr lang="en-US" dirty="0" smtClean="0"/>
                        <a:t>, German pre-pilot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28-29,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ALUMIL, CERTH, RWTH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Façade concept workshop, Greek pre-pilot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13,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AIGUASOL, AHC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</a:t>
                      </a:r>
                      <a:r>
                        <a:rPr lang="en-US" baseline="0" dirty="0" smtClean="0"/>
                        <a:t> pilot definition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23,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AIGUASOL,</a:t>
                      </a:r>
                      <a:r>
                        <a:rPr lang="en-US" baseline="0" dirty="0" smtClean="0"/>
                        <a:t> EIG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WP5</a:t>
                      </a:r>
                      <a:r>
                        <a:rPr lang="en-US" baseline="0" dirty="0" smtClean="0"/>
                        <a:t>, Circular Economy, exploitation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18, 2017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16, 2017</a:t>
                      </a:r>
                    </a:p>
                    <a:p>
                      <a:r>
                        <a:rPr lang="en-US" dirty="0" smtClean="0"/>
                        <a:t>January 12, 2018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CU, CCC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WP1, British</a:t>
                      </a:r>
                      <a:r>
                        <a:rPr lang="en-US" baseline="0" dirty="0" smtClean="0"/>
                        <a:t> pilots</a:t>
                      </a:r>
                      <a:r>
                        <a:rPr lang="en-US" dirty="0" smtClean="0"/>
                        <a:t> energy model results, building information survey &amp; regulation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30,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CU, AHC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 &amp;</a:t>
                      </a:r>
                      <a:r>
                        <a:rPr lang="en-US" baseline="0" dirty="0" smtClean="0"/>
                        <a:t> staff arrangement 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5,</a:t>
                      </a:r>
                      <a:r>
                        <a:rPr lang="en-US" baseline="0" dirty="0" smtClean="0"/>
                        <a:t> 2018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ETL, CU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advisory list</a:t>
                      </a:r>
                      <a:endParaRPr lang="el-G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12, 2017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RWTH, CU, CCC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Progress on the ADBE system,</a:t>
                      </a:r>
                      <a:r>
                        <a:rPr lang="en-US" baseline="0" dirty="0" smtClean="0"/>
                        <a:t> building info and survey results, energy model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person Meetings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initial: October 11</a:t>
            </a:r>
            <a:br>
              <a:rPr lang="en-US" dirty="0" smtClean="0"/>
            </a:br>
            <a:r>
              <a:rPr lang="en-US" dirty="0" smtClean="0"/>
              <a:t>coordination: November 9 and 23, December 13, January 4</a:t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WP3</a:t>
            </a:r>
            <a:br>
              <a:rPr lang="en-US" b="1" dirty="0" smtClean="0"/>
            </a:br>
            <a:r>
              <a:rPr lang="en-US" dirty="0"/>
              <a:t>initial: January 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coordination: January </a:t>
            </a:r>
            <a:r>
              <a:rPr lang="en-US" dirty="0" smtClean="0"/>
              <a:t>18</a:t>
            </a:r>
            <a:br>
              <a:rPr lang="en-US" dirty="0" smtClean="0"/>
            </a:b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WP5</a:t>
            </a:r>
            <a:br>
              <a:rPr lang="en-US" b="1" dirty="0" smtClean="0"/>
            </a:br>
            <a:r>
              <a:rPr lang="en-US" dirty="0"/>
              <a:t>initial: December 13</a:t>
            </a:r>
            <a:br>
              <a:rPr lang="en-US" dirty="0"/>
            </a:br>
            <a:r>
              <a:rPr lang="en-US" dirty="0"/>
              <a:t>coordination: </a:t>
            </a:r>
            <a:r>
              <a:rPr lang="en-US" dirty="0" smtClean="0"/>
              <a:t>January 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Telcos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Already delivered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To be delivered until end of February 2018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379061"/>
              </p:ext>
            </p:extLst>
          </p:nvPr>
        </p:nvGraphicFramePr>
        <p:xfrm>
          <a:off x="1385287" y="229732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724"/>
                <a:gridCol w="4132942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Del. No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D6.3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Website &amp; Social Media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version  [D6.2.1 a]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D8.1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 – Requirement</a:t>
                      </a:r>
                      <a:r>
                        <a:rPr lang="en-US" baseline="0" dirty="0" smtClean="0"/>
                        <a:t> No. 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896887"/>
              </p:ext>
            </p:extLst>
          </p:nvPr>
        </p:nvGraphicFramePr>
        <p:xfrm>
          <a:off x="1444686" y="3909118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765"/>
                <a:gridCol w="4116901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Del. No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D6.1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Dissemination</a:t>
                      </a:r>
                      <a:r>
                        <a:rPr lang="en-US" baseline="0" dirty="0" smtClean="0"/>
                        <a:t> Plans and Promotion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version [D6.1.1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D6.2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Data Management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Plan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version [D6.1.2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D7.1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Management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[D7.1.1]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D7.4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Assessment Plan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[D7.2.1]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D7.5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Assessment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[D7.2.2]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D7.6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Ethical Monitoring and Contingency plans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[D7.2.3]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9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 12,425</a:t>
            </a:r>
            <a:r>
              <a:rPr lang="el-GR" dirty="0" smtClean="0"/>
              <a:t>€</a:t>
            </a:r>
            <a:r>
              <a:rPr lang="en-US" dirty="0" smtClean="0"/>
              <a:t> budget increase</a:t>
            </a:r>
            <a:r>
              <a:rPr lang="el-GR" dirty="0" smtClean="0"/>
              <a:t> </a:t>
            </a:r>
            <a:r>
              <a:rPr lang="en-US" dirty="0" smtClean="0"/>
              <a:t>request from AHC partner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PM exchange between </a:t>
            </a:r>
            <a:r>
              <a:rPr lang="en-US" dirty="0" err="1" smtClean="0"/>
              <a:t>OdinS</a:t>
            </a:r>
            <a:r>
              <a:rPr lang="en-US" dirty="0" smtClean="0"/>
              <a:t> and SIEMENS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Plenary meeting date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 – Open issues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PLUG-N-HARVEST</a:t>
            </a:r>
            <a:br>
              <a:rPr lang="en-US" smtClean="0"/>
            </a:br>
            <a:r>
              <a:rPr lang="en-US" smtClean="0"/>
              <a:t>ID: 768735 - H2020-EU.2.1.5.2.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34D8A-136C-4FA7-8325-F06DF2D5CB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4510"/>
      </p:ext>
    </p:extLst>
  </p:cSld>
  <p:clrMapOvr>
    <a:masterClrMapping/>
  </p:clrMapOvr>
</p:sld>
</file>

<file path=ppt/theme/theme1.xml><?xml version="1.0" encoding="utf-8"?>
<a:theme xmlns:a="http://schemas.openxmlformats.org/drawingml/2006/main" name="PnH - Template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807</TotalTime>
  <Words>269</Words>
  <Application>Microsoft Office PowerPoint</Application>
  <PresentationFormat>Widescreen</PresentationFormat>
  <Paragraphs>107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PnH - Template</vt:lpstr>
      <vt:lpstr>Plug-N-Harvest</vt:lpstr>
      <vt:lpstr>Mail lists – Boards – Website </vt:lpstr>
      <vt:lpstr>Project repository</vt:lpstr>
      <vt:lpstr>In person Meetings</vt:lpstr>
      <vt:lpstr>Telcos</vt:lpstr>
      <vt:lpstr>Deliverables</vt:lpstr>
      <vt:lpstr>Requests – Open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Ιάκωβος Μιχαηλίδης</dc:creator>
  <cp:lastModifiedBy>Christos Ravanis</cp:lastModifiedBy>
  <cp:revision>105</cp:revision>
  <dcterms:created xsi:type="dcterms:W3CDTF">2017-08-30T15:07:01Z</dcterms:created>
  <dcterms:modified xsi:type="dcterms:W3CDTF">2018-02-01T16:59:10Z</dcterms:modified>
</cp:coreProperties>
</file>