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0"/>
  </p:notesMasterIdLst>
  <p:sldIdLst>
    <p:sldId id="258" r:id="rId2"/>
    <p:sldId id="400" r:id="rId3"/>
    <p:sldId id="409" r:id="rId4"/>
    <p:sldId id="439" r:id="rId5"/>
    <p:sldId id="441" r:id="rId6"/>
    <p:sldId id="443" r:id="rId7"/>
    <p:sldId id="445" r:id="rId8"/>
    <p:sldId id="447" r:id="rId9"/>
    <p:sldId id="449" r:id="rId10"/>
    <p:sldId id="451" r:id="rId11"/>
    <p:sldId id="429" r:id="rId12"/>
    <p:sldId id="430" r:id="rId13"/>
    <p:sldId id="424" r:id="rId14"/>
    <p:sldId id="425" r:id="rId15"/>
    <p:sldId id="434" r:id="rId16"/>
    <p:sldId id="431" r:id="rId17"/>
    <p:sldId id="433" r:id="rId18"/>
    <p:sldId id="418" r:id="rId19"/>
  </p:sldIdLst>
  <p:sldSz cx="12192000" cy="6858000"/>
  <p:notesSz cx="6724650" cy="97742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rcombe, Gareth" initials="G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00"/>
    <a:srgbClr val="92D050"/>
    <a:srgbClr val="99CB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61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6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7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1C032-8591-4F9F-BA22-443D8B9DBEF2}" type="datetimeFigureOut">
              <a:rPr lang="en-US" smtClean="0"/>
              <a:t>11/20/2018</a:t>
            </a:fld>
            <a:endParaRPr lang="en-US" dirty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72465" y="4703852"/>
            <a:ext cx="5379720" cy="38486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09079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E8E0D7-F8FE-4020-B0F2-815F83AEE8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570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8E0D7-F8FE-4020-B0F2-815F83AEE8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9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7280" y="758951"/>
            <a:ext cx="10058400" cy="2957997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PROJECT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00051" y="4107180"/>
            <a:ext cx="10058400" cy="1645919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b="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WPX - Task X.X: Task or deliverable title HERE</a:t>
            </a:r>
          </a:p>
          <a:p>
            <a:r>
              <a:rPr lang="en-US" dirty="0"/>
              <a:t>ORGANIZATION: </a:t>
            </a:r>
            <a:r>
              <a:rPr lang="en-US" dirty="0" err="1"/>
              <a:t>ORGANIZATion</a:t>
            </a:r>
            <a:r>
              <a:rPr lang="en-US" dirty="0"/>
              <a:t> name/acronym</a:t>
            </a:r>
            <a:br>
              <a:rPr lang="en-US" dirty="0"/>
            </a:br>
            <a:r>
              <a:rPr lang="en-US" dirty="0"/>
              <a:t>PRESENTER(S): presenters names</a:t>
            </a:r>
            <a:br>
              <a:rPr lang="en-US" dirty="0"/>
            </a:br>
            <a:r>
              <a:rPr lang="en-US" dirty="0"/>
              <a:t>MEETING: TYPE AND LOCATION OF THE MEETING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59292" y="6459785"/>
            <a:ext cx="1710260" cy="365125"/>
          </a:xfrm>
        </p:spPr>
        <p:txBody>
          <a:bodyPr/>
          <a:lstStyle/>
          <a:p>
            <a:fld id="{40F4E886-7301-4474-86BD-9B5B4C643F56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PLUG-N-HARVEST</a:t>
            </a:r>
            <a:br>
              <a:rPr lang="en-US" dirty="0"/>
            </a:br>
            <a:r>
              <a:rPr lang="en-US" dirty="0"/>
              <a:t>ID: 768735 - H2020-EU.2.1.5.2.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5622" y="6459785"/>
            <a:ext cx="1087438" cy="365125"/>
          </a:xfrm>
        </p:spPr>
        <p:txBody>
          <a:bodyPr/>
          <a:lstStyle/>
          <a:p>
            <a:fld id="{76F34D8A-136C-4FA7-8325-F06DF2D5CB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062D54C6-0708-49C1-8E90-66C8A0701C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482" y="0"/>
            <a:ext cx="1580517" cy="1519257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5F8247B2-F9B4-41A4-92EC-65CB221390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04" y="187221"/>
            <a:ext cx="1440872" cy="960582"/>
          </a:xfrm>
          <a:prstGeom prst="rect">
            <a:avLst/>
          </a:prstGeom>
        </p:spPr>
      </p:pic>
      <p:grpSp>
        <p:nvGrpSpPr>
          <p:cNvPr id="24" name="Ομάδα 23">
            <a:extLst>
              <a:ext uri="{FF2B5EF4-FFF2-40B4-BE49-F238E27FC236}">
                <a16:creationId xmlns:a16="http://schemas.microsoft.com/office/drawing/2014/main" id="{B1077E51-D833-444F-8F9A-ECFCB822172D}"/>
              </a:ext>
            </a:extLst>
          </p:cNvPr>
          <p:cNvGrpSpPr/>
          <p:nvPr userDrawn="1"/>
        </p:nvGrpSpPr>
        <p:grpSpPr>
          <a:xfrm>
            <a:off x="293904" y="2240280"/>
            <a:ext cx="7009754" cy="3572554"/>
            <a:chOff x="293904" y="2240280"/>
            <a:chExt cx="7009754" cy="3572554"/>
          </a:xfrm>
        </p:grpSpPr>
        <p:cxnSp>
          <p:nvCxnSpPr>
            <p:cNvPr id="9" name="Straight Connector 8"/>
            <p:cNvCxnSpPr>
              <a:cxnSpLocks/>
            </p:cNvCxnSpPr>
            <p:nvPr/>
          </p:nvCxnSpPr>
          <p:spPr>
            <a:xfrm>
              <a:off x="457200" y="3924300"/>
              <a:ext cx="667512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8">
              <a:extLst>
                <a:ext uri="{FF2B5EF4-FFF2-40B4-BE49-F238E27FC236}">
                  <a16:creationId xmlns:a16="http://schemas.microsoft.com/office/drawing/2014/main" id="{E89A774E-3AA7-48C0-A869-6155FBDA0D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40958" y="2240280"/>
              <a:ext cx="0" cy="3572554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8">
              <a:extLst>
                <a:ext uri="{FF2B5EF4-FFF2-40B4-BE49-F238E27FC236}">
                  <a16:creationId xmlns:a16="http://schemas.microsoft.com/office/drawing/2014/main" id="{31CD710B-C000-4BC0-95DE-E420B42FFB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8538" y="3855720"/>
              <a:ext cx="667512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8">
              <a:extLst>
                <a:ext uri="{FF2B5EF4-FFF2-40B4-BE49-F238E27FC236}">
                  <a16:creationId xmlns:a16="http://schemas.microsoft.com/office/drawing/2014/main" id="{434D3471-EABD-48E5-9E38-05D6FB41BDE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93904" y="3992880"/>
              <a:ext cx="667512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Ομάδα 18">
            <a:extLst>
              <a:ext uri="{FF2B5EF4-FFF2-40B4-BE49-F238E27FC236}">
                <a16:creationId xmlns:a16="http://schemas.microsoft.com/office/drawing/2014/main" id="{E426D7DF-322D-4C32-8367-7D2ECAA5E7D2}"/>
              </a:ext>
            </a:extLst>
          </p:cNvPr>
          <p:cNvGrpSpPr/>
          <p:nvPr userDrawn="1"/>
        </p:nvGrpSpPr>
        <p:grpSpPr>
          <a:xfrm>
            <a:off x="-3" y="5995713"/>
            <a:ext cx="12192003" cy="195824"/>
            <a:chOff x="-3" y="5947506"/>
            <a:chExt cx="12192003" cy="195824"/>
          </a:xfrm>
        </p:grpSpPr>
        <p:sp>
          <p:nvSpPr>
            <p:cNvPr id="20" name="Rectangle 7">
              <a:extLst>
                <a:ext uri="{FF2B5EF4-FFF2-40B4-BE49-F238E27FC236}">
                  <a16:creationId xmlns:a16="http://schemas.microsoft.com/office/drawing/2014/main" id="{D343923A-53F8-490B-8309-F3D82466784A}"/>
                </a:ext>
              </a:extLst>
            </p:cNvPr>
            <p:cNvSpPr/>
            <p:nvPr userDrawn="1"/>
          </p:nvSpPr>
          <p:spPr>
            <a:xfrm>
              <a:off x="-3" y="6081273"/>
              <a:ext cx="12192002" cy="6205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1" name="Rectangle 7">
              <a:extLst>
                <a:ext uri="{FF2B5EF4-FFF2-40B4-BE49-F238E27FC236}">
                  <a16:creationId xmlns:a16="http://schemas.microsoft.com/office/drawing/2014/main" id="{50390A1A-8D46-4BDB-9F90-0B900E264D96}"/>
                </a:ext>
              </a:extLst>
            </p:cNvPr>
            <p:cNvSpPr/>
            <p:nvPr userDrawn="1"/>
          </p:nvSpPr>
          <p:spPr>
            <a:xfrm>
              <a:off x="3175" y="6012600"/>
              <a:ext cx="12188825" cy="6400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7" name="Rectangle 7">
              <a:extLst>
                <a:ext uri="{FF2B5EF4-FFF2-40B4-BE49-F238E27FC236}">
                  <a16:creationId xmlns:a16="http://schemas.microsoft.com/office/drawing/2014/main" id="{9ED04F5D-513F-4679-A122-E350071F5D1C}"/>
                </a:ext>
              </a:extLst>
            </p:cNvPr>
            <p:cNvSpPr/>
            <p:nvPr/>
          </p:nvSpPr>
          <p:spPr>
            <a:xfrm>
              <a:off x="-3" y="5947506"/>
              <a:ext cx="12192002" cy="6205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698585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lIns="45720" tIns="0" rIns="45720" bIns="0"/>
          <a:lstStyle>
            <a:lvl1pPr marL="91440" marR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lvl1pPr>
            <a:lvl2pPr marL="38404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2pPr>
            <a:lvl3pPr marL="56692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3pPr>
            <a:lvl4pPr marL="74980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4pPr>
            <a:lvl5pPr marL="93268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5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TEXT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84048" marR="0" lvl="1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66928" marR="0" lvl="2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l-G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9808" marR="0" lvl="3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l-G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32688" marR="0" lvl="4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B0B1E-DEAE-4CBE-A42B-AFEABF2D80C4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PLUG-N-HARVEST</a:t>
            </a:r>
            <a:br>
              <a:rPr lang="sv-SE" dirty="0"/>
            </a:br>
            <a:r>
              <a:rPr lang="sv-SE" dirty="0"/>
              <a:t>ID: 768735 - H2020-EU.2.1.5.2.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4D8A-136C-4FA7-8325-F06DF2D5C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962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Ομάδα 18">
            <a:extLst>
              <a:ext uri="{FF2B5EF4-FFF2-40B4-BE49-F238E27FC236}">
                <a16:creationId xmlns:a16="http://schemas.microsoft.com/office/drawing/2014/main" id="{A15C9D72-037B-41FD-81C7-E1D78679537D}"/>
              </a:ext>
            </a:extLst>
          </p:cNvPr>
          <p:cNvGrpSpPr/>
          <p:nvPr userDrawn="1"/>
        </p:nvGrpSpPr>
        <p:grpSpPr>
          <a:xfrm>
            <a:off x="-3" y="5947506"/>
            <a:ext cx="12192003" cy="195824"/>
            <a:chOff x="-3" y="5947506"/>
            <a:chExt cx="12192003" cy="195824"/>
          </a:xfrm>
        </p:grpSpPr>
        <p:sp>
          <p:nvSpPr>
            <p:cNvPr id="20" name="Rectangle 7">
              <a:extLst>
                <a:ext uri="{FF2B5EF4-FFF2-40B4-BE49-F238E27FC236}">
                  <a16:creationId xmlns:a16="http://schemas.microsoft.com/office/drawing/2014/main" id="{3B75D703-A31E-4336-8AAF-9F15FEF0E56A}"/>
                </a:ext>
              </a:extLst>
            </p:cNvPr>
            <p:cNvSpPr/>
            <p:nvPr userDrawn="1"/>
          </p:nvSpPr>
          <p:spPr>
            <a:xfrm>
              <a:off x="-3" y="6081273"/>
              <a:ext cx="12192002" cy="6205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1" name="Rectangle 7">
              <a:extLst>
                <a:ext uri="{FF2B5EF4-FFF2-40B4-BE49-F238E27FC236}">
                  <a16:creationId xmlns:a16="http://schemas.microsoft.com/office/drawing/2014/main" id="{BEF65BCD-F79A-46B4-97C7-D220305AA624}"/>
                </a:ext>
              </a:extLst>
            </p:cNvPr>
            <p:cNvSpPr/>
            <p:nvPr userDrawn="1"/>
          </p:nvSpPr>
          <p:spPr>
            <a:xfrm>
              <a:off x="3175" y="6012600"/>
              <a:ext cx="12188825" cy="6400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2" name="Rectangle 7">
              <a:extLst>
                <a:ext uri="{FF2B5EF4-FFF2-40B4-BE49-F238E27FC236}">
                  <a16:creationId xmlns:a16="http://schemas.microsoft.com/office/drawing/2014/main" id="{353E837A-2174-444B-83A0-E17846E7DC2B}"/>
                </a:ext>
              </a:extLst>
            </p:cNvPr>
            <p:cNvSpPr/>
            <p:nvPr/>
          </p:nvSpPr>
          <p:spPr>
            <a:xfrm>
              <a:off x="-3" y="5947506"/>
              <a:ext cx="12192002" cy="6205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>
            <a:lvl1pPr marL="91440" marR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lvl1pPr>
            <a:lvl2pPr marL="38404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2pPr>
            <a:lvl3pPr marL="56692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3pPr>
            <a:lvl4pPr marL="74980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4pPr>
            <a:lvl5pPr marL="93268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5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TEXT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84048" marR="0" lvl="1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66928" marR="0" lvl="2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l-G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9808" marR="0" lvl="3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l-G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32688" marR="0" lvl="4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F32DC-8BE5-4FBE-BEC8-3CF6B3B972B5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PLUG-N-HARVEST</a:t>
            </a:r>
            <a:br>
              <a:rPr lang="sv-SE" dirty="0"/>
            </a:br>
            <a:r>
              <a:rPr lang="sv-SE" dirty="0"/>
              <a:t>ID: 768735 - H2020-EU.2.1.5.2.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4D8A-136C-4FA7-8325-F06DF2D5CB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8FDD8FD8-32AF-478D-BC06-892FF8B462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1772" y="5764975"/>
            <a:ext cx="1072004" cy="714670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C8E54492-3E5A-49E9-8914-E7CC6B0CBE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61529" y="5766132"/>
            <a:ext cx="1133648" cy="108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64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SAMPLE TEXT</a:t>
            </a:r>
            <a:endParaRPr lang="el-GR" dirty="0"/>
          </a:p>
          <a:p>
            <a:pPr lvl="1"/>
            <a:r>
              <a:rPr lang="en-US" dirty="0"/>
              <a:t>Second level</a:t>
            </a:r>
            <a:endParaRPr lang="el-GR" dirty="0"/>
          </a:p>
          <a:p>
            <a:pPr lvl="2"/>
            <a:r>
              <a:rPr lang="en-US" dirty="0"/>
              <a:t>Third level</a:t>
            </a:r>
            <a:endParaRPr lang="el-GR" dirty="0"/>
          </a:p>
          <a:p>
            <a:pPr lvl="3"/>
            <a:r>
              <a:rPr lang="en-US" dirty="0"/>
              <a:t>Fourth level</a:t>
            </a:r>
            <a:endParaRPr lang="el-GR" dirty="0"/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26F7F1-73E5-42DF-AE6B-BC1B99F569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286603"/>
            <a:ext cx="10058400" cy="145811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4612D3F4-0F40-4DC0-B582-280A460D2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9F940-3752-4988-A080-ACBD9960BA4B}" type="datetime1">
              <a:rPr lang="en-US" smtClean="0"/>
              <a:pPr/>
              <a:t>11/20/2018</a:t>
            </a:fld>
            <a:endParaRPr lang="en-US" dirty="0"/>
          </a:p>
        </p:txBody>
      </p:sp>
      <p:sp>
        <p:nvSpPr>
          <p:cNvPr id="7" name="Θέση υποσέλιδου 6">
            <a:extLst>
              <a:ext uri="{FF2B5EF4-FFF2-40B4-BE49-F238E27FC236}">
                <a16:creationId xmlns:a16="http://schemas.microsoft.com/office/drawing/2014/main" id="{0D3B07AB-1213-436F-B06A-EE53137BB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PLUG-N-HARVEST</a:t>
            </a:r>
            <a:br>
              <a:rPr lang="en-US" dirty="0"/>
            </a:br>
            <a:r>
              <a:rPr lang="en-US" dirty="0"/>
              <a:t>ID: 768735 - H2020-EU.2.1.5.2.</a:t>
            </a:r>
          </a:p>
        </p:txBody>
      </p:sp>
      <p:sp>
        <p:nvSpPr>
          <p:cNvPr id="8" name="Θέση αριθμού διαφάνειας 7">
            <a:extLst>
              <a:ext uri="{FF2B5EF4-FFF2-40B4-BE49-F238E27FC236}">
                <a16:creationId xmlns:a16="http://schemas.microsoft.com/office/drawing/2014/main" id="{0D381510-7CEE-46A0-9CA1-745ACABBE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4D8A-136C-4FA7-8325-F06DF2D5CB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036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Κεφαλίδα ενότητα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B51E-3943-40B2-9BC6-F6706F17CFAB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PLUG-N-HARVEST</a:t>
            </a:r>
            <a:br>
              <a:rPr lang="sv-SE" dirty="0"/>
            </a:br>
            <a:r>
              <a:rPr lang="sv-SE" dirty="0"/>
              <a:t>ID: 768735 - H2020-EU.2.1.5.2.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4D8A-136C-4FA7-8325-F06DF2D5CB3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43C16FE-CE7E-4EEB-AC88-AFC2754AC2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0051" y="4107180"/>
            <a:ext cx="10058400" cy="1645919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b="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WPX - Task X.X: Task or deliverable title HERE</a:t>
            </a:r>
          </a:p>
          <a:p>
            <a:r>
              <a:rPr lang="en-US" dirty="0"/>
              <a:t>ORGANIZATION: </a:t>
            </a:r>
            <a:r>
              <a:rPr lang="en-US" dirty="0" err="1"/>
              <a:t>ORGANIZATion</a:t>
            </a:r>
            <a:r>
              <a:rPr lang="en-US" dirty="0"/>
              <a:t> name/acronym</a:t>
            </a:r>
            <a:br>
              <a:rPr lang="en-US" dirty="0"/>
            </a:br>
            <a:r>
              <a:rPr lang="en-US" dirty="0"/>
              <a:t>PRESENTER(S): presenters names</a:t>
            </a:r>
            <a:br>
              <a:rPr lang="en-US" dirty="0"/>
            </a:br>
            <a:r>
              <a:rPr lang="en-US" dirty="0"/>
              <a:t>MEETING: TYPE AND LOCATION OF THE MEETING</a:t>
            </a:r>
          </a:p>
        </p:txBody>
      </p:sp>
      <p:grpSp>
        <p:nvGrpSpPr>
          <p:cNvPr id="18" name="Ομάδα 17">
            <a:extLst>
              <a:ext uri="{FF2B5EF4-FFF2-40B4-BE49-F238E27FC236}">
                <a16:creationId xmlns:a16="http://schemas.microsoft.com/office/drawing/2014/main" id="{C308791F-8CFD-4C06-9B8A-9C7BE9A8F531}"/>
              </a:ext>
            </a:extLst>
          </p:cNvPr>
          <p:cNvGrpSpPr/>
          <p:nvPr userDrawn="1"/>
        </p:nvGrpSpPr>
        <p:grpSpPr>
          <a:xfrm>
            <a:off x="293904" y="2240280"/>
            <a:ext cx="7009754" cy="3572554"/>
            <a:chOff x="293904" y="2240280"/>
            <a:chExt cx="7009754" cy="3572554"/>
          </a:xfrm>
        </p:grpSpPr>
        <p:cxnSp>
          <p:nvCxnSpPr>
            <p:cNvPr id="14" name="Straight Connector 8">
              <a:extLst>
                <a:ext uri="{FF2B5EF4-FFF2-40B4-BE49-F238E27FC236}">
                  <a16:creationId xmlns:a16="http://schemas.microsoft.com/office/drawing/2014/main" id="{38039ED5-B2FD-4CD4-B618-9DF9BD751A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3924300"/>
              <a:ext cx="667512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8">
              <a:extLst>
                <a:ext uri="{FF2B5EF4-FFF2-40B4-BE49-F238E27FC236}">
                  <a16:creationId xmlns:a16="http://schemas.microsoft.com/office/drawing/2014/main" id="{32F2A100-2389-49EA-B7F2-7127B1CF7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40958" y="2240280"/>
              <a:ext cx="0" cy="3572554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8">
              <a:extLst>
                <a:ext uri="{FF2B5EF4-FFF2-40B4-BE49-F238E27FC236}">
                  <a16:creationId xmlns:a16="http://schemas.microsoft.com/office/drawing/2014/main" id="{992A9B7B-E089-42FA-BDFD-C0559D6E95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8538" y="3855720"/>
              <a:ext cx="667512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8">
              <a:extLst>
                <a:ext uri="{FF2B5EF4-FFF2-40B4-BE49-F238E27FC236}">
                  <a16:creationId xmlns:a16="http://schemas.microsoft.com/office/drawing/2014/main" id="{E3C49DDD-6924-496F-B888-F8C7C67966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93904" y="3992880"/>
              <a:ext cx="667512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4189554-F227-4AE4-A4C2-35E50B5F01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7280" y="758951"/>
            <a:ext cx="10058400" cy="2957997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PROJECT TITLE</a:t>
            </a:r>
          </a:p>
        </p:txBody>
      </p:sp>
      <p:grpSp>
        <p:nvGrpSpPr>
          <p:cNvPr id="22" name="Ομάδα 21">
            <a:extLst>
              <a:ext uri="{FF2B5EF4-FFF2-40B4-BE49-F238E27FC236}">
                <a16:creationId xmlns:a16="http://schemas.microsoft.com/office/drawing/2014/main" id="{8F469D77-EF19-4057-AE87-E3ADDE7EA43B}"/>
              </a:ext>
            </a:extLst>
          </p:cNvPr>
          <p:cNvGrpSpPr/>
          <p:nvPr userDrawn="1"/>
        </p:nvGrpSpPr>
        <p:grpSpPr>
          <a:xfrm>
            <a:off x="-3" y="5947506"/>
            <a:ext cx="12192003" cy="195824"/>
            <a:chOff x="-3" y="5947506"/>
            <a:chExt cx="12192003" cy="195824"/>
          </a:xfrm>
        </p:grpSpPr>
        <p:sp>
          <p:nvSpPr>
            <p:cNvPr id="27" name="Rectangle 7">
              <a:extLst>
                <a:ext uri="{FF2B5EF4-FFF2-40B4-BE49-F238E27FC236}">
                  <a16:creationId xmlns:a16="http://schemas.microsoft.com/office/drawing/2014/main" id="{DD03EBFC-06E0-4021-A919-3201FB912504}"/>
                </a:ext>
              </a:extLst>
            </p:cNvPr>
            <p:cNvSpPr/>
            <p:nvPr userDrawn="1"/>
          </p:nvSpPr>
          <p:spPr>
            <a:xfrm>
              <a:off x="-3" y="6081273"/>
              <a:ext cx="12192002" cy="6205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8" name="Rectangle 7">
              <a:extLst>
                <a:ext uri="{FF2B5EF4-FFF2-40B4-BE49-F238E27FC236}">
                  <a16:creationId xmlns:a16="http://schemas.microsoft.com/office/drawing/2014/main" id="{48FC381C-27D3-4527-B488-05F888E6D541}"/>
                </a:ext>
              </a:extLst>
            </p:cNvPr>
            <p:cNvSpPr/>
            <p:nvPr userDrawn="1"/>
          </p:nvSpPr>
          <p:spPr>
            <a:xfrm>
              <a:off x="3175" y="6012600"/>
              <a:ext cx="12188825" cy="6400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CFED065A-E2E6-41D0-A136-406B2A928BA5}"/>
                </a:ext>
              </a:extLst>
            </p:cNvPr>
            <p:cNvSpPr/>
            <p:nvPr/>
          </p:nvSpPr>
          <p:spPr>
            <a:xfrm>
              <a:off x="-3" y="5947506"/>
              <a:ext cx="12192002" cy="6205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</p:grpSp>
      <p:pic>
        <p:nvPicPr>
          <p:cNvPr id="23" name="Εικόνα 10">
            <a:extLst>
              <a:ext uri="{FF2B5EF4-FFF2-40B4-BE49-F238E27FC236}">
                <a16:creationId xmlns:a16="http://schemas.microsoft.com/office/drawing/2014/main" id="{062D54C6-0708-49C1-8E90-66C8A0701C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482" y="0"/>
            <a:ext cx="1580517" cy="1519257"/>
          </a:xfrm>
          <a:prstGeom prst="rect">
            <a:avLst/>
          </a:prstGeom>
        </p:spPr>
      </p:pic>
      <p:pic>
        <p:nvPicPr>
          <p:cNvPr id="24" name="Εικόνα 15">
            <a:extLst>
              <a:ext uri="{FF2B5EF4-FFF2-40B4-BE49-F238E27FC236}">
                <a16:creationId xmlns:a16="http://schemas.microsoft.com/office/drawing/2014/main" id="{5F8247B2-F9B4-41A4-92EC-65CB221390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04" y="187221"/>
            <a:ext cx="1440872" cy="96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4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097280" y="286603"/>
            <a:ext cx="10058400" cy="145075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97278" y="1845734"/>
            <a:ext cx="4937760" cy="4023360"/>
          </a:xfrm>
        </p:spPr>
        <p:txBody>
          <a:bodyPr/>
          <a:lstStyle>
            <a:lvl1pPr marL="91440" marR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lvl1pPr>
            <a:lvl2pPr marL="38404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2pPr>
            <a:lvl3pPr marL="56692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3pPr>
            <a:lvl4pPr marL="74980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4pPr>
            <a:lvl5pPr marL="93268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5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TEXT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84048" marR="0" lvl="1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66928" marR="0" lvl="2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l-G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9808" marR="0" lvl="3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l-G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32688" marR="0" lvl="4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7920" y="1845735"/>
            <a:ext cx="4937760" cy="4023360"/>
          </a:xfrm>
        </p:spPr>
        <p:txBody>
          <a:bodyPr/>
          <a:lstStyle>
            <a:lvl1pPr marL="91440" marR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lvl1pPr>
            <a:lvl2pPr marL="38404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2pPr>
            <a:lvl3pPr marL="56692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3pPr>
            <a:lvl4pPr marL="74980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4pPr>
            <a:lvl5pPr marL="93268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5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TEXT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84048" marR="0" lvl="1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66928" marR="0" lvl="2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l-G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9808" marR="0" lvl="3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l-G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32688" marR="0" lvl="4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B9F1-94BF-45D3-AE33-6ABCB2F20E7B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PLUG-N-HARVEST</a:t>
            </a:r>
            <a:br>
              <a:rPr lang="sv-SE" dirty="0"/>
            </a:br>
            <a:r>
              <a:rPr lang="sv-SE" dirty="0"/>
              <a:t>ID: 768735 - H2020-EU.2.1.5.2.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4D8A-136C-4FA7-8325-F06DF2D5C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416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097280" y="286603"/>
            <a:ext cx="10058400" cy="145075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097280" y="1880955"/>
            <a:ext cx="4937760" cy="4079579"/>
          </a:xfrm>
        </p:spPr>
        <p:txBody>
          <a:bodyPr/>
          <a:lstStyle>
            <a:lvl1pPr marL="91440" marR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lvl1pPr>
            <a:lvl2pPr marL="38404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2pPr>
            <a:lvl3pPr marL="56692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3pPr>
            <a:lvl4pPr marL="74980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4pPr>
            <a:lvl5pPr marL="93268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5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TEXT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84048" marR="0" lvl="1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66928" marR="0" lvl="2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l-G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9808" marR="0" lvl="3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l-G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32688" marR="0" lvl="4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17920" y="1880955"/>
            <a:ext cx="4937760" cy="4079579"/>
          </a:xfrm>
        </p:spPr>
        <p:txBody>
          <a:bodyPr/>
          <a:lstStyle>
            <a:lvl1pPr marL="91440" marR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lvl1pPr>
            <a:lvl2pPr marL="38404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2pPr>
            <a:lvl3pPr marL="56692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3pPr>
            <a:lvl4pPr marL="74980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4pPr>
            <a:lvl5pPr marL="93268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5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TEXT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84048" marR="0" lvl="1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66928" marR="0" lvl="2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l-G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9808" marR="0" lvl="3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l-G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32688" marR="0" lvl="4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3DC05-FFF6-4D9D-9DB5-7D1A9A8DDC4A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PLUG-N-HARVEST</a:t>
            </a:r>
            <a:br>
              <a:rPr lang="sv-SE" dirty="0"/>
            </a:br>
            <a:r>
              <a:rPr lang="sv-SE" dirty="0"/>
              <a:t>ID: 768735 - H2020-EU.2.1.5.2.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4D8A-136C-4FA7-8325-F06DF2D5C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786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430A-72C9-4ED3-B5E4-3D55C9729DA8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PLUG-N-HARVEST</a:t>
            </a:r>
            <a:br>
              <a:rPr lang="sv-SE" dirty="0"/>
            </a:br>
            <a:r>
              <a:rPr lang="sv-SE" dirty="0"/>
              <a:t>ID: 768735 - H2020-EU.2.1.5.2.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4D8A-136C-4FA7-8325-F06DF2D5C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091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6629B-A2E2-43B0-BC7C-2B77883FD396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 dirty="0"/>
              <a:t>PLUG-N-HARVEST</a:t>
            </a:r>
            <a:br>
              <a:rPr lang="sv-SE" dirty="0"/>
            </a:br>
            <a:r>
              <a:rPr lang="sv-SE" dirty="0"/>
              <a:t>ID: 768735 - H2020-EU.2.1.5.2.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4D8A-136C-4FA7-8325-F06DF2D5CB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F4007CC-0A3C-45D3-A319-BFED4047FF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8" y="6143330"/>
            <a:ext cx="1072004" cy="714670"/>
          </a:xfrm>
          <a:prstGeom prst="rect">
            <a:avLst/>
          </a:prstGeom>
        </p:spPr>
      </p:pic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9CBEFB42-D63E-48B0-A7CD-3A60FAEC760C}"/>
              </a:ext>
            </a:extLst>
          </p:cNvPr>
          <p:cNvGrpSpPr/>
          <p:nvPr userDrawn="1"/>
        </p:nvGrpSpPr>
        <p:grpSpPr>
          <a:xfrm>
            <a:off x="-3" y="5947506"/>
            <a:ext cx="12192003" cy="195824"/>
            <a:chOff x="-3" y="5947506"/>
            <a:chExt cx="12192003" cy="195824"/>
          </a:xfrm>
        </p:grpSpPr>
        <p:sp>
          <p:nvSpPr>
            <p:cNvPr id="13" name="Rectangle 7">
              <a:extLst>
                <a:ext uri="{FF2B5EF4-FFF2-40B4-BE49-F238E27FC236}">
                  <a16:creationId xmlns:a16="http://schemas.microsoft.com/office/drawing/2014/main" id="{C37FF781-9C17-4A91-922E-F3B350CA9B95}"/>
                </a:ext>
              </a:extLst>
            </p:cNvPr>
            <p:cNvSpPr/>
            <p:nvPr userDrawn="1"/>
          </p:nvSpPr>
          <p:spPr>
            <a:xfrm>
              <a:off x="-3" y="6081273"/>
              <a:ext cx="12192002" cy="6205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4" name="Rectangle 7">
              <a:extLst>
                <a:ext uri="{FF2B5EF4-FFF2-40B4-BE49-F238E27FC236}">
                  <a16:creationId xmlns:a16="http://schemas.microsoft.com/office/drawing/2014/main" id="{53D52B7E-3185-4429-8C69-D68660BF7562}"/>
                </a:ext>
              </a:extLst>
            </p:cNvPr>
            <p:cNvSpPr/>
            <p:nvPr userDrawn="1"/>
          </p:nvSpPr>
          <p:spPr>
            <a:xfrm>
              <a:off x="3175" y="6012600"/>
              <a:ext cx="12188825" cy="6400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9062B99A-805E-48DA-B107-0ADF8E7285BD}"/>
                </a:ext>
              </a:extLst>
            </p:cNvPr>
            <p:cNvSpPr/>
            <p:nvPr/>
          </p:nvSpPr>
          <p:spPr>
            <a:xfrm>
              <a:off x="-3" y="5947506"/>
              <a:ext cx="12192002" cy="6205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</p:grp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90A252D2-8345-4587-9DE7-54B25A62F7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529" y="5766132"/>
            <a:ext cx="1133648" cy="108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70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5400" b="0">
                <a:solidFill>
                  <a:srgbClr val="FFFFFF"/>
                </a:solidFill>
              </a:defRPr>
            </a:lvl1pPr>
          </a:lstStyle>
          <a:p>
            <a:r>
              <a:rPr kumimoji="0" lang="en-US" sz="48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Plug-N-Harvest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00600" y="731520"/>
            <a:ext cx="6492240" cy="5257800"/>
          </a:xfrm>
        </p:spPr>
        <p:txBody>
          <a:bodyPr/>
          <a:lstStyle>
            <a:lvl1pPr marL="91440" marR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lvl1pPr>
            <a:lvl2pPr marL="38404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2pPr>
            <a:lvl3pPr marL="56692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3pPr>
            <a:lvl4pPr marL="74980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4pPr>
            <a:lvl5pPr marL="932688" marR="0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lvl5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TEXT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84048" marR="0" lvl="1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66928" marR="0" lvl="2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l-G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9808" marR="0" lvl="3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l-G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32688" marR="0" lvl="4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WPX - Task X.X: Task or deliverable title HERE</a:t>
            </a:r>
          </a:p>
          <a:p>
            <a:pPr lvl="0"/>
            <a:r>
              <a:rPr lang="en-US" dirty="0"/>
              <a:t>ORGANIZATION: </a:t>
            </a:r>
            <a:r>
              <a:rPr lang="en-US" dirty="0" err="1"/>
              <a:t>ORGANIZATion</a:t>
            </a:r>
            <a:r>
              <a:rPr lang="en-US" dirty="0"/>
              <a:t> name/acronym</a:t>
            </a:r>
            <a:br>
              <a:rPr lang="en-US" dirty="0"/>
            </a:br>
            <a:r>
              <a:rPr lang="en-US" dirty="0"/>
              <a:t>PRESENTER(S): presenters names</a:t>
            </a:r>
            <a:br>
              <a:rPr lang="en-US" dirty="0"/>
            </a:br>
            <a:r>
              <a:rPr lang="en-US" dirty="0"/>
              <a:t>MEETING: TYPE AND LOCATION OF THE MEETING</a:t>
            </a:r>
          </a:p>
          <a:p>
            <a:pPr lvl="0"/>
            <a:endParaRPr lang="en-US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7342" y="6450190"/>
            <a:ext cx="1370258" cy="365125"/>
          </a:xfrm>
        </p:spPr>
        <p:txBody>
          <a:bodyPr/>
          <a:lstStyle>
            <a:lvl1pPr algn="l">
              <a:defRPr/>
            </a:lvl1pPr>
          </a:lstStyle>
          <a:p>
            <a:fld id="{1DC22D29-6C03-4FCB-92CF-E05A67975532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PLUG-N-HARVEST</a:t>
            </a:r>
            <a:br>
              <a:rPr lang="sv-SE" dirty="0"/>
            </a:br>
            <a:r>
              <a:rPr lang="sv-SE" dirty="0"/>
              <a:t>ID: 768735 - H2020-EU.2.1.5.2.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6F34D8A-136C-4FA7-8325-F06DF2D5CB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89255103-ABFE-4C1E-9EBF-BCAD2DDD10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529" y="5766132"/>
            <a:ext cx="1133648" cy="1089708"/>
          </a:xfrm>
          <a:prstGeom prst="rect">
            <a:avLst/>
          </a:prstGeom>
        </p:spPr>
      </p:pic>
      <p:grpSp>
        <p:nvGrpSpPr>
          <p:cNvPr id="20" name="Ομάδα 19">
            <a:extLst>
              <a:ext uri="{FF2B5EF4-FFF2-40B4-BE49-F238E27FC236}">
                <a16:creationId xmlns:a16="http://schemas.microsoft.com/office/drawing/2014/main" id="{88EF884B-A5A0-448E-A2B4-B09A0C195D0A}"/>
              </a:ext>
            </a:extLst>
          </p:cNvPr>
          <p:cNvGrpSpPr/>
          <p:nvPr userDrawn="1"/>
        </p:nvGrpSpPr>
        <p:grpSpPr>
          <a:xfrm rot="16200000">
            <a:off x="906181" y="3323698"/>
            <a:ext cx="6824911" cy="177516"/>
            <a:chOff x="-3" y="5947506"/>
            <a:chExt cx="12192003" cy="195824"/>
          </a:xfrm>
        </p:grpSpPr>
        <p:sp>
          <p:nvSpPr>
            <p:cNvPr id="21" name="Rectangle 7">
              <a:extLst>
                <a:ext uri="{FF2B5EF4-FFF2-40B4-BE49-F238E27FC236}">
                  <a16:creationId xmlns:a16="http://schemas.microsoft.com/office/drawing/2014/main" id="{FFF23D27-342C-4ED8-81CD-A4251EC1555C}"/>
                </a:ext>
              </a:extLst>
            </p:cNvPr>
            <p:cNvSpPr/>
            <p:nvPr userDrawn="1"/>
          </p:nvSpPr>
          <p:spPr>
            <a:xfrm>
              <a:off x="-3" y="6081273"/>
              <a:ext cx="12192002" cy="6205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2" name="Rectangle 7">
              <a:extLst>
                <a:ext uri="{FF2B5EF4-FFF2-40B4-BE49-F238E27FC236}">
                  <a16:creationId xmlns:a16="http://schemas.microsoft.com/office/drawing/2014/main" id="{E9F2C060-EBC0-4C48-961A-E9557C2BD013}"/>
                </a:ext>
              </a:extLst>
            </p:cNvPr>
            <p:cNvSpPr/>
            <p:nvPr userDrawn="1"/>
          </p:nvSpPr>
          <p:spPr>
            <a:xfrm>
              <a:off x="3175" y="6012600"/>
              <a:ext cx="12188825" cy="6400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3" name="Rectangle 7">
              <a:extLst>
                <a:ext uri="{FF2B5EF4-FFF2-40B4-BE49-F238E27FC236}">
                  <a16:creationId xmlns:a16="http://schemas.microsoft.com/office/drawing/2014/main" id="{8F5D799A-6E78-4B81-8B77-17801B2BA134}"/>
                </a:ext>
              </a:extLst>
            </p:cNvPr>
            <p:cNvSpPr/>
            <p:nvPr/>
          </p:nvSpPr>
          <p:spPr>
            <a:xfrm>
              <a:off x="-3" y="5947506"/>
              <a:ext cx="12192002" cy="6205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</p:grpSp>
      <p:pic>
        <p:nvPicPr>
          <p:cNvPr id="16" name="Εικόνα 10">
            <a:extLst>
              <a:ext uri="{FF2B5EF4-FFF2-40B4-BE49-F238E27FC236}">
                <a16:creationId xmlns:a16="http://schemas.microsoft.com/office/drawing/2014/main" id="{BF4007CC-0A3C-45D3-A319-BFED4047FF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8" y="6143330"/>
            <a:ext cx="1072004" cy="71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08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9" name="Rectangle 8"/>
          <p:cNvSpPr/>
          <p:nvPr userDrawn="1"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7127" y="5074920"/>
            <a:ext cx="9603798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7126" y="5907024"/>
            <a:ext cx="9603417" cy="410649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4731-F406-4A17-A852-A57626BC2303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PLUG-N-HARVEST</a:t>
            </a:r>
            <a:br>
              <a:rPr lang="sv-SE" dirty="0"/>
            </a:br>
            <a:r>
              <a:rPr lang="sv-SE" dirty="0"/>
              <a:t>ID: 768735 - H2020-EU.2.1.5.2.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4D8A-136C-4FA7-8325-F06DF2D5CB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735D5308-59B2-45DC-AC22-360428095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529" y="5766132"/>
            <a:ext cx="1133648" cy="1089708"/>
          </a:xfrm>
          <a:prstGeom prst="rect">
            <a:avLst/>
          </a:prstGeom>
        </p:spPr>
      </p:pic>
      <p:pic>
        <p:nvPicPr>
          <p:cNvPr id="13" name="Εικόνα 10">
            <a:extLst>
              <a:ext uri="{FF2B5EF4-FFF2-40B4-BE49-F238E27FC236}">
                <a16:creationId xmlns:a16="http://schemas.microsoft.com/office/drawing/2014/main" id="{BF4007CC-0A3C-45D3-A319-BFED4047FF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8" y="6143330"/>
            <a:ext cx="1072004" cy="71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68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E492B0E9-531B-4925-B657-2BE448CF69F1}"/>
              </a:ext>
            </a:extLst>
          </p:cNvPr>
          <p:cNvGrpSpPr/>
          <p:nvPr userDrawn="1"/>
        </p:nvGrpSpPr>
        <p:grpSpPr>
          <a:xfrm>
            <a:off x="-3" y="5947506"/>
            <a:ext cx="12192003" cy="195824"/>
            <a:chOff x="-3" y="5947506"/>
            <a:chExt cx="12192003" cy="195824"/>
          </a:xfrm>
        </p:grpSpPr>
        <p:sp>
          <p:nvSpPr>
            <p:cNvPr id="27" name="Rectangle 7">
              <a:extLst>
                <a:ext uri="{FF2B5EF4-FFF2-40B4-BE49-F238E27FC236}">
                  <a16:creationId xmlns:a16="http://schemas.microsoft.com/office/drawing/2014/main" id="{8DE7556A-AA3B-4ED2-92AC-D167BFFBFA1D}"/>
                </a:ext>
              </a:extLst>
            </p:cNvPr>
            <p:cNvSpPr/>
            <p:nvPr userDrawn="1"/>
          </p:nvSpPr>
          <p:spPr>
            <a:xfrm>
              <a:off x="-3" y="6081273"/>
              <a:ext cx="12192002" cy="6205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8" name="Rectangle 7">
              <a:extLst>
                <a:ext uri="{FF2B5EF4-FFF2-40B4-BE49-F238E27FC236}">
                  <a16:creationId xmlns:a16="http://schemas.microsoft.com/office/drawing/2014/main" id="{65ADA764-0488-49B9-B596-23756CFA3286}"/>
                </a:ext>
              </a:extLst>
            </p:cNvPr>
            <p:cNvSpPr/>
            <p:nvPr userDrawn="1"/>
          </p:nvSpPr>
          <p:spPr>
            <a:xfrm>
              <a:off x="3175" y="6012600"/>
              <a:ext cx="12188825" cy="6400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79F76D77-D388-40FA-9546-FC0D56BCD5E0}"/>
                </a:ext>
              </a:extLst>
            </p:cNvPr>
            <p:cNvSpPr/>
            <p:nvPr/>
          </p:nvSpPr>
          <p:spPr>
            <a:xfrm>
              <a:off x="-3" y="5947506"/>
              <a:ext cx="12192002" cy="6205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MAIN TITLE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SAMPLE TEXT</a:t>
            </a:r>
            <a:endParaRPr lang="el-GR" dirty="0"/>
          </a:p>
          <a:p>
            <a:pPr lvl="1"/>
            <a:r>
              <a:rPr lang="en-US" dirty="0"/>
              <a:t>Second level</a:t>
            </a:r>
            <a:endParaRPr lang="el-GR" dirty="0"/>
          </a:p>
          <a:p>
            <a:pPr lvl="2"/>
            <a:r>
              <a:rPr lang="en-US" dirty="0"/>
              <a:t>Third level</a:t>
            </a:r>
            <a:endParaRPr lang="el-GR" dirty="0"/>
          </a:p>
          <a:p>
            <a:pPr lvl="3"/>
            <a:r>
              <a:rPr lang="en-US" dirty="0"/>
              <a:t>Fourth level</a:t>
            </a:r>
            <a:endParaRPr lang="el-GR" dirty="0"/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2076375" y="6459785"/>
            <a:ext cx="1493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/>
                </a:solidFill>
              </a:defRPr>
            </a:lvl1pPr>
          </a:lstStyle>
          <a:p>
            <a:fld id="{7FC9F940-3752-4988-A080-ACBD9960BA4B}" type="datetime1">
              <a:rPr lang="en-US" smtClean="0"/>
              <a:pPr/>
              <a:t>11/20/2018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PLUG-N-HARVEST</a:t>
            </a:r>
            <a:br>
              <a:rPr lang="en-US" dirty="0"/>
            </a:br>
            <a:r>
              <a:rPr lang="en-US" dirty="0"/>
              <a:t>ID: 768735 - H2020-EU.2.1.5.2.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8625624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76F34D8A-136C-4FA7-8325-F06DF2D5CB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5BA6E2B9-6CAE-4B21-A9FA-8087BC61DA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529" y="5766130"/>
            <a:ext cx="1133648" cy="1089709"/>
          </a:xfrm>
          <a:prstGeom prst="rect">
            <a:avLst/>
          </a:prstGeom>
        </p:spPr>
      </p:pic>
      <p:grpSp>
        <p:nvGrpSpPr>
          <p:cNvPr id="30" name="Ομάδα 29">
            <a:extLst>
              <a:ext uri="{FF2B5EF4-FFF2-40B4-BE49-F238E27FC236}">
                <a16:creationId xmlns:a16="http://schemas.microsoft.com/office/drawing/2014/main" id="{F0085E31-E4FC-4984-96C4-2425E589CC45}"/>
              </a:ext>
            </a:extLst>
          </p:cNvPr>
          <p:cNvGrpSpPr/>
          <p:nvPr userDrawn="1"/>
        </p:nvGrpSpPr>
        <p:grpSpPr>
          <a:xfrm>
            <a:off x="452654" y="59457"/>
            <a:ext cx="7009754" cy="3572554"/>
            <a:chOff x="293904" y="2240280"/>
            <a:chExt cx="7009754" cy="3572554"/>
          </a:xfrm>
        </p:grpSpPr>
        <p:cxnSp>
          <p:nvCxnSpPr>
            <p:cNvPr id="31" name="Straight Connector 8">
              <a:extLst>
                <a:ext uri="{FF2B5EF4-FFF2-40B4-BE49-F238E27FC236}">
                  <a16:creationId xmlns:a16="http://schemas.microsoft.com/office/drawing/2014/main" id="{89FE1EE2-C458-49C3-804C-DFFA402467FF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" y="3924300"/>
              <a:ext cx="667512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8">
              <a:extLst>
                <a:ext uri="{FF2B5EF4-FFF2-40B4-BE49-F238E27FC236}">
                  <a16:creationId xmlns:a16="http://schemas.microsoft.com/office/drawing/2014/main" id="{F8B83012-3BFE-4E1A-BF4E-6C3E30D5AF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40958" y="2240280"/>
              <a:ext cx="0" cy="3572554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8">
              <a:extLst>
                <a:ext uri="{FF2B5EF4-FFF2-40B4-BE49-F238E27FC236}">
                  <a16:creationId xmlns:a16="http://schemas.microsoft.com/office/drawing/2014/main" id="{23BCB931-7A15-404C-8A6F-DAB743C6B7A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8538" y="3855720"/>
              <a:ext cx="667512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8">
              <a:extLst>
                <a:ext uri="{FF2B5EF4-FFF2-40B4-BE49-F238E27FC236}">
                  <a16:creationId xmlns:a16="http://schemas.microsoft.com/office/drawing/2014/main" id="{DBEECB60-E8C1-4EEE-BB52-2FD68B2AA7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93904" y="3992880"/>
              <a:ext cx="667512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Εικόνα 10">
            <a:extLst>
              <a:ext uri="{FF2B5EF4-FFF2-40B4-BE49-F238E27FC236}">
                <a16:creationId xmlns:a16="http://schemas.microsoft.com/office/drawing/2014/main" id="{BF4007CC-0A3C-45D3-A319-BFED4047FF9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8" y="6143330"/>
            <a:ext cx="1072004" cy="71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2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mazon.co.uk/Popp-POPE005206-Z-Wave-Weather-Sensor/dp/B010ECHWOA/ref=sr_1_fkmr0_1?s=diy&amp;ie=UTF8&amp;qid=1542021110&amp;sr=1-1-fkmr0&amp;keywords=poppy+pope005206+z-wave+weather+sensor+-+black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12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hyperlink" Target="https://www.amazon.co.uk/dp/B01IR41A40/?source=ps-sl-shoppingads-lpcontext&amp;psc=1" TargetMode="External"/><Relationship Id="rId5" Type="http://schemas.openxmlformats.org/officeDocument/2006/relationships/image" Target="../media/image12.jpeg"/><Relationship Id="rId10" Type="http://schemas.openxmlformats.org/officeDocument/2006/relationships/image" Target="../media/image16.jpeg"/><Relationship Id="rId4" Type="http://schemas.openxmlformats.org/officeDocument/2006/relationships/hyperlink" Target="https://www.amazon.co.uk/gp/slredirect/picassoRedirect.html/ref=pa_sp_atf_computers_sr_pg1_2?ie=UTF8&amp;adId=A07502601U9QZSDP6MDB5&amp;url=https://www.amazon.co.uk/Raspberry-Pi-Official-Desktop-Starter/dp/B01CI5879A/ref%3Dsr_1_2_sspa?s%3Dcomputers%26ie%3DUTF8%26qid%3D1542017808%26sr%3D1-2-spons%26keywords%3Draspberry%2Bpi%2B3%26psc%3D1&amp;qualifier=1542017808&amp;id=2012870975409324&amp;widgetName=sp_atf" TargetMode="External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2DBCD7F-7D20-4196-9BC8-1812FB8B24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Plug-N-Harvest CCC </a:t>
            </a:r>
            <a:r>
              <a:rPr lang="en-US" sz="6600" dirty="0" smtClean="0"/>
              <a:t>Pilot Site Brainstorm</a:t>
            </a:r>
            <a:endParaRPr lang="en-US" sz="6600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48DEC19-20EE-4472-A437-E401CB2019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WP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4</a:t>
            </a:r>
            <a:r>
              <a:rPr lang="en-US" dirty="0" smtClean="0"/>
              <a:t> </a:t>
            </a:r>
            <a:r>
              <a:rPr lang="en-US" dirty="0"/>
              <a:t>– Integration, Pilot Implementation and assessment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/>
              <a:t>ORGANIZATION: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ccc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PRESENTER(S):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Gareth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Harcombe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MEETING: </a:t>
            </a:r>
            <a:r>
              <a:rPr lang="en-GB" dirty="0" smtClean="0"/>
              <a:t>CCC Pilot Site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November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2018</a:t>
            </a:r>
          </a:p>
          <a:p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5FF99D1-84A9-4976-8182-294B238D6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PLUG-N-HARVEST</a:t>
            </a:r>
            <a:br>
              <a:rPr lang="en-US"/>
            </a:br>
            <a:r>
              <a:rPr lang="en-US"/>
              <a:t>ID: 768735 - H2020-EU.2.1.5.2.</a:t>
            </a:r>
            <a:endParaRPr lang="en-US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87BD775-B4D9-4270-A9E3-0DC387B92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4D8A-136C-4FA7-8325-F06DF2D5CB3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73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PLUG-N-HARVEST</a:t>
            </a:r>
            <a:br>
              <a:rPr lang="sv-SE" smtClean="0"/>
            </a:br>
            <a:r>
              <a:rPr lang="sv-SE" smtClean="0"/>
              <a:t>ID: 768735 - H2020-EU.2.1.5.2.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4D8A-136C-4FA7-8325-F06DF2D5CB3D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3" y="0"/>
            <a:ext cx="3006436" cy="45096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82" y="0"/>
            <a:ext cx="3006436" cy="4509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3" y="0"/>
            <a:ext cx="3006436" cy="450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27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WP 1.3 Analysis of building types and construction requirements</a:t>
            </a:r>
          </a:p>
          <a:p>
            <a:r>
              <a:rPr lang="en-GB" dirty="0" smtClean="0"/>
              <a:t>Cardiff University Building information survey - Surveyors and structural engineers contracted: </a:t>
            </a:r>
          </a:p>
          <a:p>
            <a:pPr lvl="1"/>
            <a:r>
              <a:rPr lang="en-GB" dirty="0" err="1" smtClean="0"/>
              <a:t>Interrogatable</a:t>
            </a:r>
            <a:r>
              <a:rPr lang="en-GB" dirty="0" smtClean="0"/>
              <a:t> Revit files for internal and external dimensions – floor and elevation plans.</a:t>
            </a:r>
          </a:p>
          <a:p>
            <a:pPr lvl="1"/>
            <a:r>
              <a:rPr lang="en-GB" dirty="0" smtClean="0"/>
              <a:t>Internal and external images to support floor and elevation plans</a:t>
            </a:r>
          </a:p>
          <a:p>
            <a:pPr lvl="1"/>
            <a:r>
              <a:rPr lang="en-GB" dirty="0" smtClean="0"/>
              <a:t>Wall construction detail and load bearing capacity.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Pilot site survey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PLUG-N-HARVEST</a:t>
            </a:r>
            <a:br>
              <a:rPr lang="sv-SE" smtClean="0"/>
            </a:br>
            <a:r>
              <a:rPr lang="sv-SE" smtClean="0"/>
              <a:t>ID: 768735 - H2020-EU.2.1.5.2.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4D8A-136C-4FA7-8325-F06DF2D5CB3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97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 considerations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PLUG-N-HARVEST</a:t>
            </a:r>
            <a:br>
              <a:rPr lang="sv-SE" smtClean="0"/>
            </a:br>
            <a:r>
              <a:rPr lang="sv-SE" smtClean="0"/>
              <a:t>ID: 768735 - H2020-EU.2.1.5.2.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4D8A-136C-4FA7-8325-F06DF2D5CB3D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51709" y="1979366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How the modules will deal with junctions and interfaces, i.e.</a:t>
            </a:r>
          </a:p>
          <a:p>
            <a:r>
              <a:rPr lang="en-GB" dirty="0"/>
              <a:t>	o	 building corners,</a:t>
            </a:r>
          </a:p>
          <a:p>
            <a:r>
              <a:rPr lang="en-GB" dirty="0"/>
              <a:t>	o	 interface with existing roof line, eaves, soffits, </a:t>
            </a:r>
            <a:r>
              <a:rPr lang="en-GB" dirty="0" err="1"/>
              <a:t>etc</a:t>
            </a:r>
            <a:r>
              <a:rPr lang="en-GB" dirty="0"/>
              <a:t>?</a:t>
            </a:r>
          </a:p>
          <a:p>
            <a:r>
              <a:rPr lang="en-GB" dirty="0"/>
              <a:t>	 o	 re-installation of rainwater goods, external flues and </a:t>
            </a:r>
            <a:r>
              <a:rPr lang="en-GB" dirty="0" smtClean="0"/>
              <a:t>		sockets </a:t>
            </a:r>
            <a:r>
              <a:rPr lang="en-GB" dirty="0" err="1"/>
              <a:t>etc</a:t>
            </a:r>
            <a:r>
              <a:rPr lang="en-GB" dirty="0"/>
              <a:t>, 	</a:t>
            </a:r>
          </a:p>
          <a:p>
            <a:endParaRPr lang="en-GB" dirty="0"/>
          </a:p>
          <a:p>
            <a:r>
              <a:rPr lang="en-GB" dirty="0"/>
              <a:t>•	Joints/Gaps between panels – analysis of</a:t>
            </a:r>
          </a:p>
          <a:p>
            <a:r>
              <a:rPr lang="en-GB" dirty="0"/>
              <a:t>	o	Visual appearance</a:t>
            </a:r>
          </a:p>
          <a:p>
            <a:r>
              <a:rPr lang="en-GB" dirty="0"/>
              <a:t>	o	Rainwater ingress</a:t>
            </a:r>
          </a:p>
          <a:p>
            <a:r>
              <a:rPr lang="en-GB" dirty="0"/>
              <a:t>	o	Thermal bridging</a:t>
            </a:r>
          </a:p>
        </p:txBody>
      </p:sp>
    </p:spTree>
    <p:extLst>
      <p:ext uri="{BB962C8B-B14F-4D97-AF65-F5344CB8AC3E}">
        <p14:creationId xmlns:p14="http://schemas.microsoft.com/office/powerpoint/2010/main" val="1753438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75917"/>
          </a:xfrm>
        </p:spPr>
        <p:txBody>
          <a:bodyPr/>
          <a:lstStyle/>
          <a:p>
            <a:r>
              <a:rPr lang="en-GB" dirty="0" smtClean="0"/>
              <a:t>External features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PLUG-N-HARVEST</a:t>
            </a:r>
            <a:br>
              <a:rPr lang="sv-SE" smtClean="0"/>
            </a:br>
            <a:r>
              <a:rPr lang="sv-SE" smtClean="0"/>
              <a:t>ID: 768735 - H2020-EU.2.1.5.2.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4D8A-136C-4FA7-8325-F06DF2D5CB3D}" type="slidenum">
              <a:rPr lang="en-US" smtClean="0"/>
              <a:t>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58172" y="2598880"/>
            <a:ext cx="3636818" cy="24245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66906" y="2598880"/>
            <a:ext cx="3636818" cy="2424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063" y="2128981"/>
            <a:ext cx="5250872" cy="350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86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77179"/>
          </a:xfrm>
        </p:spPr>
        <p:txBody>
          <a:bodyPr/>
          <a:lstStyle/>
          <a:p>
            <a:r>
              <a:rPr lang="en-GB" dirty="0" smtClean="0"/>
              <a:t>South elevation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PLUG-N-HARVEST</a:t>
            </a:r>
            <a:br>
              <a:rPr lang="sv-SE" smtClean="0"/>
            </a:br>
            <a:r>
              <a:rPr lang="sv-SE" smtClean="0"/>
              <a:t>ID: 768735 - H2020-EU.2.1.5.2.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4D8A-136C-4FA7-8325-F06DF2D5CB3D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75" y="2106815"/>
            <a:ext cx="4307378" cy="287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36" y="1873008"/>
            <a:ext cx="2693939" cy="3932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490" y="1130069"/>
            <a:ext cx="3117273" cy="467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2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7717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Design considerations</a:t>
            </a:r>
            <a:br>
              <a:rPr lang="en-GB" dirty="0" smtClean="0"/>
            </a:br>
            <a:r>
              <a:rPr lang="en-GB" sz="3100" dirty="0" smtClean="0"/>
              <a:t>Bad examples and lessons learned</a:t>
            </a:r>
            <a:endParaRPr lang="en-GB" sz="31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PLUG-N-HARVEST</a:t>
            </a:r>
            <a:br>
              <a:rPr lang="sv-SE" smtClean="0"/>
            </a:br>
            <a:r>
              <a:rPr lang="sv-SE" smtClean="0"/>
              <a:t>ID: 768735 - H2020-EU.2.1.5.2.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4D8A-136C-4FA7-8325-F06DF2D5CB3D}" type="slidenum">
              <a:rPr lang="en-US" smtClean="0"/>
              <a:t>15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39"/>
          <a:stretch/>
        </p:blipFill>
        <p:spPr bwMode="auto">
          <a:xfrm>
            <a:off x="300806" y="1246909"/>
            <a:ext cx="4362770" cy="440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1" r="18409"/>
          <a:stretch/>
        </p:blipFill>
        <p:spPr bwMode="auto">
          <a:xfrm>
            <a:off x="7499927" y="725476"/>
            <a:ext cx="4124690" cy="4704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86692" y="5429754"/>
            <a:ext cx="416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Avoid cutting into EWI for external fittings 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4876800" y="1983713"/>
            <a:ext cx="22352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Areas cut back to allow for </a:t>
            </a:r>
            <a:r>
              <a:rPr lang="en-GB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pipes</a:t>
            </a:r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GB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should be avoided or made as small as possible and sealed off, to avoid cold spots and potential water ingress.  </a:t>
            </a:r>
            <a:endParaRPr lang="en-GB" sz="14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Anything </a:t>
            </a:r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be attached to the EWI, e.g. lighting, should have suitable boarding attached to building prior to EWI and special screws to fix to EWI to avoid water ingress.</a:t>
            </a:r>
          </a:p>
        </p:txBody>
      </p:sp>
    </p:spTree>
    <p:extLst>
      <p:ext uri="{BB962C8B-B14F-4D97-AF65-F5344CB8AC3E}">
        <p14:creationId xmlns:p14="http://schemas.microsoft.com/office/powerpoint/2010/main" val="281938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considerations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PLUG-N-HARVEST</a:t>
            </a:r>
            <a:br>
              <a:rPr lang="sv-SE" smtClean="0"/>
            </a:br>
            <a:r>
              <a:rPr lang="sv-SE" smtClean="0"/>
              <a:t>ID: 768735 - H2020-EU.2.1.5.2.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4D8A-136C-4FA7-8325-F06DF2D5CB3D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293222" y="2067803"/>
            <a:ext cx="9392195" cy="3118152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>
                <a:latin typeface="+mj-lt"/>
              </a:rPr>
              <a:t>•	Window element. Which configuration would work and, if existing windows 	perform well, could this be excluded?</a:t>
            </a:r>
          </a:p>
          <a:p>
            <a:r>
              <a:rPr lang="en-GB" sz="1800" dirty="0" smtClean="0">
                <a:latin typeface="+mj-lt"/>
              </a:rPr>
              <a:t>•	Possible combination with regular EWI – how might interface work - for frame and 	render application ?</a:t>
            </a:r>
          </a:p>
          <a:p>
            <a:r>
              <a:rPr lang="en-GB" sz="1800" dirty="0" smtClean="0">
                <a:latin typeface="+mj-lt"/>
              </a:rPr>
              <a:t>•	Range of architectural finishes?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1557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u="sng" dirty="0" err="1" smtClean="0"/>
              <a:t>PnH</a:t>
            </a:r>
            <a:r>
              <a:rPr lang="en-GB" b="1" u="sng" dirty="0" smtClean="0"/>
              <a:t> system</a:t>
            </a:r>
            <a:r>
              <a:rPr lang="en-GB" dirty="0" smtClean="0"/>
              <a:t>	</a:t>
            </a:r>
          </a:p>
          <a:p>
            <a:pPr lvl="1"/>
            <a:r>
              <a:rPr lang="en-GB" dirty="0" smtClean="0"/>
              <a:t>Procurement of a </a:t>
            </a:r>
            <a:r>
              <a:rPr lang="en-GB" dirty="0"/>
              <a:t>‘Design [from outline concept] and build’ package from capable </a:t>
            </a:r>
            <a:r>
              <a:rPr lang="en-GB" dirty="0" smtClean="0"/>
              <a:t>local </a:t>
            </a:r>
            <a:r>
              <a:rPr lang="en-GB" dirty="0"/>
              <a:t>contractor. Potential with CU </a:t>
            </a:r>
            <a:r>
              <a:rPr lang="en-GB" dirty="0" smtClean="0"/>
              <a:t>contractor </a:t>
            </a:r>
            <a:r>
              <a:rPr lang="en-GB" b="1" u="sng" dirty="0" smtClean="0"/>
              <a:t>will be challenging</a:t>
            </a:r>
            <a:r>
              <a:rPr lang="en-GB" dirty="0" smtClean="0"/>
              <a:t>?</a:t>
            </a:r>
          </a:p>
          <a:p>
            <a:pPr lvl="1"/>
            <a:r>
              <a:rPr lang="en-GB" dirty="0" smtClean="0"/>
              <a:t>Scope </a:t>
            </a:r>
            <a:r>
              <a:rPr lang="en-GB" dirty="0"/>
              <a:t>for manufacture and install procurement under </a:t>
            </a:r>
            <a:r>
              <a:rPr lang="en-GB" b="1" dirty="0"/>
              <a:t>“Pre-Commercial Procurement” </a:t>
            </a:r>
            <a:r>
              <a:rPr lang="en-GB" dirty="0" smtClean="0"/>
              <a:t>rules.</a:t>
            </a:r>
            <a:endParaRPr lang="en-GB" dirty="0"/>
          </a:p>
          <a:p>
            <a:pPr lvl="1"/>
            <a:r>
              <a:rPr lang="en-GB" dirty="0"/>
              <a:t>Need to understand IP structure, potential for “licencing” the solution, and how far to incentivise tenderers</a:t>
            </a:r>
            <a:r>
              <a:rPr lang="en-GB" dirty="0" smtClean="0"/>
              <a:t>.</a:t>
            </a:r>
          </a:p>
          <a:p>
            <a:pPr lvl="1"/>
            <a:r>
              <a:rPr lang="en-GB" dirty="0"/>
              <a:t>Insulation to N, E &amp; W elevations.</a:t>
            </a:r>
          </a:p>
          <a:p>
            <a:pPr lvl="1"/>
            <a:r>
              <a:rPr lang="en-GB" dirty="0"/>
              <a:t>Insulation + renewable energy technology to South elevation.</a:t>
            </a:r>
          </a:p>
          <a:p>
            <a:pPr lvl="1"/>
            <a:r>
              <a:rPr lang="en-GB" dirty="0" smtClean="0"/>
              <a:t>Need </a:t>
            </a:r>
            <a:r>
              <a:rPr lang="en-GB" dirty="0"/>
              <a:t>to understand “quality Assurance” sign-off </a:t>
            </a:r>
            <a:r>
              <a:rPr lang="en-GB" dirty="0" smtClean="0"/>
              <a:t>process – </a:t>
            </a:r>
            <a:r>
              <a:rPr lang="en-GB" b="1" u="sng" dirty="0" smtClean="0"/>
              <a:t>for the </a:t>
            </a:r>
            <a:r>
              <a:rPr lang="en-GB" b="1" u="sng" dirty="0" err="1" smtClean="0"/>
              <a:t>PnH</a:t>
            </a:r>
            <a:r>
              <a:rPr lang="en-GB" b="1" u="sng" dirty="0" smtClean="0"/>
              <a:t> team or the Sub Contractor</a:t>
            </a:r>
            <a:r>
              <a:rPr lang="en-GB" dirty="0" smtClean="0"/>
              <a:t>??.</a:t>
            </a:r>
          </a:p>
          <a:p>
            <a:pPr lvl="1"/>
            <a:r>
              <a:rPr lang="en-GB" dirty="0"/>
              <a:t>12 months monitoring required before start of </a:t>
            </a:r>
            <a:r>
              <a:rPr lang="en-GB" dirty="0" err="1"/>
              <a:t>PnH</a:t>
            </a:r>
            <a:r>
              <a:rPr lang="en-GB" dirty="0"/>
              <a:t> installation?</a:t>
            </a:r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Progress on tenders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PLUG-N-HARVEST</a:t>
            </a:r>
            <a:br>
              <a:rPr lang="en-US" dirty="0" smtClean="0"/>
            </a:br>
            <a:r>
              <a:rPr lang="en-US" dirty="0" smtClean="0"/>
              <a:t>ID: 768735 - H2020-EU.2.1.5.2.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4D8A-136C-4FA7-8325-F06DF2D5CB3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36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PLUG-N-HARVEST</a:t>
            </a:r>
            <a:br>
              <a:rPr lang="sv-SE" dirty="0"/>
            </a:br>
            <a:r>
              <a:rPr lang="sv-SE" dirty="0"/>
              <a:t>ID: 768735 - H2020-EU.2.1.5.2.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4D8A-136C-4FA7-8325-F06DF2D5CB3D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2792826" y="2295939"/>
            <a:ext cx="6609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dirty="0">
                <a:latin typeface="+mj-lt"/>
              </a:rPr>
              <a:t>THANK YOU</a:t>
            </a:r>
          </a:p>
        </p:txBody>
      </p:sp>
      <p:sp>
        <p:nvSpPr>
          <p:cNvPr id="5" name="Θέση υποσέλιδου 3">
            <a:extLst>
              <a:ext uri="{FF2B5EF4-FFF2-40B4-BE49-F238E27FC236}">
                <a16:creationId xmlns:a16="http://schemas.microsoft.com/office/drawing/2014/main" id="{E35D27EB-D7A3-4583-BD0F-0E3552B22A9E}"/>
              </a:ext>
            </a:extLst>
          </p:cNvPr>
          <p:cNvSpPr txBox="1">
            <a:spLocks/>
          </p:cNvSpPr>
          <p:nvPr/>
        </p:nvSpPr>
        <p:spPr>
          <a:xfrm>
            <a:off x="3686185" y="6459784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>
                <a:solidFill>
                  <a:schemeClr val="tx1"/>
                </a:solidFill>
              </a:rPr>
              <a:t>PLUG-N-HARVEST</a:t>
            </a:r>
            <a:br>
              <a:rPr lang="sv-SE" dirty="0">
                <a:solidFill>
                  <a:schemeClr val="tx1"/>
                </a:solidFill>
              </a:rPr>
            </a:br>
            <a:r>
              <a:rPr lang="sv-SE" dirty="0">
                <a:solidFill>
                  <a:schemeClr val="tx1"/>
                </a:solidFill>
              </a:rPr>
              <a:t>ID: 768735 - H2020-EU.2.1.5.2.</a:t>
            </a:r>
          </a:p>
        </p:txBody>
      </p:sp>
    </p:spTree>
    <p:extLst>
      <p:ext uri="{BB962C8B-B14F-4D97-AF65-F5344CB8AC3E}">
        <p14:creationId xmlns:p14="http://schemas.microsoft.com/office/powerpoint/2010/main" val="248081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PLUG-N-HARVEST</a:t>
            </a:r>
            <a:br>
              <a:rPr lang="sv-SE" dirty="0"/>
            </a:br>
            <a:r>
              <a:rPr lang="sv-SE" dirty="0"/>
              <a:t>ID: 768735 - H2020-EU.2.1.5.2.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4D8A-136C-4FA7-8325-F06DF2D5CB3D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Θέση υποσέλιδου 3">
            <a:extLst>
              <a:ext uri="{FF2B5EF4-FFF2-40B4-BE49-F238E27FC236}">
                <a16:creationId xmlns:a16="http://schemas.microsoft.com/office/drawing/2014/main" id="{E35D27EB-D7A3-4583-BD0F-0E3552B22A9E}"/>
              </a:ext>
            </a:extLst>
          </p:cNvPr>
          <p:cNvSpPr txBox="1">
            <a:spLocks/>
          </p:cNvSpPr>
          <p:nvPr/>
        </p:nvSpPr>
        <p:spPr>
          <a:xfrm>
            <a:off x="3686185" y="6459784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>
                <a:solidFill>
                  <a:schemeClr val="tx1"/>
                </a:solidFill>
              </a:rPr>
              <a:t>PLUG-N-HARVEST</a:t>
            </a:r>
            <a:br>
              <a:rPr lang="sv-SE" dirty="0">
                <a:solidFill>
                  <a:schemeClr val="tx1"/>
                </a:solidFill>
              </a:rPr>
            </a:br>
            <a:r>
              <a:rPr lang="sv-SE" dirty="0">
                <a:solidFill>
                  <a:schemeClr val="tx1"/>
                </a:solidFill>
              </a:rPr>
              <a:t>ID: 768735 - H2020-EU.2.1.5.2.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73187" y="705363"/>
            <a:ext cx="944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+mj-lt"/>
              </a:rPr>
              <a:t>Cardiff </a:t>
            </a:r>
            <a:r>
              <a:rPr lang="en-GB" sz="3200" b="1" dirty="0">
                <a:latin typeface="+mj-lt"/>
              </a:rPr>
              <a:t>Council social housing stock</a:t>
            </a:r>
          </a:p>
        </p:txBody>
      </p:sp>
      <p:sp>
        <p:nvSpPr>
          <p:cNvPr id="15" name="Footer Placeholder 2"/>
          <p:cNvSpPr txBox="1">
            <a:spLocks/>
          </p:cNvSpPr>
          <p:nvPr/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PLUG-N-HARVEST</a:t>
            </a:r>
            <a:br>
              <a:rPr lang="sv-SE"/>
            </a:br>
            <a:r>
              <a:rPr lang="sv-SE"/>
              <a:t>ID: 768735 - H2020-EU.2.1.5.2.</a:t>
            </a:r>
            <a:endParaRPr lang="sv-SE" dirty="0"/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8625624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F34D8A-136C-4FA7-8325-F06DF2D5CB3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" name="Picture 9" descr="C:\Users\c712495\AppData\Local\Microsoft\Windows\INetCache\Content.Word\IMG_806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872" y="200603"/>
            <a:ext cx="8906164" cy="55975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220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>
                <a:latin typeface="+mj-lt"/>
              </a:rPr>
              <a:t>PLUG-N-HARVEST</a:t>
            </a:r>
            <a:br>
              <a:rPr lang="sv-SE" dirty="0">
                <a:latin typeface="+mj-lt"/>
              </a:rPr>
            </a:br>
            <a:r>
              <a:rPr lang="sv-SE" dirty="0">
                <a:latin typeface="+mj-lt"/>
              </a:rPr>
              <a:t>ID: 768735 - H2020-EU.2.1.5.2.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4D8A-136C-4FA7-8325-F06DF2D5CB3D}" type="slidenum">
              <a:rPr lang="en-US" smtClean="0">
                <a:latin typeface="+mj-lt"/>
              </a:rPr>
              <a:t>3</a:t>
            </a:fld>
            <a:endParaRPr lang="en-US" dirty="0">
              <a:latin typeface="+mj-lt"/>
            </a:endParaRPr>
          </a:p>
        </p:txBody>
      </p:sp>
      <p:sp>
        <p:nvSpPr>
          <p:cNvPr id="5" name="Θέση υποσέλιδου 3">
            <a:extLst>
              <a:ext uri="{FF2B5EF4-FFF2-40B4-BE49-F238E27FC236}">
                <a16:creationId xmlns:a16="http://schemas.microsoft.com/office/drawing/2014/main" id="{E35D27EB-D7A3-4583-BD0F-0E3552B22A9E}"/>
              </a:ext>
            </a:extLst>
          </p:cNvPr>
          <p:cNvSpPr txBox="1">
            <a:spLocks/>
          </p:cNvSpPr>
          <p:nvPr/>
        </p:nvSpPr>
        <p:spPr>
          <a:xfrm>
            <a:off x="3686185" y="6459784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>
                <a:solidFill>
                  <a:schemeClr val="tx1"/>
                </a:solidFill>
                <a:latin typeface="+mj-lt"/>
              </a:rPr>
              <a:t>PLUG-N-HARVEST</a:t>
            </a:r>
            <a:br>
              <a:rPr lang="sv-SE" dirty="0">
                <a:solidFill>
                  <a:schemeClr val="tx1"/>
                </a:solidFill>
                <a:latin typeface="+mj-lt"/>
              </a:rPr>
            </a:br>
            <a:r>
              <a:rPr lang="sv-SE" dirty="0">
                <a:solidFill>
                  <a:schemeClr val="tx1"/>
                </a:solidFill>
                <a:latin typeface="+mj-lt"/>
              </a:rPr>
              <a:t>ID: 768735 - H2020-EU.2.1.5.2.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31358" y="2854685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+mj-lt"/>
              </a:rPr>
              <a:t>East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25306" y="2866701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+mj-lt"/>
              </a:rPr>
              <a:t>South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02119" y="5553654"/>
            <a:ext cx="7635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+mj-lt"/>
              </a:rPr>
              <a:t>West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25306" y="5527093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+mj-lt"/>
              </a:rPr>
              <a:t>North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692" y="3307787"/>
            <a:ext cx="2717614" cy="25353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550" y="556357"/>
            <a:ext cx="3566808" cy="26569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" t="6464" r="-350" b="8353"/>
          <a:stretch/>
        </p:blipFill>
        <p:spPr>
          <a:xfrm>
            <a:off x="6507692" y="590550"/>
            <a:ext cx="2717614" cy="26227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550" y="3307787"/>
            <a:ext cx="3566808" cy="25353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124" y="-7003"/>
            <a:ext cx="12096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+mj-lt"/>
              </a:rPr>
              <a:t>E</a:t>
            </a:r>
            <a:r>
              <a:rPr lang="en-GB" sz="2800" b="1" dirty="0" smtClean="0">
                <a:latin typeface="+mj-lt"/>
              </a:rPr>
              <a:t>levations with retrofitting positions</a:t>
            </a:r>
            <a:endParaRPr lang="en-GB" sz="2800" b="1" dirty="0">
              <a:latin typeface="+mj-lt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7289074" y="1166949"/>
            <a:ext cx="1027612" cy="949234"/>
          </a:xfrm>
          <a:custGeom>
            <a:avLst/>
            <a:gdLst>
              <a:gd name="connsiteX0" fmla="*/ 0 w 1027612"/>
              <a:gd name="connsiteY0" fmla="*/ 801188 h 949234"/>
              <a:gd name="connsiteX1" fmla="*/ 0 w 1027612"/>
              <a:gd name="connsiteY1" fmla="*/ 296091 h 949234"/>
              <a:gd name="connsiteX2" fmla="*/ 531223 w 1027612"/>
              <a:gd name="connsiteY2" fmla="*/ 0 h 949234"/>
              <a:gd name="connsiteX3" fmla="*/ 1027612 w 1027612"/>
              <a:gd name="connsiteY3" fmla="*/ 391885 h 949234"/>
              <a:gd name="connsiteX4" fmla="*/ 1018903 w 1027612"/>
              <a:gd name="connsiteY4" fmla="*/ 905691 h 949234"/>
              <a:gd name="connsiteX5" fmla="*/ 1010195 w 1027612"/>
              <a:gd name="connsiteY5" fmla="*/ 949234 h 949234"/>
              <a:gd name="connsiteX6" fmla="*/ 757646 w 1027612"/>
              <a:gd name="connsiteY6" fmla="*/ 862148 h 949234"/>
              <a:gd name="connsiteX7" fmla="*/ 574766 w 1027612"/>
              <a:gd name="connsiteY7" fmla="*/ 783771 h 949234"/>
              <a:gd name="connsiteX8" fmla="*/ 444137 w 1027612"/>
              <a:gd name="connsiteY8" fmla="*/ 775062 h 949234"/>
              <a:gd name="connsiteX9" fmla="*/ 330926 w 1027612"/>
              <a:gd name="connsiteY9" fmla="*/ 818605 h 949234"/>
              <a:gd name="connsiteX10" fmla="*/ 200297 w 1027612"/>
              <a:gd name="connsiteY10" fmla="*/ 836022 h 949234"/>
              <a:gd name="connsiteX11" fmla="*/ 0 w 1027612"/>
              <a:gd name="connsiteY11" fmla="*/ 801188 h 94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27612" h="949234">
                <a:moveTo>
                  <a:pt x="0" y="801188"/>
                </a:moveTo>
                <a:lnTo>
                  <a:pt x="0" y="296091"/>
                </a:lnTo>
                <a:lnTo>
                  <a:pt x="531223" y="0"/>
                </a:lnTo>
                <a:lnTo>
                  <a:pt x="1027612" y="391885"/>
                </a:lnTo>
                <a:lnTo>
                  <a:pt x="1018903" y="905691"/>
                </a:lnTo>
                <a:lnTo>
                  <a:pt x="1010195" y="949234"/>
                </a:lnTo>
                <a:lnTo>
                  <a:pt x="757646" y="862148"/>
                </a:lnTo>
                <a:lnTo>
                  <a:pt x="574766" y="783771"/>
                </a:lnTo>
                <a:lnTo>
                  <a:pt x="444137" y="775062"/>
                </a:lnTo>
                <a:lnTo>
                  <a:pt x="330926" y="818605"/>
                </a:lnTo>
                <a:lnTo>
                  <a:pt x="200297" y="836022"/>
                </a:lnTo>
                <a:lnTo>
                  <a:pt x="0" y="801188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2525486" y="4005943"/>
            <a:ext cx="1680754" cy="539931"/>
          </a:xfrm>
          <a:custGeom>
            <a:avLst/>
            <a:gdLst>
              <a:gd name="connsiteX0" fmla="*/ 0 w 1680754"/>
              <a:gd name="connsiteY0" fmla="*/ 539931 h 539931"/>
              <a:gd name="connsiteX1" fmla="*/ 8708 w 1680754"/>
              <a:gd name="connsiteY1" fmla="*/ 0 h 539931"/>
              <a:gd name="connsiteX2" fmla="*/ 1654628 w 1680754"/>
              <a:gd name="connsiteY2" fmla="*/ 17417 h 539931"/>
              <a:gd name="connsiteX3" fmla="*/ 1680754 w 1680754"/>
              <a:gd name="connsiteY3" fmla="*/ 365760 h 539931"/>
              <a:gd name="connsiteX4" fmla="*/ 1402080 w 1680754"/>
              <a:gd name="connsiteY4" fmla="*/ 357051 h 539931"/>
              <a:gd name="connsiteX5" fmla="*/ 1175657 w 1680754"/>
              <a:gd name="connsiteY5" fmla="*/ 322217 h 539931"/>
              <a:gd name="connsiteX6" fmla="*/ 879565 w 1680754"/>
              <a:gd name="connsiteY6" fmla="*/ 322217 h 539931"/>
              <a:gd name="connsiteX7" fmla="*/ 836023 w 1680754"/>
              <a:gd name="connsiteY7" fmla="*/ 522514 h 539931"/>
              <a:gd name="connsiteX8" fmla="*/ 0 w 1680754"/>
              <a:gd name="connsiteY8" fmla="*/ 539931 h 5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0754" h="539931">
                <a:moveTo>
                  <a:pt x="0" y="539931"/>
                </a:moveTo>
                <a:lnTo>
                  <a:pt x="8708" y="0"/>
                </a:lnTo>
                <a:lnTo>
                  <a:pt x="1654628" y="17417"/>
                </a:lnTo>
                <a:lnTo>
                  <a:pt x="1680754" y="365760"/>
                </a:lnTo>
                <a:lnTo>
                  <a:pt x="1402080" y="357051"/>
                </a:lnTo>
                <a:lnTo>
                  <a:pt x="1175657" y="322217"/>
                </a:lnTo>
                <a:lnTo>
                  <a:pt x="879565" y="322217"/>
                </a:lnTo>
                <a:lnTo>
                  <a:pt x="836023" y="522514"/>
                </a:lnTo>
                <a:lnTo>
                  <a:pt x="0" y="539931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7175863" y="3840480"/>
            <a:ext cx="1114697" cy="1219200"/>
          </a:xfrm>
          <a:custGeom>
            <a:avLst/>
            <a:gdLst>
              <a:gd name="connsiteX0" fmla="*/ 0 w 1114697"/>
              <a:gd name="connsiteY0" fmla="*/ 1036320 h 1219200"/>
              <a:gd name="connsiteX1" fmla="*/ 8708 w 1114697"/>
              <a:gd name="connsiteY1" fmla="*/ 365760 h 1219200"/>
              <a:gd name="connsiteX2" fmla="*/ 557348 w 1114697"/>
              <a:gd name="connsiteY2" fmla="*/ 0 h 1219200"/>
              <a:gd name="connsiteX3" fmla="*/ 1114697 w 1114697"/>
              <a:gd name="connsiteY3" fmla="*/ 426720 h 1219200"/>
              <a:gd name="connsiteX4" fmla="*/ 1105988 w 1114697"/>
              <a:gd name="connsiteY4" fmla="*/ 1175657 h 1219200"/>
              <a:gd name="connsiteX5" fmla="*/ 696686 w 1114697"/>
              <a:gd name="connsiteY5" fmla="*/ 1158240 h 1219200"/>
              <a:gd name="connsiteX6" fmla="*/ 522514 w 1114697"/>
              <a:gd name="connsiteY6" fmla="*/ 1097280 h 1219200"/>
              <a:gd name="connsiteX7" fmla="*/ 409303 w 1114697"/>
              <a:gd name="connsiteY7" fmla="*/ 1088571 h 1219200"/>
              <a:gd name="connsiteX8" fmla="*/ 304800 w 1114697"/>
              <a:gd name="connsiteY8" fmla="*/ 1149531 h 1219200"/>
              <a:gd name="connsiteX9" fmla="*/ 226423 w 1114697"/>
              <a:gd name="connsiteY9" fmla="*/ 1193074 h 1219200"/>
              <a:gd name="connsiteX10" fmla="*/ 78377 w 1114697"/>
              <a:gd name="connsiteY10" fmla="*/ 1219200 h 1219200"/>
              <a:gd name="connsiteX11" fmla="*/ 78377 w 1114697"/>
              <a:gd name="connsiteY11" fmla="*/ 1062446 h 1219200"/>
              <a:gd name="connsiteX12" fmla="*/ 0 w 1114697"/>
              <a:gd name="connsiteY12" fmla="*/ 10363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14697" h="1219200">
                <a:moveTo>
                  <a:pt x="0" y="1036320"/>
                </a:moveTo>
                <a:lnTo>
                  <a:pt x="8708" y="365760"/>
                </a:lnTo>
                <a:lnTo>
                  <a:pt x="557348" y="0"/>
                </a:lnTo>
                <a:lnTo>
                  <a:pt x="1114697" y="426720"/>
                </a:lnTo>
                <a:lnTo>
                  <a:pt x="1105988" y="1175657"/>
                </a:lnTo>
                <a:lnTo>
                  <a:pt x="696686" y="1158240"/>
                </a:lnTo>
                <a:lnTo>
                  <a:pt x="522514" y="1097280"/>
                </a:lnTo>
                <a:lnTo>
                  <a:pt x="409303" y="1088571"/>
                </a:lnTo>
                <a:lnTo>
                  <a:pt x="304800" y="1149531"/>
                </a:lnTo>
                <a:lnTo>
                  <a:pt x="226423" y="1193074"/>
                </a:lnTo>
                <a:lnTo>
                  <a:pt x="78377" y="1219200"/>
                </a:lnTo>
                <a:lnTo>
                  <a:pt x="78377" y="1062446"/>
                </a:lnTo>
                <a:lnTo>
                  <a:pt x="0" y="1036320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2560320" y="1371600"/>
            <a:ext cx="1058091" cy="757646"/>
          </a:xfrm>
          <a:custGeom>
            <a:avLst/>
            <a:gdLst>
              <a:gd name="connsiteX0" fmla="*/ 1031966 w 1058091"/>
              <a:gd name="connsiteY0" fmla="*/ 0 h 757646"/>
              <a:gd name="connsiteX1" fmla="*/ 1058091 w 1058091"/>
              <a:gd name="connsiteY1" fmla="*/ 757646 h 757646"/>
              <a:gd name="connsiteX2" fmla="*/ 0 w 1058091"/>
              <a:gd name="connsiteY2" fmla="*/ 757646 h 757646"/>
              <a:gd name="connsiteX3" fmla="*/ 13063 w 1058091"/>
              <a:gd name="connsiteY3" fmla="*/ 365760 h 757646"/>
              <a:gd name="connsiteX4" fmla="*/ 1031966 w 1058091"/>
              <a:gd name="connsiteY4" fmla="*/ 0 h 757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091" h="757646">
                <a:moveTo>
                  <a:pt x="1031966" y="0"/>
                </a:moveTo>
                <a:lnTo>
                  <a:pt x="1058091" y="757646"/>
                </a:lnTo>
                <a:lnTo>
                  <a:pt x="0" y="757646"/>
                </a:lnTo>
                <a:lnTo>
                  <a:pt x="13063" y="365760"/>
                </a:lnTo>
                <a:lnTo>
                  <a:pt x="1031966" y="0"/>
                </a:lnTo>
                <a:close/>
              </a:path>
            </a:pathLst>
          </a:custGeom>
          <a:solidFill>
            <a:srgbClr val="C00000">
              <a:alpha val="5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78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u="sng" dirty="0" smtClean="0"/>
              <a:t>Sensors/Meters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Council IT used project ‘proposed list of equipment’ to select wireless </a:t>
            </a:r>
            <a:r>
              <a:rPr lang="en-GB" dirty="0" smtClean="0"/>
              <a:t>sensors/meters 	(Oct-Nov 2018).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	</a:t>
            </a:r>
            <a:r>
              <a:rPr lang="en-GB" dirty="0" smtClean="0"/>
              <a:t>Require </a:t>
            </a:r>
            <a:r>
              <a:rPr lang="en-GB" dirty="0" smtClean="0"/>
              <a:t>further guidance on wireless options for compatible electricity, gas and thermal 	meters downstream of the </a:t>
            </a:r>
            <a:r>
              <a:rPr lang="en-GB" b="1" u="sng" dirty="0" smtClean="0"/>
              <a:t>existing energy supplier statutory meters (gas &amp; electric)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r>
              <a:rPr lang="en-GB" dirty="0" smtClean="0"/>
              <a:t>	Will request project approval for final selection of type &amp; number of sensors/meters to 	meet project KPIs, but while also minimising impact to </a:t>
            </a:r>
            <a:r>
              <a:rPr lang="en-GB" dirty="0" smtClean="0"/>
              <a:t>tenants (December 2018).</a:t>
            </a:r>
            <a:endParaRPr lang="en-GB" dirty="0" smtClean="0"/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No ‘window contact sensors</a:t>
            </a:r>
            <a:r>
              <a:rPr lang="en-GB" dirty="0" smtClean="0"/>
              <a:t>’.</a:t>
            </a:r>
          </a:p>
          <a:p>
            <a:pPr marL="0" indent="0">
              <a:buNone/>
            </a:pPr>
            <a:r>
              <a:rPr lang="en-GB" dirty="0"/>
              <a:t>	Council IT will install sensors/meters and use project provided information to configure 	the sensors/meters – MAY REQUIRE SPECIFIC SUPPORT FROM PROJECT 	PARTNERS? (Jan </a:t>
            </a:r>
            <a:r>
              <a:rPr lang="en-GB" dirty="0" smtClean="0"/>
              <a:t>–Feb 2018</a:t>
            </a:r>
            <a:r>
              <a:rPr lang="en-GB" dirty="0"/>
              <a:t>)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Progress on tenders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PLUG-N-HARVEST</a:t>
            </a:r>
            <a:br>
              <a:rPr lang="en-US" dirty="0" smtClean="0"/>
            </a:br>
            <a:r>
              <a:rPr lang="en-US" dirty="0" smtClean="0"/>
              <a:t>ID: 768735 - H2020-EU.2.1.5.2.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4D8A-136C-4FA7-8325-F06DF2D5CB3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70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PLUG-N-HARVEST</a:t>
            </a:r>
            <a:br>
              <a:rPr lang="sv-SE" smtClean="0"/>
            </a:br>
            <a:r>
              <a:rPr lang="sv-SE" smtClean="0"/>
              <a:t>ID: 768735 - H2020-EU.2.1.5.2.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4D8A-136C-4FA7-8325-F06DF2D5CB3D}" type="slidenum">
              <a:rPr lang="en-US" smtClean="0"/>
              <a:t>5</a:t>
            </a:fld>
            <a:endParaRPr lang="en-US" dirty="0"/>
          </a:p>
        </p:txBody>
      </p:sp>
      <p:pic>
        <p:nvPicPr>
          <p:cNvPr id="4" name="Picture 3" descr="5 mu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38" y="525359"/>
            <a:ext cx="1390650" cy="113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rn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23" y="1431148"/>
            <a:ext cx="1561183" cy="10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4638" y="2530764"/>
            <a:ext cx="2076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/>
              <a:t>Aeotec</a:t>
            </a:r>
            <a:r>
              <a:rPr lang="en-GB" sz="1400" dirty="0"/>
              <a:t> </a:t>
            </a:r>
            <a:r>
              <a:rPr lang="en-GB" sz="1400" dirty="0" err="1"/>
              <a:t>Multisensor</a:t>
            </a:r>
            <a:r>
              <a:rPr lang="en-GB" sz="1400" dirty="0"/>
              <a:t> </a:t>
            </a:r>
            <a:r>
              <a:rPr lang="en-GB" sz="1400" dirty="0" smtClean="0"/>
              <a:t>6 (x8)</a:t>
            </a:r>
            <a:endParaRPr lang="en-GB" sz="1400" dirty="0"/>
          </a:p>
        </p:txBody>
      </p:sp>
      <p:pic>
        <p:nvPicPr>
          <p:cNvPr id="7" name="Picture 6" descr="Raspberry Pi 3 Official Desktop Starter Kit (16Gb, Black)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318" y="99509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65318" y="2530764"/>
            <a:ext cx="21900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/>
              <a:t>Rasberry</a:t>
            </a:r>
            <a:r>
              <a:rPr lang="en-GB" sz="1400" dirty="0"/>
              <a:t> Pi 3 </a:t>
            </a:r>
            <a:r>
              <a:rPr lang="en-GB" sz="1400" dirty="0" smtClean="0"/>
              <a:t>Gateway (x1)</a:t>
            </a:r>
            <a:endParaRPr lang="en-GB" sz="1400" dirty="0"/>
          </a:p>
        </p:txBody>
      </p:sp>
      <p:pic>
        <p:nvPicPr>
          <p:cNvPr id="9" name="Picture 8" descr="Sensoair RF / Z-Wave CO2 Sensor (Table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608" y="1355918"/>
            <a:ext cx="1662161" cy="148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485806" y="2530764"/>
            <a:ext cx="30877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/>
              <a:t>Sensoair</a:t>
            </a:r>
            <a:r>
              <a:rPr lang="en-GB" sz="1400" dirty="0"/>
              <a:t> RF / Z-Wave CO2 </a:t>
            </a:r>
            <a:r>
              <a:rPr lang="en-GB" sz="1400" dirty="0" smtClean="0"/>
              <a:t>Sensor (x2) </a:t>
            </a:r>
            <a:endParaRPr lang="en-GB" sz="1400" dirty="0"/>
          </a:p>
        </p:txBody>
      </p:sp>
      <p:pic>
        <p:nvPicPr>
          <p:cNvPr id="11" name="Picture 10" descr="Popp POPE010101 Z-Wave Radiator Thermostat - Whi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45" y="3771819"/>
            <a:ext cx="10953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42934" y="5086707"/>
            <a:ext cx="40591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Popp POPE010101 Z-Wave Radiator </a:t>
            </a:r>
            <a:r>
              <a:rPr lang="en-GB" sz="1400" dirty="0" smtClean="0"/>
              <a:t>Thermostat (x8)</a:t>
            </a:r>
            <a:endParaRPr lang="en-GB" sz="1400" dirty="0"/>
          </a:p>
        </p:txBody>
      </p:sp>
      <p:pic>
        <p:nvPicPr>
          <p:cNvPr id="13" name="Picture 12" descr="Popp POPE005206 Z-Wave Weather Sensor - Black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393" y="364113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225251" y="5086706"/>
            <a:ext cx="5113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Popp POPE005206 Z-Wave Weather </a:t>
            </a:r>
            <a:r>
              <a:rPr lang="en-GB" sz="1400" dirty="0" smtClean="0"/>
              <a:t>Sensor (x1 between properties)</a:t>
            </a:r>
            <a:endParaRPr lang="en-GB" sz="1400" dirty="0"/>
          </a:p>
        </p:txBody>
      </p:sp>
      <p:pic>
        <p:nvPicPr>
          <p:cNvPr id="15" name="Picture 14" descr="Aeotec Z-Stick Gen5, Z-Wave Plus USB to create gatewa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36" y="1549689"/>
            <a:ext cx="9810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916009" y="2530763"/>
            <a:ext cx="20553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/>
              <a:t>Aeotec</a:t>
            </a:r>
            <a:r>
              <a:rPr lang="en-GB" sz="1400" dirty="0"/>
              <a:t> </a:t>
            </a:r>
            <a:r>
              <a:rPr lang="en-GB" sz="1400" dirty="0" err="1"/>
              <a:t>Zstick</a:t>
            </a:r>
            <a:r>
              <a:rPr lang="en-GB" sz="1400" dirty="0"/>
              <a:t> Gen </a:t>
            </a:r>
            <a:r>
              <a:rPr lang="en-GB" sz="1400" dirty="0" smtClean="0"/>
              <a:t>5 (x1) </a:t>
            </a:r>
            <a:endParaRPr lang="en-GB" sz="1400" dirty="0"/>
          </a:p>
        </p:txBody>
      </p:sp>
      <p:pic>
        <p:nvPicPr>
          <p:cNvPr id="17" name="plahover0" descr="NETGEAR 11AC 1200 Mbps Dual Band Gigabit 802.11ac (300 Mbps + 900 Mbps) Wi-Fi Range Extender with External Antennas and Extra Power Outlet (Wi-Fi ">
            <a:hlinkClick r:id="rId11" tgtFrame="_blank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62" y="3529179"/>
            <a:ext cx="112395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9401405" y="5086705"/>
            <a:ext cx="2691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NETGEAR 11AC 1200 </a:t>
            </a:r>
            <a:r>
              <a:rPr lang="en-GB" sz="1400" dirty="0" smtClean="0"/>
              <a:t>Mbps (x2)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39212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PLUG-N-HARVEST</a:t>
            </a:r>
            <a:br>
              <a:rPr lang="en-US" smtClean="0"/>
            </a:br>
            <a:r>
              <a:rPr lang="en-US" smtClean="0"/>
              <a:t>ID: 768735 - H2020-EU.2.1.5.2.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4D8A-136C-4FA7-8325-F06DF2D5CB3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6462409" cy="3198091"/>
          </a:xfrm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702" y="1710604"/>
            <a:ext cx="5957867" cy="396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9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30997"/>
          </a:xfrm>
        </p:spPr>
        <p:txBody>
          <a:bodyPr/>
          <a:lstStyle/>
          <a:p>
            <a:r>
              <a:rPr lang="en-GB" dirty="0" smtClean="0"/>
              <a:t>74 Uphill Road - interior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PLUG-N-HARVEST</a:t>
            </a:r>
            <a:br>
              <a:rPr lang="sv-SE" smtClean="0"/>
            </a:br>
            <a:r>
              <a:rPr lang="sv-SE" smtClean="0"/>
              <a:t>ID: 768735 - H2020-EU.2.1.5.2.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4D8A-136C-4FA7-8325-F06DF2D5CB3D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828800"/>
            <a:ext cx="4156364" cy="27709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34070" y="2441864"/>
            <a:ext cx="3678383" cy="24522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27" y="1493456"/>
            <a:ext cx="2690861" cy="403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48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PLUG-N-HARVEST</a:t>
            </a:r>
            <a:br>
              <a:rPr lang="sv-SE" smtClean="0"/>
            </a:br>
            <a:r>
              <a:rPr lang="sv-SE" smtClean="0"/>
              <a:t>ID: 768735 - H2020-EU.2.1.5.2.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4D8A-136C-4FA7-8325-F06DF2D5CB3D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4" y="157018"/>
            <a:ext cx="3265055" cy="48975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52400"/>
            <a:ext cx="3274291" cy="4911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473" y="152400"/>
            <a:ext cx="3283528" cy="492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80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76 Uphill Road - interior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PLUG-N-HARVEST</a:t>
            </a:r>
            <a:br>
              <a:rPr lang="sv-SE" smtClean="0"/>
            </a:br>
            <a:r>
              <a:rPr lang="sv-SE" smtClean="0"/>
              <a:t>ID: 768735 - H2020-EU.2.1.5.2.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4D8A-136C-4FA7-8325-F06DF2D5CB3D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1883297"/>
            <a:ext cx="4211781" cy="2807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081" y="1893456"/>
            <a:ext cx="4196543" cy="2797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644" y="174569"/>
            <a:ext cx="3011055" cy="451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37088"/>
      </p:ext>
    </p:extLst>
  </p:cSld>
  <p:clrMapOvr>
    <a:masterClrMapping/>
  </p:clrMapOvr>
</p:sld>
</file>

<file path=ppt/theme/theme1.xml><?xml version="1.0" encoding="utf-8"?>
<a:theme xmlns:a="http://schemas.openxmlformats.org/drawingml/2006/main" name="PnH - Template">
  <a:themeElements>
    <a:clrScheme name="Ανασκόπηση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Ανασκόπηση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8458</TotalTime>
  <Words>296</Words>
  <Application>Microsoft Office PowerPoint</Application>
  <PresentationFormat>Widescreen</PresentationFormat>
  <Paragraphs>105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PnH - Template</vt:lpstr>
      <vt:lpstr>Plug-N-Harvest CCC Pilot Site Brainstorm</vt:lpstr>
      <vt:lpstr>PowerPoint Presentation</vt:lpstr>
      <vt:lpstr>PowerPoint Presentation</vt:lpstr>
      <vt:lpstr>Progress on tenders</vt:lpstr>
      <vt:lpstr>PowerPoint Presentation</vt:lpstr>
      <vt:lpstr>PowerPoint Presentation</vt:lpstr>
      <vt:lpstr>74 Uphill Road - interior</vt:lpstr>
      <vt:lpstr>PowerPoint Presentation</vt:lpstr>
      <vt:lpstr>76 Uphill Road - interior</vt:lpstr>
      <vt:lpstr>PowerPoint Presentation</vt:lpstr>
      <vt:lpstr>Pilot site survey</vt:lpstr>
      <vt:lpstr>Design considerations</vt:lpstr>
      <vt:lpstr>External features</vt:lpstr>
      <vt:lpstr>South elevation</vt:lpstr>
      <vt:lpstr>Design considerations Bad examples and lessons learned</vt:lpstr>
      <vt:lpstr>Other considerations</vt:lpstr>
      <vt:lpstr>Progress on tenders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Ιάκωβος Μιχαηλίδης</dc:creator>
  <cp:lastModifiedBy>Knowles, Steve</cp:lastModifiedBy>
  <cp:revision>308</cp:revision>
  <cp:lastPrinted>2018-02-14T16:03:53Z</cp:lastPrinted>
  <dcterms:created xsi:type="dcterms:W3CDTF">2017-08-30T15:07:01Z</dcterms:created>
  <dcterms:modified xsi:type="dcterms:W3CDTF">2018-11-20T10:40:19Z</dcterms:modified>
</cp:coreProperties>
</file>