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9"/>
  </p:notesMasterIdLst>
  <p:sldIdLst>
    <p:sldId id="256" r:id="rId2"/>
    <p:sldId id="259" r:id="rId3"/>
    <p:sldId id="260" r:id="rId4"/>
    <p:sldId id="258" r:id="rId5"/>
    <p:sldId id="261" r:id="rId6"/>
    <p:sldId id="264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8097" autoAdjust="0"/>
  </p:normalViewPr>
  <p:slideViewPr>
    <p:cSldViewPr snapToGrid="0">
      <p:cViewPr varScale="1">
        <p:scale>
          <a:sx n="54" d="100"/>
          <a:sy n="54" d="100"/>
        </p:scale>
        <p:origin x="1236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91C032-8591-4F9F-BA22-443D8B9DBEF2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E8E0D7-F8FE-4020-B0F2-815F83AEE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5703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8E0D7-F8FE-4020-B0F2-815F83AEE8E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5831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8E0D7-F8FE-4020-B0F2-815F83AEE8E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8142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8E0D7-F8FE-4020-B0F2-815F83AEE8E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5105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8E0D7-F8FE-4020-B0F2-815F83AEE8E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7540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8E0D7-F8FE-4020-B0F2-815F83AEE8E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023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8E0D7-F8FE-4020-B0F2-815F83AEE8E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9930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8E0D7-F8FE-4020-B0F2-815F83AEE8E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9848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97280" y="758951"/>
            <a:ext cx="10058400" cy="2957997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PROJECT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00051" y="4107180"/>
            <a:ext cx="10058400" cy="1645919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b="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WPX - Task X.X: Task or deliverable title HERE</a:t>
            </a:r>
          </a:p>
          <a:p>
            <a:r>
              <a:rPr lang="en-US" dirty="0"/>
              <a:t>ORGANIZATION: </a:t>
            </a:r>
            <a:r>
              <a:rPr lang="en-US" dirty="0" err="1"/>
              <a:t>ORGANIZATion</a:t>
            </a:r>
            <a:r>
              <a:rPr lang="en-US" dirty="0"/>
              <a:t> name/acronym</a:t>
            </a:r>
            <a:br>
              <a:rPr lang="en-US" dirty="0"/>
            </a:br>
            <a:r>
              <a:rPr lang="en-US" dirty="0"/>
              <a:t>PRESENTER(S): presenters names</a:t>
            </a:r>
            <a:br>
              <a:rPr lang="en-US" dirty="0"/>
            </a:br>
            <a:r>
              <a:rPr lang="en-US" dirty="0"/>
              <a:t>MEETING: TYPE AND LOCATION OF THE MEETING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859292" y="6459785"/>
            <a:ext cx="1710260" cy="365125"/>
          </a:xfrm>
        </p:spPr>
        <p:txBody>
          <a:bodyPr/>
          <a:lstStyle/>
          <a:p>
            <a:fld id="{40F4E886-7301-4474-86BD-9B5B4C643F56}" type="datetime1">
              <a:rPr lang="en-US" smtClean="0"/>
              <a:t>6/19/2018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PLUG-N-HARVEST</a:t>
            </a:r>
            <a:br>
              <a:rPr lang="en-US" dirty="0"/>
            </a:br>
            <a:r>
              <a:rPr lang="en-US" dirty="0"/>
              <a:t>ID: 768735 - H2020-EU.2.1.5.2.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25622" y="6459785"/>
            <a:ext cx="1087438" cy="365125"/>
          </a:xfrm>
        </p:spPr>
        <p:txBody>
          <a:bodyPr/>
          <a:lstStyle/>
          <a:p>
            <a:fld id="{76F34D8A-136C-4FA7-8325-F06DF2D5CB3D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1" name="Εικόνα 10">
            <a:extLst>
              <a:ext uri="{FF2B5EF4-FFF2-40B4-BE49-F238E27FC236}">
                <a16:creationId xmlns="" xmlns:a16="http://schemas.microsoft.com/office/drawing/2014/main" id="{062D54C6-0708-49C1-8E90-66C8A0701C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5438" y="44109"/>
            <a:ext cx="1580517" cy="1519257"/>
          </a:xfrm>
          <a:prstGeom prst="rect">
            <a:avLst/>
          </a:prstGeom>
        </p:spPr>
      </p:pic>
      <p:pic>
        <p:nvPicPr>
          <p:cNvPr id="16" name="Εικόνα 15">
            <a:extLst>
              <a:ext uri="{FF2B5EF4-FFF2-40B4-BE49-F238E27FC236}">
                <a16:creationId xmlns="" xmlns:a16="http://schemas.microsoft.com/office/drawing/2014/main" id="{5F8247B2-F9B4-41A4-92EC-65CB2213901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225" y="0"/>
            <a:ext cx="3204535" cy="1563366"/>
          </a:xfrm>
          <a:prstGeom prst="rect">
            <a:avLst/>
          </a:prstGeom>
        </p:spPr>
      </p:pic>
      <p:grpSp>
        <p:nvGrpSpPr>
          <p:cNvPr id="24" name="Ομάδα 23">
            <a:extLst>
              <a:ext uri="{FF2B5EF4-FFF2-40B4-BE49-F238E27FC236}">
                <a16:creationId xmlns="" xmlns:a16="http://schemas.microsoft.com/office/drawing/2014/main" id="{B1077E51-D833-444F-8F9A-ECFCB822172D}"/>
              </a:ext>
            </a:extLst>
          </p:cNvPr>
          <p:cNvGrpSpPr/>
          <p:nvPr userDrawn="1"/>
        </p:nvGrpSpPr>
        <p:grpSpPr>
          <a:xfrm>
            <a:off x="293904" y="2240280"/>
            <a:ext cx="7009754" cy="3572554"/>
            <a:chOff x="293904" y="2240280"/>
            <a:chExt cx="7009754" cy="3572554"/>
          </a:xfrm>
        </p:grpSpPr>
        <p:cxnSp>
          <p:nvCxnSpPr>
            <p:cNvPr id="9" name="Straight Connector 8"/>
            <p:cNvCxnSpPr>
              <a:cxnSpLocks/>
            </p:cNvCxnSpPr>
            <p:nvPr/>
          </p:nvCxnSpPr>
          <p:spPr>
            <a:xfrm>
              <a:off x="457200" y="3924300"/>
              <a:ext cx="6675120" cy="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8">
              <a:extLst>
                <a:ext uri="{FF2B5EF4-FFF2-40B4-BE49-F238E27FC236}">
                  <a16:creationId xmlns="" xmlns:a16="http://schemas.microsoft.com/office/drawing/2014/main" id="{E89A774E-3AA7-48C0-A869-6155FBDA0D30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958" y="2240280"/>
              <a:ext cx="0" cy="3572554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Connector 8">
              <a:extLst>
                <a:ext uri="{FF2B5EF4-FFF2-40B4-BE49-F238E27FC236}">
                  <a16:creationId xmlns="" xmlns:a16="http://schemas.microsoft.com/office/drawing/2014/main" id="{31CD710B-C000-4BC0-95DE-E420B42FFB0D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28538" y="3855720"/>
              <a:ext cx="6675120" cy="0"/>
            </a:xfrm>
            <a:prstGeom prst="line">
              <a:avLst/>
            </a:prstGeom>
            <a:ln w="63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8">
              <a:extLst>
                <a:ext uri="{FF2B5EF4-FFF2-40B4-BE49-F238E27FC236}">
                  <a16:creationId xmlns="" xmlns:a16="http://schemas.microsoft.com/office/drawing/2014/main" id="{434D3471-EABD-48E5-9E38-05D6FB41BDEC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293904" y="3992880"/>
              <a:ext cx="6675120" cy="0"/>
            </a:xfrm>
            <a:prstGeom prst="line">
              <a:avLst/>
            </a:prstGeom>
            <a:ln w="63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Ομάδα 18">
            <a:extLst>
              <a:ext uri="{FF2B5EF4-FFF2-40B4-BE49-F238E27FC236}">
                <a16:creationId xmlns="" xmlns:a16="http://schemas.microsoft.com/office/drawing/2014/main" id="{E426D7DF-322D-4C32-8367-7D2ECAA5E7D2}"/>
              </a:ext>
            </a:extLst>
          </p:cNvPr>
          <p:cNvGrpSpPr/>
          <p:nvPr userDrawn="1"/>
        </p:nvGrpSpPr>
        <p:grpSpPr>
          <a:xfrm>
            <a:off x="-3" y="5995713"/>
            <a:ext cx="12192003" cy="195824"/>
            <a:chOff x="-3" y="5947506"/>
            <a:chExt cx="12192003" cy="195824"/>
          </a:xfrm>
        </p:grpSpPr>
        <p:sp>
          <p:nvSpPr>
            <p:cNvPr id="20" name="Rectangle 7">
              <a:extLst>
                <a:ext uri="{FF2B5EF4-FFF2-40B4-BE49-F238E27FC236}">
                  <a16:creationId xmlns="" xmlns:a16="http://schemas.microsoft.com/office/drawing/2014/main" id="{D343923A-53F8-490B-8309-F3D82466784A}"/>
                </a:ext>
              </a:extLst>
            </p:cNvPr>
            <p:cNvSpPr/>
            <p:nvPr userDrawn="1"/>
          </p:nvSpPr>
          <p:spPr>
            <a:xfrm>
              <a:off x="-3" y="6081273"/>
              <a:ext cx="12192002" cy="6205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21" name="Rectangle 7">
              <a:extLst>
                <a:ext uri="{FF2B5EF4-FFF2-40B4-BE49-F238E27FC236}">
                  <a16:creationId xmlns="" xmlns:a16="http://schemas.microsoft.com/office/drawing/2014/main" id="{50390A1A-8D46-4BDB-9F90-0B900E264D96}"/>
                </a:ext>
              </a:extLst>
            </p:cNvPr>
            <p:cNvSpPr/>
            <p:nvPr userDrawn="1"/>
          </p:nvSpPr>
          <p:spPr>
            <a:xfrm>
              <a:off x="3175" y="6012600"/>
              <a:ext cx="12188825" cy="64008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5">
                    <a:lumMod val="97000"/>
                    <a:lumOff val="300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27" name="Rectangle 7">
              <a:extLst>
                <a:ext uri="{FF2B5EF4-FFF2-40B4-BE49-F238E27FC236}">
                  <a16:creationId xmlns="" xmlns:a16="http://schemas.microsoft.com/office/drawing/2014/main" id="{9ED04F5D-513F-4679-A122-E350071F5D1C}"/>
                </a:ext>
              </a:extLst>
            </p:cNvPr>
            <p:cNvSpPr/>
            <p:nvPr/>
          </p:nvSpPr>
          <p:spPr>
            <a:xfrm>
              <a:off x="-3" y="5947506"/>
              <a:ext cx="12192002" cy="62057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</p:grpSp>
    </p:spTree>
    <p:extLst>
      <p:ext uri="{BB962C8B-B14F-4D97-AF65-F5344CB8AC3E}">
        <p14:creationId xmlns:p14="http://schemas.microsoft.com/office/powerpoint/2010/main" val="3698585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MAIN TITLE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lIns="45720" tIns="0" rIns="45720" bIns="0"/>
          <a:lstStyle>
            <a:lvl1pPr marL="91440" marR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CB38"/>
              </a:buClr>
              <a:buSzPct val="100000"/>
              <a:buFont typeface="Calibri" panose="020F0502020204030204" pitchFamily="34" charset="0"/>
              <a:buChar char=" "/>
              <a:tabLst/>
              <a:defRPr/>
            </a:lvl1pPr>
            <a:lvl2pPr marL="384048" marR="0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lvl2pPr>
            <a:lvl3pPr marL="566928" marR="0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lvl3pPr>
            <a:lvl4pPr marL="749808" marR="0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lvl4pPr>
            <a:lvl5pPr marL="932688" marR="0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lvl5pPr>
          </a:lstStyle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CB38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SAMPLE TEXT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84048" marR="0" lvl="1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  <a:endParaRPr kumimoji="0" lang="el-GR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66928" marR="0" lvl="2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  <a:endParaRPr kumimoji="0" lang="el-GR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9808" marR="0" lvl="3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  <a:endParaRPr kumimoji="0" lang="el-GR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32688" marR="0" lvl="4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0B1E-DEAE-4CBE-A42B-AFEABF2D80C4}" type="datetime1">
              <a:rPr lang="en-US" smtClean="0"/>
              <a:t>6/19/2018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PLUG-N-HARVEST</a:t>
            </a:r>
            <a:br>
              <a:rPr lang="sv-SE" dirty="0"/>
            </a:br>
            <a:r>
              <a:rPr lang="sv-SE" dirty="0"/>
              <a:t>ID: 768735 - H2020-EU.2.1.5.2.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34D8A-136C-4FA7-8325-F06DF2D5C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962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Ομάδα 18">
            <a:extLst>
              <a:ext uri="{FF2B5EF4-FFF2-40B4-BE49-F238E27FC236}">
                <a16:creationId xmlns="" xmlns:a16="http://schemas.microsoft.com/office/drawing/2014/main" id="{A15C9D72-037B-41FD-81C7-E1D78679537D}"/>
              </a:ext>
            </a:extLst>
          </p:cNvPr>
          <p:cNvGrpSpPr/>
          <p:nvPr userDrawn="1"/>
        </p:nvGrpSpPr>
        <p:grpSpPr>
          <a:xfrm>
            <a:off x="-3" y="5947506"/>
            <a:ext cx="12192003" cy="195824"/>
            <a:chOff x="-3" y="5947506"/>
            <a:chExt cx="12192003" cy="195824"/>
          </a:xfrm>
        </p:grpSpPr>
        <p:sp>
          <p:nvSpPr>
            <p:cNvPr id="20" name="Rectangle 7">
              <a:extLst>
                <a:ext uri="{FF2B5EF4-FFF2-40B4-BE49-F238E27FC236}">
                  <a16:creationId xmlns="" xmlns:a16="http://schemas.microsoft.com/office/drawing/2014/main" id="{3B75D703-A31E-4336-8AAF-9F15FEF0E56A}"/>
                </a:ext>
              </a:extLst>
            </p:cNvPr>
            <p:cNvSpPr/>
            <p:nvPr userDrawn="1"/>
          </p:nvSpPr>
          <p:spPr>
            <a:xfrm>
              <a:off x="-3" y="6081273"/>
              <a:ext cx="12192002" cy="6205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21" name="Rectangle 7">
              <a:extLst>
                <a:ext uri="{FF2B5EF4-FFF2-40B4-BE49-F238E27FC236}">
                  <a16:creationId xmlns="" xmlns:a16="http://schemas.microsoft.com/office/drawing/2014/main" id="{BEF65BCD-F79A-46B4-97C7-D220305AA624}"/>
                </a:ext>
              </a:extLst>
            </p:cNvPr>
            <p:cNvSpPr/>
            <p:nvPr userDrawn="1"/>
          </p:nvSpPr>
          <p:spPr>
            <a:xfrm>
              <a:off x="3175" y="6012600"/>
              <a:ext cx="12188825" cy="64008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5">
                    <a:lumMod val="97000"/>
                    <a:lumOff val="300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22" name="Rectangle 7">
              <a:extLst>
                <a:ext uri="{FF2B5EF4-FFF2-40B4-BE49-F238E27FC236}">
                  <a16:creationId xmlns="" xmlns:a16="http://schemas.microsoft.com/office/drawing/2014/main" id="{353E837A-2174-444B-83A0-E17846E7DC2B}"/>
                </a:ext>
              </a:extLst>
            </p:cNvPr>
            <p:cNvSpPr/>
            <p:nvPr/>
          </p:nvSpPr>
          <p:spPr>
            <a:xfrm>
              <a:off x="-3" y="5947506"/>
              <a:ext cx="12192002" cy="62057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>
            <a:lvl1pPr>
              <a:defRPr/>
            </a:lvl1pPr>
          </a:lstStyle>
          <a:p>
            <a:r>
              <a:rPr lang="en-US" dirty="0"/>
              <a:t>MAIN TITLE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>
            <a:lvl1pPr marL="91440" marR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CB38"/>
              </a:buClr>
              <a:buSzPct val="100000"/>
              <a:buFont typeface="Calibri" panose="020F0502020204030204" pitchFamily="34" charset="0"/>
              <a:buChar char=" "/>
              <a:tabLst/>
              <a:defRPr/>
            </a:lvl1pPr>
            <a:lvl2pPr marL="384048" marR="0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lvl2pPr>
            <a:lvl3pPr marL="566928" marR="0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lvl3pPr>
            <a:lvl4pPr marL="749808" marR="0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lvl4pPr>
            <a:lvl5pPr marL="932688" marR="0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lvl5pPr>
          </a:lstStyle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CB38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SAMPLE TEXT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84048" marR="0" lvl="1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  <a:endParaRPr kumimoji="0" lang="el-GR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66928" marR="0" lvl="2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  <a:endParaRPr kumimoji="0" lang="el-GR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9808" marR="0" lvl="3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  <a:endParaRPr kumimoji="0" lang="el-GR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32688" marR="0" lvl="4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F32DC-8BE5-4FBE-BEC8-3CF6B3B972B5}" type="datetime1">
              <a:rPr lang="en-US" smtClean="0"/>
              <a:t>6/19/2018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PLUG-N-HARVEST</a:t>
            </a:r>
            <a:br>
              <a:rPr lang="sv-SE" dirty="0"/>
            </a:br>
            <a:r>
              <a:rPr lang="sv-SE" dirty="0"/>
              <a:t>ID: 768735 - H2020-EU.2.1.5.2.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34D8A-136C-4FA7-8325-F06DF2D5CB3D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Εικόνα 9">
            <a:extLst>
              <a:ext uri="{FF2B5EF4-FFF2-40B4-BE49-F238E27FC236}">
                <a16:creationId xmlns="" xmlns:a16="http://schemas.microsoft.com/office/drawing/2014/main" id="{8FDD8FD8-32AF-478D-BC06-892FF8B462C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371460" y="5764975"/>
            <a:ext cx="1471380" cy="714670"/>
          </a:xfrm>
          <a:prstGeom prst="rect">
            <a:avLst/>
          </a:prstGeom>
        </p:spPr>
      </p:pic>
      <p:pic>
        <p:nvPicPr>
          <p:cNvPr id="14" name="Εικόνα 13">
            <a:extLst>
              <a:ext uri="{FF2B5EF4-FFF2-40B4-BE49-F238E27FC236}">
                <a16:creationId xmlns="" xmlns:a16="http://schemas.microsoft.com/office/drawing/2014/main" id="{C8E54492-3E5A-49E9-8914-E7CC6B0CBEE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1061529" y="5766132"/>
            <a:ext cx="1133648" cy="1089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1164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SAMPLE TEXT</a:t>
            </a:r>
            <a:endParaRPr lang="el-GR" dirty="0"/>
          </a:p>
          <a:p>
            <a:pPr lvl="1"/>
            <a:r>
              <a:rPr lang="en-US" dirty="0"/>
              <a:t>Second level</a:t>
            </a:r>
            <a:endParaRPr lang="el-GR" dirty="0"/>
          </a:p>
          <a:p>
            <a:pPr lvl="2"/>
            <a:r>
              <a:rPr lang="en-US" dirty="0"/>
              <a:t>Third level</a:t>
            </a:r>
            <a:endParaRPr lang="el-GR" dirty="0"/>
          </a:p>
          <a:p>
            <a:pPr lvl="3"/>
            <a:r>
              <a:rPr lang="en-US" dirty="0"/>
              <a:t>Fourth level</a:t>
            </a:r>
            <a:endParaRPr lang="el-GR" dirty="0"/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itle 1">
            <a:extLst>
              <a:ext uri="{FF2B5EF4-FFF2-40B4-BE49-F238E27FC236}">
                <a16:creationId xmlns="" xmlns:a16="http://schemas.microsoft.com/office/drawing/2014/main" id="{4B26F7F1-73E5-42DF-AE6B-BC1B99F569E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280" y="286603"/>
            <a:ext cx="10058400" cy="145811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MAIN TITLE</a:t>
            </a:r>
          </a:p>
        </p:txBody>
      </p:sp>
      <p:sp>
        <p:nvSpPr>
          <p:cNvPr id="2" name="Θέση ημερομηνίας 1">
            <a:extLst>
              <a:ext uri="{FF2B5EF4-FFF2-40B4-BE49-F238E27FC236}">
                <a16:creationId xmlns="" xmlns:a16="http://schemas.microsoft.com/office/drawing/2014/main" id="{4612D3F4-0F40-4DC0-B582-280A460D2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9F940-3752-4988-A080-ACBD9960BA4B}" type="datetime1">
              <a:rPr lang="en-US" smtClean="0"/>
              <a:pPr/>
              <a:t>6/19/2018</a:t>
            </a:fld>
            <a:endParaRPr lang="en-US" dirty="0"/>
          </a:p>
        </p:txBody>
      </p:sp>
      <p:sp>
        <p:nvSpPr>
          <p:cNvPr id="7" name="Θέση υποσέλιδου 6">
            <a:extLst>
              <a:ext uri="{FF2B5EF4-FFF2-40B4-BE49-F238E27FC236}">
                <a16:creationId xmlns="" xmlns:a16="http://schemas.microsoft.com/office/drawing/2014/main" id="{0D3B07AB-1213-436F-B06A-EE53137BB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PLUG-N-HARVEST</a:t>
            </a:r>
            <a:br>
              <a:rPr lang="en-US"/>
            </a:br>
            <a:r>
              <a:rPr lang="en-US"/>
              <a:t>ID: 768735 - H2020-EU.2.1.5.2.</a:t>
            </a:r>
            <a:endParaRPr lang="en-US" dirty="0"/>
          </a:p>
        </p:txBody>
      </p:sp>
      <p:sp>
        <p:nvSpPr>
          <p:cNvPr id="8" name="Θέση αριθμού διαφάνειας 7">
            <a:extLst>
              <a:ext uri="{FF2B5EF4-FFF2-40B4-BE49-F238E27FC236}">
                <a16:creationId xmlns="" xmlns:a16="http://schemas.microsoft.com/office/drawing/2014/main" id="{0D381510-7CEE-46A0-9CA1-745ACABBE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34D8A-136C-4FA7-8325-F06DF2D5CB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036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Κεφαλίδα ενότητας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6B51E-3943-40B2-9BC6-F6706F17CFAB}" type="datetime1">
              <a:rPr lang="en-US" smtClean="0"/>
              <a:t>6/19/2018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PLUG-N-HARVEST</a:t>
            </a:r>
            <a:br>
              <a:rPr lang="sv-SE" dirty="0"/>
            </a:br>
            <a:r>
              <a:rPr lang="sv-SE" dirty="0"/>
              <a:t>ID: 768735 - H2020-EU.2.1.5.2.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34D8A-136C-4FA7-8325-F06DF2D5CB3D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Subtitle 2">
            <a:extLst>
              <a:ext uri="{FF2B5EF4-FFF2-40B4-BE49-F238E27FC236}">
                <a16:creationId xmlns="" xmlns:a16="http://schemas.microsoft.com/office/drawing/2014/main" id="{843C16FE-CE7E-4EEB-AC88-AFC2754AC2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00051" y="4107180"/>
            <a:ext cx="10058400" cy="1645919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b="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WPX - Task X.X: Task or deliverable title HERE</a:t>
            </a:r>
          </a:p>
          <a:p>
            <a:r>
              <a:rPr lang="en-US" dirty="0"/>
              <a:t>ORGANIZATION: </a:t>
            </a:r>
            <a:r>
              <a:rPr lang="en-US" dirty="0" err="1"/>
              <a:t>ORGANIZATion</a:t>
            </a:r>
            <a:r>
              <a:rPr lang="en-US" dirty="0"/>
              <a:t> name/acronym</a:t>
            </a:r>
            <a:br>
              <a:rPr lang="en-US" dirty="0"/>
            </a:br>
            <a:r>
              <a:rPr lang="en-US" dirty="0"/>
              <a:t>PRESENTER(S): presenters names</a:t>
            </a:r>
            <a:br>
              <a:rPr lang="en-US" dirty="0"/>
            </a:br>
            <a:r>
              <a:rPr lang="en-US" dirty="0"/>
              <a:t>MEETING: TYPE AND LOCATION OF THE MEETING</a:t>
            </a:r>
          </a:p>
        </p:txBody>
      </p:sp>
      <p:grpSp>
        <p:nvGrpSpPr>
          <p:cNvPr id="18" name="Ομάδα 17">
            <a:extLst>
              <a:ext uri="{FF2B5EF4-FFF2-40B4-BE49-F238E27FC236}">
                <a16:creationId xmlns="" xmlns:a16="http://schemas.microsoft.com/office/drawing/2014/main" id="{C308791F-8CFD-4C06-9B8A-9C7BE9A8F531}"/>
              </a:ext>
            </a:extLst>
          </p:cNvPr>
          <p:cNvGrpSpPr/>
          <p:nvPr userDrawn="1"/>
        </p:nvGrpSpPr>
        <p:grpSpPr>
          <a:xfrm>
            <a:off x="293904" y="2240280"/>
            <a:ext cx="7009754" cy="3572554"/>
            <a:chOff x="293904" y="2240280"/>
            <a:chExt cx="7009754" cy="3572554"/>
          </a:xfrm>
        </p:grpSpPr>
        <p:cxnSp>
          <p:nvCxnSpPr>
            <p:cNvPr id="14" name="Straight Connector 8">
              <a:extLst>
                <a:ext uri="{FF2B5EF4-FFF2-40B4-BE49-F238E27FC236}">
                  <a16:creationId xmlns="" xmlns:a16="http://schemas.microsoft.com/office/drawing/2014/main" id="{38039ED5-B2FD-4CD4-B618-9DF9BD751A02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57200" y="3924300"/>
              <a:ext cx="6675120" cy="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8">
              <a:extLst>
                <a:ext uri="{FF2B5EF4-FFF2-40B4-BE49-F238E27FC236}">
                  <a16:creationId xmlns="" xmlns:a16="http://schemas.microsoft.com/office/drawing/2014/main" id="{32F2A100-2389-49EA-B7F2-7127B1CF72D7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958" y="2240280"/>
              <a:ext cx="0" cy="3572554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8">
              <a:extLst>
                <a:ext uri="{FF2B5EF4-FFF2-40B4-BE49-F238E27FC236}">
                  <a16:creationId xmlns="" xmlns:a16="http://schemas.microsoft.com/office/drawing/2014/main" id="{992A9B7B-E089-42FA-BDFD-C0559D6E9510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28538" y="3855720"/>
              <a:ext cx="6675120" cy="0"/>
            </a:xfrm>
            <a:prstGeom prst="line">
              <a:avLst/>
            </a:prstGeom>
            <a:ln w="63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8">
              <a:extLst>
                <a:ext uri="{FF2B5EF4-FFF2-40B4-BE49-F238E27FC236}">
                  <a16:creationId xmlns="" xmlns:a16="http://schemas.microsoft.com/office/drawing/2014/main" id="{E3C49DDD-6924-496F-B888-F8C7C67966DF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293904" y="3992880"/>
              <a:ext cx="6675120" cy="0"/>
            </a:xfrm>
            <a:prstGeom prst="line">
              <a:avLst/>
            </a:prstGeom>
            <a:ln w="63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Title 1">
            <a:extLst>
              <a:ext uri="{FF2B5EF4-FFF2-40B4-BE49-F238E27FC236}">
                <a16:creationId xmlns="" xmlns:a16="http://schemas.microsoft.com/office/drawing/2014/main" id="{F4189554-F227-4AE4-A4C2-35E50B5F017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97280" y="758951"/>
            <a:ext cx="10058400" cy="2957997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PROJECT TITLE</a:t>
            </a:r>
          </a:p>
        </p:txBody>
      </p:sp>
      <p:pic>
        <p:nvPicPr>
          <p:cNvPr id="20" name="Εικόνα 19">
            <a:extLst>
              <a:ext uri="{FF2B5EF4-FFF2-40B4-BE49-F238E27FC236}">
                <a16:creationId xmlns="" xmlns:a16="http://schemas.microsoft.com/office/drawing/2014/main" id="{A7E04129-7575-40CB-A3B4-B0CD0E1E49A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5438" y="44109"/>
            <a:ext cx="1580517" cy="1519257"/>
          </a:xfrm>
          <a:prstGeom prst="rect">
            <a:avLst/>
          </a:prstGeom>
        </p:spPr>
      </p:pic>
      <p:pic>
        <p:nvPicPr>
          <p:cNvPr id="21" name="Εικόνα 20">
            <a:extLst>
              <a:ext uri="{FF2B5EF4-FFF2-40B4-BE49-F238E27FC236}">
                <a16:creationId xmlns="" xmlns:a16="http://schemas.microsoft.com/office/drawing/2014/main" id="{74F1EF0D-2962-47A7-A744-2B2972DA3C2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225" y="0"/>
            <a:ext cx="3204535" cy="1563366"/>
          </a:xfrm>
          <a:prstGeom prst="rect">
            <a:avLst/>
          </a:prstGeom>
        </p:spPr>
      </p:pic>
      <p:grpSp>
        <p:nvGrpSpPr>
          <p:cNvPr id="22" name="Ομάδα 21">
            <a:extLst>
              <a:ext uri="{FF2B5EF4-FFF2-40B4-BE49-F238E27FC236}">
                <a16:creationId xmlns="" xmlns:a16="http://schemas.microsoft.com/office/drawing/2014/main" id="{8F469D77-EF19-4057-AE87-E3ADDE7EA43B}"/>
              </a:ext>
            </a:extLst>
          </p:cNvPr>
          <p:cNvGrpSpPr/>
          <p:nvPr userDrawn="1"/>
        </p:nvGrpSpPr>
        <p:grpSpPr>
          <a:xfrm>
            <a:off x="-3" y="5947506"/>
            <a:ext cx="12192003" cy="195824"/>
            <a:chOff x="-3" y="5947506"/>
            <a:chExt cx="12192003" cy="195824"/>
          </a:xfrm>
        </p:grpSpPr>
        <p:sp>
          <p:nvSpPr>
            <p:cNvPr id="27" name="Rectangle 7">
              <a:extLst>
                <a:ext uri="{FF2B5EF4-FFF2-40B4-BE49-F238E27FC236}">
                  <a16:creationId xmlns="" xmlns:a16="http://schemas.microsoft.com/office/drawing/2014/main" id="{DD03EBFC-06E0-4021-A919-3201FB912504}"/>
                </a:ext>
              </a:extLst>
            </p:cNvPr>
            <p:cNvSpPr/>
            <p:nvPr userDrawn="1"/>
          </p:nvSpPr>
          <p:spPr>
            <a:xfrm>
              <a:off x="-3" y="6081273"/>
              <a:ext cx="12192002" cy="6205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28" name="Rectangle 7">
              <a:extLst>
                <a:ext uri="{FF2B5EF4-FFF2-40B4-BE49-F238E27FC236}">
                  <a16:creationId xmlns="" xmlns:a16="http://schemas.microsoft.com/office/drawing/2014/main" id="{48FC381C-27D3-4527-B488-05F888E6D541}"/>
                </a:ext>
              </a:extLst>
            </p:cNvPr>
            <p:cNvSpPr/>
            <p:nvPr userDrawn="1"/>
          </p:nvSpPr>
          <p:spPr>
            <a:xfrm>
              <a:off x="3175" y="6012600"/>
              <a:ext cx="12188825" cy="64008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5">
                    <a:lumMod val="97000"/>
                    <a:lumOff val="300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29" name="Rectangle 7">
              <a:extLst>
                <a:ext uri="{FF2B5EF4-FFF2-40B4-BE49-F238E27FC236}">
                  <a16:creationId xmlns="" xmlns:a16="http://schemas.microsoft.com/office/drawing/2014/main" id="{CFED065A-E2E6-41D0-A136-406B2A928BA5}"/>
                </a:ext>
              </a:extLst>
            </p:cNvPr>
            <p:cNvSpPr/>
            <p:nvPr/>
          </p:nvSpPr>
          <p:spPr>
            <a:xfrm>
              <a:off x="-3" y="5947506"/>
              <a:ext cx="12192002" cy="62057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</p:grpSp>
    </p:spTree>
    <p:extLst>
      <p:ext uri="{BB962C8B-B14F-4D97-AF65-F5344CB8AC3E}">
        <p14:creationId xmlns:p14="http://schemas.microsoft.com/office/powerpoint/2010/main" val="69084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1097280" y="286603"/>
            <a:ext cx="10058400" cy="145075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MAIN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097278" y="1845734"/>
            <a:ext cx="4937760" cy="4023360"/>
          </a:xfrm>
        </p:spPr>
        <p:txBody>
          <a:bodyPr/>
          <a:lstStyle>
            <a:lvl1pPr marL="91440" marR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CB38"/>
              </a:buClr>
              <a:buSzPct val="100000"/>
              <a:buFont typeface="Calibri" panose="020F0502020204030204" pitchFamily="34" charset="0"/>
              <a:buChar char=" "/>
              <a:tabLst/>
              <a:defRPr/>
            </a:lvl1pPr>
            <a:lvl2pPr marL="384048" marR="0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lvl2pPr>
            <a:lvl3pPr marL="566928" marR="0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lvl3pPr>
            <a:lvl4pPr marL="749808" marR="0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lvl4pPr>
            <a:lvl5pPr marL="932688" marR="0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lvl5pPr>
          </a:lstStyle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CB38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SAMPLE TEXT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84048" marR="0" lvl="1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  <a:endParaRPr kumimoji="0" lang="el-GR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66928" marR="0" lvl="2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  <a:endParaRPr kumimoji="0" lang="el-GR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9808" marR="0" lvl="3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  <a:endParaRPr kumimoji="0" lang="el-GR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32688" marR="0" lvl="4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17920" y="1845735"/>
            <a:ext cx="4937760" cy="4023360"/>
          </a:xfrm>
        </p:spPr>
        <p:txBody>
          <a:bodyPr/>
          <a:lstStyle>
            <a:lvl1pPr marL="91440" marR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CB38"/>
              </a:buClr>
              <a:buSzPct val="100000"/>
              <a:buFont typeface="Calibri" panose="020F0502020204030204" pitchFamily="34" charset="0"/>
              <a:buChar char=" "/>
              <a:tabLst/>
              <a:defRPr/>
            </a:lvl1pPr>
            <a:lvl2pPr marL="384048" marR="0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lvl2pPr>
            <a:lvl3pPr marL="566928" marR="0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lvl3pPr>
            <a:lvl4pPr marL="749808" marR="0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lvl4pPr>
            <a:lvl5pPr marL="932688" marR="0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lvl5pPr>
          </a:lstStyle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CB38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SAMPLE TEXT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84048" marR="0" lvl="1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  <a:endParaRPr kumimoji="0" lang="el-GR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66928" marR="0" lvl="2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  <a:endParaRPr kumimoji="0" lang="el-GR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9808" marR="0" lvl="3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  <a:endParaRPr kumimoji="0" lang="el-GR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32688" marR="0" lvl="4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FB9F1-94BF-45D3-AE33-6ABCB2F20E7B}" type="datetime1">
              <a:rPr lang="en-US" smtClean="0"/>
              <a:t>6/19/2018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PLUG-N-HARVEST</a:t>
            </a:r>
            <a:br>
              <a:rPr lang="sv-SE" dirty="0"/>
            </a:br>
            <a:r>
              <a:rPr lang="sv-SE" dirty="0"/>
              <a:t>ID: 768735 - H2020-EU.2.1.5.2.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34D8A-136C-4FA7-8325-F06DF2D5C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416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>
          <a:xfrm>
            <a:off x="1097280" y="286603"/>
            <a:ext cx="10058400" cy="145075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MAIN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097280" y="1880955"/>
            <a:ext cx="4937760" cy="4079579"/>
          </a:xfrm>
        </p:spPr>
        <p:txBody>
          <a:bodyPr/>
          <a:lstStyle>
            <a:lvl1pPr marL="91440" marR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CB38"/>
              </a:buClr>
              <a:buSzPct val="100000"/>
              <a:buFont typeface="Calibri" panose="020F0502020204030204" pitchFamily="34" charset="0"/>
              <a:buChar char=" "/>
              <a:tabLst/>
              <a:defRPr/>
            </a:lvl1pPr>
            <a:lvl2pPr marL="384048" marR="0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lvl2pPr>
            <a:lvl3pPr marL="566928" marR="0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lvl3pPr>
            <a:lvl4pPr marL="749808" marR="0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lvl4pPr>
            <a:lvl5pPr marL="932688" marR="0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lvl5pPr>
          </a:lstStyle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CB38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SAMPLE TEXT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84048" marR="0" lvl="1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  <a:endParaRPr kumimoji="0" lang="el-GR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66928" marR="0" lvl="2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  <a:endParaRPr kumimoji="0" lang="el-GR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9808" marR="0" lvl="3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  <a:endParaRPr kumimoji="0" lang="el-GR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32688" marR="0" lvl="4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217920" y="1880955"/>
            <a:ext cx="4937760" cy="4079579"/>
          </a:xfrm>
        </p:spPr>
        <p:txBody>
          <a:bodyPr/>
          <a:lstStyle>
            <a:lvl1pPr marL="91440" marR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CB38"/>
              </a:buClr>
              <a:buSzPct val="100000"/>
              <a:buFont typeface="Calibri" panose="020F0502020204030204" pitchFamily="34" charset="0"/>
              <a:buChar char=" "/>
              <a:tabLst/>
              <a:defRPr/>
            </a:lvl1pPr>
            <a:lvl2pPr marL="384048" marR="0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lvl2pPr>
            <a:lvl3pPr marL="566928" marR="0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lvl3pPr>
            <a:lvl4pPr marL="749808" marR="0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lvl4pPr>
            <a:lvl5pPr marL="932688" marR="0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lvl5pPr>
          </a:lstStyle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CB38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SAMPLE TEXT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84048" marR="0" lvl="1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  <a:endParaRPr kumimoji="0" lang="el-GR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66928" marR="0" lvl="2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  <a:endParaRPr kumimoji="0" lang="el-GR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9808" marR="0" lvl="3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  <a:endParaRPr kumimoji="0" lang="el-GR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32688" marR="0" lvl="4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3DC05-FFF6-4D9D-9DB5-7D1A9A8DDC4A}" type="datetime1">
              <a:rPr lang="en-US" smtClean="0"/>
              <a:t>6/19/2018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PLUG-N-HARVEST</a:t>
            </a:r>
            <a:br>
              <a:rPr lang="sv-SE" dirty="0"/>
            </a:br>
            <a:r>
              <a:rPr lang="sv-SE" dirty="0"/>
              <a:t>ID: 768735 - H2020-EU.2.1.5.2.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34D8A-136C-4FA7-8325-F06DF2D5C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786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MAIN TITLE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F430A-72C9-4ED3-B5E4-3D55C9729DA8}" type="datetime1">
              <a:rPr lang="en-US" smtClean="0"/>
              <a:t>6/19/2018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PLUG-N-HARVEST</a:t>
            </a:r>
            <a:br>
              <a:rPr lang="sv-SE" dirty="0"/>
            </a:br>
            <a:r>
              <a:rPr lang="sv-SE" dirty="0"/>
              <a:t>ID: 768735 - H2020-EU.2.1.5.2.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34D8A-136C-4FA7-8325-F06DF2D5C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091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6629B-A2E2-43B0-BC7C-2B77883FD396}" type="datetime1">
              <a:rPr lang="en-US" smtClean="0"/>
              <a:t>6/19/2018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sv-SE" dirty="0"/>
              <a:t>PLUG-N-HARVEST</a:t>
            </a:r>
            <a:br>
              <a:rPr lang="sv-SE" dirty="0"/>
            </a:br>
            <a:r>
              <a:rPr lang="sv-SE" dirty="0"/>
              <a:t>ID: 768735 - H2020-EU.2.1.5.2.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34D8A-136C-4FA7-8325-F06DF2D5CB3D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Εικόνα 10">
            <a:extLst>
              <a:ext uri="{FF2B5EF4-FFF2-40B4-BE49-F238E27FC236}">
                <a16:creationId xmlns="" xmlns:a16="http://schemas.microsoft.com/office/drawing/2014/main" id="{BF4007CC-0A3C-45D3-A319-BFED4047FF9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200" y="6143330"/>
            <a:ext cx="1471380" cy="714670"/>
          </a:xfrm>
          <a:prstGeom prst="rect">
            <a:avLst/>
          </a:prstGeom>
        </p:spPr>
      </p:pic>
      <p:grpSp>
        <p:nvGrpSpPr>
          <p:cNvPr id="12" name="Ομάδα 11">
            <a:extLst>
              <a:ext uri="{FF2B5EF4-FFF2-40B4-BE49-F238E27FC236}">
                <a16:creationId xmlns="" xmlns:a16="http://schemas.microsoft.com/office/drawing/2014/main" id="{9CBEFB42-D63E-48B0-A7CD-3A60FAEC760C}"/>
              </a:ext>
            </a:extLst>
          </p:cNvPr>
          <p:cNvGrpSpPr/>
          <p:nvPr userDrawn="1"/>
        </p:nvGrpSpPr>
        <p:grpSpPr>
          <a:xfrm>
            <a:off x="-3" y="5947506"/>
            <a:ext cx="12192003" cy="195824"/>
            <a:chOff x="-3" y="5947506"/>
            <a:chExt cx="12192003" cy="195824"/>
          </a:xfrm>
        </p:grpSpPr>
        <p:sp>
          <p:nvSpPr>
            <p:cNvPr id="13" name="Rectangle 7">
              <a:extLst>
                <a:ext uri="{FF2B5EF4-FFF2-40B4-BE49-F238E27FC236}">
                  <a16:creationId xmlns="" xmlns:a16="http://schemas.microsoft.com/office/drawing/2014/main" id="{C37FF781-9C17-4A91-922E-F3B350CA9B95}"/>
                </a:ext>
              </a:extLst>
            </p:cNvPr>
            <p:cNvSpPr/>
            <p:nvPr userDrawn="1"/>
          </p:nvSpPr>
          <p:spPr>
            <a:xfrm>
              <a:off x="-3" y="6081273"/>
              <a:ext cx="12192002" cy="6205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14" name="Rectangle 7">
              <a:extLst>
                <a:ext uri="{FF2B5EF4-FFF2-40B4-BE49-F238E27FC236}">
                  <a16:creationId xmlns="" xmlns:a16="http://schemas.microsoft.com/office/drawing/2014/main" id="{53D52B7E-3185-4429-8C69-D68660BF7562}"/>
                </a:ext>
              </a:extLst>
            </p:cNvPr>
            <p:cNvSpPr/>
            <p:nvPr userDrawn="1"/>
          </p:nvSpPr>
          <p:spPr>
            <a:xfrm>
              <a:off x="3175" y="6012600"/>
              <a:ext cx="12188825" cy="64008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5">
                    <a:lumMod val="97000"/>
                    <a:lumOff val="300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15" name="Rectangle 7">
              <a:extLst>
                <a:ext uri="{FF2B5EF4-FFF2-40B4-BE49-F238E27FC236}">
                  <a16:creationId xmlns="" xmlns:a16="http://schemas.microsoft.com/office/drawing/2014/main" id="{9062B99A-805E-48DA-B107-0ADF8E7285BD}"/>
                </a:ext>
              </a:extLst>
            </p:cNvPr>
            <p:cNvSpPr/>
            <p:nvPr/>
          </p:nvSpPr>
          <p:spPr>
            <a:xfrm>
              <a:off x="-3" y="5947506"/>
              <a:ext cx="12192002" cy="62057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</p:grpSp>
      <p:pic>
        <p:nvPicPr>
          <p:cNvPr id="10" name="Εικόνα 9">
            <a:extLst>
              <a:ext uri="{FF2B5EF4-FFF2-40B4-BE49-F238E27FC236}">
                <a16:creationId xmlns="" xmlns:a16="http://schemas.microsoft.com/office/drawing/2014/main" id="{90A252D2-8345-4587-9DE7-54B25A62F7A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1529" y="5766132"/>
            <a:ext cx="1133648" cy="1089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4370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5400" b="0">
                <a:solidFill>
                  <a:srgbClr val="FFFFFF"/>
                </a:solidFill>
              </a:defRPr>
            </a:lvl1pPr>
          </a:lstStyle>
          <a:p>
            <a:r>
              <a:rPr kumimoji="0" lang="en-US" sz="4800" b="0" i="0" u="none" strike="noStrike" kern="1200" cap="none" spc="-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Plug-N-Harvest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 marL="91440" marR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CB38"/>
              </a:buClr>
              <a:buSzPct val="100000"/>
              <a:buFont typeface="Calibri" panose="020F0502020204030204" pitchFamily="34" charset="0"/>
              <a:buChar char=" "/>
              <a:tabLst/>
              <a:defRPr/>
            </a:lvl1pPr>
            <a:lvl2pPr marL="384048" marR="0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lvl2pPr>
            <a:lvl3pPr marL="566928" marR="0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lvl3pPr>
            <a:lvl4pPr marL="749808" marR="0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lvl4pPr>
            <a:lvl5pPr marL="932688" marR="0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lvl5pPr>
          </a:lstStyle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CB38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SAMPLE TEXT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84048" marR="0" lvl="1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  <a:endParaRPr kumimoji="0" lang="el-GR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66928" marR="0" lvl="2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  <a:endParaRPr kumimoji="0" lang="el-GR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9808" marR="0" lvl="3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  <a:endParaRPr kumimoji="0" lang="el-GR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32688" marR="0" lvl="4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WPX - Task X.X: Task or deliverable title HERE</a:t>
            </a:r>
          </a:p>
          <a:p>
            <a:pPr lvl="0"/>
            <a:r>
              <a:rPr lang="en-US" dirty="0"/>
              <a:t>ORGANIZATION: </a:t>
            </a:r>
            <a:r>
              <a:rPr lang="en-US" dirty="0" err="1"/>
              <a:t>ORGANIZATion</a:t>
            </a:r>
            <a:r>
              <a:rPr lang="en-US" dirty="0"/>
              <a:t> name/acronym</a:t>
            </a:r>
            <a:br>
              <a:rPr lang="en-US" dirty="0"/>
            </a:br>
            <a:r>
              <a:rPr lang="en-US" dirty="0"/>
              <a:t>PRESENTER(S): presenters names</a:t>
            </a:r>
            <a:br>
              <a:rPr lang="en-US" dirty="0"/>
            </a:br>
            <a:r>
              <a:rPr lang="en-US" dirty="0"/>
              <a:t>MEETING: TYPE AND LOCATION OF THE MEETING</a:t>
            </a:r>
          </a:p>
          <a:p>
            <a:pPr lvl="0"/>
            <a:endParaRPr lang="en-US" noProof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87342" y="6450190"/>
            <a:ext cx="1370258" cy="365125"/>
          </a:xfrm>
        </p:spPr>
        <p:txBody>
          <a:bodyPr/>
          <a:lstStyle>
            <a:lvl1pPr algn="l">
              <a:defRPr/>
            </a:lvl1pPr>
          </a:lstStyle>
          <a:p>
            <a:fld id="{1DC22D29-6C03-4FCB-92CF-E05A67975532}" type="datetime1">
              <a:rPr lang="en-US" smtClean="0"/>
              <a:t>6/19/2018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PLUG-N-HARVEST</a:t>
            </a:r>
            <a:br>
              <a:rPr lang="sv-SE" dirty="0"/>
            </a:br>
            <a:r>
              <a:rPr lang="sv-SE" dirty="0"/>
              <a:t>ID: 768735 - H2020-EU.2.1.5.2.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6F34D8A-136C-4FA7-8325-F06DF2D5CB3D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Εικόνα 10">
            <a:extLst>
              <a:ext uri="{FF2B5EF4-FFF2-40B4-BE49-F238E27FC236}">
                <a16:creationId xmlns="" xmlns:a16="http://schemas.microsoft.com/office/drawing/2014/main" id="{5AF5219E-BFAC-406C-8E60-DF1A0BBF18C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200" y="6143330"/>
            <a:ext cx="1471380" cy="714670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="" xmlns:a16="http://schemas.microsoft.com/office/drawing/2014/main" id="{89255103-ABFE-4C1E-9EBF-BCAD2DDD102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1529" y="5766132"/>
            <a:ext cx="1133648" cy="1089708"/>
          </a:xfrm>
          <a:prstGeom prst="rect">
            <a:avLst/>
          </a:prstGeom>
        </p:spPr>
      </p:pic>
      <p:grpSp>
        <p:nvGrpSpPr>
          <p:cNvPr id="20" name="Ομάδα 19">
            <a:extLst>
              <a:ext uri="{FF2B5EF4-FFF2-40B4-BE49-F238E27FC236}">
                <a16:creationId xmlns="" xmlns:a16="http://schemas.microsoft.com/office/drawing/2014/main" id="{88EF884B-A5A0-448E-A2B4-B09A0C195D0A}"/>
              </a:ext>
            </a:extLst>
          </p:cNvPr>
          <p:cNvGrpSpPr/>
          <p:nvPr userDrawn="1"/>
        </p:nvGrpSpPr>
        <p:grpSpPr>
          <a:xfrm rot="16200000">
            <a:off x="906181" y="3323698"/>
            <a:ext cx="6824911" cy="177516"/>
            <a:chOff x="-3" y="5947506"/>
            <a:chExt cx="12192003" cy="195824"/>
          </a:xfrm>
        </p:grpSpPr>
        <p:sp>
          <p:nvSpPr>
            <p:cNvPr id="21" name="Rectangle 7">
              <a:extLst>
                <a:ext uri="{FF2B5EF4-FFF2-40B4-BE49-F238E27FC236}">
                  <a16:creationId xmlns="" xmlns:a16="http://schemas.microsoft.com/office/drawing/2014/main" id="{FFF23D27-342C-4ED8-81CD-A4251EC1555C}"/>
                </a:ext>
              </a:extLst>
            </p:cNvPr>
            <p:cNvSpPr/>
            <p:nvPr userDrawn="1"/>
          </p:nvSpPr>
          <p:spPr>
            <a:xfrm>
              <a:off x="-3" y="6081273"/>
              <a:ext cx="12192002" cy="6205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22" name="Rectangle 7">
              <a:extLst>
                <a:ext uri="{FF2B5EF4-FFF2-40B4-BE49-F238E27FC236}">
                  <a16:creationId xmlns="" xmlns:a16="http://schemas.microsoft.com/office/drawing/2014/main" id="{E9F2C060-EBC0-4C48-961A-E9557C2BD013}"/>
                </a:ext>
              </a:extLst>
            </p:cNvPr>
            <p:cNvSpPr/>
            <p:nvPr userDrawn="1"/>
          </p:nvSpPr>
          <p:spPr>
            <a:xfrm>
              <a:off x="3175" y="6012600"/>
              <a:ext cx="12188825" cy="64008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5">
                    <a:lumMod val="97000"/>
                    <a:lumOff val="300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23" name="Rectangle 7">
              <a:extLst>
                <a:ext uri="{FF2B5EF4-FFF2-40B4-BE49-F238E27FC236}">
                  <a16:creationId xmlns="" xmlns:a16="http://schemas.microsoft.com/office/drawing/2014/main" id="{8F5D799A-6E78-4B81-8B77-17801B2BA134}"/>
                </a:ext>
              </a:extLst>
            </p:cNvPr>
            <p:cNvSpPr/>
            <p:nvPr/>
          </p:nvSpPr>
          <p:spPr>
            <a:xfrm>
              <a:off x="-3" y="5947506"/>
              <a:ext cx="12192002" cy="62057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</p:grpSp>
    </p:spTree>
    <p:extLst>
      <p:ext uri="{BB962C8B-B14F-4D97-AF65-F5344CB8AC3E}">
        <p14:creationId xmlns:p14="http://schemas.microsoft.com/office/powerpoint/2010/main" val="2511608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sp>
      <p:sp>
        <p:nvSpPr>
          <p:cNvPr id="9" name="Rectangle 8"/>
          <p:cNvSpPr/>
          <p:nvPr userDrawn="1"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4731-F406-4A17-A852-A57626BC2303}" type="datetime1">
              <a:rPr lang="en-US" smtClean="0"/>
              <a:t>6/19/2018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PLUG-N-HARVEST</a:t>
            </a:r>
            <a:br>
              <a:rPr lang="sv-SE" dirty="0"/>
            </a:br>
            <a:r>
              <a:rPr lang="sv-SE" dirty="0"/>
              <a:t>ID: 768735 - H2020-EU.2.1.5.2.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34D8A-136C-4FA7-8325-F06DF2D5CB3D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Εικόνα 10">
            <a:extLst>
              <a:ext uri="{FF2B5EF4-FFF2-40B4-BE49-F238E27FC236}">
                <a16:creationId xmlns="" xmlns:a16="http://schemas.microsoft.com/office/drawing/2014/main" id="{4A5B6D5D-4620-418C-871D-AC7359B87FB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200" y="6143330"/>
            <a:ext cx="1471380" cy="714670"/>
          </a:xfrm>
          <a:prstGeom prst="rect">
            <a:avLst/>
          </a:prstGeom>
        </p:spPr>
      </p:pic>
      <p:pic>
        <p:nvPicPr>
          <p:cNvPr id="12" name="Εικόνα 11">
            <a:extLst>
              <a:ext uri="{FF2B5EF4-FFF2-40B4-BE49-F238E27FC236}">
                <a16:creationId xmlns="" xmlns:a16="http://schemas.microsoft.com/office/drawing/2014/main" id="{735D5308-59B2-45DC-AC22-3604280957E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1529" y="5766132"/>
            <a:ext cx="1133648" cy="1089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9168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Ομάδα 7">
            <a:extLst>
              <a:ext uri="{FF2B5EF4-FFF2-40B4-BE49-F238E27FC236}">
                <a16:creationId xmlns="" xmlns:a16="http://schemas.microsoft.com/office/drawing/2014/main" id="{E492B0E9-531B-4925-B657-2BE448CF69F1}"/>
              </a:ext>
            </a:extLst>
          </p:cNvPr>
          <p:cNvGrpSpPr/>
          <p:nvPr userDrawn="1"/>
        </p:nvGrpSpPr>
        <p:grpSpPr>
          <a:xfrm>
            <a:off x="-3" y="5947506"/>
            <a:ext cx="12192003" cy="195824"/>
            <a:chOff x="-3" y="5947506"/>
            <a:chExt cx="12192003" cy="195824"/>
          </a:xfrm>
        </p:grpSpPr>
        <p:sp>
          <p:nvSpPr>
            <p:cNvPr id="27" name="Rectangle 7">
              <a:extLst>
                <a:ext uri="{FF2B5EF4-FFF2-40B4-BE49-F238E27FC236}">
                  <a16:creationId xmlns="" xmlns:a16="http://schemas.microsoft.com/office/drawing/2014/main" id="{8DE7556A-AA3B-4ED2-92AC-D167BFFBFA1D}"/>
                </a:ext>
              </a:extLst>
            </p:cNvPr>
            <p:cNvSpPr/>
            <p:nvPr userDrawn="1"/>
          </p:nvSpPr>
          <p:spPr>
            <a:xfrm>
              <a:off x="-3" y="6081273"/>
              <a:ext cx="12192002" cy="6205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28" name="Rectangle 7">
              <a:extLst>
                <a:ext uri="{FF2B5EF4-FFF2-40B4-BE49-F238E27FC236}">
                  <a16:creationId xmlns="" xmlns:a16="http://schemas.microsoft.com/office/drawing/2014/main" id="{65ADA764-0488-49B9-B596-23756CFA3286}"/>
                </a:ext>
              </a:extLst>
            </p:cNvPr>
            <p:cNvSpPr/>
            <p:nvPr userDrawn="1"/>
          </p:nvSpPr>
          <p:spPr>
            <a:xfrm>
              <a:off x="3175" y="6012600"/>
              <a:ext cx="12188825" cy="64008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5">
                    <a:lumMod val="97000"/>
                    <a:lumOff val="300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29" name="Rectangle 7">
              <a:extLst>
                <a:ext uri="{FF2B5EF4-FFF2-40B4-BE49-F238E27FC236}">
                  <a16:creationId xmlns="" xmlns:a16="http://schemas.microsoft.com/office/drawing/2014/main" id="{79F76D77-D388-40FA-9546-FC0D56BCD5E0}"/>
                </a:ext>
              </a:extLst>
            </p:cNvPr>
            <p:cNvSpPr/>
            <p:nvPr/>
          </p:nvSpPr>
          <p:spPr>
            <a:xfrm>
              <a:off x="-3" y="5947506"/>
              <a:ext cx="12192002" cy="62057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 userDrawn="1"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MAIN TITLE</a:t>
            </a:r>
          </a:p>
        </p:txBody>
      </p:sp>
      <p:sp>
        <p:nvSpPr>
          <p:cNvPr id="3" name="Text Placeholder 2"/>
          <p:cNvSpPr>
            <a:spLocks noGrp="1"/>
          </p:cNvSpPr>
          <p:nvPr userDrawn="1"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/>
              <a:t>SAMPLE TEXT</a:t>
            </a:r>
            <a:endParaRPr lang="el-GR" dirty="0"/>
          </a:p>
          <a:p>
            <a:pPr lvl="1"/>
            <a:r>
              <a:rPr lang="en-US" dirty="0"/>
              <a:t>Second level</a:t>
            </a:r>
            <a:endParaRPr lang="el-GR" dirty="0"/>
          </a:p>
          <a:p>
            <a:pPr lvl="2"/>
            <a:r>
              <a:rPr lang="en-US" dirty="0"/>
              <a:t>Third level</a:t>
            </a:r>
            <a:endParaRPr lang="el-GR" dirty="0"/>
          </a:p>
          <a:p>
            <a:pPr lvl="3"/>
            <a:r>
              <a:rPr lang="en-US" dirty="0"/>
              <a:t>Fourth level</a:t>
            </a:r>
            <a:endParaRPr lang="el-GR" dirty="0"/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2"/>
          </p:nvPr>
        </p:nvSpPr>
        <p:spPr>
          <a:xfrm>
            <a:off x="2076375" y="6459785"/>
            <a:ext cx="14931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tx1"/>
                </a:solidFill>
              </a:defRPr>
            </a:lvl1pPr>
          </a:lstStyle>
          <a:p>
            <a:fld id="{7FC9F940-3752-4988-A080-ACBD9960BA4B}" type="datetime1">
              <a:rPr lang="en-US" smtClean="0"/>
              <a:pPr/>
              <a:t>6/19/2018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PLUG-N-HARVEST</a:t>
            </a:r>
            <a:br>
              <a:rPr lang="en-US"/>
            </a:br>
            <a:r>
              <a:rPr lang="en-US"/>
              <a:t>ID: 768735 - H2020-EU.2.1.5.2.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4"/>
          </p:nvPr>
        </p:nvSpPr>
        <p:spPr>
          <a:xfrm>
            <a:off x="8625624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/>
                </a:solidFill>
              </a:defRPr>
            </a:lvl1pPr>
          </a:lstStyle>
          <a:p>
            <a:fld id="{76F34D8A-136C-4FA7-8325-F06DF2D5CB3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Εικόνα 10">
            <a:extLst>
              <a:ext uri="{FF2B5EF4-FFF2-40B4-BE49-F238E27FC236}">
                <a16:creationId xmlns="" xmlns:a16="http://schemas.microsoft.com/office/drawing/2014/main" id="{5BA6E2B9-6CAE-4B21-A9FA-8087BC61DA6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1529" y="5766130"/>
            <a:ext cx="1133648" cy="1089709"/>
          </a:xfrm>
          <a:prstGeom prst="rect">
            <a:avLst/>
          </a:prstGeom>
        </p:spPr>
      </p:pic>
      <p:pic>
        <p:nvPicPr>
          <p:cNvPr id="12" name="Εικόνα 11">
            <a:extLst>
              <a:ext uri="{FF2B5EF4-FFF2-40B4-BE49-F238E27FC236}">
                <a16:creationId xmlns="" xmlns:a16="http://schemas.microsoft.com/office/drawing/2014/main" id="{469C1299-8EB2-40BF-84CD-4C27832C5ED4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200" y="6143330"/>
            <a:ext cx="1471380" cy="714670"/>
          </a:xfrm>
          <a:prstGeom prst="rect">
            <a:avLst/>
          </a:prstGeom>
        </p:spPr>
      </p:pic>
      <p:grpSp>
        <p:nvGrpSpPr>
          <p:cNvPr id="30" name="Ομάδα 29">
            <a:extLst>
              <a:ext uri="{FF2B5EF4-FFF2-40B4-BE49-F238E27FC236}">
                <a16:creationId xmlns="" xmlns:a16="http://schemas.microsoft.com/office/drawing/2014/main" id="{F0085E31-E4FC-4984-96C4-2425E589CC45}"/>
              </a:ext>
            </a:extLst>
          </p:cNvPr>
          <p:cNvGrpSpPr/>
          <p:nvPr userDrawn="1"/>
        </p:nvGrpSpPr>
        <p:grpSpPr>
          <a:xfrm>
            <a:off x="452654" y="59457"/>
            <a:ext cx="7009754" cy="3572554"/>
            <a:chOff x="293904" y="2240280"/>
            <a:chExt cx="7009754" cy="3572554"/>
          </a:xfrm>
        </p:grpSpPr>
        <p:cxnSp>
          <p:nvCxnSpPr>
            <p:cNvPr id="31" name="Straight Connector 8">
              <a:extLst>
                <a:ext uri="{FF2B5EF4-FFF2-40B4-BE49-F238E27FC236}">
                  <a16:creationId xmlns="" xmlns:a16="http://schemas.microsoft.com/office/drawing/2014/main" id="{89FE1EE2-C458-49C3-804C-DFFA402467FF}"/>
                </a:ext>
              </a:extLst>
            </p:cNvPr>
            <p:cNvCxnSpPr>
              <a:cxnSpLocks/>
            </p:cNvCxnSpPr>
            <p:nvPr/>
          </p:nvCxnSpPr>
          <p:spPr>
            <a:xfrm>
              <a:off x="457200" y="3924300"/>
              <a:ext cx="6675120" cy="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8">
              <a:extLst>
                <a:ext uri="{FF2B5EF4-FFF2-40B4-BE49-F238E27FC236}">
                  <a16:creationId xmlns="" xmlns:a16="http://schemas.microsoft.com/office/drawing/2014/main" id="{F8B83012-3BFE-4E1A-BF4E-6C3E30D5AF66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958" y="2240280"/>
              <a:ext cx="0" cy="3572554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8">
              <a:extLst>
                <a:ext uri="{FF2B5EF4-FFF2-40B4-BE49-F238E27FC236}">
                  <a16:creationId xmlns="" xmlns:a16="http://schemas.microsoft.com/office/drawing/2014/main" id="{23BCB931-7A15-404C-8A6F-DAB743C6B7A5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28538" y="3855720"/>
              <a:ext cx="6675120" cy="0"/>
            </a:xfrm>
            <a:prstGeom prst="line">
              <a:avLst/>
            </a:prstGeom>
            <a:ln w="63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8">
              <a:extLst>
                <a:ext uri="{FF2B5EF4-FFF2-40B4-BE49-F238E27FC236}">
                  <a16:creationId xmlns="" xmlns:a16="http://schemas.microsoft.com/office/drawing/2014/main" id="{DBEECB60-E8C1-4EEE-BB52-2FD68B2AA7AC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293904" y="3992880"/>
              <a:ext cx="6675120" cy="0"/>
            </a:xfrm>
            <a:prstGeom prst="line">
              <a:avLst/>
            </a:prstGeom>
            <a:ln w="63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38722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92DBCD7F-7D20-4196-9BC8-1812FB8B24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Plug-N-Harvest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="" xmlns:a16="http://schemas.microsoft.com/office/drawing/2014/main" id="{A48DEC19-20EE-4472-A437-E401CB2019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107180"/>
            <a:ext cx="10282182" cy="164591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WP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6-7</a:t>
            </a:r>
            <a:r>
              <a:rPr lang="en-US" dirty="0" smtClean="0"/>
              <a:t> :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Dissemination, Communication &amp; project Management activities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dirty="0"/>
              <a:t>ORGANIZATION: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CERTH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PRESENTER(S):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christos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ravanis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MEETING: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3Rd plenary, BARCELONA, 06-08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juNE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2018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Θέση υποσέλιδου 4">
            <a:extLst>
              <a:ext uri="{FF2B5EF4-FFF2-40B4-BE49-F238E27FC236}">
                <a16:creationId xmlns="" xmlns:a16="http://schemas.microsoft.com/office/drawing/2014/main" id="{D5FF99D1-84A9-4976-8182-294B238D6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PLUG-N-HARVEST</a:t>
            </a:r>
            <a:br>
              <a:rPr lang="en-US"/>
            </a:br>
            <a:r>
              <a:rPr lang="en-US"/>
              <a:t>ID: 768735 - H2020-EU.2.1.5.2.</a:t>
            </a:r>
            <a:endParaRPr lang="en-US" dirty="0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="" xmlns:a16="http://schemas.microsoft.com/office/drawing/2014/main" id="{787BD775-B4D9-4270-A9E3-0DC387B92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34D8A-136C-4FA7-8325-F06DF2D5CB3D}" type="slidenum">
              <a:rPr lang="en-US" smtClean="0"/>
              <a:t>1</a:t>
            </a:fld>
            <a:endParaRPr lang="en-US" dirty="0"/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="" xmlns:a16="http://schemas.microsoft.com/office/drawing/2014/main" id="{4D7DA1C9-26DB-449F-ADE0-21AB89CB6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F413-7363-4B3F-8E37-84E697FEFBCB}" type="datetime4">
              <a:rPr lang="en-US" smtClean="0"/>
              <a:t>June 19, 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42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/>
              <a:t>PnH</a:t>
            </a:r>
            <a:r>
              <a:rPr lang="en-US" dirty="0"/>
              <a:t> </a:t>
            </a:r>
            <a:r>
              <a:rPr lang="en-US" dirty="0" smtClean="0"/>
              <a:t>Google group replaced </a:t>
            </a:r>
            <a:r>
              <a:rPr lang="en-US" dirty="0"/>
              <a:t>by </a:t>
            </a:r>
            <a:r>
              <a:rPr lang="en-US" dirty="0" smtClean="0"/>
              <a:t>ITI’s mail list (</a:t>
            </a:r>
            <a:r>
              <a:rPr lang="en-US" dirty="0"/>
              <a:t>Jan </a:t>
            </a:r>
            <a:r>
              <a:rPr lang="en-US" dirty="0" smtClean="0"/>
              <a:t>2018)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/>
              <a:t>External stakeholder’s survey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/>
              <a:t>Publication in </a:t>
            </a:r>
            <a:r>
              <a:rPr lang="en-US" dirty="0"/>
              <a:t>the </a:t>
            </a:r>
            <a:r>
              <a:rPr lang="en-US" dirty="0" err="1"/>
              <a:t>EeB</a:t>
            </a:r>
            <a:r>
              <a:rPr lang="en-US" dirty="0"/>
              <a:t> PPP Project Review </a:t>
            </a:r>
            <a:r>
              <a:rPr lang="en-US" dirty="0" smtClean="0"/>
              <a:t>2018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/>
              <a:t>Other??????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Mail lists </a:t>
            </a:r>
            <a:r>
              <a:rPr lang="en-US" dirty="0"/>
              <a:t>– </a:t>
            </a:r>
            <a:r>
              <a:rPr lang="en-US" dirty="0" smtClean="0"/>
              <a:t>Publications 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PLUG-N-HARVEST</a:t>
            </a:r>
            <a:br>
              <a:rPr lang="en-US" smtClean="0"/>
            </a:br>
            <a:r>
              <a:rPr lang="en-US" smtClean="0"/>
              <a:t>ID: 768735 - H2020-EU.2.1.5.2.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34D8A-136C-4FA7-8325-F06DF2D5CB3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773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endParaRPr lang="en-US" b="1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en-US" b="1" dirty="0" smtClean="0"/>
              <a:t>WP1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initial: October 11</a:t>
            </a:r>
            <a:br>
              <a:rPr lang="en-US" dirty="0" smtClean="0"/>
            </a:br>
            <a:r>
              <a:rPr lang="en-US" dirty="0" smtClean="0"/>
              <a:t>coordination: November 9 and 23, December 13, January 4, </a:t>
            </a:r>
            <a:r>
              <a:rPr lang="en-US" b="1" dirty="0" smtClean="0"/>
              <a:t>April 17 (KPI coordination)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en-US" b="1" dirty="0" smtClean="0"/>
              <a:t>WP3</a:t>
            </a:r>
            <a:br>
              <a:rPr lang="en-US" b="1" dirty="0" smtClean="0"/>
            </a:br>
            <a:r>
              <a:rPr lang="en-US" dirty="0"/>
              <a:t>initial: January 8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coordination: January </a:t>
            </a:r>
            <a:r>
              <a:rPr lang="en-US" dirty="0" smtClean="0"/>
              <a:t>18</a:t>
            </a:r>
            <a:br>
              <a:rPr lang="en-US" dirty="0" smtClean="0"/>
            </a:br>
            <a:endParaRPr lang="en-US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en-US" b="1" dirty="0" smtClean="0"/>
              <a:t>WP5</a:t>
            </a:r>
            <a:br>
              <a:rPr lang="en-US" b="1" dirty="0" smtClean="0"/>
            </a:br>
            <a:r>
              <a:rPr lang="en-US" dirty="0"/>
              <a:t>initial: December 13</a:t>
            </a:r>
            <a:br>
              <a:rPr lang="en-US" dirty="0"/>
            </a:br>
            <a:r>
              <a:rPr lang="en-US" dirty="0"/>
              <a:t>coordination: </a:t>
            </a:r>
            <a:r>
              <a:rPr lang="en-US" dirty="0" smtClean="0"/>
              <a:t>January 4, </a:t>
            </a:r>
            <a:r>
              <a:rPr lang="en-GB" b="1" dirty="0" smtClean="0"/>
              <a:t>April 10 (task </a:t>
            </a:r>
            <a:r>
              <a:rPr lang="en-GB" b="1" dirty="0"/>
              <a:t>5.6 </a:t>
            </a:r>
            <a:r>
              <a:rPr lang="en-GB" b="1" dirty="0" smtClean="0"/>
              <a:t>webinar)</a:t>
            </a:r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Telcos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PLUG-N-HARVEST</a:t>
            </a:r>
            <a:br>
              <a:rPr lang="en-US" smtClean="0"/>
            </a:br>
            <a:r>
              <a:rPr lang="en-US" smtClean="0"/>
              <a:t>ID: 768735 - H2020-EU.2.1.5.2.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34D8A-136C-4FA7-8325-F06DF2D5CB3D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47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6794028"/>
              </p:ext>
            </p:extLst>
          </p:nvPr>
        </p:nvGraphicFramePr>
        <p:xfrm>
          <a:off x="1232252" y="1888250"/>
          <a:ext cx="10166216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2577"/>
                <a:gridCol w="3191797"/>
                <a:gridCol w="4341842"/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When</a:t>
                      </a:r>
                      <a:endParaRPr lang="el-G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Who</a:t>
                      </a:r>
                      <a:endParaRPr lang="el-G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Purpose</a:t>
                      </a:r>
                      <a:endParaRPr lang="el-GR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May 17, 2018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ALUMIL, RWM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Greek pilot </a:t>
                      </a:r>
                      <a:r>
                        <a:rPr lang="en-US" baseline="0" dirty="0" smtClean="0"/>
                        <a:t>definition</a:t>
                      </a:r>
                      <a:endParaRPr lang="el-GR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person Meetings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PLUG-N-HARVEST</a:t>
            </a:r>
            <a:br>
              <a:rPr lang="en-US" smtClean="0"/>
            </a:br>
            <a:r>
              <a:rPr lang="en-US" smtClean="0"/>
              <a:t>ID: 768735 - H2020-EU.2.1.5.2.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34D8A-136C-4FA7-8325-F06DF2D5CB3D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162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 smtClean="0"/>
              <a:t>Already delivered (scheduled for M4)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>
              <a:buFont typeface="Courier New" panose="02070309020205020404" pitchFamily="49" charset="0"/>
              <a:buChar char="o"/>
            </a:pPr>
            <a:endParaRPr lang="en-US" dirty="0" smtClean="0"/>
          </a:p>
          <a:p>
            <a:pPr>
              <a:buFont typeface="Courier New" panose="02070309020205020404" pitchFamily="49" charset="0"/>
              <a:buChar char="o"/>
            </a:pP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endParaRPr lang="en-US" dirty="0" smtClean="0"/>
          </a:p>
          <a:p>
            <a:pPr>
              <a:buFont typeface="Courier New" panose="02070309020205020404" pitchFamily="49" charset="0"/>
              <a:buChar char="o"/>
            </a:pP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endParaRPr lang="en-US" dirty="0" smtClean="0"/>
          </a:p>
          <a:p>
            <a:endParaRPr lang="el-G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Deliverables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PLUG-N-HARVEST</a:t>
            </a:r>
            <a:br>
              <a:rPr lang="en-US" smtClean="0"/>
            </a:br>
            <a:r>
              <a:rPr lang="en-US" smtClean="0"/>
              <a:t>ID: 768735 - H2020-EU.2.1.5.2.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34D8A-136C-4FA7-8325-F06DF2D5CB3D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4744935"/>
              </p:ext>
            </p:extLst>
          </p:nvPr>
        </p:nvGraphicFramePr>
        <p:xfrm>
          <a:off x="1367701" y="2578674"/>
          <a:ext cx="9787979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6401"/>
                <a:gridCol w="5119308"/>
                <a:gridCol w="1419575"/>
                <a:gridCol w="222269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Del. No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Title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Responsible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version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D6.1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Dissemination</a:t>
                      </a:r>
                      <a:r>
                        <a:rPr lang="en-US" baseline="0" dirty="0" smtClean="0"/>
                        <a:t> Plans and Promotion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CERTH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baseline="30000" dirty="0" smtClean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version [D6.1.1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a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]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D6.2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Data Management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Plan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CERTH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baseline="30000" dirty="0" smtClean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version [D6.1.2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a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]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D7.1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Project Management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CERTH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[D7.1.1]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D7.4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Quality Assessment Plan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CERTH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[D7.2.1]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D7.5</a:t>
                      </a:r>
                      <a:endParaRPr lang="el-G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Risk Assessment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CERTH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[D7.2.2]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D7.6</a:t>
                      </a:r>
                      <a:endParaRPr lang="el-G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Ethical Monitoring and Contingency plans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CERTH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[D7.2.3]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8926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To be delivered until end of </a:t>
            </a:r>
            <a:r>
              <a:rPr lang="en-US" dirty="0" smtClean="0"/>
              <a:t>August 2018 (M12)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>
              <a:buFont typeface="Courier New" panose="02070309020205020404" pitchFamily="49" charset="0"/>
              <a:buChar char="o"/>
            </a:pPr>
            <a:endParaRPr lang="en-US" dirty="0" smtClean="0"/>
          </a:p>
          <a:p>
            <a:pPr>
              <a:buFont typeface="Courier New" panose="02070309020205020404" pitchFamily="49" charset="0"/>
              <a:buChar char="o"/>
            </a:pP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endParaRPr lang="en-US" dirty="0" smtClean="0"/>
          </a:p>
          <a:p>
            <a:pPr>
              <a:buFont typeface="Courier New" panose="02070309020205020404" pitchFamily="49" charset="0"/>
              <a:buChar char="o"/>
            </a:pP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endParaRPr lang="en-US" dirty="0" smtClean="0"/>
          </a:p>
          <a:p>
            <a:endParaRPr lang="el-G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Deliverables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PLUG-N-HARVEST</a:t>
            </a:r>
            <a:br>
              <a:rPr lang="en-US" smtClean="0"/>
            </a:br>
            <a:r>
              <a:rPr lang="en-US" smtClean="0"/>
              <a:t>ID: 768735 - H2020-EU.2.1.5.2.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34D8A-136C-4FA7-8325-F06DF2D5CB3D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4606303"/>
              </p:ext>
            </p:extLst>
          </p:nvPr>
        </p:nvGraphicFramePr>
        <p:xfrm>
          <a:off x="1367701" y="2311974"/>
          <a:ext cx="9787979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6401"/>
                <a:gridCol w="5119308"/>
                <a:gridCol w="1419575"/>
                <a:gridCol w="222269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Del. No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Title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Responsible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version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D1.1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End-Users and Business Requirements Report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AIGUASOL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baseline="30000" dirty="0" smtClean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version [D1.1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a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]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D1.2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 Case Site Survey and Audit Report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CU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baseline="30000" dirty="0" smtClean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version [D1.2.1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a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]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D1.3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Evaluation Plan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CU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baseline="30000" dirty="0" smtClean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version [D1.2.2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a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]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D1.4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Systems engineering requirements definition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CU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baseline="30000" dirty="0" smtClean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version [D1.3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a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]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D5.7</a:t>
                      </a:r>
                      <a:endParaRPr lang="el-G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Report On Standardization Models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ALUMIL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baseline="30000" dirty="0" smtClean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version [D5.5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a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]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D5.8</a:t>
                      </a:r>
                      <a:endParaRPr lang="el-G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Market Analysis &amp; Business Plans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AIGUASOL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baseline="30000" dirty="0" smtClean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version [D5.6.1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a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]</a:t>
                      </a:r>
                      <a:endParaRPr lang="el-GR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D5.9</a:t>
                      </a:r>
                      <a:endParaRPr lang="el-G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Exploitation Plans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AIGUASOL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baseline="30000" dirty="0" smtClean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version [D5.6.2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a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]</a:t>
                      </a:r>
                      <a:endParaRPr lang="el-GR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D6.4</a:t>
                      </a:r>
                      <a:endParaRPr lang="el-G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Dissemination Activities Annual Report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CERTH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baseline="30000" dirty="0" smtClean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version [D6.2.2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a]</a:t>
                      </a:r>
                      <a:endParaRPr lang="el-GR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D7.2</a:t>
                      </a:r>
                      <a:endParaRPr lang="el-G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Progress Periodic Management Reports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CERTH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baseline="30000" dirty="0" smtClean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version [D7.1.2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a]</a:t>
                      </a:r>
                      <a:endParaRPr lang="el-GR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9499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97280" y="1845734"/>
            <a:ext cx="10370820" cy="4023360"/>
          </a:xfrm>
        </p:spPr>
        <p:txBody>
          <a:bodyPr>
            <a:normAutofit fontScale="92500" lnSpcReduction="10000"/>
          </a:bodyPr>
          <a:lstStyle/>
          <a:p>
            <a:pPr>
              <a:buFont typeface="Courier New" panose="02070309020205020404" pitchFamily="49" charset="0"/>
              <a:buChar char="o"/>
            </a:pP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/>
              <a:t> Move </a:t>
            </a:r>
            <a:r>
              <a:rPr lang="en-US" dirty="0"/>
              <a:t>part of the </a:t>
            </a:r>
            <a:r>
              <a:rPr lang="en-US" dirty="0" smtClean="0"/>
              <a:t>budget (~20%) </a:t>
            </a:r>
            <a:r>
              <a:rPr lang="en-US" dirty="0"/>
              <a:t>from pilot partners (</a:t>
            </a:r>
            <a:r>
              <a:rPr lang="en-US" b="1" dirty="0"/>
              <a:t>RWTH, AHC, RWM, CCC</a:t>
            </a:r>
            <a:r>
              <a:rPr lang="en-US" dirty="0"/>
              <a:t>) to </a:t>
            </a:r>
            <a:r>
              <a:rPr lang="en-US" b="1" dirty="0" smtClean="0"/>
              <a:t>ALUMIL </a:t>
            </a:r>
            <a:r>
              <a:rPr lang="en-US" dirty="0" smtClean="0"/>
              <a:t>for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err="1" smtClean="0"/>
              <a:t>Mould</a:t>
            </a:r>
            <a:endParaRPr lang="en-US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Profiles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Assembly materials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Move part of the </a:t>
            </a:r>
            <a:r>
              <a:rPr lang="en-US" dirty="0" smtClean="0"/>
              <a:t>budget (about </a:t>
            </a:r>
            <a:r>
              <a:rPr lang="el-GR" dirty="0" smtClean="0"/>
              <a:t>€</a:t>
            </a:r>
            <a:r>
              <a:rPr lang="en-US" dirty="0" smtClean="0"/>
              <a:t>3,000) from </a:t>
            </a:r>
            <a:r>
              <a:rPr lang="en-US" dirty="0"/>
              <a:t>pilot partners (</a:t>
            </a:r>
            <a:r>
              <a:rPr lang="en-US" b="1" dirty="0"/>
              <a:t>RWTH, AHC, RWM, CCC</a:t>
            </a:r>
            <a:r>
              <a:rPr lang="en-US" dirty="0"/>
              <a:t>) </a:t>
            </a:r>
            <a:r>
              <a:rPr lang="en-US" dirty="0" smtClean="0"/>
              <a:t>to </a:t>
            </a:r>
            <a:r>
              <a:rPr lang="en-US" b="1" dirty="0" smtClean="0"/>
              <a:t>ODINS </a:t>
            </a:r>
            <a:r>
              <a:rPr lang="en-US" dirty="0" smtClean="0"/>
              <a:t>for</a:t>
            </a:r>
            <a:r>
              <a:rPr lang="el-GR" dirty="0" smtClean="0"/>
              <a:t> </a:t>
            </a:r>
            <a:r>
              <a:rPr lang="en-GB" dirty="0" smtClean="0"/>
              <a:t>data </a:t>
            </a:r>
            <a:r>
              <a:rPr lang="en-GB" dirty="0"/>
              <a:t>routing </a:t>
            </a:r>
            <a:r>
              <a:rPr lang="en-GB" dirty="0" smtClean="0"/>
              <a:t>equipment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GB" dirty="0" smtClean="0"/>
              <a:t> Pilot’s revised budget finalization, including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facade's construction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transport </a:t>
            </a:r>
            <a:r>
              <a:rPr lang="en-US" dirty="0"/>
              <a:t>and installation </a:t>
            </a:r>
            <a:r>
              <a:rPr lang="en-US" dirty="0" smtClean="0"/>
              <a:t>costs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subcontracting processes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/>
              <a:t>4</a:t>
            </a:r>
            <a:r>
              <a:rPr lang="en-US" baseline="30000" dirty="0" smtClean="0"/>
              <a:t>th</a:t>
            </a:r>
            <a:r>
              <a:rPr lang="en-US" dirty="0" smtClean="0"/>
              <a:t> Plenary meeting / 1</a:t>
            </a:r>
            <a:r>
              <a:rPr lang="en-US" baseline="30000" dirty="0" smtClean="0"/>
              <a:t>st</a:t>
            </a:r>
            <a:r>
              <a:rPr lang="en-US" dirty="0" smtClean="0"/>
              <a:t> Review meeting dates</a:t>
            </a:r>
            <a:endParaRPr lang="el-G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issues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PLUG-N-HARVEST</a:t>
            </a:r>
            <a:br>
              <a:rPr lang="en-US" smtClean="0"/>
            </a:br>
            <a:r>
              <a:rPr lang="en-US" smtClean="0"/>
              <a:t>ID: 768735 - H2020-EU.2.1.5.2.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34D8A-136C-4FA7-8325-F06DF2D5CB3D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34510"/>
      </p:ext>
    </p:extLst>
  </p:cSld>
  <p:clrMapOvr>
    <a:masterClrMapping/>
  </p:clrMapOvr>
</p:sld>
</file>

<file path=ppt/theme/theme1.xml><?xml version="1.0" encoding="utf-8"?>
<a:theme xmlns:a="http://schemas.openxmlformats.org/drawingml/2006/main" name="PnH - Template">
  <a:themeElements>
    <a:clrScheme name="Ανασκόπηση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Arial-Times New Roman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Ανασκόπηση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955</TotalTime>
  <Words>360</Words>
  <Application>Microsoft Office PowerPoint</Application>
  <PresentationFormat>Widescreen</PresentationFormat>
  <Paragraphs>137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Courier New</vt:lpstr>
      <vt:lpstr>Times New Roman</vt:lpstr>
      <vt:lpstr>PnH - Template</vt:lpstr>
      <vt:lpstr>Plug-N-Harvest</vt:lpstr>
      <vt:lpstr>Mail lists – Publications </vt:lpstr>
      <vt:lpstr>Telcos</vt:lpstr>
      <vt:lpstr>In person Meetings</vt:lpstr>
      <vt:lpstr>Deliverables</vt:lpstr>
      <vt:lpstr>Deliverables</vt:lpstr>
      <vt:lpstr>Open issues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Ιάκωβος Μιχαηλίδης</dc:creator>
  <cp:lastModifiedBy>Christos Ravanis</cp:lastModifiedBy>
  <cp:revision>131</cp:revision>
  <dcterms:created xsi:type="dcterms:W3CDTF">2017-08-30T15:07:01Z</dcterms:created>
  <dcterms:modified xsi:type="dcterms:W3CDTF">2018-06-19T12:39:07Z</dcterms:modified>
</cp:coreProperties>
</file>