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64"/>
  </p:notesMasterIdLst>
  <p:sldIdLst>
    <p:sldId id="258" r:id="rId2"/>
    <p:sldId id="259" r:id="rId3"/>
    <p:sldId id="290" r:id="rId4"/>
    <p:sldId id="260" r:id="rId5"/>
    <p:sldId id="307" r:id="rId6"/>
    <p:sldId id="261" r:id="rId7"/>
    <p:sldId id="264" r:id="rId8"/>
    <p:sldId id="263" r:id="rId9"/>
    <p:sldId id="304" r:id="rId10"/>
    <p:sldId id="265" r:id="rId11"/>
    <p:sldId id="292" r:id="rId12"/>
    <p:sldId id="268" r:id="rId13"/>
    <p:sldId id="305" r:id="rId14"/>
    <p:sldId id="306" r:id="rId15"/>
    <p:sldId id="267" r:id="rId16"/>
    <p:sldId id="308" r:id="rId17"/>
    <p:sldId id="271" r:id="rId18"/>
    <p:sldId id="272" r:id="rId19"/>
    <p:sldId id="295" r:id="rId20"/>
    <p:sldId id="296" r:id="rId21"/>
    <p:sldId id="310" r:id="rId22"/>
    <p:sldId id="294" r:id="rId23"/>
    <p:sldId id="298" r:id="rId24"/>
    <p:sldId id="302" r:id="rId25"/>
    <p:sldId id="311" r:id="rId26"/>
    <p:sldId id="312" r:id="rId27"/>
    <p:sldId id="313" r:id="rId28"/>
    <p:sldId id="315" r:id="rId29"/>
    <p:sldId id="316" r:id="rId30"/>
    <p:sldId id="317" r:id="rId31"/>
    <p:sldId id="318" r:id="rId32"/>
    <p:sldId id="319" r:id="rId33"/>
    <p:sldId id="320" r:id="rId34"/>
    <p:sldId id="321" r:id="rId35"/>
    <p:sldId id="322" r:id="rId36"/>
    <p:sldId id="323" r:id="rId37"/>
    <p:sldId id="301" r:id="rId38"/>
    <p:sldId id="309" r:id="rId39"/>
    <p:sldId id="291" r:id="rId40"/>
    <p:sldId id="331" r:id="rId41"/>
    <p:sldId id="332" r:id="rId42"/>
    <p:sldId id="333" r:id="rId43"/>
    <p:sldId id="334" r:id="rId44"/>
    <p:sldId id="335" r:id="rId45"/>
    <p:sldId id="336" r:id="rId46"/>
    <p:sldId id="337" r:id="rId47"/>
    <p:sldId id="338" r:id="rId48"/>
    <p:sldId id="339" r:id="rId49"/>
    <p:sldId id="340" r:id="rId50"/>
    <p:sldId id="324" r:id="rId51"/>
    <p:sldId id="325" r:id="rId52"/>
    <p:sldId id="326" r:id="rId53"/>
    <p:sldId id="327" r:id="rId54"/>
    <p:sldId id="279" r:id="rId55"/>
    <p:sldId id="282" r:id="rId56"/>
    <p:sldId id="283" r:id="rId57"/>
    <p:sldId id="328" r:id="rId58"/>
    <p:sldId id="329" r:id="rId59"/>
    <p:sldId id="330" r:id="rId60"/>
    <p:sldId id="287" r:id="rId61"/>
    <p:sldId id="300" r:id="rId62"/>
    <p:sldId id="299"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rdi pascua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4" autoAdjust="0"/>
    <p:restoredTop sz="94660"/>
  </p:normalViewPr>
  <p:slideViewPr>
    <p:cSldViewPr snapToGrid="0">
      <p:cViewPr varScale="1">
        <p:scale>
          <a:sx n="64" d="100"/>
          <a:sy n="64" d="100"/>
        </p:scale>
        <p:origin x="71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FA1D96-3344-47E2-816C-426195E95DF0}" type="doc">
      <dgm:prSet loTypeId="urn:microsoft.com/office/officeart/2005/8/layout/chevron1" loCatId="process" qsTypeId="urn:microsoft.com/office/officeart/2005/8/quickstyle/simple1" qsCatId="simple" csTypeId="urn:microsoft.com/office/officeart/2005/8/colors/accent1_2" csCatId="accent1" phldr="1"/>
      <dgm:spPr/>
    </dgm:pt>
    <dgm:pt modelId="{AB7BA68A-7E3B-47ED-AE96-C23AA633B02A}">
      <dgm:prSet phldrT="[Texto]"/>
      <dgm:spPr/>
      <dgm:t>
        <a:bodyPr/>
        <a:lstStyle/>
        <a:p>
          <a:r>
            <a:rPr lang="en-GB" noProof="0" dirty="0"/>
            <a:t>        Year</a:t>
          </a:r>
          <a:r>
            <a:rPr lang="es-ES" dirty="0"/>
            <a:t> 1                       </a:t>
          </a:r>
          <a:r>
            <a:rPr lang="es-ES" dirty="0" err="1"/>
            <a:t>Year</a:t>
          </a:r>
          <a:r>
            <a:rPr lang="es-ES" dirty="0"/>
            <a:t> 2                         </a:t>
          </a:r>
          <a:r>
            <a:rPr lang="es-ES" dirty="0" err="1"/>
            <a:t>Year</a:t>
          </a:r>
          <a:r>
            <a:rPr lang="es-ES" dirty="0"/>
            <a:t> 3</a:t>
          </a:r>
        </a:p>
      </dgm:t>
    </dgm:pt>
    <dgm:pt modelId="{6A63BAF8-C8B9-481C-BDE5-F40B2CF19351}" type="parTrans" cxnId="{04456917-1C6D-4428-921A-C3C896DB6E8F}">
      <dgm:prSet/>
      <dgm:spPr/>
      <dgm:t>
        <a:bodyPr/>
        <a:lstStyle/>
        <a:p>
          <a:endParaRPr lang="es-ES"/>
        </a:p>
      </dgm:t>
    </dgm:pt>
    <dgm:pt modelId="{2D8D7D00-0C0C-448A-8E05-E3FEC2FD3619}" type="sibTrans" cxnId="{04456917-1C6D-4428-921A-C3C896DB6E8F}">
      <dgm:prSet/>
      <dgm:spPr/>
      <dgm:t>
        <a:bodyPr/>
        <a:lstStyle/>
        <a:p>
          <a:endParaRPr lang="es-ES"/>
        </a:p>
      </dgm:t>
    </dgm:pt>
    <dgm:pt modelId="{7191A707-31AE-40CF-899F-E630BDE65631}" type="pres">
      <dgm:prSet presAssocID="{D5FA1D96-3344-47E2-816C-426195E95DF0}" presName="Name0" presStyleCnt="0">
        <dgm:presLayoutVars>
          <dgm:dir/>
          <dgm:animLvl val="lvl"/>
          <dgm:resizeHandles val="exact"/>
        </dgm:presLayoutVars>
      </dgm:prSet>
      <dgm:spPr/>
    </dgm:pt>
    <dgm:pt modelId="{D1CD5A3F-1305-43E7-BFFA-7053FDCEF0DA}" type="pres">
      <dgm:prSet presAssocID="{AB7BA68A-7E3B-47ED-AE96-C23AA633B02A}" presName="parTxOnly" presStyleLbl="node1" presStyleIdx="0" presStyleCnt="1" custLinFactNeighborY="2469">
        <dgm:presLayoutVars>
          <dgm:chMax val="0"/>
          <dgm:chPref val="0"/>
          <dgm:bulletEnabled val="1"/>
        </dgm:presLayoutVars>
      </dgm:prSet>
      <dgm:spPr/>
      <dgm:t>
        <a:bodyPr/>
        <a:lstStyle/>
        <a:p>
          <a:endParaRPr lang="es-ES"/>
        </a:p>
      </dgm:t>
    </dgm:pt>
  </dgm:ptLst>
  <dgm:cxnLst>
    <dgm:cxn modelId="{1847A49F-2363-D949-ABF5-23B8DBDA6686}" type="presOf" srcId="{AB7BA68A-7E3B-47ED-AE96-C23AA633B02A}" destId="{D1CD5A3F-1305-43E7-BFFA-7053FDCEF0DA}" srcOrd="0" destOrd="0" presId="urn:microsoft.com/office/officeart/2005/8/layout/chevron1"/>
    <dgm:cxn modelId="{9234E1FB-8AB1-0046-BE6D-505711F652B2}" type="presOf" srcId="{D5FA1D96-3344-47E2-816C-426195E95DF0}" destId="{7191A707-31AE-40CF-899F-E630BDE65631}" srcOrd="0" destOrd="0" presId="urn:microsoft.com/office/officeart/2005/8/layout/chevron1"/>
    <dgm:cxn modelId="{04456917-1C6D-4428-921A-C3C896DB6E8F}" srcId="{D5FA1D96-3344-47E2-816C-426195E95DF0}" destId="{AB7BA68A-7E3B-47ED-AE96-C23AA633B02A}" srcOrd="0" destOrd="0" parTransId="{6A63BAF8-C8B9-481C-BDE5-F40B2CF19351}" sibTransId="{2D8D7D00-0C0C-448A-8E05-E3FEC2FD3619}"/>
    <dgm:cxn modelId="{7AE0FB6D-08E7-CA44-AAB4-2F333D650AAE}" type="presParOf" srcId="{7191A707-31AE-40CF-899F-E630BDE65631}" destId="{D1CD5A3F-1305-43E7-BFFA-7053FDCEF0DA}" srcOrd="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81329FC-CDB3-43B1-B842-0C6A9DE5684A}" type="doc">
      <dgm:prSet loTypeId="urn:microsoft.com/office/officeart/2005/8/layout/hChevron3" loCatId="process" qsTypeId="urn:microsoft.com/office/officeart/2005/8/quickstyle/simple4" qsCatId="simple" csTypeId="urn:microsoft.com/office/officeart/2005/8/colors/accent1_2" csCatId="accent1" phldr="1"/>
      <dgm:spPr/>
    </dgm:pt>
    <dgm:pt modelId="{3AFC0196-96A6-4AF8-91E6-18ADE7C78BC0}">
      <dgm:prSet phldrT="[Texto]"/>
      <dgm:spPr/>
      <dgm:t>
        <a:bodyPr/>
        <a:lstStyle/>
        <a:p>
          <a:r>
            <a:rPr lang="es-ES" b="1" dirty="0"/>
            <a:t>2018</a:t>
          </a:r>
          <a:endParaRPr lang="ca-ES" b="1" dirty="0"/>
        </a:p>
      </dgm:t>
    </dgm:pt>
    <dgm:pt modelId="{442DDBA8-A579-47F7-B846-F06F7F7C15D7}" type="parTrans" cxnId="{8B7ADD56-26E1-43CC-8612-D2B501C611D9}">
      <dgm:prSet/>
      <dgm:spPr/>
      <dgm:t>
        <a:bodyPr/>
        <a:lstStyle/>
        <a:p>
          <a:endParaRPr lang="ca-ES"/>
        </a:p>
      </dgm:t>
    </dgm:pt>
    <dgm:pt modelId="{5FD53801-BE69-40CC-9D17-2E5225DB6895}" type="sibTrans" cxnId="{8B7ADD56-26E1-43CC-8612-D2B501C611D9}">
      <dgm:prSet/>
      <dgm:spPr/>
      <dgm:t>
        <a:bodyPr/>
        <a:lstStyle/>
        <a:p>
          <a:endParaRPr lang="ca-ES"/>
        </a:p>
      </dgm:t>
    </dgm:pt>
    <dgm:pt modelId="{C5C203C7-F626-40BD-9081-010C20B0DC56}" type="pres">
      <dgm:prSet presAssocID="{981329FC-CDB3-43B1-B842-0C6A9DE5684A}" presName="Name0" presStyleCnt="0">
        <dgm:presLayoutVars>
          <dgm:dir/>
          <dgm:resizeHandles val="exact"/>
        </dgm:presLayoutVars>
      </dgm:prSet>
      <dgm:spPr/>
    </dgm:pt>
    <dgm:pt modelId="{0AA44E28-695C-4FBE-9D01-AE703F8B9B33}" type="pres">
      <dgm:prSet presAssocID="{3AFC0196-96A6-4AF8-91E6-18ADE7C78BC0}" presName="parTxOnly" presStyleLbl="node1" presStyleIdx="0" presStyleCnt="1" custScaleX="100098">
        <dgm:presLayoutVars>
          <dgm:bulletEnabled val="1"/>
        </dgm:presLayoutVars>
      </dgm:prSet>
      <dgm:spPr/>
      <dgm:t>
        <a:bodyPr/>
        <a:lstStyle/>
        <a:p>
          <a:endParaRPr lang="es-ES"/>
        </a:p>
      </dgm:t>
    </dgm:pt>
  </dgm:ptLst>
  <dgm:cxnLst>
    <dgm:cxn modelId="{C455DC9B-D52C-4AB8-AC6A-3157544B7A4A}" type="presOf" srcId="{981329FC-CDB3-43B1-B842-0C6A9DE5684A}" destId="{C5C203C7-F626-40BD-9081-010C20B0DC56}" srcOrd="0" destOrd="0" presId="urn:microsoft.com/office/officeart/2005/8/layout/hChevron3"/>
    <dgm:cxn modelId="{8B7ADD56-26E1-43CC-8612-D2B501C611D9}" srcId="{981329FC-CDB3-43B1-B842-0C6A9DE5684A}" destId="{3AFC0196-96A6-4AF8-91E6-18ADE7C78BC0}" srcOrd="0" destOrd="0" parTransId="{442DDBA8-A579-47F7-B846-F06F7F7C15D7}" sibTransId="{5FD53801-BE69-40CC-9D17-2E5225DB6895}"/>
    <dgm:cxn modelId="{3B9C7E1A-B92F-4C51-876E-804D9A5B4AB9}" type="presOf" srcId="{3AFC0196-96A6-4AF8-91E6-18ADE7C78BC0}" destId="{0AA44E28-695C-4FBE-9D01-AE703F8B9B33}" srcOrd="0" destOrd="0" presId="urn:microsoft.com/office/officeart/2005/8/layout/hChevron3"/>
    <dgm:cxn modelId="{65EEC5F3-55EE-4E24-B49C-675E95C9409B}" type="presParOf" srcId="{C5C203C7-F626-40BD-9081-010C20B0DC56}" destId="{0AA44E28-695C-4FBE-9D01-AE703F8B9B3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1329FC-CDB3-43B1-B842-0C6A9DE5684A}" type="doc">
      <dgm:prSet loTypeId="urn:microsoft.com/office/officeart/2005/8/layout/hChevron3" loCatId="process" qsTypeId="urn:microsoft.com/office/officeart/2005/8/quickstyle/simple4" qsCatId="simple" csTypeId="urn:microsoft.com/office/officeart/2005/8/colors/accent1_2" csCatId="accent1" phldr="1"/>
      <dgm:spPr/>
    </dgm:pt>
    <dgm:pt modelId="{B2E29532-1843-484F-A004-6912C60E0C51}">
      <dgm:prSet phldrT="[Texto]"/>
      <dgm:spPr/>
      <dgm:t>
        <a:bodyPr/>
        <a:lstStyle/>
        <a:p>
          <a:r>
            <a:rPr lang="es-ES" b="1" dirty="0"/>
            <a:t>2018</a:t>
          </a:r>
          <a:endParaRPr lang="ca-ES" b="1" dirty="0"/>
        </a:p>
      </dgm:t>
    </dgm:pt>
    <dgm:pt modelId="{50B00A01-8DCB-4475-8B3F-58F65CB355EC}" type="parTrans" cxnId="{7CACFC44-E8E8-4B28-B2DE-A62091EC9818}">
      <dgm:prSet/>
      <dgm:spPr/>
      <dgm:t>
        <a:bodyPr/>
        <a:lstStyle/>
        <a:p>
          <a:endParaRPr lang="ca-ES"/>
        </a:p>
      </dgm:t>
    </dgm:pt>
    <dgm:pt modelId="{32702020-3D9C-4A0D-8143-28D564CB544F}" type="sibTrans" cxnId="{7CACFC44-E8E8-4B28-B2DE-A62091EC9818}">
      <dgm:prSet/>
      <dgm:spPr/>
      <dgm:t>
        <a:bodyPr/>
        <a:lstStyle/>
        <a:p>
          <a:endParaRPr lang="ca-ES"/>
        </a:p>
      </dgm:t>
    </dgm:pt>
    <dgm:pt modelId="{3AFC0196-96A6-4AF8-91E6-18ADE7C78BC0}">
      <dgm:prSet phldrT="[Texto]"/>
      <dgm:spPr/>
      <dgm:t>
        <a:bodyPr/>
        <a:lstStyle/>
        <a:p>
          <a:r>
            <a:rPr lang="es-ES" b="1" dirty="0"/>
            <a:t>2017</a:t>
          </a:r>
          <a:endParaRPr lang="ca-ES" b="1" dirty="0"/>
        </a:p>
      </dgm:t>
    </dgm:pt>
    <dgm:pt modelId="{442DDBA8-A579-47F7-B846-F06F7F7C15D7}" type="parTrans" cxnId="{8B7ADD56-26E1-43CC-8612-D2B501C611D9}">
      <dgm:prSet/>
      <dgm:spPr/>
      <dgm:t>
        <a:bodyPr/>
        <a:lstStyle/>
        <a:p>
          <a:endParaRPr lang="ca-ES"/>
        </a:p>
      </dgm:t>
    </dgm:pt>
    <dgm:pt modelId="{5FD53801-BE69-40CC-9D17-2E5225DB6895}" type="sibTrans" cxnId="{8B7ADD56-26E1-43CC-8612-D2B501C611D9}">
      <dgm:prSet/>
      <dgm:spPr/>
      <dgm:t>
        <a:bodyPr/>
        <a:lstStyle/>
        <a:p>
          <a:endParaRPr lang="ca-ES"/>
        </a:p>
      </dgm:t>
    </dgm:pt>
    <dgm:pt modelId="{C5C203C7-F626-40BD-9081-010C20B0DC56}" type="pres">
      <dgm:prSet presAssocID="{981329FC-CDB3-43B1-B842-0C6A9DE5684A}" presName="Name0" presStyleCnt="0">
        <dgm:presLayoutVars>
          <dgm:dir/>
          <dgm:resizeHandles val="exact"/>
        </dgm:presLayoutVars>
      </dgm:prSet>
      <dgm:spPr/>
    </dgm:pt>
    <dgm:pt modelId="{0AA44E28-695C-4FBE-9D01-AE703F8B9B33}" type="pres">
      <dgm:prSet presAssocID="{3AFC0196-96A6-4AF8-91E6-18ADE7C78BC0}" presName="parTxOnly" presStyleLbl="node1" presStyleIdx="0" presStyleCnt="2" custScaleX="57987">
        <dgm:presLayoutVars>
          <dgm:bulletEnabled val="1"/>
        </dgm:presLayoutVars>
      </dgm:prSet>
      <dgm:spPr/>
      <dgm:t>
        <a:bodyPr/>
        <a:lstStyle/>
        <a:p>
          <a:endParaRPr lang="es-ES"/>
        </a:p>
      </dgm:t>
    </dgm:pt>
    <dgm:pt modelId="{5D77BD5D-2654-4B4A-84BA-B3FC62C440E0}" type="pres">
      <dgm:prSet presAssocID="{5FD53801-BE69-40CC-9D17-2E5225DB6895}" presName="parSpace" presStyleCnt="0"/>
      <dgm:spPr/>
    </dgm:pt>
    <dgm:pt modelId="{A0551BF4-E666-412F-ADBC-22C394D57E22}" type="pres">
      <dgm:prSet presAssocID="{B2E29532-1843-484F-A004-6912C60E0C51}" presName="parTxOnly" presStyleLbl="node1" presStyleIdx="1" presStyleCnt="2" custLinFactNeighborX="68" custLinFactNeighborY="18708">
        <dgm:presLayoutVars>
          <dgm:bulletEnabled val="1"/>
        </dgm:presLayoutVars>
      </dgm:prSet>
      <dgm:spPr/>
      <dgm:t>
        <a:bodyPr/>
        <a:lstStyle/>
        <a:p>
          <a:endParaRPr lang="es-ES"/>
        </a:p>
      </dgm:t>
    </dgm:pt>
  </dgm:ptLst>
  <dgm:cxnLst>
    <dgm:cxn modelId="{C455DC9B-D52C-4AB8-AC6A-3157544B7A4A}" type="presOf" srcId="{981329FC-CDB3-43B1-B842-0C6A9DE5684A}" destId="{C5C203C7-F626-40BD-9081-010C20B0DC56}" srcOrd="0" destOrd="0" presId="urn:microsoft.com/office/officeart/2005/8/layout/hChevron3"/>
    <dgm:cxn modelId="{8B7ADD56-26E1-43CC-8612-D2B501C611D9}" srcId="{981329FC-CDB3-43B1-B842-0C6A9DE5684A}" destId="{3AFC0196-96A6-4AF8-91E6-18ADE7C78BC0}" srcOrd="0" destOrd="0" parTransId="{442DDBA8-A579-47F7-B846-F06F7F7C15D7}" sibTransId="{5FD53801-BE69-40CC-9D17-2E5225DB6895}"/>
    <dgm:cxn modelId="{7CACFC44-E8E8-4B28-B2DE-A62091EC9818}" srcId="{981329FC-CDB3-43B1-B842-0C6A9DE5684A}" destId="{B2E29532-1843-484F-A004-6912C60E0C51}" srcOrd="1" destOrd="0" parTransId="{50B00A01-8DCB-4475-8B3F-58F65CB355EC}" sibTransId="{32702020-3D9C-4A0D-8143-28D564CB544F}"/>
    <dgm:cxn modelId="{3B9C7E1A-B92F-4C51-876E-804D9A5B4AB9}" type="presOf" srcId="{3AFC0196-96A6-4AF8-91E6-18ADE7C78BC0}" destId="{0AA44E28-695C-4FBE-9D01-AE703F8B9B33}" srcOrd="0" destOrd="0" presId="urn:microsoft.com/office/officeart/2005/8/layout/hChevron3"/>
    <dgm:cxn modelId="{95FE7FC7-3918-4D62-99B8-5790804DAB98}" type="presOf" srcId="{B2E29532-1843-484F-A004-6912C60E0C51}" destId="{A0551BF4-E666-412F-ADBC-22C394D57E22}" srcOrd="0" destOrd="0" presId="urn:microsoft.com/office/officeart/2005/8/layout/hChevron3"/>
    <dgm:cxn modelId="{65EEC5F3-55EE-4E24-B49C-675E95C9409B}" type="presParOf" srcId="{C5C203C7-F626-40BD-9081-010C20B0DC56}" destId="{0AA44E28-695C-4FBE-9D01-AE703F8B9B33}" srcOrd="0" destOrd="0" presId="urn:microsoft.com/office/officeart/2005/8/layout/hChevron3"/>
    <dgm:cxn modelId="{42CF789F-412C-4733-A1E2-8304F15BA6F3}" type="presParOf" srcId="{C5C203C7-F626-40BD-9081-010C20B0DC56}" destId="{5D77BD5D-2654-4B4A-84BA-B3FC62C440E0}" srcOrd="1" destOrd="0" presId="urn:microsoft.com/office/officeart/2005/8/layout/hChevron3"/>
    <dgm:cxn modelId="{A7EA6068-584A-42FD-9837-618737A3F791}" type="presParOf" srcId="{C5C203C7-F626-40BD-9081-010C20B0DC56}" destId="{A0551BF4-E666-412F-ADBC-22C394D57E22}"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1329FC-CDB3-43B1-B842-0C6A9DE5684A}" type="doc">
      <dgm:prSet loTypeId="urn:microsoft.com/office/officeart/2005/8/layout/hChevron3" loCatId="process" qsTypeId="urn:microsoft.com/office/officeart/2005/8/quickstyle/simple4" qsCatId="simple" csTypeId="urn:microsoft.com/office/officeart/2005/8/colors/accent1_2" csCatId="accent1" phldr="1"/>
      <dgm:spPr/>
    </dgm:pt>
    <dgm:pt modelId="{3AFC0196-96A6-4AF8-91E6-18ADE7C78BC0}">
      <dgm:prSet phldrT="[Texto]"/>
      <dgm:spPr/>
      <dgm:t>
        <a:bodyPr/>
        <a:lstStyle/>
        <a:p>
          <a:r>
            <a:rPr lang="es-ES" b="1" dirty="0"/>
            <a:t>2018</a:t>
          </a:r>
          <a:endParaRPr lang="ca-ES" b="1" dirty="0"/>
        </a:p>
      </dgm:t>
    </dgm:pt>
    <dgm:pt modelId="{442DDBA8-A579-47F7-B846-F06F7F7C15D7}" type="parTrans" cxnId="{8B7ADD56-26E1-43CC-8612-D2B501C611D9}">
      <dgm:prSet/>
      <dgm:spPr/>
      <dgm:t>
        <a:bodyPr/>
        <a:lstStyle/>
        <a:p>
          <a:endParaRPr lang="ca-ES"/>
        </a:p>
      </dgm:t>
    </dgm:pt>
    <dgm:pt modelId="{5FD53801-BE69-40CC-9D17-2E5225DB6895}" type="sibTrans" cxnId="{8B7ADD56-26E1-43CC-8612-D2B501C611D9}">
      <dgm:prSet/>
      <dgm:spPr/>
      <dgm:t>
        <a:bodyPr/>
        <a:lstStyle/>
        <a:p>
          <a:endParaRPr lang="ca-ES"/>
        </a:p>
      </dgm:t>
    </dgm:pt>
    <dgm:pt modelId="{C5C203C7-F626-40BD-9081-010C20B0DC56}" type="pres">
      <dgm:prSet presAssocID="{981329FC-CDB3-43B1-B842-0C6A9DE5684A}" presName="Name0" presStyleCnt="0">
        <dgm:presLayoutVars>
          <dgm:dir/>
          <dgm:resizeHandles val="exact"/>
        </dgm:presLayoutVars>
      </dgm:prSet>
      <dgm:spPr/>
    </dgm:pt>
    <dgm:pt modelId="{0AA44E28-695C-4FBE-9D01-AE703F8B9B33}" type="pres">
      <dgm:prSet presAssocID="{3AFC0196-96A6-4AF8-91E6-18ADE7C78BC0}" presName="parTxOnly" presStyleLbl="node1" presStyleIdx="0" presStyleCnt="1" custScaleX="100098">
        <dgm:presLayoutVars>
          <dgm:bulletEnabled val="1"/>
        </dgm:presLayoutVars>
      </dgm:prSet>
      <dgm:spPr/>
      <dgm:t>
        <a:bodyPr/>
        <a:lstStyle/>
        <a:p>
          <a:endParaRPr lang="es-ES"/>
        </a:p>
      </dgm:t>
    </dgm:pt>
  </dgm:ptLst>
  <dgm:cxnLst>
    <dgm:cxn modelId="{C455DC9B-D52C-4AB8-AC6A-3157544B7A4A}" type="presOf" srcId="{981329FC-CDB3-43B1-B842-0C6A9DE5684A}" destId="{C5C203C7-F626-40BD-9081-010C20B0DC56}" srcOrd="0" destOrd="0" presId="urn:microsoft.com/office/officeart/2005/8/layout/hChevron3"/>
    <dgm:cxn modelId="{8B7ADD56-26E1-43CC-8612-D2B501C611D9}" srcId="{981329FC-CDB3-43B1-B842-0C6A9DE5684A}" destId="{3AFC0196-96A6-4AF8-91E6-18ADE7C78BC0}" srcOrd="0" destOrd="0" parTransId="{442DDBA8-A579-47F7-B846-F06F7F7C15D7}" sibTransId="{5FD53801-BE69-40CC-9D17-2E5225DB6895}"/>
    <dgm:cxn modelId="{3B9C7E1A-B92F-4C51-876E-804D9A5B4AB9}" type="presOf" srcId="{3AFC0196-96A6-4AF8-91E6-18ADE7C78BC0}" destId="{0AA44E28-695C-4FBE-9D01-AE703F8B9B33}" srcOrd="0" destOrd="0" presId="urn:microsoft.com/office/officeart/2005/8/layout/hChevron3"/>
    <dgm:cxn modelId="{65EEC5F3-55EE-4E24-B49C-675E95C9409B}" type="presParOf" srcId="{C5C203C7-F626-40BD-9081-010C20B0DC56}" destId="{0AA44E28-695C-4FBE-9D01-AE703F8B9B3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1329FC-CDB3-43B1-B842-0C6A9DE5684A}" type="doc">
      <dgm:prSet loTypeId="urn:microsoft.com/office/officeart/2005/8/layout/hChevron3" loCatId="process" qsTypeId="urn:microsoft.com/office/officeart/2005/8/quickstyle/simple4" qsCatId="simple" csTypeId="urn:microsoft.com/office/officeart/2005/8/colors/accent1_2" csCatId="accent1" phldr="1"/>
      <dgm:spPr/>
    </dgm:pt>
    <dgm:pt modelId="{3AFC0196-96A6-4AF8-91E6-18ADE7C78BC0}">
      <dgm:prSet phldrT="[Texto]"/>
      <dgm:spPr/>
      <dgm:t>
        <a:bodyPr/>
        <a:lstStyle/>
        <a:p>
          <a:r>
            <a:rPr lang="es-ES" b="1" dirty="0"/>
            <a:t>2018</a:t>
          </a:r>
          <a:endParaRPr lang="ca-ES" b="1" dirty="0"/>
        </a:p>
      </dgm:t>
    </dgm:pt>
    <dgm:pt modelId="{442DDBA8-A579-47F7-B846-F06F7F7C15D7}" type="parTrans" cxnId="{8B7ADD56-26E1-43CC-8612-D2B501C611D9}">
      <dgm:prSet/>
      <dgm:spPr/>
      <dgm:t>
        <a:bodyPr/>
        <a:lstStyle/>
        <a:p>
          <a:endParaRPr lang="ca-ES"/>
        </a:p>
      </dgm:t>
    </dgm:pt>
    <dgm:pt modelId="{5FD53801-BE69-40CC-9D17-2E5225DB6895}" type="sibTrans" cxnId="{8B7ADD56-26E1-43CC-8612-D2B501C611D9}">
      <dgm:prSet/>
      <dgm:spPr/>
      <dgm:t>
        <a:bodyPr/>
        <a:lstStyle/>
        <a:p>
          <a:endParaRPr lang="ca-ES"/>
        </a:p>
      </dgm:t>
    </dgm:pt>
    <dgm:pt modelId="{C5C203C7-F626-40BD-9081-010C20B0DC56}" type="pres">
      <dgm:prSet presAssocID="{981329FC-CDB3-43B1-B842-0C6A9DE5684A}" presName="Name0" presStyleCnt="0">
        <dgm:presLayoutVars>
          <dgm:dir/>
          <dgm:resizeHandles val="exact"/>
        </dgm:presLayoutVars>
      </dgm:prSet>
      <dgm:spPr/>
    </dgm:pt>
    <dgm:pt modelId="{0AA44E28-695C-4FBE-9D01-AE703F8B9B33}" type="pres">
      <dgm:prSet presAssocID="{3AFC0196-96A6-4AF8-91E6-18ADE7C78BC0}" presName="parTxOnly" presStyleLbl="node1" presStyleIdx="0" presStyleCnt="1" custScaleX="100098">
        <dgm:presLayoutVars>
          <dgm:bulletEnabled val="1"/>
        </dgm:presLayoutVars>
      </dgm:prSet>
      <dgm:spPr/>
      <dgm:t>
        <a:bodyPr/>
        <a:lstStyle/>
        <a:p>
          <a:endParaRPr lang="es-ES"/>
        </a:p>
      </dgm:t>
    </dgm:pt>
  </dgm:ptLst>
  <dgm:cxnLst>
    <dgm:cxn modelId="{C455DC9B-D52C-4AB8-AC6A-3157544B7A4A}" type="presOf" srcId="{981329FC-CDB3-43B1-B842-0C6A9DE5684A}" destId="{C5C203C7-F626-40BD-9081-010C20B0DC56}" srcOrd="0" destOrd="0" presId="urn:microsoft.com/office/officeart/2005/8/layout/hChevron3"/>
    <dgm:cxn modelId="{8B7ADD56-26E1-43CC-8612-D2B501C611D9}" srcId="{981329FC-CDB3-43B1-B842-0C6A9DE5684A}" destId="{3AFC0196-96A6-4AF8-91E6-18ADE7C78BC0}" srcOrd="0" destOrd="0" parTransId="{442DDBA8-A579-47F7-B846-F06F7F7C15D7}" sibTransId="{5FD53801-BE69-40CC-9D17-2E5225DB6895}"/>
    <dgm:cxn modelId="{3B9C7E1A-B92F-4C51-876E-804D9A5B4AB9}" type="presOf" srcId="{3AFC0196-96A6-4AF8-91E6-18ADE7C78BC0}" destId="{0AA44E28-695C-4FBE-9D01-AE703F8B9B33}" srcOrd="0" destOrd="0" presId="urn:microsoft.com/office/officeart/2005/8/layout/hChevron3"/>
    <dgm:cxn modelId="{65EEC5F3-55EE-4E24-B49C-675E95C9409B}" type="presParOf" srcId="{C5C203C7-F626-40BD-9081-010C20B0DC56}" destId="{0AA44E28-695C-4FBE-9D01-AE703F8B9B3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1329FC-CDB3-43B1-B842-0C6A9DE5684A}" type="doc">
      <dgm:prSet loTypeId="urn:microsoft.com/office/officeart/2005/8/layout/hChevron3" loCatId="process" qsTypeId="urn:microsoft.com/office/officeart/2005/8/quickstyle/simple4" qsCatId="simple" csTypeId="urn:microsoft.com/office/officeart/2005/8/colors/accent1_2" csCatId="accent1" phldr="1"/>
      <dgm:spPr/>
    </dgm:pt>
    <dgm:pt modelId="{3AFC0196-96A6-4AF8-91E6-18ADE7C78BC0}">
      <dgm:prSet phldrT="[Texto]"/>
      <dgm:spPr/>
      <dgm:t>
        <a:bodyPr/>
        <a:lstStyle/>
        <a:p>
          <a:r>
            <a:rPr lang="es-ES" b="1" dirty="0"/>
            <a:t>2018</a:t>
          </a:r>
          <a:endParaRPr lang="ca-ES" b="1" dirty="0"/>
        </a:p>
      </dgm:t>
    </dgm:pt>
    <dgm:pt modelId="{442DDBA8-A579-47F7-B846-F06F7F7C15D7}" type="parTrans" cxnId="{8B7ADD56-26E1-43CC-8612-D2B501C611D9}">
      <dgm:prSet/>
      <dgm:spPr/>
      <dgm:t>
        <a:bodyPr/>
        <a:lstStyle/>
        <a:p>
          <a:endParaRPr lang="ca-ES"/>
        </a:p>
      </dgm:t>
    </dgm:pt>
    <dgm:pt modelId="{5FD53801-BE69-40CC-9D17-2E5225DB6895}" type="sibTrans" cxnId="{8B7ADD56-26E1-43CC-8612-D2B501C611D9}">
      <dgm:prSet/>
      <dgm:spPr/>
      <dgm:t>
        <a:bodyPr/>
        <a:lstStyle/>
        <a:p>
          <a:endParaRPr lang="ca-ES"/>
        </a:p>
      </dgm:t>
    </dgm:pt>
    <dgm:pt modelId="{C5C203C7-F626-40BD-9081-010C20B0DC56}" type="pres">
      <dgm:prSet presAssocID="{981329FC-CDB3-43B1-B842-0C6A9DE5684A}" presName="Name0" presStyleCnt="0">
        <dgm:presLayoutVars>
          <dgm:dir/>
          <dgm:resizeHandles val="exact"/>
        </dgm:presLayoutVars>
      </dgm:prSet>
      <dgm:spPr/>
    </dgm:pt>
    <dgm:pt modelId="{0AA44E28-695C-4FBE-9D01-AE703F8B9B33}" type="pres">
      <dgm:prSet presAssocID="{3AFC0196-96A6-4AF8-91E6-18ADE7C78BC0}" presName="parTxOnly" presStyleLbl="node1" presStyleIdx="0" presStyleCnt="1" custScaleX="100098">
        <dgm:presLayoutVars>
          <dgm:bulletEnabled val="1"/>
        </dgm:presLayoutVars>
      </dgm:prSet>
      <dgm:spPr/>
      <dgm:t>
        <a:bodyPr/>
        <a:lstStyle/>
        <a:p>
          <a:endParaRPr lang="es-ES"/>
        </a:p>
      </dgm:t>
    </dgm:pt>
  </dgm:ptLst>
  <dgm:cxnLst>
    <dgm:cxn modelId="{C455DC9B-D52C-4AB8-AC6A-3157544B7A4A}" type="presOf" srcId="{981329FC-CDB3-43B1-B842-0C6A9DE5684A}" destId="{C5C203C7-F626-40BD-9081-010C20B0DC56}" srcOrd="0" destOrd="0" presId="urn:microsoft.com/office/officeart/2005/8/layout/hChevron3"/>
    <dgm:cxn modelId="{8B7ADD56-26E1-43CC-8612-D2B501C611D9}" srcId="{981329FC-CDB3-43B1-B842-0C6A9DE5684A}" destId="{3AFC0196-96A6-4AF8-91E6-18ADE7C78BC0}" srcOrd="0" destOrd="0" parTransId="{442DDBA8-A579-47F7-B846-F06F7F7C15D7}" sibTransId="{5FD53801-BE69-40CC-9D17-2E5225DB6895}"/>
    <dgm:cxn modelId="{3B9C7E1A-B92F-4C51-876E-804D9A5B4AB9}" type="presOf" srcId="{3AFC0196-96A6-4AF8-91E6-18ADE7C78BC0}" destId="{0AA44E28-695C-4FBE-9D01-AE703F8B9B33}" srcOrd="0" destOrd="0" presId="urn:microsoft.com/office/officeart/2005/8/layout/hChevron3"/>
    <dgm:cxn modelId="{65EEC5F3-55EE-4E24-B49C-675E95C9409B}" type="presParOf" srcId="{C5C203C7-F626-40BD-9081-010C20B0DC56}" destId="{0AA44E28-695C-4FBE-9D01-AE703F8B9B33}"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FA1D96-3344-47E2-816C-426195E95DF0}" type="doc">
      <dgm:prSet loTypeId="urn:microsoft.com/office/officeart/2005/8/layout/chevron1" loCatId="process" qsTypeId="urn:microsoft.com/office/officeart/2005/8/quickstyle/simple1" qsCatId="simple" csTypeId="urn:microsoft.com/office/officeart/2005/8/colors/accent1_2" csCatId="accent1" phldr="1"/>
      <dgm:spPr/>
    </dgm:pt>
    <dgm:pt modelId="{E1F1FED4-891D-4274-8898-C1B0A813508F}">
      <dgm:prSet phldrT="[Texto]"/>
      <dgm:spPr>
        <a:solidFill>
          <a:srgbClr val="379901"/>
        </a:solidFill>
      </dgm:spPr>
      <dgm:t>
        <a:bodyPr/>
        <a:lstStyle/>
        <a:p>
          <a:endParaRPr lang="es-ES" dirty="0"/>
        </a:p>
      </dgm:t>
    </dgm:pt>
    <dgm:pt modelId="{D3398C06-D15E-4995-989B-0A71AF495747}" type="parTrans" cxnId="{8AB7908F-0F27-499F-8049-68523B5016C7}">
      <dgm:prSet/>
      <dgm:spPr/>
      <dgm:t>
        <a:bodyPr/>
        <a:lstStyle/>
        <a:p>
          <a:endParaRPr lang="es-ES"/>
        </a:p>
      </dgm:t>
    </dgm:pt>
    <dgm:pt modelId="{3CA09416-539F-4F1B-8846-2873BE718338}" type="sibTrans" cxnId="{8AB7908F-0F27-499F-8049-68523B5016C7}">
      <dgm:prSet/>
      <dgm:spPr/>
      <dgm:t>
        <a:bodyPr/>
        <a:lstStyle/>
        <a:p>
          <a:endParaRPr lang="es-ES"/>
        </a:p>
      </dgm:t>
    </dgm:pt>
    <dgm:pt modelId="{7191A707-31AE-40CF-899F-E630BDE65631}" type="pres">
      <dgm:prSet presAssocID="{D5FA1D96-3344-47E2-816C-426195E95DF0}" presName="Name0" presStyleCnt="0">
        <dgm:presLayoutVars>
          <dgm:dir/>
          <dgm:animLvl val="lvl"/>
          <dgm:resizeHandles val="exact"/>
        </dgm:presLayoutVars>
      </dgm:prSet>
      <dgm:spPr/>
    </dgm:pt>
    <dgm:pt modelId="{FC700D6B-76B1-4DB6-84AE-D07492780959}" type="pres">
      <dgm:prSet presAssocID="{E1F1FED4-891D-4274-8898-C1B0A813508F}" presName="parTxOnly" presStyleLbl="node1" presStyleIdx="0" presStyleCnt="1">
        <dgm:presLayoutVars>
          <dgm:chMax val="0"/>
          <dgm:chPref val="0"/>
          <dgm:bulletEnabled val="1"/>
        </dgm:presLayoutVars>
      </dgm:prSet>
      <dgm:spPr/>
      <dgm:t>
        <a:bodyPr/>
        <a:lstStyle/>
        <a:p>
          <a:endParaRPr lang="es-ES"/>
        </a:p>
      </dgm:t>
    </dgm:pt>
  </dgm:ptLst>
  <dgm:cxnLst>
    <dgm:cxn modelId="{2A5FEC72-10CF-4197-A9B9-D4BABF06AD75}" type="presOf" srcId="{E1F1FED4-891D-4274-8898-C1B0A813508F}" destId="{FC700D6B-76B1-4DB6-84AE-D07492780959}" srcOrd="0" destOrd="0" presId="urn:microsoft.com/office/officeart/2005/8/layout/chevron1"/>
    <dgm:cxn modelId="{8AB7908F-0F27-499F-8049-68523B5016C7}" srcId="{D5FA1D96-3344-47E2-816C-426195E95DF0}" destId="{E1F1FED4-891D-4274-8898-C1B0A813508F}" srcOrd="0" destOrd="0" parTransId="{D3398C06-D15E-4995-989B-0A71AF495747}" sibTransId="{3CA09416-539F-4F1B-8846-2873BE718338}"/>
    <dgm:cxn modelId="{1D335065-7C2E-4499-B975-79371D210CDA}" type="presOf" srcId="{D5FA1D96-3344-47E2-816C-426195E95DF0}" destId="{7191A707-31AE-40CF-899F-E630BDE65631}" srcOrd="0" destOrd="0" presId="urn:microsoft.com/office/officeart/2005/8/layout/chevron1"/>
    <dgm:cxn modelId="{6D9D305C-2DDA-4FAA-9F73-05A992C89ADB}" type="presParOf" srcId="{7191A707-31AE-40CF-899F-E630BDE65631}" destId="{FC700D6B-76B1-4DB6-84AE-D07492780959}" srcOrd="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5FA1D96-3344-47E2-816C-426195E95DF0}" type="doc">
      <dgm:prSet loTypeId="urn:microsoft.com/office/officeart/2005/8/layout/chevron1" loCatId="process" qsTypeId="urn:microsoft.com/office/officeart/2005/8/quickstyle/simple1" qsCatId="simple" csTypeId="urn:microsoft.com/office/officeart/2005/8/colors/accent1_2" csCatId="accent1" phldr="1"/>
      <dgm:spPr/>
    </dgm:pt>
    <dgm:pt modelId="{AB7BA68A-7E3B-47ED-AE96-C23AA633B02A}">
      <dgm:prSet phldrT="[Texto]"/>
      <dgm:spPr/>
      <dgm:t>
        <a:bodyPr/>
        <a:lstStyle/>
        <a:p>
          <a:r>
            <a:rPr lang="en-GB" noProof="0" dirty="0"/>
            <a:t>Year</a:t>
          </a:r>
          <a:r>
            <a:rPr lang="es-ES" dirty="0"/>
            <a:t> 1            </a:t>
          </a:r>
          <a:r>
            <a:rPr lang="es-ES" dirty="0" err="1"/>
            <a:t>Year</a:t>
          </a:r>
          <a:r>
            <a:rPr lang="es-ES" dirty="0"/>
            <a:t> 2           </a:t>
          </a:r>
          <a:r>
            <a:rPr lang="es-ES" dirty="0" err="1"/>
            <a:t>Year</a:t>
          </a:r>
          <a:r>
            <a:rPr lang="es-ES" dirty="0"/>
            <a:t> 3            </a:t>
          </a:r>
          <a:r>
            <a:rPr lang="es-ES" dirty="0" err="1"/>
            <a:t>Year</a:t>
          </a:r>
          <a:r>
            <a:rPr lang="es-ES" dirty="0"/>
            <a:t> 4     </a:t>
          </a:r>
        </a:p>
      </dgm:t>
    </dgm:pt>
    <dgm:pt modelId="{6A63BAF8-C8B9-481C-BDE5-F40B2CF19351}" type="parTrans" cxnId="{04456917-1C6D-4428-921A-C3C896DB6E8F}">
      <dgm:prSet/>
      <dgm:spPr/>
      <dgm:t>
        <a:bodyPr/>
        <a:lstStyle/>
        <a:p>
          <a:endParaRPr lang="es-ES"/>
        </a:p>
      </dgm:t>
    </dgm:pt>
    <dgm:pt modelId="{2D8D7D00-0C0C-448A-8E05-E3FEC2FD3619}" type="sibTrans" cxnId="{04456917-1C6D-4428-921A-C3C896DB6E8F}">
      <dgm:prSet/>
      <dgm:spPr/>
      <dgm:t>
        <a:bodyPr/>
        <a:lstStyle/>
        <a:p>
          <a:endParaRPr lang="es-ES"/>
        </a:p>
      </dgm:t>
    </dgm:pt>
    <dgm:pt modelId="{7191A707-31AE-40CF-899F-E630BDE65631}" type="pres">
      <dgm:prSet presAssocID="{D5FA1D96-3344-47E2-816C-426195E95DF0}" presName="Name0" presStyleCnt="0">
        <dgm:presLayoutVars>
          <dgm:dir/>
          <dgm:animLvl val="lvl"/>
          <dgm:resizeHandles val="exact"/>
        </dgm:presLayoutVars>
      </dgm:prSet>
      <dgm:spPr/>
    </dgm:pt>
    <dgm:pt modelId="{D1CD5A3F-1305-43E7-BFFA-7053FDCEF0DA}" type="pres">
      <dgm:prSet presAssocID="{AB7BA68A-7E3B-47ED-AE96-C23AA633B02A}" presName="parTxOnly" presStyleLbl="node1" presStyleIdx="0" presStyleCnt="1" custLinFactNeighborY="2469">
        <dgm:presLayoutVars>
          <dgm:chMax val="0"/>
          <dgm:chPref val="0"/>
          <dgm:bulletEnabled val="1"/>
        </dgm:presLayoutVars>
      </dgm:prSet>
      <dgm:spPr/>
      <dgm:t>
        <a:bodyPr/>
        <a:lstStyle/>
        <a:p>
          <a:endParaRPr lang="es-ES"/>
        </a:p>
      </dgm:t>
    </dgm:pt>
  </dgm:ptLst>
  <dgm:cxnLst>
    <dgm:cxn modelId="{1847A49F-2363-D949-ABF5-23B8DBDA6686}" type="presOf" srcId="{AB7BA68A-7E3B-47ED-AE96-C23AA633B02A}" destId="{D1CD5A3F-1305-43E7-BFFA-7053FDCEF0DA}" srcOrd="0" destOrd="0" presId="urn:microsoft.com/office/officeart/2005/8/layout/chevron1"/>
    <dgm:cxn modelId="{9234E1FB-8AB1-0046-BE6D-505711F652B2}" type="presOf" srcId="{D5FA1D96-3344-47E2-816C-426195E95DF0}" destId="{7191A707-31AE-40CF-899F-E630BDE65631}" srcOrd="0" destOrd="0" presId="urn:microsoft.com/office/officeart/2005/8/layout/chevron1"/>
    <dgm:cxn modelId="{04456917-1C6D-4428-921A-C3C896DB6E8F}" srcId="{D5FA1D96-3344-47E2-816C-426195E95DF0}" destId="{AB7BA68A-7E3B-47ED-AE96-C23AA633B02A}" srcOrd="0" destOrd="0" parTransId="{6A63BAF8-C8B9-481C-BDE5-F40B2CF19351}" sibTransId="{2D8D7D00-0C0C-448A-8E05-E3FEC2FD3619}"/>
    <dgm:cxn modelId="{7AE0FB6D-08E7-CA44-AAB4-2F333D650AAE}" type="presParOf" srcId="{7191A707-31AE-40CF-899F-E630BDE65631}" destId="{D1CD5A3F-1305-43E7-BFFA-7053FDCEF0DA}" srcOrd="0"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1329FC-CDB3-43B1-B842-0C6A9DE5684A}" type="doc">
      <dgm:prSet loTypeId="urn:microsoft.com/office/officeart/2005/8/layout/hChevron3" loCatId="process" qsTypeId="urn:microsoft.com/office/officeart/2005/8/quickstyle/simple4" qsCatId="simple" csTypeId="urn:microsoft.com/office/officeart/2005/8/colors/accent1_2" csCatId="accent1" phldr="1"/>
      <dgm:spPr/>
    </dgm:pt>
    <dgm:pt modelId="{B2E29532-1843-484F-A004-6912C60E0C51}">
      <dgm:prSet phldrT="[Texto]"/>
      <dgm:spPr/>
      <dgm:t>
        <a:bodyPr/>
        <a:lstStyle/>
        <a:p>
          <a:r>
            <a:rPr lang="es-ES" b="1" dirty="0"/>
            <a:t>2018</a:t>
          </a:r>
          <a:endParaRPr lang="ca-ES" b="1" dirty="0"/>
        </a:p>
      </dgm:t>
    </dgm:pt>
    <dgm:pt modelId="{50B00A01-8DCB-4475-8B3F-58F65CB355EC}" type="parTrans" cxnId="{7CACFC44-E8E8-4B28-B2DE-A62091EC9818}">
      <dgm:prSet/>
      <dgm:spPr/>
      <dgm:t>
        <a:bodyPr/>
        <a:lstStyle/>
        <a:p>
          <a:endParaRPr lang="ca-ES"/>
        </a:p>
      </dgm:t>
    </dgm:pt>
    <dgm:pt modelId="{32702020-3D9C-4A0D-8143-28D564CB544F}" type="sibTrans" cxnId="{7CACFC44-E8E8-4B28-B2DE-A62091EC9818}">
      <dgm:prSet/>
      <dgm:spPr/>
      <dgm:t>
        <a:bodyPr/>
        <a:lstStyle/>
        <a:p>
          <a:endParaRPr lang="ca-ES"/>
        </a:p>
      </dgm:t>
    </dgm:pt>
    <dgm:pt modelId="{3AFC0196-96A6-4AF8-91E6-18ADE7C78BC0}">
      <dgm:prSet phldrT="[Texto]"/>
      <dgm:spPr/>
      <dgm:t>
        <a:bodyPr/>
        <a:lstStyle/>
        <a:p>
          <a:endParaRPr lang="ca-ES" b="1" dirty="0"/>
        </a:p>
      </dgm:t>
    </dgm:pt>
    <dgm:pt modelId="{442DDBA8-A579-47F7-B846-F06F7F7C15D7}" type="parTrans" cxnId="{8B7ADD56-26E1-43CC-8612-D2B501C611D9}">
      <dgm:prSet/>
      <dgm:spPr/>
      <dgm:t>
        <a:bodyPr/>
        <a:lstStyle/>
        <a:p>
          <a:endParaRPr lang="ca-ES"/>
        </a:p>
      </dgm:t>
    </dgm:pt>
    <dgm:pt modelId="{5FD53801-BE69-40CC-9D17-2E5225DB6895}" type="sibTrans" cxnId="{8B7ADD56-26E1-43CC-8612-D2B501C611D9}">
      <dgm:prSet/>
      <dgm:spPr/>
      <dgm:t>
        <a:bodyPr/>
        <a:lstStyle/>
        <a:p>
          <a:endParaRPr lang="ca-ES"/>
        </a:p>
      </dgm:t>
    </dgm:pt>
    <dgm:pt modelId="{C5C203C7-F626-40BD-9081-010C20B0DC56}" type="pres">
      <dgm:prSet presAssocID="{981329FC-CDB3-43B1-B842-0C6A9DE5684A}" presName="Name0" presStyleCnt="0">
        <dgm:presLayoutVars>
          <dgm:dir/>
          <dgm:resizeHandles val="exact"/>
        </dgm:presLayoutVars>
      </dgm:prSet>
      <dgm:spPr/>
    </dgm:pt>
    <dgm:pt modelId="{0AA44E28-695C-4FBE-9D01-AE703F8B9B33}" type="pres">
      <dgm:prSet presAssocID="{3AFC0196-96A6-4AF8-91E6-18ADE7C78BC0}" presName="parTxOnly" presStyleLbl="node1" presStyleIdx="0" presStyleCnt="2" custScaleX="57987">
        <dgm:presLayoutVars>
          <dgm:bulletEnabled val="1"/>
        </dgm:presLayoutVars>
      </dgm:prSet>
      <dgm:spPr/>
      <dgm:t>
        <a:bodyPr/>
        <a:lstStyle/>
        <a:p>
          <a:endParaRPr lang="es-ES"/>
        </a:p>
      </dgm:t>
    </dgm:pt>
    <dgm:pt modelId="{5D77BD5D-2654-4B4A-84BA-B3FC62C440E0}" type="pres">
      <dgm:prSet presAssocID="{5FD53801-BE69-40CC-9D17-2E5225DB6895}" presName="parSpace" presStyleCnt="0"/>
      <dgm:spPr/>
    </dgm:pt>
    <dgm:pt modelId="{A0551BF4-E666-412F-ADBC-22C394D57E22}" type="pres">
      <dgm:prSet presAssocID="{B2E29532-1843-484F-A004-6912C60E0C51}" presName="parTxOnly" presStyleLbl="node1" presStyleIdx="1" presStyleCnt="2" custScaleX="481137" custLinFactNeighborX="68" custLinFactNeighborY="18708">
        <dgm:presLayoutVars>
          <dgm:bulletEnabled val="1"/>
        </dgm:presLayoutVars>
      </dgm:prSet>
      <dgm:spPr/>
      <dgm:t>
        <a:bodyPr/>
        <a:lstStyle/>
        <a:p>
          <a:endParaRPr lang="es-ES"/>
        </a:p>
      </dgm:t>
    </dgm:pt>
  </dgm:ptLst>
  <dgm:cxnLst>
    <dgm:cxn modelId="{C455DC9B-D52C-4AB8-AC6A-3157544B7A4A}" type="presOf" srcId="{981329FC-CDB3-43B1-B842-0C6A9DE5684A}" destId="{C5C203C7-F626-40BD-9081-010C20B0DC56}" srcOrd="0" destOrd="0" presId="urn:microsoft.com/office/officeart/2005/8/layout/hChevron3"/>
    <dgm:cxn modelId="{8B7ADD56-26E1-43CC-8612-D2B501C611D9}" srcId="{981329FC-CDB3-43B1-B842-0C6A9DE5684A}" destId="{3AFC0196-96A6-4AF8-91E6-18ADE7C78BC0}" srcOrd="0" destOrd="0" parTransId="{442DDBA8-A579-47F7-B846-F06F7F7C15D7}" sibTransId="{5FD53801-BE69-40CC-9D17-2E5225DB6895}"/>
    <dgm:cxn modelId="{7CACFC44-E8E8-4B28-B2DE-A62091EC9818}" srcId="{981329FC-CDB3-43B1-B842-0C6A9DE5684A}" destId="{B2E29532-1843-484F-A004-6912C60E0C51}" srcOrd="1" destOrd="0" parTransId="{50B00A01-8DCB-4475-8B3F-58F65CB355EC}" sibTransId="{32702020-3D9C-4A0D-8143-28D564CB544F}"/>
    <dgm:cxn modelId="{3B9C7E1A-B92F-4C51-876E-804D9A5B4AB9}" type="presOf" srcId="{3AFC0196-96A6-4AF8-91E6-18ADE7C78BC0}" destId="{0AA44E28-695C-4FBE-9D01-AE703F8B9B33}" srcOrd="0" destOrd="0" presId="urn:microsoft.com/office/officeart/2005/8/layout/hChevron3"/>
    <dgm:cxn modelId="{95FE7FC7-3918-4D62-99B8-5790804DAB98}" type="presOf" srcId="{B2E29532-1843-484F-A004-6912C60E0C51}" destId="{A0551BF4-E666-412F-ADBC-22C394D57E22}" srcOrd="0" destOrd="0" presId="urn:microsoft.com/office/officeart/2005/8/layout/hChevron3"/>
    <dgm:cxn modelId="{65EEC5F3-55EE-4E24-B49C-675E95C9409B}" type="presParOf" srcId="{C5C203C7-F626-40BD-9081-010C20B0DC56}" destId="{0AA44E28-695C-4FBE-9D01-AE703F8B9B33}" srcOrd="0" destOrd="0" presId="urn:microsoft.com/office/officeart/2005/8/layout/hChevron3"/>
    <dgm:cxn modelId="{42CF789F-412C-4733-A1E2-8304F15BA6F3}" type="presParOf" srcId="{C5C203C7-F626-40BD-9081-010C20B0DC56}" destId="{5D77BD5D-2654-4B4A-84BA-B3FC62C440E0}" srcOrd="1" destOrd="0" presId="urn:microsoft.com/office/officeart/2005/8/layout/hChevron3"/>
    <dgm:cxn modelId="{A7EA6068-584A-42FD-9837-618737A3F791}" type="presParOf" srcId="{C5C203C7-F626-40BD-9081-010C20B0DC56}" destId="{A0551BF4-E666-412F-ADBC-22C394D57E22}"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9E70AD12-645F-4216-B206-1809817CFD3B}" type="doc">
      <dgm:prSet loTypeId="urn:microsoft.com/office/officeart/2005/8/layout/hProcess9" loCatId="process" qsTypeId="urn:microsoft.com/office/officeart/2005/8/quickstyle/simple1" qsCatId="simple" csTypeId="urn:microsoft.com/office/officeart/2005/8/colors/accent1_2" csCatId="accent1" phldr="1"/>
      <dgm:spPr/>
    </dgm:pt>
    <dgm:pt modelId="{425EFAF5-9517-480E-80C7-9BA6F73AB452}">
      <dgm:prSet phldrT="[Texto]" custT="1"/>
      <dgm:spPr>
        <a:solidFill>
          <a:srgbClr val="0070C0"/>
        </a:solidFill>
        <a:ln>
          <a:noFill/>
        </a:ln>
      </dgm:spPr>
      <dgm:t>
        <a:bodyPr/>
        <a:lstStyle/>
        <a:p>
          <a:r>
            <a:rPr lang="es-ES" sz="1100" b="1" dirty="0" err="1">
              <a:latin typeface="Arial" panose="020B0604020202020204" pitchFamily="34" charset="0"/>
              <a:cs typeface="Arial" panose="020B0604020202020204" pitchFamily="34" charset="0"/>
            </a:rPr>
            <a:t>Source</a:t>
          </a:r>
          <a:r>
            <a:rPr lang="es-ES" sz="1100" b="1" dirty="0">
              <a:latin typeface="Arial" panose="020B0604020202020204" pitchFamily="34" charset="0"/>
              <a:cs typeface="Arial" panose="020B0604020202020204" pitchFamily="34" charset="0"/>
            </a:rPr>
            <a:t> </a:t>
          </a:r>
          <a:r>
            <a:rPr lang="es-ES" sz="1100" b="1" dirty="0" err="1">
              <a:latin typeface="Arial" panose="020B0604020202020204" pitchFamily="34" charset="0"/>
              <a:cs typeface="Arial" panose="020B0604020202020204" pitchFamily="34" charset="0"/>
            </a:rPr>
            <a:t>for</a:t>
          </a:r>
          <a:r>
            <a:rPr lang="es-ES" sz="1100" b="1" dirty="0">
              <a:latin typeface="Arial" panose="020B0604020202020204" pitchFamily="34" charset="0"/>
              <a:cs typeface="Arial" panose="020B0604020202020204" pitchFamily="34" charset="0"/>
            </a:rPr>
            <a:t> </a:t>
          </a:r>
          <a:r>
            <a:rPr lang="es-ES" sz="1100" b="1" dirty="0" err="1">
              <a:latin typeface="Arial" panose="020B0604020202020204" pitchFamily="34" charset="0"/>
              <a:cs typeface="Arial" panose="020B0604020202020204" pitchFamily="34" charset="0"/>
            </a:rPr>
            <a:t>circularity</a:t>
          </a:r>
          <a:endParaRPr lang="es-ES" sz="1100" b="1" dirty="0">
            <a:latin typeface="Arial" panose="020B0604020202020204" pitchFamily="34" charset="0"/>
            <a:cs typeface="Arial" panose="020B0604020202020204" pitchFamily="34" charset="0"/>
          </a:endParaRPr>
        </a:p>
        <a:p>
          <a:r>
            <a:rPr lang="es-ES" sz="900" dirty="0">
              <a:latin typeface="Arial Narrow" panose="020B0606020202030204" pitchFamily="34" charset="0"/>
            </a:rPr>
            <a:t>(</a:t>
          </a:r>
          <a:r>
            <a:rPr lang="es-ES" sz="900" dirty="0" err="1">
              <a:latin typeface="Arial Narrow" panose="020B0606020202030204" pitchFamily="34" charset="0"/>
            </a:rPr>
            <a:t>select</a:t>
          </a:r>
          <a:r>
            <a:rPr lang="es-ES" sz="900" dirty="0">
              <a:latin typeface="Arial Narrow" panose="020B0606020202030204" pitchFamily="34" charset="0"/>
            </a:rPr>
            <a:t> </a:t>
          </a:r>
          <a:r>
            <a:rPr lang="es-ES" sz="900" dirty="0" err="1">
              <a:latin typeface="Arial Narrow" panose="020B0606020202030204" pitchFamily="34" charset="0"/>
            </a:rPr>
            <a:t>recycled</a:t>
          </a:r>
          <a:r>
            <a:rPr lang="es-ES" sz="900" dirty="0">
              <a:latin typeface="Arial Narrow" panose="020B0606020202030204" pitchFamily="34" charset="0"/>
            </a:rPr>
            <a:t>/ </a:t>
          </a:r>
          <a:r>
            <a:rPr lang="es-ES" sz="900" dirty="0" err="1">
              <a:latin typeface="Arial Narrow" panose="020B0606020202030204" pitchFamily="34" charset="0"/>
            </a:rPr>
            <a:t>rapidly</a:t>
          </a:r>
          <a:r>
            <a:rPr lang="es-ES" sz="900" dirty="0">
              <a:latin typeface="Arial Narrow" panose="020B0606020202030204" pitchFamily="34" charset="0"/>
            </a:rPr>
            <a:t> </a:t>
          </a:r>
          <a:r>
            <a:rPr lang="es-ES" sz="900" dirty="0" err="1">
              <a:latin typeface="Arial Narrow" panose="020B0606020202030204" pitchFamily="34" charset="0"/>
            </a:rPr>
            <a:t>renewable</a:t>
          </a:r>
          <a:r>
            <a:rPr lang="es-ES" sz="900" dirty="0">
              <a:latin typeface="Arial Narrow" panose="020B0606020202030204" pitchFamily="34" charset="0"/>
            </a:rPr>
            <a:t> </a:t>
          </a:r>
          <a:r>
            <a:rPr lang="es-ES" sz="900" dirty="0" err="1">
              <a:latin typeface="Arial Narrow" panose="020B0606020202030204" pitchFamily="34" charset="0"/>
            </a:rPr>
            <a:t>materials</a:t>
          </a:r>
          <a:r>
            <a:rPr lang="es-ES" sz="900" dirty="0">
              <a:latin typeface="Arial Narrow" panose="020B0606020202030204" pitchFamily="34" charset="0"/>
            </a:rPr>
            <a:t>)</a:t>
          </a:r>
        </a:p>
      </dgm:t>
    </dgm:pt>
    <dgm:pt modelId="{3C1464C2-F9D9-48F6-A1CE-D5E0C0F1D87A}" type="parTrans" cxnId="{C3A81EB5-FF1F-4798-9525-0E7F1BEDDEBC}">
      <dgm:prSet/>
      <dgm:spPr/>
      <dgm:t>
        <a:bodyPr/>
        <a:lstStyle/>
        <a:p>
          <a:endParaRPr lang="es-ES" sz="1600">
            <a:latin typeface="Arial Narrow" panose="020B0606020202030204" pitchFamily="34" charset="0"/>
          </a:endParaRPr>
        </a:p>
      </dgm:t>
    </dgm:pt>
    <dgm:pt modelId="{709E53F1-8DE8-430C-8542-EE363F4D71A3}" type="sibTrans" cxnId="{C3A81EB5-FF1F-4798-9525-0E7F1BEDDEBC}">
      <dgm:prSet/>
      <dgm:spPr/>
      <dgm:t>
        <a:bodyPr/>
        <a:lstStyle/>
        <a:p>
          <a:endParaRPr lang="es-ES" sz="1600">
            <a:latin typeface="Arial Narrow" panose="020B0606020202030204" pitchFamily="34" charset="0"/>
          </a:endParaRPr>
        </a:p>
      </dgm:t>
    </dgm:pt>
    <dgm:pt modelId="{4D5F0E95-ED42-48E8-AFAF-5269FD600810}">
      <dgm:prSet phldrT="[Texto]" custT="1"/>
      <dgm:spPr>
        <a:solidFill>
          <a:srgbClr val="0070C0"/>
        </a:solidFill>
        <a:ln>
          <a:noFill/>
        </a:ln>
      </dgm:spPr>
      <dgm:t>
        <a:bodyPr/>
        <a:lstStyle/>
        <a:p>
          <a:r>
            <a:rPr lang="es-ES" sz="1100" b="1" dirty="0" err="1">
              <a:latin typeface="Arial" panose="020B0604020202020204" pitchFamily="34" charset="0"/>
              <a:cs typeface="Arial" panose="020B0604020202020204" pitchFamily="34" charset="0"/>
            </a:rPr>
            <a:t>Design</a:t>
          </a:r>
          <a:r>
            <a:rPr lang="es-ES" sz="1100" b="1" dirty="0">
              <a:latin typeface="Arial" panose="020B0604020202020204" pitchFamily="34" charset="0"/>
              <a:cs typeface="Arial" panose="020B0604020202020204" pitchFamily="34" charset="0"/>
            </a:rPr>
            <a:t> </a:t>
          </a:r>
          <a:r>
            <a:rPr lang="es-ES" sz="1100" b="1" dirty="0" err="1">
              <a:latin typeface="Arial" panose="020B0604020202020204" pitchFamily="34" charset="0"/>
              <a:cs typeface="Arial" panose="020B0604020202020204" pitchFamily="34" charset="0"/>
            </a:rPr>
            <a:t>for</a:t>
          </a:r>
          <a:r>
            <a:rPr lang="es-ES" sz="1100" b="1" dirty="0">
              <a:latin typeface="Arial" panose="020B0604020202020204" pitchFamily="34" charset="0"/>
              <a:cs typeface="Arial" panose="020B0604020202020204" pitchFamily="34" charset="0"/>
            </a:rPr>
            <a:t> </a:t>
          </a:r>
          <a:r>
            <a:rPr lang="es-ES" sz="1100" b="1" dirty="0" err="1">
              <a:latin typeface="Arial" panose="020B0604020202020204" pitchFamily="34" charset="0"/>
              <a:cs typeface="Arial" panose="020B0604020202020204" pitchFamily="34" charset="0"/>
            </a:rPr>
            <a:t>circularity</a:t>
          </a:r>
          <a:endParaRPr lang="es-ES" sz="1100" b="1" dirty="0">
            <a:latin typeface="Arial" panose="020B0604020202020204" pitchFamily="34" charset="0"/>
            <a:cs typeface="Arial" panose="020B0604020202020204" pitchFamily="34" charset="0"/>
          </a:endParaRPr>
        </a:p>
        <a:p>
          <a:r>
            <a:rPr lang="es-ES" sz="900" dirty="0">
              <a:latin typeface="Arial Narrow" panose="020B0606020202030204" pitchFamily="34" charset="0"/>
            </a:rPr>
            <a:t>(</a:t>
          </a:r>
          <a:r>
            <a:rPr lang="es-ES" sz="900" dirty="0" err="1">
              <a:latin typeface="Arial Narrow" panose="020B0606020202030204" pitchFamily="34" charset="0"/>
            </a:rPr>
            <a:t>select</a:t>
          </a:r>
          <a:r>
            <a:rPr lang="es-ES" sz="900" dirty="0">
              <a:latin typeface="Arial Narrow" panose="020B0606020202030204" pitchFamily="34" charset="0"/>
            </a:rPr>
            <a:t> reciclable </a:t>
          </a:r>
          <a:r>
            <a:rPr lang="es-ES" sz="900" dirty="0" err="1">
              <a:latin typeface="Arial Narrow" panose="020B0606020202030204" pitchFamily="34" charset="0"/>
            </a:rPr>
            <a:t>materials</a:t>
          </a:r>
          <a:r>
            <a:rPr lang="es-ES" sz="900" dirty="0">
              <a:latin typeface="Arial Narrow" panose="020B0606020202030204" pitchFamily="34" charset="0"/>
            </a:rPr>
            <a:t>)</a:t>
          </a:r>
        </a:p>
      </dgm:t>
    </dgm:pt>
    <dgm:pt modelId="{288D0A00-313A-43FC-A897-38ADC6385954}" type="parTrans" cxnId="{78B5DFAB-6734-4121-9BB3-415DA1B8C754}">
      <dgm:prSet/>
      <dgm:spPr/>
      <dgm:t>
        <a:bodyPr/>
        <a:lstStyle/>
        <a:p>
          <a:endParaRPr lang="es-ES" sz="1600">
            <a:latin typeface="Arial Narrow" panose="020B0606020202030204" pitchFamily="34" charset="0"/>
          </a:endParaRPr>
        </a:p>
      </dgm:t>
    </dgm:pt>
    <dgm:pt modelId="{83EC668C-3E0B-484C-B4E1-44D72B460C38}" type="sibTrans" cxnId="{78B5DFAB-6734-4121-9BB3-415DA1B8C754}">
      <dgm:prSet/>
      <dgm:spPr/>
      <dgm:t>
        <a:bodyPr/>
        <a:lstStyle/>
        <a:p>
          <a:endParaRPr lang="es-ES" sz="1600">
            <a:latin typeface="Arial Narrow" panose="020B0606020202030204" pitchFamily="34" charset="0"/>
          </a:endParaRPr>
        </a:p>
      </dgm:t>
    </dgm:pt>
    <dgm:pt modelId="{35BB886C-7645-42A6-8260-05A101FE0FF5}">
      <dgm:prSet phldrT="[Texto]" custT="1"/>
      <dgm:spPr>
        <a:solidFill>
          <a:srgbClr val="0070C0"/>
        </a:solidFill>
        <a:ln>
          <a:noFill/>
        </a:ln>
      </dgm:spPr>
      <dgm:t>
        <a:bodyPr/>
        <a:lstStyle/>
        <a:p>
          <a:r>
            <a:rPr lang="es-ES" sz="1100" b="1" dirty="0" err="1">
              <a:latin typeface="Arial" panose="020B0604020202020204" pitchFamily="34" charset="0"/>
              <a:cs typeface="Arial" panose="020B0604020202020204" pitchFamily="34" charset="0"/>
            </a:rPr>
            <a:t>System</a:t>
          </a:r>
          <a:r>
            <a:rPr lang="es-ES" sz="1100" b="1" dirty="0">
              <a:latin typeface="Arial" panose="020B0604020202020204" pitchFamily="34" charset="0"/>
              <a:cs typeface="Arial" panose="020B0604020202020204" pitchFamily="34" charset="0"/>
            </a:rPr>
            <a:t> </a:t>
          </a:r>
          <a:r>
            <a:rPr lang="es-ES" sz="1100" b="1" dirty="0" err="1">
              <a:latin typeface="Arial" panose="020B0604020202020204" pitchFamily="34" charset="0"/>
              <a:cs typeface="Arial" panose="020B0604020202020204" pitchFamily="34" charset="0"/>
            </a:rPr>
            <a:t>circularity</a:t>
          </a:r>
          <a:endParaRPr lang="es-ES" sz="1100" b="1" dirty="0">
            <a:latin typeface="Arial" panose="020B0604020202020204" pitchFamily="34" charset="0"/>
            <a:cs typeface="Arial" panose="020B0604020202020204" pitchFamily="34" charset="0"/>
          </a:endParaRPr>
        </a:p>
        <a:p>
          <a:r>
            <a:rPr lang="es-ES" sz="900" dirty="0">
              <a:latin typeface="Arial Narrow" panose="020B0606020202030204" pitchFamily="34" charset="0"/>
            </a:rPr>
            <a:t>(Plan </a:t>
          </a:r>
          <a:r>
            <a:rPr lang="es-ES" sz="900" dirty="0" err="1">
              <a:latin typeface="Arial Narrow" panose="020B0606020202030204" pitchFamily="34" charset="0"/>
            </a:rPr>
            <a:t>materials</a:t>
          </a:r>
          <a:r>
            <a:rPr lang="es-ES" sz="900" dirty="0">
              <a:latin typeface="Arial Narrow" panose="020B0606020202030204" pitchFamily="34" charset="0"/>
            </a:rPr>
            <a:t> </a:t>
          </a:r>
          <a:r>
            <a:rPr lang="es-ES" sz="900" dirty="0" err="1">
              <a:latin typeface="Arial Narrow" panose="020B0606020202030204" pitchFamily="34" charset="0"/>
            </a:rPr>
            <a:t>recovery</a:t>
          </a:r>
          <a:r>
            <a:rPr lang="es-ES" sz="900" dirty="0">
              <a:latin typeface="Arial Narrow" panose="020B0606020202030204" pitchFamily="34" charset="0"/>
            </a:rPr>
            <a:t>. </a:t>
          </a:r>
          <a:r>
            <a:rPr lang="es-ES" sz="900" dirty="0" err="1">
              <a:latin typeface="Arial Narrow" panose="020B0606020202030204" pitchFamily="34" charset="0"/>
            </a:rPr>
            <a:t>Materals</a:t>
          </a:r>
          <a:r>
            <a:rPr lang="es-ES" sz="900" dirty="0">
              <a:latin typeface="Arial Narrow" panose="020B0606020202030204" pitchFamily="34" charset="0"/>
            </a:rPr>
            <a:t> Passports, </a:t>
          </a:r>
          <a:r>
            <a:rPr lang="es-ES" sz="900" dirty="0" err="1">
              <a:latin typeface="Arial Narrow" panose="020B0606020202030204" pitchFamily="34" charset="0"/>
            </a:rPr>
            <a:t>take</a:t>
          </a:r>
          <a:r>
            <a:rPr lang="es-ES" sz="900" dirty="0">
              <a:latin typeface="Arial Narrow" panose="020B0606020202030204" pitchFamily="34" charset="0"/>
            </a:rPr>
            <a:t>-back </a:t>
          </a:r>
          <a:r>
            <a:rPr lang="es-ES" sz="900" dirty="0" err="1">
              <a:latin typeface="Arial Narrow" panose="020B0606020202030204" pitchFamily="34" charset="0"/>
            </a:rPr>
            <a:t>programs</a:t>
          </a:r>
          <a:r>
            <a:rPr lang="es-ES" sz="900" dirty="0">
              <a:latin typeface="Arial Narrow" panose="020B0606020202030204" pitchFamily="34" charset="0"/>
            </a:rPr>
            <a:t>) </a:t>
          </a:r>
        </a:p>
      </dgm:t>
    </dgm:pt>
    <dgm:pt modelId="{C8B20511-DA63-442A-9F4D-FB246013CAC3}" type="parTrans" cxnId="{9FDAE7F0-BF08-4CA0-AADF-DAD2AF99C046}">
      <dgm:prSet/>
      <dgm:spPr/>
      <dgm:t>
        <a:bodyPr/>
        <a:lstStyle/>
        <a:p>
          <a:endParaRPr lang="es-ES" sz="1600">
            <a:latin typeface="Arial Narrow" panose="020B0606020202030204" pitchFamily="34" charset="0"/>
          </a:endParaRPr>
        </a:p>
      </dgm:t>
    </dgm:pt>
    <dgm:pt modelId="{E4AA6D6F-9514-45D6-9E32-990B5BFFEBBF}" type="sibTrans" cxnId="{9FDAE7F0-BF08-4CA0-AADF-DAD2AF99C046}">
      <dgm:prSet/>
      <dgm:spPr/>
      <dgm:t>
        <a:bodyPr/>
        <a:lstStyle/>
        <a:p>
          <a:endParaRPr lang="es-ES" sz="1600">
            <a:latin typeface="Arial Narrow" panose="020B0606020202030204" pitchFamily="34" charset="0"/>
          </a:endParaRPr>
        </a:p>
      </dgm:t>
    </dgm:pt>
    <dgm:pt modelId="{7F8F8931-43E3-4EB4-AB75-84469A1C2AA9}" type="pres">
      <dgm:prSet presAssocID="{9E70AD12-645F-4216-B206-1809817CFD3B}" presName="CompostProcess" presStyleCnt="0">
        <dgm:presLayoutVars>
          <dgm:dir/>
          <dgm:resizeHandles val="exact"/>
        </dgm:presLayoutVars>
      </dgm:prSet>
      <dgm:spPr/>
    </dgm:pt>
    <dgm:pt modelId="{9F9C5143-6BF7-4F54-BFE1-2B9AF2FD75FB}" type="pres">
      <dgm:prSet presAssocID="{9E70AD12-645F-4216-B206-1809817CFD3B}" presName="arrow" presStyleLbl="bgShp" presStyleIdx="0" presStyleCnt="1" custScaleX="117647"/>
      <dgm:spPr>
        <a:solidFill>
          <a:schemeClr val="accent6">
            <a:lumMod val="40000"/>
            <a:lumOff val="60000"/>
          </a:schemeClr>
        </a:solidFill>
      </dgm:spPr>
    </dgm:pt>
    <dgm:pt modelId="{23523BDC-935C-4B55-9947-3B0000547A3A}" type="pres">
      <dgm:prSet presAssocID="{9E70AD12-645F-4216-B206-1809817CFD3B}" presName="linearProcess" presStyleCnt="0"/>
      <dgm:spPr/>
    </dgm:pt>
    <dgm:pt modelId="{46478208-02DC-4877-84FB-A850051F8AB4}" type="pres">
      <dgm:prSet presAssocID="{425EFAF5-9517-480E-80C7-9BA6F73AB452}" presName="textNode" presStyleLbl="node1" presStyleIdx="0" presStyleCnt="3" custScaleX="145415" custScaleY="130389">
        <dgm:presLayoutVars>
          <dgm:bulletEnabled val="1"/>
        </dgm:presLayoutVars>
      </dgm:prSet>
      <dgm:spPr/>
      <dgm:t>
        <a:bodyPr/>
        <a:lstStyle/>
        <a:p>
          <a:endParaRPr lang="en-US"/>
        </a:p>
      </dgm:t>
    </dgm:pt>
    <dgm:pt modelId="{80729464-A2E7-404E-AD71-87ADD871579D}" type="pres">
      <dgm:prSet presAssocID="{709E53F1-8DE8-430C-8542-EE363F4D71A3}" presName="sibTrans" presStyleCnt="0"/>
      <dgm:spPr/>
    </dgm:pt>
    <dgm:pt modelId="{6D5580AC-5CC3-493A-A28A-93CFB48B9697}" type="pres">
      <dgm:prSet presAssocID="{4D5F0E95-ED42-48E8-AFAF-5269FD600810}" presName="textNode" presStyleLbl="node1" presStyleIdx="1" presStyleCnt="3" custScaleX="145415" custScaleY="130389">
        <dgm:presLayoutVars>
          <dgm:bulletEnabled val="1"/>
        </dgm:presLayoutVars>
      </dgm:prSet>
      <dgm:spPr/>
      <dgm:t>
        <a:bodyPr/>
        <a:lstStyle/>
        <a:p>
          <a:endParaRPr lang="en-US"/>
        </a:p>
      </dgm:t>
    </dgm:pt>
    <dgm:pt modelId="{9674C942-A4FD-4FAE-A321-7B877708356A}" type="pres">
      <dgm:prSet presAssocID="{83EC668C-3E0B-484C-B4E1-44D72B460C38}" presName="sibTrans" presStyleCnt="0"/>
      <dgm:spPr/>
    </dgm:pt>
    <dgm:pt modelId="{32ECF903-91EE-47DF-9410-DA6EC7EC172F}" type="pres">
      <dgm:prSet presAssocID="{35BB886C-7645-42A6-8260-05A101FE0FF5}" presName="textNode" presStyleLbl="node1" presStyleIdx="2" presStyleCnt="3" custScaleX="145415" custScaleY="130389">
        <dgm:presLayoutVars>
          <dgm:bulletEnabled val="1"/>
        </dgm:presLayoutVars>
      </dgm:prSet>
      <dgm:spPr/>
      <dgm:t>
        <a:bodyPr/>
        <a:lstStyle/>
        <a:p>
          <a:endParaRPr lang="en-US"/>
        </a:p>
      </dgm:t>
    </dgm:pt>
  </dgm:ptLst>
  <dgm:cxnLst>
    <dgm:cxn modelId="{9FDAE7F0-BF08-4CA0-AADF-DAD2AF99C046}" srcId="{9E70AD12-645F-4216-B206-1809817CFD3B}" destId="{35BB886C-7645-42A6-8260-05A101FE0FF5}" srcOrd="2" destOrd="0" parTransId="{C8B20511-DA63-442A-9F4D-FB246013CAC3}" sibTransId="{E4AA6D6F-9514-45D6-9E32-990B5BFFEBBF}"/>
    <dgm:cxn modelId="{78B5DFAB-6734-4121-9BB3-415DA1B8C754}" srcId="{9E70AD12-645F-4216-B206-1809817CFD3B}" destId="{4D5F0E95-ED42-48E8-AFAF-5269FD600810}" srcOrd="1" destOrd="0" parTransId="{288D0A00-313A-43FC-A897-38ADC6385954}" sibTransId="{83EC668C-3E0B-484C-B4E1-44D72B460C38}"/>
    <dgm:cxn modelId="{5B3E1B16-B34E-4B22-B1E5-4D85760CBF1F}" type="presOf" srcId="{4D5F0E95-ED42-48E8-AFAF-5269FD600810}" destId="{6D5580AC-5CC3-493A-A28A-93CFB48B9697}" srcOrd="0" destOrd="0" presId="urn:microsoft.com/office/officeart/2005/8/layout/hProcess9"/>
    <dgm:cxn modelId="{C3A81EB5-FF1F-4798-9525-0E7F1BEDDEBC}" srcId="{9E70AD12-645F-4216-B206-1809817CFD3B}" destId="{425EFAF5-9517-480E-80C7-9BA6F73AB452}" srcOrd="0" destOrd="0" parTransId="{3C1464C2-F9D9-48F6-A1CE-D5E0C0F1D87A}" sibTransId="{709E53F1-8DE8-430C-8542-EE363F4D71A3}"/>
    <dgm:cxn modelId="{C73D19AD-A11C-46A5-A76F-C2878EB0276C}" type="presOf" srcId="{35BB886C-7645-42A6-8260-05A101FE0FF5}" destId="{32ECF903-91EE-47DF-9410-DA6EC7EC172F}" srcOrd="0" destOrd="0" presId="urn:microsoft.com/office/officeart/2005/8/layout/hProcess9"/>
    <dgm:cxn modelId="{940DD38A-7EFB-49C1-A213-41E8B3FDC594}" type="presOf" srcId="{425EFAF5-9517-480E-80C7-9BA6F73AB452}" destId="{46478208-02DC-4877-84FB-A850051F8AB4}" srcOrd="0" destOrd="0" presId="urn:microsoft.com/office/officeart/2005/8/layout/hProcess9"/>
    <dgm:cxn modelId="{2FE69363-6108-4AA0-81E3-A204D90E1C41}" type="presOf" srcId="{9E70AD12-645F-4216-B206-1809817CFD3B}" destId="{7F8F8931-43E3-4EB4-AB75-84469A1C2AA9}" srcOrd="0" destOrd="0" presId="urn:microsoft.com/office/officeart/2005/8/layout/hProcess9"/>
    <dgm:cxn modelId="{BD530B00-7130-4681-B063-B2EFC2D6852B}" type="presParOf" srcId="{7F8F8931-43E3-4EB4-AB75-84469A1C2AA9}" destId="{9F9C5143-6BF7-4F54-BFE1-2B9AF2FD75FB}" srcOrd="0" destOrd="0" presId="urn:microsoft.com/office/officeart/2005/8/layout/hProcess9"/>
    <dgm:cxn modelId="{DAF90874-0A98-4559-9742-94D9BA216F04}" type="presParOf" srcId="{7F8F8931-43E3-4EB4-AB75-84469A1C2AA9}" destId="{23523BDC-935C-4B55-9947-3B0000547A3A}" srcOrd="1" destOrd="0" presId="urn:microsoft.com/office/officeart/2005/8/layout/hProcess9"/>
    <dgm:cxn modelId="{EC41DADC-9B6C-4899-B792-1556F548F95D}" type="presParOf" srcId="{23523BDC-935C-4B55-9947-3B0000547A3A}" destId="{46478208-02DC-4877-84FB-A850051F8AB4}" srcOrd="0" destOrd="0" presId="urn:microsoft.com/office/officeart/2005/8/layout/hProcess9"/>
    <dgm:cxn modelId="{49FD4A46-7BBD-493F-8587-808CEAA1E6C7}" type="presParOf" srcId="{23523BDC-935C-4B55-9947-3B0000547A3A}" destId="{80729464-A2E7-404E-AD71-87ADD871579D}" srcOrd="1" destOrd="0" presId="urn:microsoft.com/office/officeart/2005/8/layout/hProcess9"/>
    <dgm:cxn modelId="{B04DD9B1-4681-415A-A7C4-8F254269A90F}" type="presParOf" srcId="{23523BDC-935C-4B55-9947-3B0000547A3A}" destId="{6D5580AC-5CC3-493A-A28A-93CFB48B9697}" srcOrd="2" destOrd="0" presId="urn:microsoft.com/office/officeart/2005/8/layout/hProcess9"/>
    <dgm:cxn modelId="{5A1B4D69-6991-4EC4-B833-77C993BE6BEB}" type="presParOf" srcId="{23523BDC-935C-4B55-9947-3B0000547A3A}" destId="{9674C942-A4FD-4FAE-A321-7B877708356A}" srcOrd="3" destOrd="0" presId="urn:microsoft.com/office/officeart/2005/8/layout/hProcess9"/>
    <dgm:cxn modelId="{912C80C8-7AC9-45EA-A48D-10D6CB8E23FD}" type="presParOf" srcId="{23523BDC-935C-4B55-9947-3B0000547A3A}" destId="{32ECF903-91EE-47DF-9410-DA6EC7EC172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D5A3F-1305-43E7-BFFA-7053FDCEF0DA}">
      <dsp:nvSpPr>
        <dsp:cNvPr id="0" name=""/>
        <dsp:cNvSpPr/>
      </dsp:nvSpPr>
      <dsp:spPr>
        <a:xfrm>
          <a:off x="5845" y="0"/>
          <a:ext cx="11959346" cy="634999"/>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r>
            <a:rPr lang="en-GB" sz="4000" kern="1200" noProof="0" dirty="0"/>
            <a:t>        Year</a:t>
          </a:r>
          <a:r>
            <a:rPr lang="es-ES" sz="4000" kern="1200" dirty="0"/>
            <a:t> 1                       </a:t>
          </a:r>
          <a:r>
            <a:rPr lang="es-ES" sz="4000" kern="1200" dirty="0" err="1"/>
            <a:t>Year</a:t>
          </a:r>
          <a:r>
            <a:rPr lang="es-ES" sz="4000" kern="1200" dirty="0"/>
            <a:t> 2                         </a:t>
          </a:r>
          <a:r>
            <a:rPr lang="es-ES" sz="4000" kern="1200" dirty="0" err="1"/>
            <a:t>Year</a:t>
          </a:r>
          <a:r>
            <a:rPr lang="es-ES" sz="4000" kern="1200" dirty="0"/>
            <a:t> 3</a:t>
          </a:r>
        </a:p>
      </dsp:txBody>
      <dsp:txXfrm>
        <a:off x="323345" y="0"/>
        <a:ext cx="11324347" cy="63499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44E28-695C-4FBE-9D01-AE703F8B9B33}">
      <dsp:nvSpPr>
        <dsp:cNvPr id="0" name=""/>
        <dsp:cNvSpPr/>
      </dsp:nvSpPr>
      <dsp:spPr>
        <a:xfrm>
          <a:off x="4903" y="0"/>
          <a:ext cx="10048593" cy="604844"/>
        </a:xfrm>
        <a:prstGeom prst="homePlat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85344" rIns="42672" bIns="85344" numCol="1" spcCol="1270" anchor="ctr" anchorCtr="0">
          <a:noAutofit/>
        </a:bodyPr>
        <a:lstStyle/>
        <a:p>
          <a:pPr lvl="0" algn="ctr" defTabSz="1422400">
            <a:lnSpc>
              <a:spcPct val="90000"/>
            </a:lnSpc>
            <a:spcBef>
              <a:spcPct val="0"/>
            </a:spcBef>
            <a:spcAft>
              <a:spcPct val="35000"/>
            </a:spcAft>
          </a:pPr>
          <a:r>
            <a:rPr lang="es-ES" sz="3200" b="1" kern="1200" dirty="0"/>
            <a:t>2018</a:t>
          </a:r>
          <a:endParaRPr lang="ca-ES" sz="3200" b="1" kern="1200" dirty="0"/>
        </a:p>
      </dsp:txBody>
      <dsp:txXfrm>
        <a:off x="4903" y="0"/>
        <a:ext cx="9897382" cy="6048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44E28-695C-4FBE-9D01-AE703F8B9B33}">
      <dsp:nvSpPr>
        <dsp:cNvPr id="0" name=""/>
        <dsp:cNvSpPr/>
      </dsp:nvSpPr>
      <dsp:spPr>
        <a:xfrm>
          <a:off x="670" y="0"/>
          <a:ext cx="4226331" cy="777562"/>
        </a:xfrm>
        <a:prstGeom prst="homePlat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4028" tIns="112014" rIns="56007" bIns="112014" numCol="1" spcCol="1270" anchor="ctr" anchorCtr="0">
          <a:noAutofit/>
        </a:bodyPr>
        <a:lstStyle/>
        <a:p>
          <a:pPr lvl="0" algn="ctr" defTabSz="1866900">
            <a:lnSpc>
              <a:spcPct val="90000"/>
            </a:lnSpc>
            <a:spcBef>
              <a:spcPct val="0"/>
            </a:spcBef>
            <a:spcAft>
              <a:spcPct val="35000"/>
            </a:spcAft>
          </a:pPr>
          <a:r>
            <a:rPr lang="es-ES" sz="4200" b="1" kern="1200" dirty="0"/>
            <a:t>2017</a:t>
          </a:r>
          <a:endParaRPr lang="ca-ES" sz="4200" b="1" kern="1200" dirty="0"/>
        </a:p>
      </dsp:txBody>
      <dsp:txXfrm>
        <a:off x="670" y="0"/>
        <a:ext cx="4031941" cy="777562"/>
      </dsp:txXfrm>
    </dsp:sp>
    <dsp:sp modelId="{A0551BF4-E666-412F-ADBC-22C394D57E22}">
      <dsp:nvSpPr>
        <dsp:cNvPr id="0" name=""/>
        <dsp:cNvSpPr/>
      </dsp:nvSpPr>
      <dsp:spPr>
        <a:xfrm>
          <a:off x="2769989" y="0"/>
          <a:ext cx="7288411" cy="777562"/>
        </a:xfrm>
        <a:prstGeom prst="chevron">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8021" tIns="112014" rIns="56007" bIns="112014" numCol="1" spcCol="1270" anchor="ctr" anchorCtr="0">
          <a:noAutofit/>
        </a:bodyPr>
        <a:lstStyle/>
        <a:p>
          <a:pPr lvl="0" algn="ctr" defTabSz="1866900">
            <a:lnSpc>
              <a:spcPct val="90000"/>
            </a:lnSpc>
            <a:spcBef>
              <a:spcPct val="0"/>
            </a:spcBef>
            <a:spcAft>
              <a:spcPct val="35000"/>
            </a:spcAft>
          </a:pPr>
          <a:r>
            <a:rPr lang="es-ES" sz="4200" b="1" kern="1200" dirty="0"/>
            <a:t>2018</a:t>
          </a:r>
          <a:endParaRPr lang="ca-ES" sz="4200" b="1" kern="1200" dirty="0"/>
        </a:p>
      </dsp:txBody>
      <dsp:txXfrm>
        <a:off x="3158770" y="0"/>
        <a:ext cx="6510849" cy="7775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44E28-695C-4FBE-9D01-AE703F8B9B33}">
      <dsp:nvSpPr>
        <dsp:cNvPr id="0" name=""/>
        <dsp:cNvSpPr/>
      </dsp:nvSpPr>
      <dsp:spPr>
        <a:xfrm>
          <a:off x="4903" y="0"/>
          <a:ext cx="10048593" cy="777562"/>
        </a:xfrm>
        <a:prstGeom prst="homePlat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4028" tIns="112014" rIns="56007" bIns="112014" numCol="1" spcCol="1270" anchor="ctr" anchorCtr="0">
          <a:noAutofit/>
        </a:bodyPr>
        <a:lstStyle/>
        <a:p>
          <a:pPr lvl="0" algn="ctr" defTabSz="1866900">
            <a:lnSpc>
              <a:spcPct val="90000"/>
            </a:lnSpc>
            <a:spcBef>
              <a:spcPct val="0"/>
            </a:spcBef>
            <a:spcAft>
              <a:spcPct val="35000"/>
            </a:spcAft>
          </a:pPr>
          <a:r>
            <a:rPr lang="es-ES" sz="4200" b="1" kern="1200" dirty="0"/>
            <a:t>2018</a:t>
          </a:r>
          <a:endParaRPr lang="ca-ES" sz="4200" b="1" kern="1200" dirty="0"/>
        </a:p>
      </dsp:txBody>
      <dsp:txXfrm>
        <a:off x="4903" y="0"/>
        <a:ext cx="9854203" cy="7775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44E28-695C-4FBE-9D01-AE703F8B9B33}">
      <dsp:nvSpPr>
        <dsp:cNvPr id="0" name=""/>
        <dsp:cNvSpPr/>
      </dsp:nvSpPr>
      <dsp:spPr>
        <a:xfrm>
          <a:off x="4903" y="0"/>
          <a:ext cx="10048593" cy="604844"/>
        </a:xfrm>
        <a:prstGeom prst="homePlat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85344" rIns="42672" bIns="85344" numCol="1" spcCol="1270" anchor="ctr" anchorCtr="0">
          <a:noAutofit/>
        </a:bodyPr>
        <a:lstStyle/>
        <a:p>
          <a:pPr lvl="0" algn="ctr" defTabSz="1422400">
            <a:lnSpc>
              <a:spcPct val="90000"/>
            </a:lnSpc>
            <a:spcBef>
              <a:spcPct val="0"/>
            </a:spcBef>
            <a:spcAft>
              <a:spcPct val="35000"/>
            </a:spcAft>
          </a:pPr>
          <a:r>
            <a:rPr lang="es-ES" sz="3200" b="1" kern="1200" dirty="0"/>
            <a:t>2018</a:t>
          </a:r>
          <a:endParaRPr lang="ca-ES" sz="3200" b="1" kern="1200" dirty="0"/>
        </a:p>
      </dsp:txBody>
      <dsp:txXfrm>
        <a:off x="4903" y="0"/>
        <a:ext cx="9897382" cy="604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44E28-695C-4FBE-9D01-AE703F8B9B33}">
      <dsp:nvSpPr>
        <dsp:cNvPr id="0" name=""/>
        <dsp:cNvSpPr/>
      </dsp:nvSpPr>
      <dsp:spPr>
        <a:xfrm>
          <a:off x="4903" y="0"/>
          <a:ext cx="10048593" cy="604844"/>
        </a:xfrm>
        <a:prstGeom prst="homePlat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0688" tIns="85344" rIns="42672" bIns="85344" numCol="1" spcCol="1270" anchor="ctr" anchorCtr="0">
          <a:noAutofit/>
        </a:bodyPr>
        <a:lstStyle/>
        <a:p>
          <a:pPr lvl="0" algn="ctr" defTabSz="1422400">
            <a:lnSpc>
              <a:spcPct val="90000"/>
            </a:lnSpc>
            <a:spcBef>
              <a:spcPct val="0"/>
            </a:spcBef>
            <a:spcAft>
              <a:spcPct val="35000"/>
            </a:spcAft>
          </a:pPr>
          <a:r>
            <a:rPr lang="es-ES" sz="3200" b="1" kern="1200" dirty="0"/>
            <a:t>2018</a:t>
          </a:r>
          <a:endParaRPr lang="ca-ES" sz="3200" b="1" kern="1200" dirty="0"/>
        </a:p>
      </dsp:txBody>
      <dsp:txXfrm>
        <a:off x="4903" y="0"/>
        <a:ext cx="9897382" cy="6048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700D6B-76B1-4DB6-84AE-D07492780959}">
      <dsp:nvSpPr>
        <dsp:cNvPr id="0" name=""/>
        <dsp:cNvSpPr/>
      </dsp:nvSpPr>
      <dsp:spPr>
        <a:xfrm>
          <a:off x="4883" y="0"/>
          <a:ext cx="9992379" cy="634999"/>
        </a:xfrm>
        <a:prstGeom prst="chevron">
          <a:avLst/>
        </a:prstGeom>
        <a:solidFill>
          <a:srgbClr val="37990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endParaRPr lang="es-ES" sz="4000" kern="1200" dirty="0"/>
        </a:p>
      </dsp:txBody>
      <dsp:txXfrm>
        <a:off x="322383" y="0"/>
        <a:ext cx="9357380" cy="6349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D5A3F-1305-43E7-BFFA-7053FDCEF0DA}">
      <dsp:nvSpPr>
        <dsp:cNvPr id="0" name=""/>
        <dsp:cNvSpPr/>
      </dsp:nvSpPr>
      <dsp:spPr>
        <a:xfrm>
          <a:off x="5790" y="0"/>
          <a:ext cx="11846579" cy="634999"/>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53340" rIns="53340" bIns="53340" numCol="1" spcCol="1270" anchor="ctr" anchorCtr="0">
          <a:noAutofit/>
        </a:bodyPr>
        <a:lstStyle/>
        <a:p>
          <a:pPr lvl="0" algn="ctr" defTabSz="1778000">
            <a:lnSpc>
              <a:spcPct val="90000"/>
            </a:lnSpc>
            <a:spcBef>
              <a:spcPct val="0"/>
            </a:spcBef>
            <a:spcAft>
              <a:spcPct val="35000"/>
            </a:spcAft>
          </a:pPr>
          <a:r>
            <a:rPr lang="en-GB" sz="4000" kern="1200" noProof="0" dirty="0"/>
            <a:t>Year</a:t>
          </a:r>
          <a:r>
            <a:rPr lang="es-ES" sz="4000" kern="1200" dirty="0"/>
            <a:t> 1            </a:t>
          </a:r>
          <a:r>
            <a:rPr lang="es-ES" sz="4000" kern="1200" dirty="0" err="1"/>
            <a:t>Year</a:t>
          </a:r>
          <a:r>
            <a:rPr lang="es-ES" sz="4000" kern="1200" dirty="0"/>
            <a:t> 2           </a:t>
          </a:r>
          <a:r>
            <a:rPr lang="es-ES" sz="4000" kern="1200" dirty="0" err="1"/>
            <a:t>Year</a:t>
          </a:r>
          <a:r>
            <a:rPr lang="es-ES" sz="4000" kern="1200" dirty="0"/>
            <a:t> 3            </a:t>
          </a:r>
          <a:r>
            <a:rPr lang="es-ES" sz="4000" kern="1200" dirty="0" err="1"/>
            <a:t>Year</a:t>
          </a:r>
          <a:r>
            <a:rPr lang="es-ES" sz="4000" kern="1200" dirty="0"/>
            <a:t> 4     </a:t>
          </a:r>
        </a:p>
      </dsp:txBody>
      <dsp:txXfrm>
        <a:off x="323290" y="0"/>
        <a:ext cx="11211580" cy="6349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A44E28-695C-4FBE-9D01-AE703F8B9B33}">
      <dsp:nvSpPr>
        <dsp:cNvPr id="0" name=""/>
        <dsp:cNvSpPr/>
      </dsp:nvSpPr>
      <dsp:spPr>
        <a:xfrm>
          <a:off x="147" y="0"/>
          <a:ext cx="1212063" cy="777562"/>
        </a:xfrm>
        <a:prstGeom prst="homePlat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4028" tIns="112014" rIns="56007" bIns="112014" numCol="1" spcCol="1270" anchor="ctr" anchorCtr="0">
          <a:noAutofit/>
        </a:bodyPr>
        <a:lstStyle/>
        <a:p>
          <a:pPr lvl="0" algn="ctr" defTabSz="1866900">
            <a:lnSpc>
              <a:spcPct val="90000"/>
            </a:lnSpc>
            <a:spcBef>
              <a:spcPct val="0"/>
            </a:spcBef>
            <a:spcAft>
              <a:spcPct val="35000"/>
            </a:spcAft>
          </a:pPr>
          <a:endParaRPr lang="ca-ES" sz="4200" b="1" kern="1200" dirty="0"/>
        </a:p>
      </dsp:txBody>
      <dsp:txXfrm>
        <a:off x="147" y="0"/>
        <a:ext cx="1017673" cy="777562"/>
      </dsp:txXfrm>
    </dsp:sp>
    <dsp:sp modelId="{A0551BF4-E666-412F-ADBC-22C394D57E22}">
      <dsp:nvSpPr>
        <dsp:cNvPr id="0" name=""/>
        <dsp:cNvSpPr/>
      </dsp:nvSpPr>
      <dsp:spPr>
        <a:xfrm>
          <a:off x="794312" y="0"/>
          <a:ext cx="10056887" cy="777562"/>
        </a:xfrm>
        <a:prstGeom prst="chevron">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8021" tIns="112014" rIns="56007" bIns="112014" numCol="1" spcCol="1270" anchor="ctr" anchorCtr="0">
          <a:noAutofit/>
        </a:bodyPr>
        <a:lstStyle/>
        <a:p>
          <a:pPr lvl="0" algn="ctr" defTabSz="1866900">
            <a:lnSpc>
              <a:spcPct val="90000"/>
            </a:lnSpc>
            <a:spcBef>
              <a:spcPct val="0"/>
            </a:spcBef>
            <a:spcAft>
              <a:spcPct val="35000"/>
            </a:spcAft>
          </a:pPr>
          <a:r>
            <a:rPr lang="es-ES" sz="4200" b="1" kern="1200" dirty="0"/>
            <a:t>2018</a:t>
          </a:r>
          <a:endParaRPr lang="ca-ES" sz="4200" b="1" kern="1200" dirty="0"/>
        </a:p>
      </dsp:txBody>
      <dsp:txXfrm>
        <a:off x="1183093" y="0"/>
        <a:ext cx="9279325" cy="77756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C5143-6BF7-4F54-BFE1-2B9AF2FD75FB}">
      <dsp:nvSpPr>
        <dsp:cNvPr id="0" name=""/>
        <dsp:cNvSpPr/>
      </dsp:nvSpPr>
      <dsp:spPr>
        <a:xfrm>
          <a:off x="0" y="0"/>
          <a:ext cx="3143736" cy="1719018"/>
        </a:xfrm>
        <a:prstGeom prst="rightArrow">
          <a:avLst/>
        </a:prstGeom>
        <a:solidFill>
          <a:schemeClr val="accent6">
            <a:lumMod val="40000"/>
            <a:lumOff val="60000"/>
          </a:schemeClr>
        </a:solidFill>
        <a:ln>
          <a:noFill/>
        </a:ln>
        <a:effectLst/>
      </dsp:spPr>
      <dsp:style>
        <a:lnRef idx="0">
          <a:scrgbClr r="0" g="0" b="0"/>
        </a:lnRef>
        <a:fillRef idx="1">
          <a:scrgbClr r="0" g="0" b="0"/>
        </a:fillRef>
        <a:effectRef idx="0">
          <a:scrgbClr r="0" g="0" b="0"/>
        </a:effectRef>
        <a:fontRef idx="minor"/>
      </dsp:style>
    </dsp:sp>
    <dsp:sp modelId="{46478208-02DC-4877-84FB-A850051F8AB4}">
      <dsp:nvSpPr>
        <dsp:cNvPr id="0" name=""/>
        <dsp:cNvSpPr/>
      </dsp:nvSpPr>
      <dsp:spPr>
        <a:xfrm>
          <a:off x="21176" y="411226"/>
          <a:ext cx="980682" cy="896564"/>
        </a:xfrm>
        <a:prstGeom prst="roundRect">
          <a:avLst/>
        </a:prstGeom>
        <a:solidFill>
          <a:srgbClr val="0070C0"/>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err="1">
              <a:latin typeface="Arial" panose="020B0604020202020204" pitchFamily="34" charset="0"/>
              <a:cs typeface="Arial" panose="020B0604020202020204" pitchFamily="34" charset="0"/>
            </a:rPr>
            <a:t>Source</a:t>
          </a:r>
          <a:r>
            <a:rPr lang="es-ES" sz="1100" b="1" kern="1200" dirty="0">
              <a:latin typeface="Arial" panose="020B0604020202020204" pitchFamily="34" charset="0"/>
              <a:cs typeface="Arial" panose="020B0604020202020204" pitchFamily="34" charset="0"/>
            </a:rPr>
            <a:t> </a:t>
          </a:r>
          <a:r>
            <a:rPr lang="es-ES" sz="1100" b="1" kern="1200" dirty="0" err="1">
              <a:latin typeface="Arial" panose="020B0604020202020204" pitchFamily="34" charset="0"/>
              <a:cs typeface="Arial" panose="020B0604020202020204" pitchFamily="34" charset="0"/>
            </a:rPr>
            <a:t>for</a:t>
          </a:r>
          <a:r>
            <a:rPr lang="es-ES" sz="1100" b="1" kern="1200" dirty="0">
              <a:latin typeface="Arial" panose="020B0604020202020204" pitchFamily="34" charset="0"/>
              <a:cs typeface="Arial" panose="020B0604020202020204" pitchFamily="34" charset="0"/>
            </a:rPr>
            <a:t> </a:t>
          </a:r>
          <a:r>
            <a:rPr lang="es-ES" sz="1100" b="1" kern="1200" dirty="0" err="1">
              <a:latin typeface="Arial" panose="020B0604020202020204" pitchFamily="34" charset="0"/>
              <a:cs typeface="Arial" panose="020B0604020202020204" pitchFamily="34" charset="0"/>
            </a:rPr>
            <a:t>circularity</a:t>
          </a:r>
          <a:endParaRPr lang="es-ES" sz="1100" b="1" kern="1200" dirty="0">
            <a:latin typeface="Arial" panose="020B0604020202020204" pitchFamily="34" charset="0"/>
            <a:cs typeface="Arial" panose="020B0604020202020204" pitchFamily="34" charset="0"/>
          </a:endParaRPr>
        </a:p>
        <a:p>
          <a:pPr lvl="0" algn="ctr" defTabSz="488950">
            <a:lnSpc>
              <a:spcPct val="90000"/>
            </a:lnSpc>
            <a:spcBef>
              <a:spcPct val="0"/>
            </a:spcBef>
            <a:spcAft>
              <a:spcPct val="35000"/>
            </a:spcAft>
          </a:pPr>
          <a:r>
            <a:rPr lang="es-ES" sz="900" kern="1200" dirty="0">
              <a:latin typeface="Arial Narrow" panose="020B0606020202030204" pitchFamily="34" charset="0"/>
            </a:rPr>
            <a:t>(</a:t>
          </a:r>
          <a:r>
            <a:rPr lang="es-ES" sz="900" kern="1200" dirty="0" err="1">
              <a:latin typeface="Arial Narrow" panose="020B0606020202030204" pitchFamily="34" charset="0"/>
            </a:rPr>
            <a:t>select</a:t>
          </a:r>
          <a:r>
            <a:rPr lang="es-ES" sz="900" kern="1200" dirty="0">
              <a:latin typeface="Arial Narrow" panose="020B0606020202030204" pitchFamily="34" charset="0"/>
            </a:rPr>
            <a:t> </a:t>
          </a:r>
          <a:r>
            <a:rPr lang="es-ES" sz="900" kern="1200" dirty="0" err="1">
              <a:latin typeface="Arial Narrow" panose="020B0606020202030204" pitchFamily="34" charset="0"/>
            </a:rPr>
            <a:t>recycled</a:t>
          </a:r>
          <a:r>
            <a:rPr lang="es-ES" sz="900" kern="1200" dirty="0">
              <a:latin typeface="Arial Narrow" panose="020B0606020202030204" pitchFamily="34" charset="0"/>
            </a:rPr>
            <a:t>/ </a:t>
          </a:r>
          <a:r>
            <a:rPr lang="es-ES" sz="900" kern="1200" dirty="0" err="1">
              <a:latin typeface="Arial Narrow" panose="020B0606020202030204" pitchFamily="34" charset="0"/>
            </a:rPr>
            <a:t>rapidly</a:t>
          </a:r>
          <a:r>
            <a:rPr lang="es-ES" sz="900" kern="1200" dirty="0">
              <a:latin typeface="Arial Narrow" panose="020B0606020202030204" pitchFamily="34" charset="0"/>
            </a:rPr>
            <a:t> </a:t>
          </a:r>
          <a:r>
            <a:rPr lang="es-ES" sz="900" kern="1200" dirty="0" err="1">
              <a:latin typeface="Arial Narrow" panose="020B0606020202030204" pitchFamily="34" charset="0"/>
            </a:rPr>
            <a:t>renewable</a:t>
          </a:r>
          <a:r>
            <a:rPr lang="es-ES" sz="900" kern="1200" dirty="0">
              <a:latin typeface="Arial Narrow" panose="020B0606020202030204" pitchFamily="34" charset="0"/>
            </a:rPr>
            <a:t> </a:t>
          </a:r>
          <a:r>
            <a:rPr lang="es-ES" sz="900" kern="1200" dirty="0" err="1">
              <a:latin typeface="Arial Narrow" panose="020B0606020202030204" pitchFamily="34" charset="0"/>
            </a:rPr>
            <a:t>materials</a:t>
          </a:r>
          <a:r>
            <a:rPr lang="es-ES" sz="900" kern="1200" dirty="0">
              <a:latin typeface="Arial Narrow" panose="020B0606020202030204" pitchFamily="34" charset="0"/>
            </a:rPr>
            <a:t>)</a:t>
          </a:r>
        </a:p>
      </dsp:txBody>
      <dsp:txXfrm>
        <a:off x="64943" y="454993"/>
        <a:ext cx="893148" cy="809030"/>
      </dsp:txXfrm>
    </dsp:sp>
    <dsp:sp modelId="{6D5580AC-5CC3-493A-A28A-93CFB48B9697}">
      <dsp:nvSpPr>
        <dsp:cNvPr id="0" name=""/>
        <dsp:cNvSpPr/>
      </dsp:nvSpPr>
      <dsp:spPr>
        <a:xfrm>
          <a:off x="1081527" y="411226"/>
          <a:ext cx="980682" cy="896564"/>
        </a:xfrm>
        <a:prstGeom prst="roundRect">
          <a:avLst/>
        </a:prstGeom>
        <a:solidFill>
          <a:srgbClr val="0070C0"/>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err="1">
              <a:latin typeface="Arial" panose="020B0604020202020204" pitchFamily="34" charset="0"/>
              <a:cs typeface="Arial" panose="020B0604020202020204" pitchFamily="34" charset="0"/>
            </a:rPr>
            <a:t>Design</a:t>
          </a:r>
          <a:r>
            <a:rPr lang="es-ES" sz="1100" b="1" kern="1200" dirty="0">
              <a:latin typeface="Arial" panose="020B0604020202020204" pitchFamily="34" charset="0"/>
              <a:cs typeface="Arial" panose="020B0604020202020204" pitchFamily="34" charset="0"/>
            </a:rPr>
            <a:t> </a:t>
          </a:r>
          <a:r>
            <a:rPr lang="es-ES" sz="1100" b="1" kern="1200" dirty="0" err="1">
              <a:latin typeface="Arial" panose="020B0604020202020204" pitchFamily="34" charset="0"/>
              <a:cs typeface="Arial" panose="020B0604020202020204" pitchFamily="34" charset="0"/>
            </a:rPr>
            <a:t>for</a:t>
          </a:r>
          <a:r>
            <a:rPr lang="es-ES" sz="1100" b="1" kern="1200" dirty="0">
              <a:latin typeface="Arial" panose="020B0604020202020204" pitchFamily="34" charset="0"/>
              <a:cs typeface="Arial" panose="020B0604020202020204" pitchFamily="34" charset="0"/>
            </a:rPr>
            <a:t> </a:t>
          </a:r>
          <a:r>
            <a:rPr lang="es-ES" sz="1100" b="1" kern="1200" dirty="0" err="1">
              <a:latin typeface="Arial" panose="020B0604020202020204" pitchFamily="34" charset="0"/>
              <a:cs typeface="Arial" panose="020B0604020202020204" pitchFamily="34" charset="0"/>
            </a:rPr>
            <a:t>circularity</a:t>
          </a:r>
          <a:endParaRPr lang="es-ES" sz="1100" b="1" kern="1200" dirty="0">
            <a:latin typeface="Arial" panose="020B0604020202020204" pitchFamily="34" charset="0"/>
            <a:cs typeface="Arial" panose="020B0604020202020204" pitchFamily="34" charset="0"/>
          </a:endParaRPr>
        </a:p>
        <a:p>
          <a:pPr lvl="0" algn="ctr" defTabSz="488950">
            <a:lnSpc>
              <a:spcPct val="90000"/>
            </a:lnSpc>
            <a:spcBef>
              <a:spcPct val="0"/>
            </a:spcBef>
            <a:spcAft>
              <a:spcPct val="35000"/>
            </a:spcAft>
          </a:pPr>
          <a:r>
            <a:rPr lang="es-ES" sz="900" kern="1200" dirty="0">
              <a:latin typeface="Arial Narrow" panose="020B0606020202030204" pitchFamily="34" charset="0"/>
            </a:rPr>
            <a:t>(</a:t>
          </a:r>
          <a:r>
            <a:rPr lang="es-ES" sz="900" kern="1200" dirty="0" err="1">
              <a:latin typeface="Arial Narrow" panose="020B0606020202030204" pitchFamily="34" charset="0"/>
            </a:rPr>
            <a:t>select</a:t>
          </a:r>
          <a:r>
            <a:rPr lang="es-ES" sz="900" kern="1200" dirty="0">
              <a:latin typeface="Arial Narrow" panose="020B0606020202030204" pitchFamily="34" charset="0"/>
            </a:rPr>
            <a:t> reciclable </a:t>
          </a:r>
          <a:r>
            <a:rPr lang="es-ES" sz="900" kern="1200" dirty="0" err="1">
              <a:latin typeface="Arial Narrow" panose="020B0606020202030204" pitchFamily="34" charset="0"/>
            </a:rPr>
            <a:t>materials</a:t>
          </a:r>
          <a:r>
            <a:rPr lang="es-ES" sz="900" kern="1200" dirty="0">
              <a:latin typeface="Arial Narrow" panose="020B0606020202030204" pitchFamily="34" charset="0"/>
            </a:rPr>
            <a:t>)</a:t>
          </a:r>
        </a:p>
      </dsp:txBody>
      <dsp:txXfrm>
        <a:off x="1125294" y="454993"/>
        <a:ext cx="893148" cy="809030"/>
      </dsp:txXfrm>
    </dsp:sp>
    <dsp:sp modelId="{32ECF903-91EE-47DF-9410-DA6EC7EC172F}">
      <dsp:nvSpPr>
        <dsp:cNvPr id="0" name=""/>
        <dsp:cNvSpPr/>
      </dsp:nvSpPr>
      <dsp:spPr>
        <a:xfrm>
          <a:off x="2141878" y="411226"/>
          <a:ext cx="980682" cy="896564"/>
        </a:xfrm>
        <a:prstGeom prst="roundRect">
          <a:avLst/>
        </a:prstGeom>
        <a:solidFill>
          <a:srgbClr val="0070C0"/>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b="1" kern="1200" dirty="0" err="1">
              <a:latin typeface="Arial" panose="020B0604020202020204" pitchFamily="34" charset="0"/>
              <a:cs typeface="Arial" panose="020B0604020202020204" pitchFamily="34" charset="0"/>
            </a:rPr>
            <a:t>System</a:t>
          </a:r>
          <a:r>
            <a:rPr lang="es-ES" sz="1100" b="1" kern="1200" dirty="0">
              <a:latin typeface="Arial" panose="020B0604020202020204" pitchFamily="34" charset="0"/>
              <a:cs typeface="Arial" panose="020B0604020202020204" pitchFamily="34" charset="0"/>
            </a:rPr>
            <a:t> </a:t>
          </a:r>
          <a:r>
            <a:rPr lang="es-ES" sz="1100" b="1" kern="1200" dirty="0" err="1">
              <a:latin typeface="Arial" panose="020B0604020202020204" pitchFamily="34" charset="0"/>
              <a:cs typeface="Arial" panose="020B0604020202020204" pitchFamily="34" charset="0"/>
            </a:rPr>
            <a:t>circularity</a:t>
          </a:r>
          <a:endParaRPr lang="es-ES" sz="1100" b="1" kern="1200" dirty="0">
            <a:latin typeface="Arial" panose="020B0604020202020204" pitchFamily="34" charset="0"/>
            <a:cs typeface="Arial" panose="020B0604020202020204" pitchFamily="34" charset="0"/>
          </a:endParaRPr>
        </a:p>
        <a:p>
          <a:pPr lvl="0" algn="ctr" defTabSz="488950">
            <a:lnSpc>
              <a:spcPct val="90000"/>
            </a:lnSpc>
            <a:spcBef>
              <a:spcPct val="0"/>
            </a:spcBef>
            <a:spcAft>
              <a:spcPct val="35000"/>
            </a:spcAft>
          </a:pPr>
          <a:r>
            <a:rPr lang="es-ES" sz="900" kern="1200" dirty="0">
              <a:latin typeface="Arial Narrow" panose="020B0606020202030204" pitchFamily="34" charset="0"/>
            </a:rPr>
            <a:t>(Plan </a:t>
          </a:r>
          <a:r>
            <a:rPr lang="es-ES" sz="900" kern="1200" dirty="0" err="1">
              <a:latin typeface="Arial Narrow" panose="020B0606020202030204" pitchFamily="34" charset="0"/>
            </a:rPr>
            <a:t>materials</a:t>
          </a:r>
          <a:r>
            <a:rPr lang="es-ES" sz="900" kern="1200" dirty="0">
              <a:latin typeface="Arial Narrow" panose="020B0606020202030204" pitchFamily="34" charset="0"/>
            </a:rPr>
            <a:t> </a:t>
          </a:r>
          <a:r>
            <a:rPr lang="es-ES" sz="900" kern="1200" dirty="0" err="1">
              <a:latin typeface="Arial Narrow" panose="020B0606020202030204" pitchFamily="34" charset="0"/>
            </a:rPr>
            <a:t>recovery</a:t>
          </a:r>
          <a:r>
            <a:rPr lang="es-ES" sz="900" kern="1200" dirty="0">
              <a:latin typeface="Arial Narrow" panose="020B0606020202030204" pitchFamily="34" charset="0"/>
            </a:rPr>
            <a:t>. </a:t>
          </a:r>
          <a:r>
            <a:rPr lang="es-ES" sz="900" kern="1200" dirty="0" err="1">
              <a:latin typeface="Arial Narrow" panose="020B0606020202030204" pitchFamily="34" charset="0"/>
            </a:rPr>
            <a:t>Materals</a:t>
          </a:r>
          <a:r>
            <a:rPr lang="es-ES" sz="900" kern="1200" dirty="0">
              <a:latin typeface="Arial Narrow" panose="020B0606020202030204" pitchFamily="34" charset="0"/>
            </a:rPr>
            <a:t> Passports, </a:t>
          </a:r>
          <a:r>
            <a:rPr lang="es-ES" sz="900" kern="1200" dirty="0" err="1">
              <a:latin typeface="Arial Narrow" panose="020B0606020202030204" pitchFamily="34" charset="0"/>
            </a:rPr>
            <a:t>take</a:t>
          </a:r>
          <a:r>
            <a:rPr lang="es-ES" sz="900" kern="1200" dirty="0">
              <a:latin typeface="Arial Narrow" panose="020B0606020202030204" pitchFamily="34" charset="0"/>
            </a:rPr>
            <a:t>-back </a:t>
          </a:r>
          <a:r>
            <a:rPr lang="es-ES" sz="900" kern="1200" dirty="0" err="1">
              <a:latin typeface="Arial Narrow" panose="020B0606020202030204" pitchFamily="34" charset="0"/>
            </a:rPr>
            <a:t>programs</a:t>
          </a:r>
          <a:r>
            <a:rPr lang="es-ES" sz="900" kern="1200" dirty="0">
              <a:latin typeface="Arial Narrow" panose="020B0606020202030204" pitchFamily="34" charset="0"/>
            </a:rPr>
            <a:t>) </a:t>
          </a:r>
        </a:p>
      </dsp:txBody>
      <dsp:txXfrm>
        <a:off x="2185645" y="454993"/>
        <a:ext cx="893148" cy="80903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91C032-8591-4F9F-BA22-443D8B9DBEF2}" type="datetimeFigureOut">
              <a:rPr lang="en-US" smtClean="0"/>
              <a:t>1/29/2018</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8E0D7-F8FE-4020-B0F2-815F83AEE8E6}" type="slidenum">
              <a:rPr lang="en-US" smtClean="0"/>
              <a:t>‹Nº›</a:t>
            </a:fld>
            <a:endParaRPr lang="en-US"/>
          </a:p>
        </p:txBody>
      </p:sp>
    </p:spTree>
    <p:extLst>
      <p:ext uri="{BB962C8B-B14F-4D97-AF65-F5344CB8AC3E}">
        <p14:creationId xmlns:p14="http://schemas.microsoft.com/office/powerpoint/2010/main" val="1770570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0E8E0D7-F8FE-4020-B0F2-815F83AEE8E6}" type="slidenum">
              <a:rPr lang="en-US" smtClean="0"/>
              <a:t>1</a:t>
            </a:fld>
            <a:endParaRPr lang="en-US"/>
          </a:p>
        </p:txBody>
      </p:sp>
    </p:spTree>
    <p:extLst>
      <p:ext uri="{BB962C8B-B14F-4D97-AF65-F5344CB8AC3E}">
        <p14:creationId xmlns:p14="http://schemas.microsoft.com/office/powerpoint/2010/main" val="766796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0E8E0D7-F8FE-4020-B0F2-815F83AEE8E6}" type="slidenum">
              <a:rPr lang="en-US" smtClean="0"/>
              <a:t>34</a:t>
            </a:fld>
            <a:endParaRPr lang="en-US"/>
          </a:p>
        </p:txBody>
      </p:sp>
    </p:spTree>
    <p:extLst>
      <p:ext uri="{BB962C8B-B14F-4D97-AF65-F5344CB8AC3E}">
        <p14:creationId xmlns:p14="http://schemas.microsoft.com/office/powerpoint/2010/main" val="654204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0E8E0D7-F8FE-4020-B0F2-815F83AEE8E6}" type="slidenum">
              <a:rPr lang="en-US" smtClean="0"/>
              <a:t>36</a:t>
            </a:fld>
            <a:endParaRPr lang="en-US"/>
          </a:p>
        </p:txBody>
      </p:sp>
    </p:spTree>
    <p:extLst>
      <p:ext uri="{BB962C8B-B14F-4D97-AF65-F5344CB8AC3E}">
        <p14:creationId xmlns:p14="http://schemas.microsoft.com/office/powerpoint/2010/main" val="674383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B0E8E0D7-F8FE-4020-B0F2-815F83AEE8E6}" type="slidenum">
              <a:rPr lang="en-US" smtClean="0"/>
              <a:t>38</a:t>
            </a:fld>
            <a:endParaRPr lang="en-US"/>
          </a:p>
        </p:txBody>
      </p:sp>
    </p:spTree>
    <p:extLst>
      <p:ext uri="{BB962C8B-B14F-4D97-AF65-F5344CB8AC3E}">
        <p14:creationId xmlns:p14="http://schemas.microsoft.com/office/powerpoint/2010/main" val="3719369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0E8E0D7-F8FE-4020-B0F2-815F83AEE8E6}" type="slidenum">
              <a:rPr lang="en-US" smtClean="0"/>
              <a:t>50</a:t>
            </a:fld>
            <a:endParaRPr lang="en-US"/>
          </a:p>
        </p:txBody>
      </p:sp>
    </p:spTree>
    <p:extLst>
      <p:ext uri="{BB962C8B-B14F-4D97-AF65-F5344CB8AC3E}">
        <p14:creationId xmlns:p14="http://schemas.microsoft.com/office/powerpoint/2010/main" val="44998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0E8E0D7-F8FE-4020-B0F2-815F83AEE8E6}" type="slidenum">
              <a:rPr lang="en-US" smtClean="0"/>
              <a:t>53</a:t>
            </a:fld>
            <a:endParaRPr lang="en-US"/>
          </a:p>
        </p:txBody>
      </p:sp>
    </p:spTree>
    <p:extLst>
      <p:ext uri="{BB962C8B-B14F-4D97-AF65-F5344CB8AC3E}">
        <p14:creationId xmlns:p14="http://schemas.microsoft.com/office/powerpoint/2010/main" val="2769251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0E8E0D7-F8FE-4020-B0F2-815F83AEE8E6}" type="slidenum">
              <a:rPr lang="en-US" smtClean="0"/>
              <a:t>26</a:t>
            </a:fld>
            <a:endParaRPr lang="en-US"/>
          </a:p>
        </p:txBody>
      </p:sp>
    </p:spTree>
    <p:extLst>
      <p:ext uri="{BB962C8B-B14F-4D97-AF65-F5344CB8AC3E}">
        <p14:creationId xmlns:p14="http://schemas.microsoft.com/office/powerpoint/2010/main" val="4016605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0E8E0D7-F8FE-4020-B0F2-815F83AEE8E6}" type="slidenum">
              <a:rPr lang="en-US" smtClean="0"/>
              <a:t>27</a:t>
            </a:fld>
            <a:endParaRPr lang="en-US"/>
          </a:p>
        </p:txBody>
      </p:sp>
    </p:spTree>
    <p:extLst>
      <p:ext uri="{BB962C8B-B14F-4D97-AF65-F5344CB8AC3E}">
        <p14:creationId xmlns:p14="http://schemas.microsoft.com/office/powerpoint/2010/main" val="1751297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0E8E0D7-F8FE-4020-B0F2-815F83AEE8E6}" type="slidenum">
              <a:rPr lang="en-US" smtClean="0"/>
              <a:t>28</a:t>
            </a:fld>
            <a:endParaRPr lang="en-US"/>
          </a:p>
        </p:txBody>
      </p:sp>
    </p:spTree>
    <p:extLst>
      <p:ext uri="{BB962C8B-B14F-4D97-AF65-F5344CB8AC3E}">
        <p14:creationId xmlns:p14="http://schemas.microsoft.com/office/powerpoint/2010/main" val="3488370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0E8E0D7-F8FE-4020-B0F2-815F83AEE8E6}" type="slidenum">
              <a:rPr lang="en-US" smtClean="0"/>
              <a:t>29</a:t>
            </a:fld>
            <a:endParaRPr lang="en-US"/>
          </a:p>
        </p:txBody>
      </p:sp>
    </p:spTree>
    <p:extLst>
      <p:ext uri="{BB962C8B-B14F-4D97-AF65-F5344CB8AC3E}">
        <p14:creationId xmlns:p14="http://schemas.microsoft.com/office/powerpoint/2010/main" val="4158573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0E8E0D7-F8FE-4020-B0F2-815F83AEE8E6}" type="slidenum">
              <a:rPr lang="en-US" smtClean="0"/>
              <a:t>30</a:t>
            </a:fld>
            <a:endParaRPr lang="en-US"/>
          </a:p>
        </p:txBody>
      </p:sp>
    </p:spTree>
    <p:extLst>
      <p:ext uri="{BB962C8B-B14F-4D97-AF65-F5344CB8AC3E}">
        <p14:creationId xmlns:p14="http://schemas.microsoft.com/office/powerpoint/2010/main" val="533184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0E8E0D7-F8FE-4020-B0F2-815F83AEE8E6}" type="slidenum">
              <a:rPr lang="en-US" smtClean="0"/>
              <a:t>31</a:t>
            </a:fld>
            <a:endParaRPr lang="en-US"/>
          </a:p>
        </p:txBody>
      </p:sp>
    </p:spTree>
    <p:extLst>
      <p:ext uri="{BB962C8B-B14F-4D97-AF65-F5344CB8AC3E}">
        <p14:creationId xmlns:p14="http://schemas.microsoft.com/office/powerpoint/2010/main" val="1287859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0E8E0D7-F8FE-4020-B0F2-815F83AEE8E6}" type="slidenum">
              <a:rPr lang="en-US" smtClean="0"/>
              <a:t>32</a:t>
            </a:fld>
            <a:endParaRPr lang="en-US"/>
          </a:p>
        </p:txBody>
      </p:sp>
    </p:spTree>
    <p:extLst>
      <p:ext uri="{BB962C8B-B14F-4D97-AF65-F5344CB8AC3E}">
        <p14:creationId xmlns:p14="http://schemas.microsoft.com/office/powerpoint/2010/main" val="453074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0E8E0D7-F8FE-4020-B0F2-815F83AEE8E6}" type="slidenum">
              <a:rPr lang="en-US" smtClean="0"/>
              <a:t>33</a:t>
            </a:fld>
            <a:endParaRPr lang="en-US"/>
          </a:p>
        </p:txBody>
      </p:sp>
    </p:spTree>
    <p:extLst>
      <p:ext uri="{BB962C8B-B14F-4D97-AF65-F5344CB8AC3E}">
        <p14:creationId xmlns:p14="http://schemas.microsoft.com/office/powerpoint/2010/main" val="24799235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97280" y="758951"/>
            <a:ext cx="10058400" cy="2957997"/>
          </a:xfrm>
        </p:spPr>
        <p:txBody>
          <a:bodyPr anchor="b">
            <a:normAutofit/>
          </a:bodyPr>
          <a:lstStyle>
            <a:lvl1pPr algn="ctr">
              <a:lnSpc>
                <a:spcPct val="85000"/>
              </a:lnSpc>
              <a:defRPr sz="8000" spc="-50" baseline="0">
                <a:solidFill>
                  <a:schemeClr val="tx1">
                    <a:lumMod val="85000"/>
                    <a:lumOff val="15000"/>
                  </a:schemeClr>
                </a:solidFill>
              </a:defRPr>
            </a:lvl1pPr>
          </a:lstStyle>
          <a:p>
            <a:r>
              <a:rPr lang="en-US" dirty="0"/>
              <a:t>PROJECT TITLE</a:t>
            </a:r>
          </a:p>
        </p:txBody>
      </p:sp>
      <p:sp>
        <p:nvSpPr>
          <p:cNvPr id="3" name="Subtitle 2"/>
          <p:cNvSpPr>
            <a:spLocks noGrp="1"/>
          </p:cNvSpPr>
          <p:nvPr>
            <p:ph type="subTitle" idx="1" hasCustomPrompt="1"/>
          </p:nvPr>
        </p:nvSpPr>
        <p:spPr>
          <a:xfrm>
            <a:off x="1100051" y="4107180"/>
            <a:ext cx="10058400" cy="1645919"/>
          </a:xfrm>
        </p:spPr>
        <p:txBody>
          <a:bodyPr lIns="91440" rIns="91440">
            <a:normAutofit/>
          </a:bodyPr>
          <a:lstStyle>
            <a:lvl1pPr marL="0" indent="0" algn="l">
              <a:buNone/>
              <a:defRPr sz="2400" b="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WPX - Task X.X: Task or deliverable title HERE</a:t>
            </a:r>
          </a:p>
          <a:p>
            <a:r>
              <a:rPr lang="en-US" dirty="0"/>
              <a:t>ORGANIZATION: </a:t>
            </a:r>
            <a:r>
              <a:rPr lang="en-US" dirty="0" err="1"/>
              <a:t>ORGANIZATion</a:t>
            </a:r>
            <a:r>
              <a:rPr lang="en-US" dirty="0"/>
              <a:t> name/acronym</a:t>
            </a:r>
            <a:br>
              <a:rPr lang="en-US" dirty="0"/>
            </a:br>
            <a:r>
              <a:rPr lang="en-US" dirty="0"/>
              <a:t>PRESENTER(S): presenters names</a:t>
            </a:r>
            <a:br>
              <a:rPr lang="en-US" dirty="0"/>
            </a:br>
            <a:r>
              <a:rPr lang="en-US" dirty="0"/>
              <a:t>MEETING: TYPE AND LOCATION OF THE MEETING</a:t>
            </a:r>
          </a:p>
        </p:txBody>
      </p:sp>
      <p:sp>
        <p:nvSpPr>
          <p:cNvPr id="4" name="Date Placeholder 3"/>
          <p:cNvSpPr>
            <a:spLocks noGrp="1"/>
          </p:cNvSpPr>
          <p:nvPr>
            <p:ph type="dt" sz="half" idx="10"/>
          </p:nvPr>
        </p:nvSpPr>
        <p:spPr>
          <a:xfrm>
            <a:off x="1859292" y="6459785"/>
            <a:ext cx="1710260" cy="365125"/>
          </a:xfrm>
        </p:spPr>
        <p:txBody>
          <a:bodyPr/>
          <a:lstStyle/>
          <a:p>
            <a:fld id="{40F4E886-7301-4474-86BD-9B5B4C643F56}" type="datetime1">
              <a:rPr lang="en-US" smtClean="0"/>
              <a:t>1/29/2018</a:t>
            </a:fld>
            <a:endParaRPr lang="en-US"/>
          </a:p>
        </p:txBody>
      </p:sp>
      <p:sp>
        <p:nvSpPr>
          <p:cNvPr id="5" name="Footer Placeholder 4"/>
          <p:cNvSpPr>
            <a:spLocks noGrp="1"/>
          </p:cNvSpPr>
          <p:nvPr>
            <p:ph type="ftr" sz="quarter" idx="11"/>
          </p:nvPr>
        </p:nvSpPr>
        <p:spPr/>
        <p:txBody>
          <a:bodyPr/>
          <a:lstStyle/>
          <a:p>
            <a:r>
              <a:rPr lang="en-US" dirty="0"/>
              <a:t>PLUG-N-HARVEST</a:t>
            </a:r>
            <a:br>
              <a:rPr lang="en-US" dirty="0"/>
            </a:br>
            <a:r>
              <a:rPr lang="en-US" dirty="0"/>
              <a:t>ID: 768735 - H2020-EU.2.1.5.2.</a:t>
            </a:r>
          </a:p>
        </p:txBody>
      </p:sp>
      <p:sp>
        <p:nvSpPr>
          <p:cNvPr id="6" name="Slide Number Placeholder 5"/>
          <p:cNvSpPr>
            <a:spLocks noGrp="1"/>
          </p:cNvSpPr>
          <p:nvPr>
            <p:ph type="sldNum" sz="quarter" idx="12"/>
          </p:nvPr>
        </p:nvSpPr>
        <p:spPr>
          <a:xfrm>
            <a:off x="8625622" y="6459785"/>
            <a:ext cx="1087438" cy="365125"/>
          </a:xfrm>
        </p:spPr>
        <p:txBody>
          <a:bodyPr/>
          <a:lstStyle/>
          <a:p>
            <a:fld id="{76F34D8A-136C-4FA7-8325-F06DF2D5CB3D}" type="slidenum">
              <a:rPr lang="en-US" smtClean="0"/>
              <a:t>‹Nº›</a:t>
            </a:fld>
            <a:endParaRPr lang="en-US" dirty="0"/>
          </a:p>
        </p:txBody>
      </p:sp>
      <p:pic>
        <p:nvPicPr>
          <p:cNvPr id="11" name="Εικόνα 10">
            <a:extLst>
              <a:ext uri="{FF2B5EF4-FFF2-40B4-BE49-F238E27FC236}">
                <a16:creationId xmlns:a16="http://schemas.microsoft.com/office/drawing/2014/main" id="{062D54C6-0708-49C1-8E90-66C8A0701C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482" y="0"/>
            <a:ext cx="1580517" cy="1519257"/>
          </a:xfrm>
          <a:prstGeom prst="rect">
            <a:avLst/>
          </a:prstGeom>
        </p:spPr>
      </p:pic>
      <p:pic>
        <p:nvPicPr>
          <p:cNvPr id="16" name="Εικόνα 15">
            <a:extLst>
              <a:ext uri="{FF2B5EF4-FFF2-40B4-BE49-F238E27FC236}">
                <a16:creationId xmlns:a16="http://schemas.microsoft.com/office/drawing/2014/main" id="{5F8247B2-F9B4-41A4-92EC-65CB221390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3904" y="187221"/>
            <a:ext cx="1440872" cy="960582"/>
          </a:xfrm>
          <a:prstGeom prst="rect">
            <a:avLst/>
          </a:prstGeom>
        </p:spPr>
      </p:pic>
      <p:grpSp>
        <p:nvGrpSpPr>
          <p:cNvPr id="24" name="Ομάδα 23">
            <a:extLst>
              <a:ext uri="{FF2B5EF4-FFF2-40B4-BE49-F238E27FC236}">
                <a16:creationId xmlns:a16="http://schemas.microsoft.com/office/drawing/2014/main" id="{B1077E51-D833-444F-8F9A-ECFCB822172D}"/>
              </a:ext>
            </a:extLst>
          </p:cNvPr>
          <p:cNvGrpSpPr/>
          <p:nvPr userDrawn="1"/>
        </p:nvGrpSpPr>
        <p:grpSpPr>
          <a:xfrm>
            <a:off x="293904" y="2240280"/>
            <a:ext cx="7009754" cy="3572554"/>
            <a:chOff x="293904" y="2240280"/>
            <a:chExt cx="7009754" cy="3572554"/>
          </a:xfrm>
        </p:grpSpPr>
        <p:cxnSp>
          <p:nvCxnSpPr>
            <p:cNvPr id="9" name="Straight Connector 8"/>
            <p:cNvCxnSpPr>
              <a:cxnSpLocks/>
            </p:cNvCxnSpPr>
            <p:nvPr/>
          </p:nvCxnSpPr>
          <p:spPr>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8" name="Straight Connector 8">
              <a:extLst>
                <a:ext uri="{FF2B5EF4-FFF2-40B4-BE49-F238E27FC236}">
                  <a16:creationId xmlns:a16="http://schemas.microsoft.com/office/drawing/2014/main" id="{E89A774E-3AA7-48C0-A869-6155FBDA0D30}"/>
                </a:ext>
              </a:extLst>
            </p:cNvPr>
            <p:cNvCxnSpPr>
              <a:cxnSpLocks/>
            </p:cNvCxnSpPr>
            <p:nvPr userDrawn="1"/>
          </p:nvCxnSpPr>
          <p:spPr>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22" name="Straight Connector 8">
              <a:extLst>
                <a:ext uri="{FF2B5EF4-FFF2-40B4-BE49-F238E27FC236}">
                  <a16:creationId xmlns:a16="http://schemas.microsoft.com/office/drawing/2014/main" id="{31CD710B-C000-4BC0-95DE-E420B42FFB0D}"/>
                </a:ext>
              </a:extLst>
            </p:cNvPr>
            <p:cNvCxnSpPr>
              <a:cxnSpLocks/>
            </p:cNvCxnSpPr>
            <p:nvPr userDrawn="1"/>
          </p:nvCxnSpPr>
          <p:spPr>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8">
              <a:extLst>
                <a:ext uri="{FF2B5EF4-FFF2-40B4-BE49-F238E27FC236}">
                  <a16:creationId xmlns:a16="http://schemas.microsoft.com/office/drawing/2014/main" id="{434D3471-EABD-48E5-9E38-05D6FB41BDEC}"/>
                </a:ext>
              </a:extLst>
            </p:cNvPr>
            <p:cNvCxnSpPr>
              <a:cxnSpLocks/>
            </p:cNvCxnSpPr>
            <p:nvPr userDrawn="1"/>
          </p:nvCxnSpPr>
          <p:spPr>
            <a:xfrm>
              <a:off x="293904" y="399288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Ομάδα 18">
            <a:extLst>
              <a:ext uri="{FF2B5EF4-FFF2-40B4-BE49-F238E27FC236}">
                <a16:creationId xmlns:a16="http://schemas.microsoft.com/office/drawing/2014/main" id="{E426D7DF-322D-4C32-8367-7D2ECAA5E7D2}"/>
              </a:ext>
            </a:extLst>
          </p:cNvPr>
          <p:cNvGrpSpPr/>
          <p:nvPr userDrawn="1"/>
        </p:nvGrpSpPr>
        <p:grpSpPr>
          <a:xfrm>
            <a:off x="-3" y="5995713"/>
            <a:ext cx="12192003" cy="195824"/>
            <a:chOff x="-3" y="5947506"/>
            <a:chExt cx="12192003" cy="195824"/>
          </a:xfrm>
        </p:grpSpPr>
        <p:sp>
          <p:nvSpPr>
            <p:cNvPr id="20" name="Rectangle 7">
              <a:extLst>
                <a:ext uri="{FF2B5EF4-FFF2-40B4-BE49-F238E27FC236}">
                  <a16:creationId xmlns:a16="http://schemas.microsoft.com/office/drawing/2014/main" id="{D343923A-53F8-490B-8309-F3D82466784A}"/>
                </a:ext>
              </a:extLst>
            </p:cNvPr>
            <p:cNvSpPr/>
            <p:nvPr userDrawn="1"/>
          </p:nvSpPr>
          <p:spPr>
            <a:xfrm>
              <a:off x="-3" y="6081273"/>
              <a:ext cx="12192002" cy="62057"/>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21" name="Rectangle 7">
              <a:extLst>
                <a:ext uri="{FF2B5EF4-FFF2-40B4-BE49-F238E27FC236}">
                  <a16:creationId xmlns:a16="http://schemas.microsoft.com/office/drawing/2014/main" id="{50390A1A-8D46-4BDB-9F90-0B900E264D96}"/>
                </a:ext>
              </a:extLst>
            </p:cNvPr>
            <p:cNvSpPr/>
            <p:nvPr userDrawn="1"/>
          </p:nvSpPr>
          <p:spPr>
            <a:xfrm>
              <a:off x="3175" y="6012600"/>
              <a:ext cx="12188825" cy="6400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7" name="Rectangle 7">
              <a:extLst>
                <a:ext uri="{FF2B5EF4-FFF2-40B4-BE49-F238E27FC236}">
                  <a16:creationId xmlns:a16="http://schemas.microsoft.com/office/drawing/2014/main" id="{9ED04F5D-513F-4679-A122-E350071F5D1C}"/>
                </a:ext>
              </a:extLst>
            </p:cNvPr>
            <p:cNvSpPr/>
            <p:nvPr/>
          </p:nvSpPr>
          <p:spPr>
            <a:xfrm>
              <a:off x="-3" y="5947506"/>
              <a:ext cx="12192002" cy="6205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grpSp>
    </p:spTree>
    <p:extLst>
      <p:ext uri="{BB962C8B-B14F-4D97-AF65-F5344CB8AC3E}">
        <p14:creationId xmlns:p14="http://schemas.microsoft.com/office/powerpoint/2010/main" val="3698585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MAIN TITLE</a:t>
            </a:r>
          </a:p>
        </p:txBody>
      </p:sp>
      <p:sp>
        <p:nvSpPr>
          <p:cNvPr id="3" name="Vertical Text Placeholder 2"/>
          <p:cNvSpPr>
            <a:spLocks noGrp="1"/>
          </p:cNvSpPr>
          <p:nvPr>
            <p:ph type="body" orient="vert" idx="1" hasCustomPrompt="1"/>
          </p:nvPr>
        </p:nvSpPr>
        <p:spPr/>
        <p:txBody>
          <a:bodyPr vert="eaVert" lIns="45720" tIns="0" rIns="45720" bIns="0"/>
          <a:lstStyle>
            <a:lvl1pPr marL="91440" marR="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lvl1pPr>
            <a:lvl2pPr marL="38404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2pPr>
            <a:lvl3pPr marL="56692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3pPr>
            <a:lvl4pPr marL="74980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4pPr>
            <a:lvl5pPr marL="93268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5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SAMPLE TEXT</a:t>
            </a:r>
            <a:endParaRPr kumimoji="0" lang="el-GR"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endParaRPr kumimoji="0" lang="el-G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749808" marR="0" lvl="3"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Fourth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932688" marR="0" lvl="4"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Fifth level</a:t>
            </a:r>
          </a:p>
        </p:txBody>
      </p:sp>
      <p:sp>
        <p:nvSpPr>
          <p:cNvPr id="4" name="Date Placeholder 3"/>
          <p:cNvSpPr>
            <a:spLocks noGrp="1"/>
          </p:cNvSpPr>
          <p:nvPr>
            <p:ph type="dt" sz="half" idx="10"/>
          </p:nvPr>
        </p:nvSpPr>
        <p:spPr/>
        <p:txBody>
          <a:bodyPr/>
          <a:lstStyle/>
          <a:p>
            <a:fld id="{CCDB0B1E-DEAE-4CBE-A42B-AFEABF2D80C4}" type="datetime1">
              <a:rPr lang="en-US" smtClean="0"/>
              <a:t>1/29/2018</a:t>
            </a:fld>
            <a:endParaRPr lang="en-US"/>
          </a:p>
        </p:txBody>
      </p:sp>
      <p:sp>
        <p:nvSpPr>
          <p:cNvPr id="5" name="Footer Placeholder 4"/>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6" name="Slide Number Placeholder 5"/>
          <p:cNvSpPr>
            <a:spLocks noGrp="1"/>
          </p:cNvSpPr>
          <p:nvPr>
            <p:ph type="sldNum" sz="quarter" idx="12"/>
          </p:nvPr>
        </p:nvSpPr>
        <p:spPr/>
        <p:txBody>
          <a:bodyPr/>
          <a:lstStyle/>
          <a:p>
            <a:fld id="{76F34D8A-136C-4FA7-8325-F06DF2D5CB3D}" type="slidenum">
              <a:rPr lang="en-US" smtClean="0"/>
              <a:t>‹Nº›</a:t>
            </a:fld>
            <a:endParaRPr lang="en-US"/>
          </a:p>
        </p:txBody>
      </p:sp>
    </p:spTree>
    <p:extLst>
      <p:ext uri="{BB962C8B-B14F-4D97-AF65-F5344CB8AC3E}">
        <p14:creationId xmlns:p14="http://schemas.microsoft.com/office/powerpoint/2010/main" val="1900962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grpSp>
        <p:nvGrpSpPr>
          <p:cNvPr id="19" name="Ομάδα 18">
            <a:extLst>
              <a:ext uri="{FF2B5EF4-FFF2-40B4-BE49-F238E27FC236}">
                <a16:creationId xmlns:a16="http://schemas.microsoft.com/office/drawing/2014/main" id="{A15C9D72-037B-41FD-81C7-E1D78679537D}"/>
              </a:ext>
            </a:extLst>
          </p:cNvPr>
          <p:cNvGrpSpPr/>
          <p:nvPr userDrawn="1"/>
        </p:nvGrpSpPr>
        <p:grpSpPr>
          <a:xfrm>
            <a:off x="-3" y="5947506"/>
            <a:ext cx="12192003" cy="195824"/>
            <a:chOff x="-3" y="5947506"/>
            <a:chExt cx="12192003" cy="195824"/>
          </a:xfrm>
        </p:grpSpPr>
        <p:sp>
          <p:nvSpPr>
            <p:cNvPr id="20" name="Rectangle 7">
              <a:extLst>
                <a:ext uri="{FF2B5EF4-FFF2-40B4-BE49-F238E27FC236}">
                  <a16:creationId xmlns:a16="http://schemas.microsoft.com/office/drawing/2014/main" id="{3B75D703-A31E-4336-8AAF-9F15FEF0E56A}"/>
                </a:ext>
              </a:extLst>
            </p:cNvPr>
            <p:cNvSpPr/>
            <p:nvPr userDrawn="1"/>
          </p:nvSpPr>
          <p:spPr>
            <a:xfrm>
              <a:off x="-3" y="6081273"/>
              <a:ext cx="12192002" cy="62057"/>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21" name="Rectangle 7">
              <a:extLst>
                <a:ext uri="{FF2B5EF4-FFF2-40B4-BE49-F238E27FC236}">
                  <a16:creationId xmlns:a16="http://schemas.microsoft.com/office/drawing/2014/main" id="{BEF65BCD-F79A-46B4-97C7-D220305AA624}"/>
                </a:ext>
              </a:extLst>
            </p:cNvPr>
            <p:cNvSpPr/>
            <p:nvPr userDrawn="1"/>
          </p:nvSpPr>
          <p:spPr>
            <a:xfrm>
              <a:off x="3175" y="6012600"/>
              <a:ext cx="12188825" cy="6400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2" name="Rectangle 7">
              <a:extLst>
                <a:ext uri="{FF2B5EF4-FFF2-40B4-BE49-F238E27FC236}">
                  <a16:creationId xmlns:a16="http://schemas.microsoft.com/office/drawing/2014/main" id="{353E837A-2174-444B-83A0-E17846E7DC2B}"/>
                </a:ext>
              </a:extLst>
            </p:cNvPr>
            <p:cNvSpPr/>
            <p:nvPr/>
          </p:nvSpPr>
          <p:spPr>
            <a:xfrm>
              <a:off x="-3" y="5947506"/>
              <a:ext cx="12192002" cy="6205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grpSp>
      <p:sp>
        <p:nvSpPr>
          <p:cNvPr id="2" name="Vertical Title 1"/>
          <p:cNvSpPr>
            <a:spLocks noGrp="1"/>
          </p:cNvSpPr>
          <p:nvPr>
            <p:ph type="title" orient="vert" hasCustomPrompt="1"/>
          </p:nvPr>
        </p:nvSpPr>
        <p:spPr>
          <a:xfrm>
            <a:off x="8724900" y="412302"/>
            <a:ext cx="2628900" cy="5759898"/>
          </a:xfrm>
        </p:spPr>
        <p:txBody>
          <a:bodyPr vert="eaVert"/>
          <a:lstStyle>
            <a:lvl1pPr>
              <a:defRPr/>
            </a:lvl1pPr>
          </a:lstStyle>
          <a:p>
            <a:r>
              <a:rPr lang="en-US" dirty="0"/>
              <a:t>MAIN TITLE</a:t>
            </a:r>
          </a:p>
        </p:txBody>
      </p:sp>
      <p:sp>
        <p:nvSpPr>
          <p:cNvPr id="3" name="Vertical Text Placeholder 2"/>
          <p:cNvSpPr>
            <a:spLocks noGrp="1"/>
          </p:cNvSpPr>
          <p:nvPr>
            <p:ph type="body" orient="vert" idx="1" hasCustomPrompt="1"/>
          </p:nvPr>
        </p:nvSpPr>
        <p:spPr>
          <a:xfrm>
            <a:off x="838200" y="412302"/>
            <a:ext cx="7734300" cy="5759898"/>
          </a:xfrm>
        </p:spPr>
        <p:txBody>
          <a:bodyPr vert="eaVert" lIns="45720" tIns="0" rIns="45720" bIns="0"/>
          <a:lstStyle>
            <a:lvl1pPr marL="91440" marR="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lvl1pPr>
            <a:lvl2pPr marL="38404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2pPr>
            <a:lvl3pPr marL="56692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3pPr>
            <a:lvl4pPr marL="74980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4pPr>
            <a:lvl5pPr marL="93268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5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SAMPLE TEXT</a:t>
            </a:r>
            <a:endParaRPr kumimoji="0" lang="el-GR"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endParaRPr kumimoji="0" lang="el-G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749808" marR="0" lvl="3"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Fourth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932688" marR="0" lvl="4"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Fifth level</a:t>
            </a:r>
          </a:p>
        </p:txBody>
      </p:sp>
      <p:sp>
        <p:nvSpPr>
          <p:cNvPr id="4" name="Date Placeholder 3"/>
          <p:cNvSpPr>
            <a:spLocks noGrp="1"/>
          </p:cNvSpPr>
          <p:nvPr>
            <p:ph type="dt" sz="half" idx="10"/>
          </p:nvPr>
        </p:nvSpPr>
        <p:spPr/>
        <p:txBody>
          <a:bodyPr/>
          <a:lstStyle/>
          <a:p>
            <a:fld id="{49CF32DC-8BE5-4FBE-BEC8-3CF6B3B972B5}" type="datetime1">
              <a:rPr lang="en-US" smtClean="0"/>
              <a:t>1/29/2018</a:t>
            </a:fld>
            <a:endParaRPr lang="en-US"/>
          </a:p>
        </p:txBody>
      </p:sp>
      <p:sp>
        <p:nvSpPr>
          <p:cNvPr id="5" name="Footer Placeholder 4"/>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6" name="Slide Number Placeholder 5"/>
          <p:cNvSpPr>
            <a:spLocks noGrp="1"/>
          </p:cNvSpPr>
          <p:nvPr>
            <p:ph type="sldNum" sz="quarter" idx="12"/>
          </p:nvPr>
        </p:nvSpPr>
        <p:spPr/>
        <p:txBody>
          <a:bodyPr/>
          <a:lstStyle/>
          <a:p>
            <a:fld id="{76F34D8A-136C-4FA7-8325-F06DF2D5CB3D}" type="slidenum">
              <a:rPr lang="en-US" smtClean="0"/>
              <a:t>‹Nº›</a:t>
            </a:fld>
            <a:endParaRPr lang="en-US"/>
          </a:p>
        </p:txBody>
      </p:sp>
      <p:pic>
        <p:nvPicPr>
          <p:cNvPr id="10" name="Εικόνα 9">
            <a:extLst>
              <a:ext uri="{FF2B5EF4-FFF2-40B4-BE49-F238E27FC236}">
                <a16:creationId xmlns:a16="http://schemas.microsoft.com/office/drawing/2014/main" id="{8FDD8FD8-32AF-478D-BC06-892FF8B462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171772" y="5764975"/>
            <a:ext cx="1072004" cy="714670"/>
          </a:xfrm>
          <a:prstGeom prst="rect">
            <a:avLst/>
          </a:prstGeom>
        </p:spPr>
      </p:pic>
      <p:pic>
        <p:nvPicPr>
          <p:cNvPr id="14" name="Εικόνα 13">
            <a:extLst>
              <a:ext uri="{FF2B5EF4-FFF2-40B4-BE49-F238E27FC236}">
                <a16:creationId xmlns:a16="http://schemas.microsoft.com/office/drawing/2014/main" id="{C8E54492-3E5A-49E9-8914-E7CC6B0CBEE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11061529" y="5766132"/>
            <a:ext cx="1133648" cy="1089708"/>
          </a:xfrm>
          <a:prstGeom prst="rect">
            <a:avLst/>
          </a:prstGeom>
        </p:spPr>
      </p:pic>
    </p:spTree>
    <p:extLst>
      <p:ext uri="{BB962C8B-B14F-4D97-AF65-F5344CB8AC3E}">
        <p14:creationId xmlns:p14="http://schemas.microsoft.com/office/powerpoint/2010/main" val="2781164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C838C1F-C756-451F-9C4A-7CC877DCD660}" type="datetimeFigureOut">
              <a:rPr lang="es-ES" smtClean="0"/>
              <a:t>29/01/2018</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BC131AB-AA93-4612-B63B-683F0C89D4A0}" type="slidenum">
              <a:rPr lang="es-ES" smtClean="0"/>
              <a:t>‹Nº›</a:t>
            </a:fld>
            <a:endParaRPr lang="es-ES"/>
          </a:p>
        </p:txBody>
      </p:sp>
    </p:spTree>
    <p:extLst>
      <p:ext uri="{BB962C8B-B14F-4D97-AF65-F5344CB8AC3E}">
        <p14:creationId xmlns:p14="http://schemas.microsoft.com/office/powerpoint/2010/main" val="312532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Τίτλος και περιεχόμενο">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en-US" dirty="0"/>
              <a:t>SAMPLE TEXT</a:t>
            </a:r>
            <a:endParaRPr lang="el-GR" dirty="0"/>
          </a:p>
          <a:p>
            <a:pPr lvl="1"/>
            <a:r>
              <a:rPr lang="en-US" dirty="0"/>
              <a:t>Second level</a:t>
            </a:r>
            <a:endParaRPr lang="el-GR" dirty="0"/>
          </a:p>
          <a:p>
            <a:pPr lvl="2"/>
            <a:r>
              <a:rPr lang="en-US" dirty="0"/>
              <a:t>Third level</a:t>
            </a:r>
            <a:endParaRPr lang="el-GR" dirty="0"/>
          </a:p>
          <a:p>
            <a:pPr lvl="3"/>
            <a:r>
              <a:rPr lang="en-US" dirty="0"/>
              <a:t>Fourth level</a:t>
            </a:r>
            <a:endParaRPr lang="el-GR" dirty="0"/>
          </a:p>
          <a:p>
            <a:pPr lvl="4"/>
            <a:r>
              <a:rPr lang="en-US" dirty="0"/>
              <a:t>Fifth level</a:t>
            </a:r>
          </a:p>
        </p:txBody>
      </p:sp>
      <p:sp>
        <p:nvSpPr>
          <p:cNvPr id="12" name="Title 1">
            <a:extLst>
              <a:ext uri="{FF2B5EF4-FFF2-40B4-BE49-F238E27FC236}">
                <a16:creationId xmlns:a16="http://schemas.microsoft.com/office/drawing/2014/main" id="{4B26F7F1-73E5-42DF-AE6B-BC1B99F569ED}"/>
              </a:ext>
            </a:extLst>
          </p:cNvPr>
          <p:cNvSpPr>
            <a:spLocks noGrp="1"/>
          </p:cNvSpPr>
          <p:nvPr>
            <p:ph type="title" hasCustomPrompt="1"/>
          </p:nvPr>
        </p:nvSpPr>
        <p:spPr>
          <a:xfrm>
            <a:off x="1097280" y="286603"/>
            <a:ext cx="10058400" cy="1458114"/>
          </a:xfrm>
        </p:spPr>
        <p:txBody>
          <a:bodyPr/>
          <a:lstStyle>
            <a:lvl1pPr>
              <a:defRPr/>
            </a:lvl1pPr>
          </a:lstStyle>
          <a:p>
            <a:r>
              <a:rPr lang="en-US" dirty="0"/>
              <a:t>MAIN TITLE</a:t>
            </a:r>
          </a:p>
        </p:txBody>
      </p:sp>
      <p:sp>
        <p:nvSpPr>
          <p:cNvPr id="2" name="Θέση ημερομηνίας 1">
            <a:extLst>
              <a:ext uri="{FF2B5EF4-FFF2-40B4-BE49-F238E27FC236}">
                <a16:creationId xmlns:a16="http://schemas.microsoft.com/office/drawing/2014/main" id="{4612D3F4-0F40-4DC0-B582-280A460D23AA}"/>
              </a:ext>
            </a:extLst>
          </p:cNvPr>
          <p:cNvSpPr>
            <a:spLocks noGrp="1"/>
          </p:cNvSpPr>
          <p:nvPr>
            <p:ph type="dt" sz="half" idx="10"/>
          </p:nvPr>
        </p:nvSpPr>
        <p:spPr/>
        <p:txBody>
          <a:bodyPr/>
          <a:lstStyle/>
          <a:p>
            <a:fld id="{7FC9F940-3752-4988-A080-ACBD9960BA4B}" type="datetime1">
              <a:rPr lang="en-US" smtClean="0"/>
              <a:pPr/>
              <a:t>1/29/2018</a:t>
            </a:fld>
            <a:endParaRPr lang="en-US" dirty="0"/>
          </a:p>
        </p:txBody>
      </p:sp>
      <p:sp>
        <p:nvSpPr>
          <p:cNvPr id="7" name="Θέση υποσέλιδου 6">
            <a:extLst>
              <a:ext uri="{FF2B5EF4-FFF2-40B4-BE49-F238E27FC236}">
                <a16:creationId xmlns:a16="http://schemas.microsoft.com/office/drawing/2014/main" id="{0D3B07AB-1213-436F-B06A-EE53137BBD01}"/>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8" name="Θέση αριθμού διαφάνειας 7">
            <a:extLst>
              <a:ext uri="{FF2B5EF4-FFF2-40B4-BE49-F238E27FC236}">
                <a16:creationId xmlns:a16="http://schemas.microsoft.com/office/drawing/2014/main" id="{0D381510-7CEE-46A0-9CA1-745ACABBEF06}"/>
              </a:ext>
            </a:extLst>
          </p:cNvPr>
          <p:cNvSpPr>
            <a:spLocks noGrp="1"/>
          </p:cNvSpPr>
          <p:nvPr>
            <p:ph type="sldNum" sz="quarter" idx="12"/>
          </p:nvPr>
        </p:nvSpPr>
        <p:spPr/>
        <p:txBody>
          <a:bodyPr/>
          <a:lstStyle/>
          <a:p>
            <a:fld id="{76F34D8A-136C-4FA7-8325-F06DF2D5CB3D}" type="slidenum">
              <a:rPr lang="en-US" smtClean="0"/>
              <a:pPr/>
              <a:t>‹Nº›</a:t>
            </a:fld>
            <a:endParaRPr lang="en-US" dirty="0"/>
          </a:p>
        </p:txBody>
      </p:sp>
    </p:spTree>
    <p:extLst>
      <p:ext uri="{BB962C8B-B14F-4D97-AF65-F5344CB8AC3E}">
        <p14:creationId xmlns:p14="http://schemas.microsoft.com/office/powerpoint/2010/main" val="3761036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Κεφαλίδα ενότητας">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F46B51E-3943-40B2-9BC6-F6706F17CFAB}" type="datetime1">
              <a:rPr lang="en-US" smtClean="0"/>
              <a:t>1/29/2018</a:t>
            </a:fld>
            <a:endParaRPr lang="en-US"/>
          </a:p>
        </p:txBody>
      </p:sp>
      <p:sp>
        <p:nvSpPr>
          <p:cNvPr id="5" name="Footer Placeholder 4"/>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6" name="Slide Number Placeholder 5"/>
          <p:cNvSpPr>
            <a:spLocks noGrp="1"/>
          </p:cNvSpPr>
          <p:nvPr>
            <p:ph type="sldNum" sz="quarter" idx="12"/>
          </p:nvPr>
        </p:nvSpPr>
        <p:spPr/>
        <p:txBody>
          <a:bodyPr/>
          <a:lstStyle/>
          <a:p>
            <a:fld id="{76F34D8A-136C-4FA7-8325-F06DF2D5CB3D}" type="slidenum">
              <a:rPr lang="en-US" smtClean="0"/>
              <a:t>‹Nº›</a:t>
            </a:fld>
            <a:endParaRPr lang="en-US"/>
          </a:p>
        </p:txBody>
      </p:sp>
      <p:sp>
        <p:nvSpPr>
          <p:cNvPr id="13" name="Subtitle 2">
            <a:extLst>
              <a:ext uri="{FF2B5EF4-FFF2-40B4-BE49-F238E27FC236}">
                <a16:creationId xmlns:a16="http://schemas.microsoft.com/office/drawing/2014/main" id="{843C16FE-CE7E-4EEB-AC88-AFC2754AC2E7}"/>
              </a:ext>
            </a:extLst>
          </p:cNvPr>
          <p:cNvSpPr>
            <a:spLocks noGrp="1"/>
          </p:cNvSpPr>
          <p:nvPr>
            <p:ph type="subTitle" idx="1" hasCustomPrompt="1"/>
          </p:nvPr>
        </p:nvSpPr>
        <p:spPr>
          <a:xfrm>
            <a:off x="1100051" y="4107180"/>
            <a:ext cx="10058400" cy="1645919"/>
          </a:xfrm>
        </p:spPr>
        <p:txBody>
          <a:bodyPr lIns="91440" rIns="91440">
            <a:normAutofit/>
          </a:bodyPr>
          <a:lstStyle>
            <a:lvl1pPr marL="0" indent="0" algn="l">
              <a:buNone/>
              <a:defRPr sz="2400" b="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WPX - Task X.X: Task or deliverable title HERE</a:t>
            </a:r>
          </a:p>
          <a:p>
            <a:r>
              <a:rPr lang="en-US" dirty="0"/>
              <a:t>ORGANIZATION: </a:t>
            </a:r>
            <a:r>
              <a:rPr lang="en-US" dirty="0" err="1"/>
              <a:t>ORGANIZATion</a:t>
            </a:r>
            <a:r>
              <a:rPr lang="en-US" dirty="0"/>
              <a:t> name/acronym</a:t>
            </a:r>
            <a:br>
              <a:rPr lang="en-US" dirty="0"/>
            </a:br>
            <a:r>
              <a:rPr lang="en-US" dirty="0"/>
              <a:t>PRESENTER(S): presenters names</a:t>
            </a:r>
            <a:br>
              <a:rPr lang="en-US" dirty="0"/>
            </a:br>
            <a:r>
              <a:rPr lang="en-US" dirty="0"/>
              <a:t>MEETING: TYPE AND LOCATION OF THE MEETING</a:t>
            </a:r>
          </a:p>
        </p:txBody>
      </p:sp>
      <p:grpSp>
        <p:nvGrpSpPr>
          <p:cNvPr id="18" name="Ομάδα 17">
            <a:extLst>
              <a:ext uri="{FF2B5EF4-FFF2-40B4-BE49-F238E27FC236}">
                <a16:creationId xmlns:a16="http://schemas.microsoft.com/office/drawing/2014/main" id="{C308791F-8CFD-4C06-9B8A-9C7BE9A8F531}"/>
              </a:ext>
            </a:extLst>
          </p:cNvPr>
          <p:cNvGrpSpPr/>
          <p:nvPr userDrawn="1"/>
        </p:nvGrpSpPr>
        <p:grpSpPr>
          <a:xfrm>
            <a:off x="293904" y="2240280"/>
            <a:ext cx="7009754" cy="3572554"/>
            <a:chOff x="293904" y="2240280"/>
            <a:chExt cx="7009754" cy="3572554"/>
          </a:xfrm>
        </p:grpSpPr>
        <p:cxnSp>
          <p:nvCxnSpPr>
            <p:cNvPr id="14" name="Straight Connector 8">
              <a:extLst>
                <a:ext uri="{FF2B5EF4-FFF2-40B4-BE49-F238E27FC236}">
                  <a16:creationId xmlns:a16="http://schemas.microsoft.com/office/drawing/2014/main" id="{38039ED5-B2FD-4CD4-B618-9DF9BD751A02}"/>
                </a:ext>
              </a:extLst>
            </p:cNvPr>
            <p:cNvCxnSpPr>
              <a:cxnSpLocks/>
            </p:cNvCxnSpPr>
            <p:nvPr userDrawn="1"/>
          </p:nvCxnSpPr>
          <p:spPr>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15" name="Straight Connector 8">
              <a:extLst>
                <a:ext uri="{FF2B5EF4-FFF2-40B4-BE49-F238E27FC236}">
                  <a16:creationId xmlns:a16="http://schemas.microsoft.com/office/drawing/2014/main" id="{32F2A100-2389-49EA-B7F2-7127B1CF72D7}"/>
                </a:ext>
              </a:extLst>
            </p:cNvPr>
            <p:cNvCxnSpPr>
              <a:cxnSpLocks/>
            </p:cNvCxnSpPr>
            <p:nvPr userDrawn="1"/>
          </p:nvCxnSpPr>
          <p:spPr>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16" name="Straight Connector 8">
              <a:extLst>
                <a:ext uri="{FF2B5EF4-FFF2-40B4-BE49-F238E27FC236}">
                  <a16:creationId xmlns:a16="http://schemas.microsoft.com/office/drawing/2014/main" id="{992A9B7B-E089-42FA-BDFD-C0559D6E9510}"/>
                </a:ext>
              </a:extLst>
            </p:cNvPr>
            <p:cNvCxnSpPr>
              <a:cxnSpLocks/>
            </p:cNvCxnSpPr>
            <p:nvPr userDrawn="1"/>
          </p:nvCxnSpPr>
          <p:spPr>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8">
              <a:extLst>
                <a:ext uri="{FF2B5EF4-FFF2-40B4-BE49-F238E27FC236}">
                  <a16:creationId xmlns:a16="http://schemas.microsoft.com/office/drawing/2014/main" id="{E3C49DDD-6924-496F-B888-F8C7C67966DF}"/>
                </a:ext>
              </a:extLst>
            </p:cNvPr>
            <p:cNvCxnSpPr>
              <a:cxnSpLocks/>
            </p:cNvCxnSpPr>
            <p:nvPr userDrawn="1"/>
          </p:nvCxnSpPr>
          <p:spPr>
            <a:xfrm>
              <a:off x="293904" y="399288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9" name="Title 1">
            <a:extLst>
              <a:ext uri="{FF2B5EF4-FFF2-40B4-BE49-F238E27FC236}">
                <a16:creationId xmlns:a16="http://schemas.microsoft.com/office/drawing/2014/main" id="{F4189554-F227-4AE4-A4C2-35E50B5F0173}"/>
              </a:ext>
            </a:extLst>
          </p:cNvPr>
          <p:cNvSpPr>
            <a:spLocks noGrp="1"/>
          </p:cNvSpPr>
          <p:nvPr>
            <p:ph type="ctrTitle" hasCustomPrompt="1"/>
          </p:nvPr>
        </p:nvSpPr>
        <p:spPr>
          <a:xfrm>
            <a:off x="1097280" y="758951"/>
            <a:ext cx="10058400" cy="2957997"/>
          </a:xfrm>
        </p:spPr>
        <p:txBody>
          <a:bodyPr anchor="b">
            <a:normAutofit/>
          </a:bodyPr>
          <a:lstStyle>
            <a:lvl1pPr algn="ctr">
              <a:lnSpc>
                <a:spcPct val="85000"/>
              </a:lnSpc>
              <a:defRPr sz="8000" spc="-50" baseline="0">
                <a:solidFill>
                  <a:schemeClr val="tx1">
                    <a:lumMod val="85000"/>
                    <a:lumOff val="15000"/>
                  </a:schemeClr>
                </a:solidFill>
              </a:defRPr>
            </a:lvl1pPr>
          </a:lstStyle>
          <a:p>
            <a:r>
              <a:rPr lang="en-US" dirty="0"/>
              <a:t>PROJECT TITLE</a:t>
            </a:r>
          </a:p>
        </p:txBody>
      </p:sp>
      <p:grpSp>
        <p:nvGrpSpPr>
          <p:cNvPr id="22" name="Ομάδα 21">
            <a:extLst>
              <a:ext uri="{FF2B5EF4-FFF2-40B4-BE49-F238E27FC236}">
                <a16:creationId xmlns:a16="http://schemas.microsoft.com/office/drawing/2014/main" id="{8F469D77-EF19-4057-AE87-E3ADDE7EA43B}"/>
              </a:ext>
            </a:extLst>
          </p:cNvPr>
          <p:cNvGrpSpPr/>
          <p:nvPr userDrawn="1"/>
        </p:nvGrpSpPr>
        <p:grpSpPr>
          <a:xfrm>
            <a:off x="-3" y="5947506"/>
            <a:ext cx="12192003" cy="195824"/>
            <a:chOff x="-3" y="5947506"/>
            <a:chExt cx="12192003" cy="195824"/>
          </a:xfrm>
        </p:grpSpPr>
        <p:sp>
          <p:nvSpPr>
            <p:cNvPr id="27" name="Rectangle 7">
              <a:extLst>
                <a:ext uri="{FF2B5EF4-FFF2-40B4-BE49-F238E27FC236}">
                  <a16:creationId xmlns:a16="http://schemas.microsoft.com/office/drawing/2014/main" id="{DD03EBFC-06E0-4021-A919-3201FB912504}"/>
                </a:ext>
              </a:extLst>
            </p:cNvPr>
            <p:cNvSpPr/>
            <p:nvPr userDrawn="1"/>
          </p:nvSpPr>
          <p:spPr>
            <a:xfrm>
              <a:off x="-3" y="6081273"/>
              <a:ext cx="12192002" cy="62057"/>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28" name="Rectangle 7">
              <a:extLst>
                <a:ext uri="{FF2B5EF4-FFF2-40B4-BE49-F238E27FC236}">
                  <a16:creationId xmlns:a16="http://schemas.microsoft.com/office/drawing/2014/main" id="{48FC381C-27D3-4527-B488-05F888E6D541}"/>
                </a:ext>
              </a:extLst>
            </p:cNvPr>
            <p:cNvSpPr/>
            <p:nvPr userDrawn="1"/>
          </p:nvSpPr>
          <p:spPr>
            <a:xfrm>
              <a:off x="3175" y="6012600"/>
              <a:ext cx="12188825" cy="6400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9" name="Rectangle 7">
              <a:extLst>
                <a:ext uri="{FF2B5EF4-FFF2-40B4-BE49-F238E27FC236}">
                  <a16:creationId xmlns:a16="http://schemas.microsoft.com/office/drawing/2014/main" id="{CFED065A-E2E6-41D0-A136-406B2A928BA5}"/>
                </a:ext>
              </a:extLst>
            </p:cNvPr>
            <p:cNvSpPr/>
            <p:nvPr/>
          </p:nvSpPr>
          <p:spPr>
            <a:xfrm>
              <a:off x="-3" y="5947506"/>
              <a:ext cx="12192002" cy="6205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grpSp>
      <p:pic>
        <p:nvPicPr>
          <p:cNvPr id="23" name="Εικόνα 10">
            <a:extLst>
              <a:ext uri="{FF2B5EF4-FFF2-40B4-BE49-F238E27FC236}">
                <a16:creationId xmlns:a16="http://schemas.microsoft.com/office/drawing/2014/main" id="{062D54C6-0708-49C1-8E90-66C8A0701C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11482" y="0"/>
            <a:ext cx="1580517" cy="1519257"/>
          </a:xfrm>
          <a:prstGeom prst="rect">
            <a:avLst/>
          </a:prstGeom>
        </p:spPr>
      </p:pic>
      <p:pic>
        <p:nvPicPr>
          <p:cNvPr id="24" name="Εικόνα 15">
            <a:extLst>
              <a:ext uri="{FF2B5EF4-FFF2-40B4-BE49-F238E27FC236}">
                <a16:creationId xmlns:a16="http://schemas.microsoft.com/office/drawing/2014/main" id="{5F8247B2-F9B4-41A4-92EC-65CB2213901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3904" y="187221"/>
            <a:ext cx="1440872" cy="960582"/>
          </a:xfrm>
          <a:prstGeom prst="rect">
            <a:avLst/>
          </a:prstGeom>
        </p:spPr>
      </p:pic>
    </p:spTree>
    <p:extLst>
      <p:ext uri="{BB962C8B-B14F-4D97-AF65-F5344CB8AC3E}">
        <p14:creationId xmlns:p14="http://schemas.microsoft.com/office/powerpoint/2010/main" val="6908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1097280" y="286603"/>
            <a:ext cx="10058400" cy="1450757"/>
          </a:xfrm>
        </p:spPr>
        <p:txBody>
          <a:bodyPr/>
          <a:lstStyle>
            <a:lvl1pPr>
              <a:defRPr/>
            </a:lvl1pPr>
          </a:lstStyle>
          <a:p>
            <a:r>
              <a:rPr lang="en-US" dirty="0"/>
              <a:t>MAIN TITLE</a:t>
            </a:r>
          </a:p>
        </p:txBody>
      </p:sp>
      <p:sp>
        <p:nvSpPr>
          <p:cNvPr id="3" name="Content Placeholder 2"/>
          <p:cNvSpPr>
            <a:spLocks noGrp="1"/>
          </p:cNvSpPr>
          <p:nvPr>
            <p:ph sz="half" idx="1" hasCustomPrompt="1"/>
          </p:nvPr>
        </p:nvSpPr>
        <p:spPr>
          <a:xfrm>
            <a:off x="1097278" y="1845734"/>
            <a:ext cx="4937760" cy="4023360"/>
          </a:xfrm>
        </p:spPr>
        <p:txBody>
          <a:bodyPr/>
          <a:lstStyle>
            <a:lvl1pPr marL="91440" marR="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lvl1pPr>
            <a:lvl2pPr marL="38404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2pPr>
            <a:lvl3pPr marL="56692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3pPr>
            <a:lvl4pPr marL="74980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4pPr>
            <a:lvl5pPr marL="93268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5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SAMPLE TEXT</a:t>
            </a:r>
            <a:endParaRPr kumimoji="0" lang="el-GR"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endParaRPr kumimoji="0" lang="el-G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749808" marR="0" lvl="3"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Fourth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932688" marR="0" lvl="4"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Fifth level</a:t>
            </a:r>
          </a:p>
        </p:txBody>
      </p:sp>
      <p:sp>
        <p:nvSpPr>
          <p:cNvPr id="4" name="Content Placeholder 3"/>
          <p:cNvSpPr>
            <a:spLocks noGrp="1"/>
          </p:cNvSpPr>
          <p:nvPr>
            <p:ph sz="half" idx="2" hasCustomPrompt="1"/>
          </p:nvPr>
        </p:nvSpPr>
        <p:spPr>
          <a:xfrm>
            <a:off x="6217920" y="1845735"/>
            <a:ext cx="4937760" cy="4023360"/>
          </a:xfrm>
        </p:spPr>
        <p:txBody>
          <a:bodyPr/>
          <a:lstStyle>
            <a:lvl1pPr marL="91440" marR="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lvl1pPr>
            <a:lvl2pPr marL="38404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2pPr>
            <a:lvl3pPr marL="56692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3pPr>
            <a:lvl4pPr marL="74980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4pPr>
            <a:lvl5pPr marL="93268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5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SAMPLE TEXT</a:t>
            </a:r>
            <a:endParaRPr kumimoji="0" lang="el-GR"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endParaRPr kumimoji="0" lang="el-G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749808" marR="0" lvl="3"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Fourth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932688" marR="0" lvl="4"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Fifth level</a:t>
            </a:r>
          </a:p>
        </p:txBody>
      </p:sp>
      <p:sp>
        <p:nvSpPr>
          <p:cNvPr id="5" name="Date Placeholder 4"/>
          <p:cNvSpPr>
            <a:spLocks noGrp="1"/>
          </p:cNvSpPr>
          <p:nvPr>
            <p:ph type="dt" sz="half" idx="10"/>
          </p:nvPr>
        </p:nvSpPr>
        <p:spPr/>
        <p:txBody>
          <a:bodyPr/>
          <a:lstStyle/>
          <a:p>
            <a:fld id="{312FB9F1-94BF-45D3-AE33-6ABCB2F20E7B}" type="datetime1">
              <a:rPr lang="en-US" smtClean="0"/>
              <a:t>1/29/2018</a:t>
            </a:fld>
            <a:endParaRPr lang="en-US"/>
          </a:p>
        </p:txBody>
      </p:sp>
      <p:sp>
        <p:nvSpPr>
          <p:cNvPr id="6" name="Footer Placeholder 5"/>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7" name="Slide Number Placeholder 6"/>
          <p:cNvSpPr>
            <a:spLocks noGrp="1"/>
          </p:cNvSpPr>
          <p:nvPr>
            <p:ph type="sldNum" sz="quarter" idx="12"/>
          </p:nvPr>
        </p:nvSpPr>
        <p:spPr/>
        <p:txBody>
          <a:bodyPr/>
          <a:lstStyle/>
          <a:p>
            <a:fld id="{76F34D8A-136C-4FA7-8325-F06DF2D5CB3D}" type="slidenum">
              <a:rPr lang="en-US" smtClean="0"/>
              <a:t>‹Nº›</a:t>
            </a:fld>
            <a:endParaRPr lang="en-US"/>
          </a:p>
        </p:txBody>
      </p:sp>
    </p:spTree>
    <p:extLst>
      <p:ext uri="{BB962C8B-B14F-4D97-AF65-F5344CB8AC3E}">
        <p14:creationId xmlns:p14="http://schemas.microsoft.com/office/powerpoint/2010/main" val="727416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Σύγκριση">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097280" y="286603"/>
            <a:ext cx="10058400" cy="1450757"/>
          </a:xfrm>
        </p:spPr>
        <p:txBody>
          <a:bodyPr/>
          <a:lstStyle>
            <a:lvl1pPr>
              <a:defRPr/>
            </a:lvl1pPr>
          </a:lstStyle>
          <a:p>
            <a:r>
              <a:rPr lang="en-US" dirty="0"/>
              <a:t>MAIN TITLE</a:t>
            </a:r>
          </a:p>
        </p:txBody>
      </p:sp>
      <p:sp>
        <p:nvSpPr>
          <p:cNvPr id="4" name="Content Placeholder 3"/>
          <p:cNvSpPr>
            <a:spLocks noGrp="1"/>
          </p:cNvSpPr>
          <p:nvPr>
            <p:ph sz="half" idx="2" hasCustomPrompt="1"/>
          </p:nvPr>
        </p:nvSpPr>
        <p:spPr>
          <a:xfrm>
            <a:off x="1097280" y="1880955"/>
            <a:ext cx="4937760" cy="4079579"/>
          </a:xfrm>
        </p:spPr>
        <p:txBody>
          <a:bodyPr/>
          <a:lstStyle>
            <a:lvl1pPr marL="91440" marR="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lvl1pPr>
            <a:lvl2pPr marL="38404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2pPr>
            <a:lvl3pPr marL="56692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3pPr>
            <a:lvl4pPr marL="74980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4pPr>
            <a:lvl5pPr marL="93268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5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SAMPLE TEXT</a:t>
            </a:r>
            <a:endParaRPr kumimoji="0" lang="el-GR"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endParaRPr kumimoji="0" lang="el-G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749808" marR="0" lvl="3"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Fourth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932688" marR="0" lvl="4"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Fifth level</a:t>
            </a:r>
          </a:p>
        </p:txBody>
      </p:sp>
      <p:sp>
        <p:nvSpPr>
          <p:cNvPr id="6" name="Content Placeholder 5"/>
          <p:cNvSpPr>
            <a:spLocks noGrp="1"/>
          </p:cNvSpPr>
          <p:nvPr>
            <p:ph sz="quarter" idx="4" hasCustomPrompt="1"/>
          </p:nvPr>
        </p:nvSpPr>
        <p:spPr>
          <a:xfrm>
            <a:off x="6217920" y="1880955"/>
            <a:ext cx="4937760" cy="4079579"/>
          </a:xfrm>
        </p:spPr>
        <p:txBody>
          <a:bodyPr/>
          <a:lstStyle>
            <a:lvl1pPr marL="91440" marR="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lvl1pPr>
            <a:lvl2pPr marL="38404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2pPr>
            <a:lvl3pPr marL="56692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3pPr>
            <a:lvl4pPr marL="74980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4pPr>
            <a:lvl5pPr marL="93268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5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SAMPLE TEXT</a:t>
            </a:r>
            <a:endParaRPr kumimoji="0" lang="el-GR"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endParaRPr kumimoji="0" lang="el-G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749808" marR="0" lvl="3"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Fourth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932688" marR="0" lvl="4"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Fifth level</a:t>
            </a:r>
          </a:p>
        </p:txBody>
      </p:sp>
      <p:sp>
        <p:nvSpPr>
          <p:cNvPr id="7" name="Date Placeholder 6"/>
          <p:cNvSpPr>
            <a:spLocks noGrp="1"/>
          </p:cNvSpPr>
          <p:nvPr>
            <p:ph type="dt" sz="half" idx="10"/>
          </p:nvPr>
        </p:nvSpPr>
        <p:spPr/>
        <p:txBody>
          <a:bodyPr/>
          <a:lstStyle/>
          <a:p>
            <a:fld id="{26C3DC05-FFF6-4D9D-9DB5-7D1A9A8DDC4A}" type="datetime1">
              <a:rPr lang="en-US" smtClean="0"/>
              <a:t>1/29/2018</a:t>
            </a:fld>
            <a:endParaRPr lang="en-US"/>
          </a:p>
        </p:txBody>
      </p:sp>
      <p:sp>
        <p:nvSpPr>
          <p:cNvPr id="8" name="Footer Placeholder 7"/>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9" name="Slide Number Placeholder 8"/>
          <p:cNvSpPr>
            <a:spLocks noGrp="1"/>
          </p:cNvSpPr>
          <p:nvPr>
            <p:ph type="sldNum" sz="quarter" idx="12"/>
          </p:nvPr>
        </p:nvSpPr>
        <p:spPr/>
        <p:txBody>
          <a:bodyPr/>
          <a:lstStyle/>
          <a:p>
            <a:fld id="{76F34D8A-136C-4FA7-8325-F06DF2D5CB3D}" type="slidenum">
              <a:rPr lang="en-US" smtClean="0"/>
              <a:t>‹Nº›</a:t>
            </a:fld>
            <a:endParaRPr lang="en-US"/>
          </a:p>
        </p:txBody>
      </p:sp>
    </p:spTree>
    <p:extLst>
      <p:ext uri="{BB962C8B-B14F-4D97-AF65-F5344CB8AC3E}">
        <p14:creationId xmlns:p14="http://schemas.microsoft.com/office/powerpoint/2010/main" val="3359786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MAIN TITLE</a:t>
            </a:r>
          </a:p>
        </p:txBody>
      </p:sp>
      <p:sp>
        <p:nvSpPr>
          <p:cNvPr id="3" name="Date Placeholder 2"/>
          <p:cNvSpPr>
            <a:spLocks noGrp="1"/>
          </p:cNvSpPr>
          <p:nvPr>
            <p:ph type="dt" sz="half" idx="10"/>
          </p:nvPr>
        </p:nvSpPr>
        <p:spPr/>
        <p:txBody>
          <a:bodyPr/>
          <a:lstStyle/>
          <a:p>
            <a:fld id="{A66F430A-72C9-4ED3-B5E4-3D55C9729DA8}" type="datetime1">
              <a:rPr lang="en-US" smtClean="0"/>
              <a:t>1/29/2018</a:t>
            </a:fld>
            <a:endParaRPr lang="en-US"/>
          </a:p>
        </p:txBody>
      </p:sp>
      <p:sp>
        <p:nvSpPr>
          <p:cNvPr id="4" name="Footer Placeholder 3"/>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5" name="Slide Number Placeholder 4"/>
          <p:cNvSpPr>
            <a:spLocks noGrp="1"/>
          </p:cNvSpPr>
          <p:nvPr>
            <p:ph type="sldNum" sz="quarter" idx="12"/>
          </p:nvPr>
        </p:nvSpPr>
        <p:spPr/>
        <p:txBody>
          <a:bodyPr/>
          <a:lstStyle/>
          <a:p>
            <a:fld id="{76F34D8A-136C-4FA7-8325-F06DF2D5CB3D}" type="slidenum">
              <a:rPr lang="en-US" smtClean="0"/>
              <a:t>‹Nº›</a:t>
            </a:fld>
            <a:endParaRPr lang="en-US"/>
          </a:p>
        </p:txBody>
      </p:sp>
    </p:spTree>
    <p:extLst>
      <p:ext uri="{BB962C8B-B14F-4D97-AF65-F5344CB8AC3E}">
        <p14:creationId xmlns:p14="http://schemas.microsoft.com/office/powerpoint/2010/main" val="1822091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ό">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41C6629B-A2E2-43B0-BC7C-2B77883FD396}" type="datetime1">
              <a:rPr lang="en-US" smtClean="0"/>
              <a:t>1/29/2018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sv-SE" dirty="0"/>
              <a:t>PLUG-N-HARVEST</a:t>
            </a:r>
            <a:br>
              <a:rPr lang="sv-SE" dirty="0"/>
            </a:br>
            <a:r>
              <a:rPr lang="sv-SE" dirty="0"/>
              <a:t>ID: 768735 - H2020-EU.2.1.5.2.</a:t>
            </a:r>
          </a:p>
        </p:txBody>
      </p:sp>
      <p:sp>
        <p:nvSpPr>
          <p:cNvPr id="9" name="Slide Number Placeholder 8"/>
          <p:cNvSpPr>
            <a:spLocks noGrp="1"/>
          </p:cNvSpPr>
          <p:nvPr>
            <p:ph type="sldNum" sz="quarter" idx="12"/>
          </p:nvPr>
        </p:nvSpPr>
        <p:spPr/>
        <p:txBody>
          <a:bodyPr/>
          <a:lstStyle/>
          <a:p>
            <a:fld id="{76F34D8A-136C-4FA7-8325-F06DF2D5CB3D}" type="slidenum">
              <a:rPr lang="en-US" smtClean="0"/>
              <a:t>‹Nº›</a:t>
            </a:fld>
            <a:endParaRPr lang="en-US"/>
          </a:p>
        </p:txBody>
      </p:sp>
      <p:pic>
        <p:nvPicPr>
          <p:cNvPr id="11" name="Εικόνα 10">
            <a:extLst>
              <a:ext uri="{FF2B5EF4-FFF2-40B4-BE49-F238E27FC236}">
                <a16:creationId xmlns:a16="http://schemas.microsoft.com/office/drawing/2014/main" id="{BF4007CC-0A3C-45D3-A319-BFED4047FF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888" y="6143330"/>
            <a:ext cx="1072004" cy="714670"/>
          </a:xfrm>
          <a:prstGeom prst="rect">
            <a:avLst/>
          </a:prstGeom>
        </p:spPr>
      </p:pic>
      <p:grpSp>
        <p:nvGrpSpPr>
          <p:cNvPr id="12" name="Ομάδα 11">
            <a:extLst>
              <a:ext uri="{FF2B5EF4-FFF2-40B4-BE49-F238E27FC236}">
                <a16:creationId xmlns:a16="http://schemas.microsoft.com/office/drawing/2014/main" id="{9CBEFB42-D63E-48B0-A7CD-3A60FAEC760C}"/>
              </a:ext>
            </a:extLst>
          </p:cNvPr>
          <p:cNvGrpSpPr/>
          <p:nvPr userDrawn="1"/>
        </p:nvGrpSpPr>
        <p:grpSpPr>
          <a:xfrm>
            <a:off x="-3" y="5947506"/>
            <a:ext cx="12192003" cy="195824"/>
            <a:chOff x="-3" y="5947506"/>
            <a:chExt cx="12192003" cy="195824"/>
          </a:xfrm>
        </p:grpSpPr>
        <p:sp>
          <p:nvSpPr>
            <p:cNvPr id="13" name="Rectangle 7">
              <a:extLst>
                <a:ext uri="{FF2B5EF4-FFF2-40B4-BE49-F238E27FC236}">
                  <a16:creationId xmlns:a16="http://schemas.microsoft.com/office/drawing/2014/main" id="{C37FF781-9C17-4A91-922E-F3B350CA9B95}"/>
                </a:ext>
              </a:extLst>
            </p:cNvPr>
            <p:cNvSpPr/>
            <p:nvPr userDrawn="1"/>
          </p:nvSpPr>
          <p:spPr>
            <a:xfrm>
              <a:off x="-3" y="6081273"/>
              <a:ext cx="12192002" cy="62057"/>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14" name="Rectangle 7">
              <a:extLst>
                <a:ext uri="{FF2B5EF4-FFF2-40B4-BE49-F238E27FC236}">
                  <a16:creationId xmlns:a16="http://schemas.microsoft.com/office/drawing/2014/main" id="{53D52B7E-3185-4429-8C69-D68660BF7562}"/>
                </a:ext>
              </a:extLst>
            </p:cNvPr>
            <p:cNvSpPr/>
            <p:nvPr userDrawn="1"/>
          </p:nvSpPr>
          <p:spPr>
            <a:xfrm>
              <a:off x="3175" y="6012600"/>
              <a:ext cx="12188825" cy="6400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15" name="Rectangle 7">
              <a:extLst>
                <a:ext uri="{FF2B5EF4-FFF2-40B4-BE49-F238E27FC236}">
                  <a16:creationId xmlns:a16="http://schemas.microsoft.com/office/drawing/2014/main" id="{9062B99A-805E-48DA-B107-0ADF8E7285BD}"/>
                </a:ext>
              </a:extLst>
            </p:cNvPr>
            <p:cNvSpPr/>
            <p:nvPr/>
          </p:nvSpPr>
          <p:spPr>
            <a:xfrm>
              <a:off x="-3" y="5947506"/>
              <a:ext cx="12192002" cy="6205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grpSp>
      <p:pic>
        <p:nvPicPr>
          <p:cNvPr id="10" name="Εικόνα 9">
            <a:extLst>
              <a:ext uri="{FF2B5EF4-FFF2-40B4-BE49-F238E27FC236}">
                <a16:creationId xmlns:a16="http://schemas.microsoft.com/office/drawing/2014/main" id="{90A252D2-8345-4587-9DE7-54B25A62F7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1529" y="5766132"/>
            <a:ext cx="1133648" cy="1089708"/>
          </a:xfrm>
          <a:prstGeom prst="rect">
            <a:avLst/>
          </a:prstGeom>
        </p:spPr>
      </p:pic>
    </p:spTree>
    <p:extLst>
      <p:ext uri="{BB962C8B-B14F-4D97-AF65-F5344CB8AC3E}">
        <p14:creationId xmlns:p14="http://schemas.microsoft.com/office/powerpoint/2010/main" val="1314370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hasCustomPrompt="1"/>
          </p:nvPr>
        </p:nvSpPr>
        <p:spPr>
          <a:xfrm>
            <a:off x="457200" y="594359"/>
            <a:ext cx="3200400" cy="2286000"/>
          </a:xfrm>
        </p:spPr>
        <p:txBody>
          <a:bodyPr anchor="b">
            <a:normAutofit/>
          </a:bodyPr>
          <a:lstStyle>
            <a:lvl1pPr>
              <a:defRPr sz="5400" b="0">
                <a:solidFill>
                  <a:srgbClr val="FFFFFF"/>
                </a:solidFill>
              </a:defRPr>
            </a:lvl1pPr>
          </a:lstStyle>
          <a:p>
            <a:r>
              <a:rPr kumimoji="0" lang="en-US" sz="4800" b="0" i="0" u="none" strike="noStrike" kern="1200" cap="none" spc="-50" normalizeH="0" baseline="0" noProof="0" dirty="0">
                <a:ln>
                  <a:noFill/>
                </a:ln>
                <a:solidFill>
                  <a:prstClr val="black">
                    <a:lumMod val="75000"/>
                    <a:lumOff val="25000"/>
                  </a:prstClr>
                </a:solidFill>
                <a:effectLst/>
                <a:uLnTx/>
                <a:uFillTx/>
                <a:latin typeface="+mj-lt"/>
                <a:ea typeface="+mj-ea"/>
                <a:cs typeface="+mj-cs"/>
              </a:rPr>
              <a:t>Plug-N-Harvest</a:t>
            </a:r>
            <a:endParaRPr lang="en-US" dirty="0"/>
          </a:p>
        </p:txBody>
      </p:sp>
      <p:sp>
        <p:nvSpPr>
          <p:cNvPr id="3" name="Content Placeholder 2"/>
          <p:cNvSpPr>
            <a:spLocks noGrp="1"/>
          </p:cNvSpPr>
          <p:nvPr>
            <p:ph idx="1" hasCustomPrompt="1"/>
          </p:nvPr>
        </p:nvSpPr>
        <p:spPr>
          <a:xfrm>
            <a:off x="4800600" y="731520"/>
            <a:ext cx="6492240" cy="5257800"/>
          </a:xfrm>
        </p:spPr>
        <p:txBody>
          <a:bodyPr/>
          <a:lstStyle>
            <a:lvl1pPr marL="91440" marR="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lvl1pPr>
            <a:lvl2pPr marL="38404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2pPr>
            <a:lvl3pPr marL="56692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3pPr>
            <a:lvl4pPr marL="74980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4pPr>
            <a:lvl5pPr marL="932688" marR="0"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lvl5pPr>
          </a:lstStyle>
          <a:p>
            <a:pPr marL="91440" marR="0" lvl="0" indent="-91440" algn="l" defTabSz="914400" rtl="0" eaLnBrk="1" fontAlgn="auto" latinLnBrk="0" hangingPunct="1">
              <a:lnSpc>
                <a:spcPct val="90000"/>
              </a:lnSpc>
              <a:spcBef>
                <a:spcPts val="1200"/>
              </a:spcBef>
              <a:spcAft>
                <a:spcPts val="200"/>
              </a:spcAft>
              <a:buClr>
                <a:srgbClr val="99CB38"/>
              </a:buClr>
              <a:buSzPct val="100000"/>
              <a:buFont typeface="Calibri" panose="020F0502020204030204" pitchFamily="34" charset="0"/>
              <a:buChar char=" "/>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mn-lt"/>
                <a:ea typeface="+mn-ea"/>
                <a:cs typeface="+mn-cs"/>
              </a:rPr>
              <a:t>SAMPLE TEXT</a:t>
            </a:r>
            <a:endParaRPr kumimoji="0" lang="el-GR" sz="20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384048" marR="0" lvl="1"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mn-lt"/>
                <a:ea typeface="+mn-ea"/>
                <a:cs typeface="+mn-cs"/>
              </a:rPr>
              <a:t>Second level</a:t>
            </a:r>
            <a:endParaRPr kumimoji="0" lang="el-GR" sz="18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566928" marR="0" lvl="2"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Third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749808" marR="0" lvl="3"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Fourth level</a:t>
            </a:r>
            <a:endParaRPr kumimoji="0" lang="el-GR" sz="1400" b="0" i="0" u="none" strike="noStrike" kern="1200" cap="none" spc="0" normalizeH="0" baseline="0" noProof="0" dirty="0">
              <a:ln>
                <a:noFill/>
              </a:ln>
              <a:solidFill>
                <a:prstClr val="black">
                  <a:lumMod val="75000"/>
                  <a:lumOff val="25000"/>
                </a:prstClr>
              </a:solidFill>
              <a:effectLst/>
              <a:uLnTx/>
              <a:uFillTx/>
              <a:latin typeface="+mn-lt"/>
              <a:ea typeface="+mn-ea"/>
              <a:cs typeface="+mn-cs"/>
            </a:endParaRPr>
          </a:p>
          <a:p>
            <a:pPr marL="932688" marR="0" lvl="4" indent="-182880" algn="l" defTabSz="914400" rtl="0" eaLnBrk="1" fontAlgn="auto" latinLnBrk="0" hangingPunct="1">
              <a:lnSpc>
                <a:spcPct val="90000"/>
              </a:lnSpc>
              <a:spcBef>
                <a:spcPts val="200"/>
              </a:spcBef>
              <a:spcAft>
                <a:spcPts val="400"/>
              </a:spcAft>
              <a:buClr>
                <a:srgbClr val="99CB38"/>
              </a:buClr>
              <a:buSzTx/>
              <a:buFont typeface="Calibri" pitchFamily="34" charset="0"/>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mn-lt"/>
                <a:ea typeface="+mn-ea"/>
                <a:cs typeface="+mn-cs"/>
              </a:rPr>
              <a:t>Fifth level</a:t>
            </a:r>
          </a:p>
        </p:txBody>
      </p:sp>
      <p:sp>
        <p:nvSpPr>
          <p:cNvPr id="4" name="Text Placeholder 3"/>
          <p:cNvSpPr>
            <a:spLocks noGrp="1"/>
          </p:cNvSpPr>
          <p:nvPr>
            <p:ph type="body" sz="half" idx="2" hasCustomPrompt="1"/>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WPX - Task X.X: Task or deliverable title HERE</a:t>
            </a:r>
          </a:p>
          <a:p>
            <a:pPr lvl="0"/>
            <a:r>
              <a:rPr lang="en-US" dirty="0"/>
              <a:t>ORGANIZATION: </a:t>
            </a:r>
            <a:r>
              <a:rPr lang="en-US" dirty="0" err="1"/>
              <a:t>ORGANIZATion</a:t>
            </a:r>
            <a:r>
              <a:rPr lang="en-US" dirty="0"/>
              <a:t> name/acronym</a:t>
            </a:r>
            <a:br>
              <a:rPr lang="en-US" dirty="0"/>
            </a:br>
            <a:r>
              <a:rPr lang="en-US" dirty="0"/>
              <a:t>PRESENTER(S): presenters names</a:t>
            </a:r>
            <a:br>
              <a:rPr lang="en-US" dirty="0"/>
            </a:br>
            <a:r>
              <a:rPr lang="en-US" dirty="0"/>
              <a:t>MEETING: TYPE AND LOCATION OF THE MEETING</a:t>
            </a:r>
          </a:p>
          <a:p>
            <a:pPr lvl="0"/>
            <a:endParaRPr lang="en-US" noProof="0" dirty="0"/>
          </a:p>
        </p:txBody>
      </p:sp>
      <p:sp>
        <p:nvSpPr>
          <p:cNvPr id="5" name="Date Placeholder 4"/>
          <p:cNvSpPr>
            <a:spLocks noGrp="1"/>
          </p:cNvSpPr>
          <p:nvPr>
            <p:ph type="dt" sz="half" idx="10"/>
          </p:nvPr>
        </p:nvSpPr>
        <p:spPr>
          <a:xfrm>
            <a:off x="2287342" y="6450190"/>
            <a:ext cx="1370258" cy="365125"/>
          </a:xfrm>
        </p:spPr>
        <p:txBody>
          <a:bodyPr/>
          <a:lstStyle>
            <a:lvl1pPr algn="l">
              <a:defRPr/>
            </a:lvl1pPr>
          </a:lstStyle>
          <a:p>
            <a:fld id="{1DC22D29-6C03-4FCB-92CF-E05A67975532}" type="datetime1">
              <a:rPr lang="en-US" smtClean="0"/>
              <a:t>1/29/2018</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sv-SE" dirty="0"/>
              <a:t>PLUG-N-HARVEST</a:t>
            </a:r>
            <a:br>
              <a:rPr lang="sv-SE" dirty="0"/>
            </a:br>
            <a:r>
              <a:rPr lang="sv-SE" dirty="0"/>
              <a:t>ID: 768735 - H2020-EU.2.1.5.2.</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6F34D8A-136C-4FA7-8325-F06DF2D5CB3D}" type="slidenum">
              <a:rPr lang="en-US" smtClean="0"/>
              <a:t>‹Nº›</a:t>
            </a:fld>
            <a:endParaRPr lang="en-US"/>
          </a:p>
        </p:txBody>
      </p:sp>
      <p:pic>
        <p:nvPicPr>
          <p:cNvPr id="15" name="Εικόνα 14">
            <a:extLst>
              <a:ext uri="{FF2B5EF4-FFF2-40B4-BE49-F238E27FC236}">
                <a16:creationId xmlns:a16="http://schemas.microsoft.com/office/drawing/2014/main" id="{89255103-ABFE-4C1E-9EBF-BCAD2DDD10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1529" y="5766132"/>
            <a:ext cx="1133648" cy="1089708"/>
          </a:xfrm>
          <a:prstGeom prst="rect">
            <a:avLst/>
          </a:prstGeom>
        </p:spPr>
      </p:pic>
      <p:grpSp>
        <p:nvGrpSpPr>
          <p:cNvPr id="20" name="Ομάδα 19">
            <a:extLst>
              <a:ext uri="{FF2B5EF4-FFF2-40B4-BE49-F238E27FC236}">
                <a16:creationId xmlns:a16="http://schemas.microsoft.com/office/drawing/2014/main" id="{88EF884B-A5A0-448E-A2B4-B09A0C195D0A}"/>
              </a:ext>
            </a:extLst>
          </p:cNvPr>
          <p:cNvGrpSpPr/>
          <p:nvPr userDrawn="1"/>
        </p:nvGrpSpPr>
        <p:grpSpPr>
          <a:xfrm rot="16200000">
            <a:off x="906181" y="3323698"/>
            <a:ext cx="6824911" cy="177516"/>
            <a:chOff x="-3" y="5947506"/>
            <a:chExt cx="12192003" cy="195824"/>
          </a:xfrm>
        </p:grpSpPr>
        <p:sp>
          <p:nvSpPr>
            <p:cNvPr id="21" name="Rectangle 7">
              <a:extLst>
                <a:ext uri="{FF2B5EF4-FFF2-40B4-BE49-F238E27FC236}">
                  <a16:creationId xmlns:a16="http://schemas.microsoft.com/office/drawing/2014/main" id="{FFF23D27-342C-4ED8-81CD-A4251EC1555C}"/>
                </a:ext>
              </a:extLst>
            </p:cNvPr>
            <p:cNvSpPr/>
            <p:nvPr userDrawn="1"/>
          </p:nvSpPr>
          <p:spPr>
            <a:xfrm>
              <a:off x="-3" y="6081273"/>
              <a:ext cx="12192002" cy="62057"/>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22" name="Rectangle 7">
              <a:extLst>
                <a:ext uri="{FF2B5EF4-FFF2-40B4-BE49-F238E27FC236}">
                  <a16:creationId xmlns:a16="http://schemas.microsoft.com/office/drawing/2014/main" id="{E9F2C060-EBC0-4C48-961A-E9557C2BD013}"/>
                </a:ext>
              </a:extLst>
            </p:cNvPr>
            <p:cNvSpPr/>
            <p:nvPr userDrawn="1"/>
          </p:nvSpPr>
          <p:spPr>
            <a:xfrm>
              <a:off x="3175" y="6012600"/>
              <a:ext cx="12188825" cy="6400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3" name="Rectangle 7">
              <a:extLst>
                <a:ext uri="{FF2B5EF4-FFF2-40B4-BE49-F238E27FC236}">
                  <a16:creationId xmlns:a16="http://schemas.microsoft.com/office/drawing/2014/main" id="{8F5D799A-6E78-4B81-8B77-17801B2BA134}"/>
                </a:ext>
              </a:extLst>
            </p:cNvPr>
            <p:cNvSpPr/>
            <p:nvPr/>
          </p:nvSpPr>
          <p:spPr>
            <a:xfrm>
              <a:off x="-3" y="5947506"/>
              <a:ext cx="12192002" cy="6205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grpSp>
      <p:pic>
        <p:nvPicPr>
          <p:cNvPr id="16" name="Εικόνα 10">
            <a:extLst>
              <a:ext uri="{FF2B5EF4-FFF2-40B4-BE49-F238E27FC236}">
                <a16:creationId xmlns:a16="http://schemas.microsoft.com/office/drawing/2014/main" id="{BF4007CC-0A3C-45D3-A319-BFED4047FF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888" y="6143330"/>
            <a:ext cx="1072004" cy="714670"/>
          </a:xfrm>
          <a:prstGeom prst="rect">
            <a:avLst/>
          </a:prstGeom>
        </p:spPr>
      </p:pic>
    </p:spTree>
    <p:extLst>
      <p:ext uri="{BB962C8B-B14F-4D97-AF65-F5344CB8AC3E}">
        <p14:creationId xmlns:p14="http://schemas.microsoft.com/office/powerpoint/2010/main" val="2511608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Εικόνα με λεζάντα">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sp>
        <p:nvSpPr>
          <p:cNvPr id="9" name="Rectangle 8"/>
          <p:cNvSpPr/>
          <p:nvPr userDrawn="1"/>
        </p:nvSpPr>
        <p:spPr>
          <a:xfrm>
            <a:off x="15" y="4915076"/>
            <a:ext cx="12188825" cy="64008"/>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1607127" y="5074920"/>
            <a:ext cx="9603798" cy="822960"/>
          </a:xfrm>
        </p:spPr>
        <p:txBody>
          <a:bodyPr lIns="91440" tIns="0" rIns="91440" bIns="0" anchor="b">
            <a:noAutofit/>
          </a:bodyPr>
          <a:lstStyle>
            <a:lvl1pPr>
              <a:defRPr sz="3600" b="0">
                <a:solidFill>
                  <a:srgbClr val="FFFFFF"/>
                </a:solidFill>
              </a:defRPr>
            </a:lvl1pPr>
          </a:lstStyle>
          <a:p>
            <a:r>
              <a:rPr lang="el-GR"/>
              <a:t>Στυλ κύριου τίτλου</a:t>
            </a:r>
            <a:endParaRPr lang="en-US" dirty="0"/>
          </a:p>
        </p:txBody>
      </p:sp>
      <p:sp>
        <p:nvSpPr>
          <p:cNvPr id="3" name="Picture Placeholder 2"/>
          <p:cNvSpPr>
            <a:spLocks noGrp="1" noChangeAspect="1"/>
          </p:cNvSpPr>
          <p:nvPr>
            <p:ph type="pic" idx="1" hasCustomPrompt="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add picture</a:t>
            </a:r>
          </a:p>
        </p:txBody>
      </p:sp>
      <p:sp>
        <p:nvSpPr>
          <p:cNvPr id="4" name="Text Placeholder 3"/>
          <p:cNvSpPr>
            <a:spLocks noGrp="1"/>
          </p:cNvSpPr>
          <p:nvPr>
            <p:ph type="body" sz="half" idx="2"/>
          </p:nvPr>
        </p:nvSpPr>
        <p:spPr>
          <a:xfrm>
            <a:off x="1607126" y="5907024"/>
            <a:ext cx="9603417" cy="410649"/>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D58D4731-F406-4A17-A852-A57626BC2303}" type="datetime1">
              <a:rPr lang="en-US" smtClean="0"/>
              <a:t>1/29/2018</a:t>
            </a:fld>
            <a:endParaRPr lang="en-US"/>
          </a:p>
        </p:txBody>
      </p:sp>
      <p:sp>
        <p:nvSpPr>
          <p:cNvPr id="6" name="Footer Placeholder 5"/>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7" name="Slide Number Placeholder 6"/>
          <p:cNvSpPr>
            <a:spLocks noGrp="1"/>
          </p:cNvSpPr>
          <p:nvPr>
            <p:ph type="sldNum" sz="quarter" idx="12"/>
          </p:nvPr>
        </p:nvSpPr>
        <p:spPr/>
        <p:txBody>
          <a:bodyPr/>
          <a:lstStyle/>
          <a:p>
            <a:fld id="{76F34D8A-136C-4FA7-8325-F06DF2D5CB3D}" type="slidenum">
              <a:rPr lang="en-US" smtClean="0"/>
              <a:t>‹Nº›</a:t>
            </a:fld>
            <a:endParaRPr lang="en-US"/>
          </a:p>
        </p:txBody>
      </p:sp>
      <p:pic>
        <p:nvPicPr>
          <p:cNvPr id="12" name="Εικόνα 11">
            <a:extLst>
              <a:ext uri="{FF2B5EF4-FFF2-40B4-BE49-F238E27FC236}">
                <a16:creationId xmlns:a16="http://schemas.microsoft.com/office/drawing/2014/main" id="{735D5308-59B2-45DC-AC22-3604280957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61529" y="5766132"/>
            <a:ext cx="1133648" cy="1089708"/>
          </a:xfrm>
          <a:prstGeom prst="rect">
            <a:avLst/>
          </a:prstGeom>
        </p:spPr>
      </p:pic>
      <p:pic>
        <p:nvPicPr>
          <p:cNvPr id="13" name="Εικόνα 10">
            <a:extLst>
              <a:ext uri="{FF2B5EF4-FFF2-40B4-BE49-F238E27FC236}">
                <a16:creationId xmlns:a16="http://schemas.microsoft.com/office/drawing/2014/main" id="{BF4007CC-0A3C-45D3-A319-BFED4047FF9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0888" y="6143330"/>
            <a:ext cx="1072004" cy="714670"/>
          </a:xfrm>
          <a:prstGeom prst="rect">
            <a:avLst/>
          </a:prstGeom>
        </p:spPr>
      </p:pic>
    </p:spTree>
    <p:extLst>
      <p:ext uri="{BB962C8B-B14F-4D97-AF65-F5344CB8AC3E}">
        <p14:creationId xmlns:p14="http://schemas.microsoft.com/office/powerpoint/2010/main" val="332916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Ομάδα 7">
            <a:extLst>
              <a:ext uri="{FF2B5EF4-FFF2-40B4-BE49-F238E27FC236}">
                <a16:creationId xmlns:a16="http://schemas.microsoft.com/office/drawing/2014/main" id="{E492B0E9-531B-4925-B657-2BE448CF69F1}"/>
              </a:ext>
            </a:extLst>
          </p:cNvPr>
          <p:cNvGrpSpPr/>
          <p:nvPr userDrawn="1"/>
        </p:nvGrpSpPr>
        <p:grpSpPr>
          <a:xfrm>
            <a:off x="-3" y="5947506"/>
            <a:ext cx="12192003" cy="195824"/>
            <a:chOff x="-3" y="5947506"/>
            <a:chExt cx="12192003" cy="195824"/>
          </a:xfrm>
        </p:grpSpPr>
        <p:sp>
          <p:nvSpPr>
            <p:cNvPr id="27" name="Rectangle 7">
              <a:extLst>
                <a:ext uri="{FF2B5EF4-FFF2-40B4-BE49-F238E27FC236}">
                  <a16:creationId xmlns:a16="http://schemas.microsoft.com/office/drawing/2014/main" id="{8DE7556A-AA3B-4ED2-92AC-D167BFFBFA1D}"/>
                </a:ext>
              </a:extLst>
            </p:cNvPr>
            <p:cNvSpPr/>
            <p:nvPr userDrawn="1"/>
          </p:nvSpPr>
          <p:spPr>
            <a:xfrm>
              <a:off x="-3" y="6081273"/>
              <a:ext cx="12192002" cy="62057"/>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sp>
        <p:sp>
          <p:nvSpPr>
            <p:cNvPr id="28" name="Rectangle 7">
              <a:extLst>
                <a:ext uri="{FF2B5EF4-FFF2-40B4-BE49-F238E27FC236}">
                  <a16:creationId xmlns:a16="http://schemas.microsoft.com/office/drawing/2014/main" id="{65ADA764-0488-49B9-B596-23756CFA3286}"/>
                </a:ext>
              </a:extLst>
            </p:cNvPr>
            <p:cNvSpPr/>
            <p:nvPr userDrawn="1"/>
          </p:nvSpPr>
          <p:spPr>
            <a:xfrm>
              <a:off x="3175" y="6012600"/>
              <a:ext cx="12188825" cy="6400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sp>
        <p:sp>
          <p:nvSpPr>
            <p:cNvPr id="29" name="Rectangle 7">
              <a:extLst>
                <a:ext uri="{FF2B5EF4-FFF2-40B4-BE49-F238E27FC236}">
                  <a16:creationId xmlns:a16="http://schemas.microsoft.com/office/drawing/2014/main" id="{79F76D77-D388-40FA-9546-FC0D56BCD5E0}"/>
                </a:ext>
              </a:extLst>
            </p:cNvPr>
            <p:cNvSpPr/>
            <p:nvPr/>
          </p:nvSpPr>
          <p:spPr>
            <a:xfrm>
              <a:off x="-3" y="5947506"/>
              <a:ext cx="12192002" cy="6205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sp>
      </p:grpSp>
      <p:sp>
        <p:nvSpPr>
          <p:cNvPr id="2" name="Title Placeholder 1"/>
          <p:cNvSpPr>
            <a:spLocks noGrp="1"/>
          </p:cNvSpPr>
          <p:nvPr userDrawn="1">
            <p:ph type="title"/>
          </p:nvPr>
        </p:nvSpPr>
        <p:spPr>
          <a:xfrm>
            <a:off x="1097280" y="286603"/>
            <a:ext cx="10058400" cy="1450757"/>
          </a:xfrm>
          <a:prstGeom prst="rect">
            <a:avLst/>
          </a:prstGeom>
        </p:spPr>
        <p:txBody>
          <a:bodyPr vert="horz" lIns="91440" tIns="45720" rIns="91440" bIns="45720" rtlCol="0" anchor="b">
            <a:normAutofit/>
          </a:bodyPr>
          <a:lstStyle/>
          <a:p>
            <a:r>
              <a:rPr lang="en-US" dirty="0"/>
              <a:t>MAIN TITLE</a:t>
            </a:r>
          </a:p>
        </p:txBody>
      </p:sp>
      <p:sp>
        <p:nvSpPr>
          <p:cNvPr id="3" name="Text Placeholder 2"/>
          <p:cNvSpPr>
            <a:spLocks noGrp="1"/>
          </p:cNvSpPr>
          <p:nvPr userDrawn="1">
            <p:ph type="body" idx="1"/>
          </p:nvPr>
        </p:nvSpPr>
        <p:spPr>
          <a:xfrm>
            <a:off x="1097280" y="1845734"/>
            <a:ext cx="10058400" cy="4023360"/>
          </a:xfrm>
          <a:prstGeom prst="rect">
            <a:avLst/>
          </a:prstGeom>
        </p:spPr>
        <p:txBody>
          <a:bodyPr vert="horz" lIns="0" tIns="45720" rIns="0" bIns="45720" rtlCol="0">
            <a:normAutofit/>
          </a:bodyPr>
          <a:lstStyle/>
          <a:p>
            <a:pPr lvl="0"/>
            <a:r>
              <a:rPr lang="en-US" dirty="0"/>
              <a:t>SAMPLE TEXT</a:t>
            </a:r>
            <a:endParaRPr lang="el-GR" dirty="0"/>
          </a:p>
          <a:p>
            <a:pPr lvl="1"/>
            <a:r>
              <a:rPr lang="en-US" dirty="0"/>
              <a:t>Second level</a:t>
            </a:r>
            <a:endParaRPr lang="el-GR" dirty="0"/>
          </a:p>
          <a:p>
            <a:pPr lvl="2"/>
            <a:r>
              <a:rPr lang="en-US" dirty="0"/>
              <a:t>Third level</a:t>
            </a:r>
            <a:endParaRPr lang="el-GR" dirty="0"/>
          </a:p>
          <a:p>
            <a:pPr lvl="3"/>
            <a:r>
              <a:rPr lang="en-US" dirty="0"/>
              <a:t>Fourth level</a:t>
            </a:r>
            <a:endParaRPr lang="el-GR" dirty="0"/>
          </a:p>
          <a:p>
            <a:pPr lvl="4"/>
            <a:r>
              <a:rPr lang="en-US" dirty="0"/>
              <a:t>Fifth level</a:t>
            </a:r>
          </a:p>
        </p:txBody>
      </p:sp>
      <p:sp>
        <p:nvSpPr>
          <p:cNvPr id="4" name="Date Placeholder 3"/>
          <p:cNvSpPr>
            <a:spLocks noGrp="1"/>
          </p:cNvSpPr>
          <p:nvPr userDrawn="1">
            <p:ph type="dt" sz="half" idx="2"/>
          </p:nvPr>
        </p:nvSpPr>
        <p:spPr>
          <a:xfrm>
            <a:off x="2076375" y="6459785"/>
            <a:ext cx="1493175" cy="365125"/>
          </a:xfrm>
          <a:prstGeom prst="rect">
            <a:avLst/>
          </a:prstGeom>
        </p:spPr>
        <p:txBody>
          <a:bodyPr vert="horz" lIns="91440" tIns="45720" rIns="91440" bIns="45720" rtlCol="0" anchor="ctr"/>
          <a:lstStyle>
            <a:lvl1pPr algn="l">
              <a:defRPr sz="1400" b="1">
                <a:solidFill>
                  <a:schemeClr val="tx1"/>
                </a:solidFill>
              </a:defRPr>
            </a:lvl1pPr>
          </a:lstStyle>
          <a:p>
            <a:fld id="{7FC9F940-3752-4988-A080-ACBD9960BA4B}" type="datetime1">
              <a:rPr lang="en-US" smtClean="0"/>
              <a:pPr/>
              <a:t>1/29/2018</a:t>
            </a:fld>
            <a:endParaRPr lang="en-US" dirty="0"/>
          </a:p>
        </p:txBody>
      </p:sp>
      <p:sp>
        <p:nvSpPr>
          <p:cNvPr id="5" name="Footer Placeholder 4"/>
          <p:cNvSpPr>
            <a:spLocks noGrp="1"/>
          </p:cNvSpPr>
          <p:nvPr userDrawn="1">
            <p:ph type="ftr" sz="quarter" idx="3"/>
          </p:nvPr>
        </p:nvSpPr>
        <p:spPr>
          <a:xfrm>
            <a:off x="3686185" y="6459785"/>
            <a:ext cx="4822804" cy="365125"/>
          </a:xfrm>
          <a:prstGeom prst="rect">
            <a:avLst/>
          </a:prstGeom>
        </p:spPr>
        <p:txBody>
          <a:bodyPr vert="horz" lIns="91440" tIns="45720" rIns="91440" bIns="45720" rtlCol="0" anchor="ctr"/>
          <a:lstStyle>
            <a:lvl1pPr algn="ctr">
              <a:defRPr sz="1400" b="1" cap="all" baseline="0">
                <a:solidFill>
                  <a:schemeClr val="tx1"/>
                </a:solidFill>
              </a:defRPr>
            </a:lvl1pPr>
          </a:lstStyle>
          <a:p>
            <a:r>
              <a:rPr lang="en-US"/>
              <a:t>PLUG-N-HARVEST</a:t>
            </a:r>
            <a:br>
              <a:rPr lang="en-US"/>
            </a:br>
            <a:r>
              <a:rPr lang="en-US"/>
              <a:t>ID: 768735 - H2020-EU.2.1.5.2.</a:t>
            </a:r>
            <a:endParaRPr lang="en-US" dirty="0"/>
          </a:p>
        </p:txBody>
      </p:sp>
      <p:sp>
        <p:nvSpPr>
          <p:cNvPr id="6" name="Slide Number Placeholder 5"/>
          <p:cNvSpPr>
            <a:spLocks noGrp="1"/>
          </p:cNvSpPr>
          <p:nvPr userDrawn="1">
            <p:ph type="sldNum" sz="quarter" idx="4"/>
          </p:nvPr>
        </p:nvSpPr>
        <p:spPr>
          <a:xfrm>
            <a:off x="8625624" y="6459785"/>
            <a:ext cx="1312025" cy="365125"/>
          </a:xfrm>
          <a:prstGeom prst="rect">
            <a:avLst/>
          </a:prstGeom>
        </p:spPr>
        <p:txBody>
          <a:bodyPr vert="horz" lIns="91440" tIns="45720" rIns="91440" bIns="45720" rtlCol="0" anchor="ctr"/>
          <a:lstStyle>
            <a:lvl1pPr algn="r">
              <a:defRPr sz="1400" b="1">
                <a:solidFill>
                  <a:schemeClr val="tx1"/>
                </a:solidFill>
              </a:defRPr>
            </a:lvl1pPr>
          </a:lstStyle>
          <a:p>
            <a:fld id="{76F34D8A-136C-4FA7-8325-F06DF2D5CB3D}" type="slidenum">
              <a:rPr lang="en-US" smtClean="0"/>
              <a:pPr/>
              <a:t>‹Nº›</a:t>
            </a:fld>
            <a:endParaRPr lang="en-US" dirty="0"/>
          </a:p>
        </p:txBody>
      </p:sp>
      <p:pic>
        <p:nvPicPr>
          <p:cNvPr id="11" name="Εικόνα 10">
            <a:extLst>
              <a:ext uri="{FF2B5EF4-FFF2-40B4-BE49-F238E27FC236}">
                <a16:creationId xmlns:a16="http://schemas.microsoft.com/office/drawing/2014/main" id="{5BA6E2B9-6CAE-4B21-A9FA-8087BC61DA6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061529" y="5766130"/>
            <a:ext cx="1133648" cy="1089709"/>
          </a:xfrm>
          <a:prstGeom prst="rect">
            <a:avLst/>
          </a:prstGeom>
        </p:spPr>
      </p:pic>
      <p:grpSp>
        <p:nvGrpSpPr>
          <p:cNvPr id="30" name="Ομάδα 29">
            <a:extLst>
              <a:ext uri="{FF2B5EF4-FFF2-40B4-BE49-F238E27FC236}">
                <a16:creationId xmlns:a16="http://schemas.microsoft.com/office/drawing/2014/main" id="{F0085E31-E4FC-4984-96C4-2425E589CC45}"/>
              </a:ext>
            </a:extLst>
          </p:cNvPr>
          <p:cNvGrpSpPr/>
          <p:nvPr userDrawn="1"/>
        </p:nvGrpSpPr>
        <p:grpSpPr>
          <a:xfrm>
            <a:off x="452654" y="59457"/>
            <a:ext cx="7009754" cy="3572554"/>
            <a:chOff x="293904" y="2240280"/>
            <a:chExt cx="7009754" cy="3572554"/>
          </a:xfrm>
        </p:grpSpPr>
        <p:cxnSp>
          <p:nvCxnSpPr>
            <p:cNvPr id="31" name="Straight Connector 8">
              <a:extLst>
                <a:ext uri="{FF2B5EF4-FFF2-40B4-BE49-F238E27FC236}">
                  <a16:creationId xmlns:a16="http://schemas.microsoft.com/office/drawing/2014/main" id="{89FE1EE2-C458-49C3-804C-DFFA402467FF}"/>
                </a:ext>
              </a:extLst>
            </p:cNvPr>
            <p:cNvCxnSpPr>
              <a:cxnSpLocks/>
            </p:cNvCxnSpPr>
            <p:nvPr/>
          </p:nvCxnSpPr>
          <p:spPr>
            <a:xfrm>
              <a:off x="457200" y="3924300"/>
              <a:ext cx="6675120" cy="0"/>
            </a:xfrm>
            <a:prstGeom prst="line">
              <a:avLst/>
            </a:prstGeom>
            <a:ln/>
          </p:spPr>
          <p:style>
            <a:lnRef idx="1">
              <a:schemeClr val="dk1"/>
            </a:lnRef>
            <a:fillRef idx="0">
              <a:schemeClr val="dk1"/>
            </a:fillRef>
            <a:effectRef idx="0">
              <a:schemeClr val="dk1"/>
            </a:effectRef>
            <a:fontRef idx="minor">
              <a:schemeClr val="tx1"/>
            </a:fontRef>
          </p:style>
        </p:cxnSp>
        <p:cxnSp>
          <p:nvCxnSpPr>
            <p:cNvPr id="32" name="Straight Connector 8">
              <a:extLst>
                <a:ext uri="{FF2B5EF4-FFF2-40B4-BE49-F238E27FC236}">
                  <a16:creationId xmlns:a16="http://schemas.microsoft.com/office/drawing/2014/main" id="{F8B83012-3BFE-4E1A-BF4E-6C3E30D5AF66}"/>
                </a:ext>
              </a:extLst>
            </p:cNvPr>
            <p:cNvCxnSpPr>
              <a:cxnSpLocks/>
            </p:cNvCxnSpPr>
            <p:nvPr userDrawn="1"/>
          </p:nvCxnSpPr>
          <p:spPr>
            <a:xfrm>
              <a:off x="940958" y="2240280"/>
              <a:ext cx="0" cy="3572554"/>
            </a:xfrm>
            <a:prstGeom prst="line">
              <a:avLst/>
            </a:prstGeom>
            <a:ln/>
          </p:spPr>
          <p:style>
            <a:lnRef idx="1">
              <a:schemeClr val="dk1"/>
            </a:lnRef>
            <a:fillRef idx="0">
              <a:schemeClr val="dk1"/>
            </a:fillRef>
            <a:effectRef idx="0">
              <a:schemeClr val="dk1"/>
            </a:effectRef>
            <a:fontRef idx="minor">
              <a:schemeClr val="tx1"/>
            </a:fontRef>
          </p:style>
        </p:cxnSp>
        <p:cxnSp>
          <p:nvCxnSpPr>
            <p:cNvPr id="33" name="Straight Connector 8">
              <a:extLst>
                <a:ext uri="{FF2B5EF4-FFF2-40B4-BE49-F238E27FC236}">
                  <a16:creationId xmlns:a16="http://schemas.microsoft.com/office/drawing/2014/main" id="{23BCB931-7A15-404C-8A6F-DAB743C6B7A5}"/>
                </a:ext>
              </a:extLst>
            </p:cNvPr>
            <p:cNvCxnSpPr>
              <a:cxnSpLocks/>
            </p:cNvCxnSpPr>
            <p:nvPr userDrawn="1"/>
          </p:nvCxnSpPr>
          <p:spPr>
            <a:xfrm>
              <a:off x="628538" y="385572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8">
              <a:extLst>
                <a:ext uri="{FF2B5EF4-FFF2-40B4-BE49-F238E27FC236}">
                  <a16:creationId xmlns:a16="http://schemas.microsoft.com/office/drawing/2014/main" id="{DBEECB60-E8C1-4EEE-BB52-2FD68B2AA7AC}"/>
                </a:ext>
              </a:extLst>
            </p:cNvPr>
            <p:cNvCxnSpPr>
              <a:cxnSpLocks/>
            </p:cNvCxnSpPr>
            <p:nvPr userDrawn="1"/>
          </p:nvCxnSpPr>
          <p:spPr>
            <a:xfrm>
              <a:off x="293904" y="3992880"/>
              <a:ext cx="66751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8" name="Εικόνα 10">
            <a:extLst>
              <a:ext uri="{FF2B5EF4-FFF2-40B4-BE49-F238E27FC236}">
                <a16:creationId xmlns:a16="http://schemas.microsoft.com/office/drawing/2014/main" id="{BF4007CC-0A3C-45D3-A319-BFED4047FF9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0888" y="6143330"/>
            <a:ext cx="1072004" cy="714670"/>
          </a:xfrm>
          <a:prstGeom prst="rect">
            <a:avLst/>
          </a:prstGeom>
        </p:spPr>
      </p:pic>
    </p:spTree>
    <p:extLst>
      <p:ext uri="{BB962C8B-B14F-4D97-AF65-F5344CB8AC3E}">
        <p14:creationId xmlns:p14="http://schemas.microsoft.com/office/powerpoint/2010/main" val="303872239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9.xml"/><Relationship Id="rId11" Type="http://schemas.microsoft.com/office/2007/relationships/hdphoto" Target="../media/hdphoto1.wdp"/><Relationship Id="rId5" Type="http://schemas.openxmlformats.org/officeDocument/2006/relationships/diagramQuickStyle" Target="../diagrams/quickStyle9.xml"/><Relationship Id="rId10" Type="http://schemas.openxmlformats.org/officeDocument/2006/relationships/image" Target="../media/image30.png"/><Relationship Id="rId4" Type="http://schemas.openxmlformats.org/officeDocument/2006/relationships/diagramLayout" Target="../diagrams/layout9.xml"/><Relationship Id="rId9"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2.xml"/><Relationship Id="rId5" Type="http://schemas.openxmlformats.org/officeDocument/2006/relationships/image" Target="../media/image39.emf"/><Relationship Id="rId4" Type="http://schemas.openxmlformats.org/officeDocument/2006/relationships/image" Target="../media/image38.emf"/></Relationships>
</file>

<file path=ppt/slides/_rels/slide4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DBCD7F-7D20-4196-9BC8-1812FB8B2427}"/>
              </a:ext>
            </a:extLst>
          </p:cNvPr>
          <p:cNvSpPr>
            <a:spLocks noGrp="1"/>
          </p:cNvSpPr>
          <p:nvPr>
            <p:ph type="ctrTitle"/>
          </p:nvPr>
        </p:nvSpPr>
        <p:spPr/>
        <p:txBody>
          <a:bodyPr/>
          <a:lstStyle/>
          <a:p>
            <a:r>
              <a:rPr lang="en-US" dirty="0"/>
              <a:t>Plug-N-Harvest</a:t>
            </a:r>
          </a:p>
        </p:txBody>
      </p:sp>
      <p:sp>
        <p:nvSpPr>
          <p:cNvPr id="3" name="Υπότιτλος 2">
            <a:extLst>
              <a:ext uri="{FF2B5EF4-FFF2-40B4-BE49-F238E27FC236}">
                <a16:creationId xmlns:a16="http://schemas.microsoft.com/office/drawing/2014/main" id="{A48DEC19-20EE-4472-A437-E401CB2019D2}"/>
              </a:ext>
            </a:extLst>
          </p:cNvPr>
          <p:cNvSpPr>
            <a:spLocks noGrp="1"/>
          </p:cNvSpPr>
          <p:nvPr>
            <p:ph type="subTitle" idx="1"/>
          </p:nvPr>
        </p:nvSpPr>
        <p:spPr>
          <a:xfrm>
            <a:off x="1100050" y="4107180"/>
            <a:ext cx="10417035" cy="1858191"/>
          </a:xfrm>
        </p:spPr>
        <p:txBody>
          <a:bodyPr>
            <a:normAutofit fontScale="92500"/>
          </a:bodyPr>
          <a:lstStyle/>
          <a:p>
            <a:r>
              <a:rPr lang="en-US" dirty="0"/>
              <a:t>WP1 and wp5</a:t>
            </a:r>
          </a:p>
          <a:p>
            <a:r>
              <a:rPr lang="en-US" dirty="0"/>
              <a:t>ORGANIZATION: </a:t>
            </a:r>
            <a:r>
              <a:rPr lang="en-US" dirty="0" err="1"/>
              <a:t>aiguasol</a:t>
            </a:r>
            <a:r>
              <a:rPr lang="en-US" dirty="0"/>
              <a:t>, CERTH, EIG</a:t>
            </a:r>
            <a:br>
              <a:rPr lang="en-US" dirty="0"/>
            </a:br>
            <a:r>
              <a:rPr lang="en-US" dirty="0"/>
              <a:t>PRESENTER(S): a. Gonzalez, N. Nikolopoulos, C. SENDRA</a:t>
            </a:r>
            <a:br>
              <a:rPr lang="en-US" dirty="0"/>
            </a:br>
            <a:r>
              <a:rPr lang="en-US" dirty="0"/>
              <a:t>MEETING: 2</a:t>
            </a:r>
            <a:r>
              <a:rPr lang="en-US" baseline="30000" dirty="0"/>
              <a:t>nd</a:t>
            </a:r>
            <a:r>
              <a:rPr lang="en-US" dirty="0"/>
              <a:t> plenary meeting, Thessaloniki,</a:t>
            </a:r>
            <a:br>
              <a:rPr lang="en-US" dirty="0"/>
            </a:br>
            <a:r>
              <a:rPr lang="en-US" dirty="0"/>
              <a:t>23</a:t>
            </a:r>
            <a:r>
              <a:rPr lang="en-US" baseline="30000" dirty="0"/>
              <a:t>RD</a:t>
            </a:r>
            <a:r>
              <a:rPr lang="en-US" dirty="0"/>
              <a:t> – 24</a:t>
            </a:r>
            <a:r>
              <a:rPr lang="en-US" baseline="30000" dirty="0"/>
              <a:t>TH</a:t>
            </a:r>
            <a:r>
              <a:rPr lang="en-US" dirty="0"/>
              <a:t> JANUARY 2018</a:t>
            </a:r>
          </a:p>
        </p:txBody>
      </p:sp>
      <p:sp>
        <p:nvSpPr>
          <p:cNvPr id="5" name="Θέση υποσέλιδου 4">
            <a:extLst>
              <a:ext uri="{FF2B5EF4-FFF2-40B4-BE49-F238E27FC236}">
                <a16:creationId xmlns:a16="http://schemas.microsoft.com/office/drawing/2014/main" id="{D5FF99D1-84A9-4976-8182-294B238D6EE2}"/>
              </a:ext>
            </a:extLst>
          </p:cNvPr>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6" name="Θέση αριθμού διαφάνειας 5">
            <a:extLst>
              <a:ext uri="{FF2B5EF4-FFF2-40B4-BE49-F238E27FC236}">
                <a16:creationId xmlns:a16="http://schemas.microsoft.com/office/drawing/2014/main" id="{787BD775-B4D9-4270-A9E3-0DC387B92D30}"/>
              </a:ext>
            </a:extLst>
          </p:cNvPr>
          <p:cNvSpPr>
            <a:spLocks noGrp="1"/>
          </p:cNvSpPr>
          <p:nvPr>
            <p:ph type="sldNum" sz="quarter" idx="12"/>
          </p:nvPr>
        </p:nvSpPr>
        <p:spPr/>
        <p:txBody>
          <a:bodyPr/>
          <a:lstStyle/>
          <a:p>
            <a:fld id="{76F34D8A-136C-4FA7-8325-F06DF2D5CB3D}" type="slidenum">
              <a:rPr lang="en-US" smtClean="0"/>
              <a:t>1</a:t>
            </a:fld>
            <a:endParaRPr lang="en-US" dirty="0"/>
          </a:p>
        </p:txBody>
      </p:sp>
    </p:spTree>
    <p:extLst>
      <p:ext uri="{BB962C8B-B14F-4D97-AF65-F5344CB8AC3E}">
        <p14:creationId xmlns:p14="http://schemas.microsoft.com/office/powerpoint/2010/main" val="3610732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Conector: angular 63">
            <a:extLst>
              <a:ext uri="{FF2B5EF4-FFF2-40B4-BE49-F238E27FC236}">
                <a16:creationId xmlns:a16="http://schemas.microsoft.com/office/drawing/2014/main" id="{8A0CA359-FE4D-4CEE-BCD1-6B0CCCCFA86C}"/>
              </a:ext>
            </a:extLst>
          </p:cNvPr>
          <p:cNvCxnSpPr>
            <a:cxnSpLocks/>
            <a:stCxn id="17" idx="2"/>
            <a:endCxn id="62" idx="0"/>
          </p:cNvCxnSpPr>
          <p:nvPr/>
        </p:nvCxnSpPr>
        <p:spPr>
          <a:xfrm rot="5400000">
            <a:off x="484749" y="2681926"/>
            <a:ext cx="1389620" cy="749524"/>
          </a:xfrm>
          <a:prstGeom prst="bentConnector3">
            <a:avLst>
              <a:gd name="adj1" fmla="val 77052"/>
            </a:avLst>
          </a:prstGeom>
          <a:ln w="28575"/>
        </p:spPr>
        <p:style>
          <a:lnRef idx="1">
            <a:schemeClr val="accent2"/>
          </a:lnRef>
          <a:fillRef idx="0">
            <a:schemeClr val="accent2"/>
          </a:fillRef>
          <a:effectRef idx="0">
            <a:schemeClr val="accent2"/>
          </a:effectRef>
          <a:fontRef idx="minor">
            <a:schemeClr val="tx1"/>
          </a:fontRef>
        </p:style>
      </p:cxnSp>
      <p:cxnSp>
        <p:nvCxnSpPr>
          <p:cNvPr id="81" name="Conector: angular 80">
            <a:extLst>
              <a:ext uri="{FF2B5EF4-FFF2-40B4-BE49-F238E27FC236}">
                <a16:creationId xmlns:a16="http://schemas.microsoft.com/office/drawing/2014/main" id="{AF113308-89B3-4929-984B-C340A0BFCDB5}"/>
              </a:ext>
            </a:extLst>
          </p:cNvPr>
          <p:cNvCxnSpPr>
            <a:cxnSpLocks/>
            <a:stCxn id="76" idx="0"/>
            <a:endCxn id="16" idx="2"/>
          </p:cNvCxnSpPr>
          <p:nvPr/>
        </p:nvCxnSpPr>
        <p:spPr>
          <a:xfrm rot="5400000" flipH="1" flipV="1">
            <a:off x="919970" y="3313615"/>
            <a:ext cx="2500806" cy="597333"/>
          </a:xfrm>
          <a:prstGeom prst="bentConnector3">
            <a:avLst/>
          </a:prstGeom>
          <a:ln w="28575"/>
        </p:spPr>
        <p:style>
          <a:lnRef idx="1">
            <a:schemeClr val="accent2"/>
          </a:lnRef>
          <a:fillRef idx="0">
            <a:schemeClr val="accent2"/>
          </a:fillRef>
          <a:effectRef idx="0">
            <a:schemeClr val="accent2"/>
          </a:effectRef>
          <a:fontRef idx="minor">
            <a:schemeClr val="tx1"/>
          </a:fontRef>
        </p:style>
      </p:cxnSp>
      <p:cxnSp>
        <p:nvCxnSpPr>
          <p:cNvPr id="46" name="Conector: angular 45">
            <a:extLst>
              <a:ext uri="{FF2B5EF4-FFF2-40B4-BE49-F238E27FC236}">
                <a16:creationId xmlns:a16="http://schemas.microsoft.com/office/drawing/2014/main" id="{F6CEDFBA-AB28-4645-A463-3E0358BD40B2}"/>
              </a:ext>
            </a:extLst>
          </p:cNvPr>
          <p:cNvCxnSpPr>
            <a:cxnSpLocks/>
            <a:stCxn id="8" idx="2"/>
            <a:endCxn id="47" idx="0"/>
          </p:cNvCxnSpPr>
          <p:nvPr/>
        </p:nvCxnSpPr>
        <p:spPr>
          <a:xfrm rot="5400000">
            <a:off x="3473920" y="3212623"/>
            <a:ext cx="2492624" cy="791135"/>
          </a:xfrm>
          <a:prstGeom prst="bentConnector3">
            <a:avLst>
              <a:gd name="adj1" fmla="val 50000"/>
            </a:avLst>
          </a:prstGeom>
          <a:ln w="28575"/>
        </p:spPr>
        <p:style>
          <a:lnRef idx="1">
            <a:schemeClr val="accent2"/>
          </a:lnRef>
          <a:fillRef idx="0">
            <a:schemeClr val="accent2"/>
          </a:fillRef>
          <a:effectRef idx="0">
            <a:schemeClr val="accent2"/>
          </a:effectRef>
          <a:fontRef idx="minor">
            <a:schemeClr val="tx1"/>
          </a:fontRef>
        </p:style>
      </p:cxnSp>
      <p:cxnSp>
        <p:nvCxnSpPr>
          <p:cNvPr id="28" name="Conector: angular 27">
            <a:extLst>
              <a:ext uri="{FF2B5EF4-FFF2-40B4-BE49-F238E27FC236}">
                <a16:creationId xmlns:a16="http://schemas.microsoft.com/office/drawing/2014/main" id="{18C3670F-AC0B-4FCF-97B8-9C66F00E6F38}"/>
              </a:ext>
            </a:extLst>
          </p:cNvPr>
          <p:cNvCxnSpPr>
            <a:cxnSpLocks/>
            <a:stCxn id="12" idx="2"/>
            <a:endCxn id="26" idx="0"/>
          </p:cNvCxnSpPr>
          <p:nvPr/>
        </p:nvCxnSpPr>
        <p:spPr>
          <a:xfrm rot="16200000" flipH="1">
            <a:off x="8146497" y="3046276"/>
            <a:ext cx="2492624" cy="1123828"/>
          </a:xfrm>
          <a:prstGeom prst="bentConnector3">
            <a:avLst>
              <a:gd name="adj1" fmla="val 50000"/>
            </a:avLst>
          </a:prstGeom>
          <a:ln w="28575"/>
        </p:spPr>
        <p:style>
          <a:lnRef idx="1">
            <a:schemeClr val="accent2"/>
          </a:lnRef>
          <a:fillRef idx="0">
            <a:schemeClr val="accent2"/>
          </a:fillRef>
          <a:effectRef idx="0">
            <a:schemeClr val="accent2"/>
          </a:effectRef>
          <a:fontRef idx="minor">
            <a:schemeClr val="tx1"/>
          </a:fontRef>
        </p:style>
      </p:cxnSp>
      <p:cxnSp>
        <p:nvCxnSpPr>
          <p:cNvPr id="31" name="Conector: angular 30">
            <a:extLst>
              <a:ext uri="{FF2B5EF4-FFF2-40B4-BE49-F238E27FC236}">
                <a16:creationId xmlns:a16="http://schemas.microsoft.com/office/drawing/2014/main" id="{6AD83FD1-1129-4157-AC3D-03773B6548F0}"/>
              </a:ext>
            </a:extLst>
          </p:cNvPr>
          <p:cNvCxnSpPr>
            <a:cxnSpLocks/>
            <a:stCxn id="10" idx="2"/>
            <a:endCxn id="30" idx="0"/>
          </p:cNvCxnSpPr>
          <p:nvPr/>
        </p:nvCxnSpPr>
        <p:spPr>
          <a:xfrm rot="5400000">
            <a:off x="5758877" y="3577181"/>
            <a:ext cx="2492624" cy="62018"/>
          </a:xfrm>
          <a:prstGeom prst="bentConnector3">
            <a:avLst>
              <a:gd name="adj1" fmla="val 60190"/>
            </a:avLst>
          </a:prstGeom>
          <a:ln w="28575"/>
        </p:spPr>
        <p:style>
          <a:lnRef idx="1">
            <a:schemeClr val="accent2"/>
          </a:lnRef>
          <a:fillRef idx="0">
            <a:schemeClr val="accent2"/>
          </a:fillRef>
          <a:effectRef idx="0">
            <a:schemeClr val="accent2"/>
          </a:effectRef>
          <a:fontRef idx="minor">
            <a:schemeClr val="tx1"/>
          </a:fontRef>
        </p:style>
      </p:cxnSp>
      <p:cxnSp>
        <p:nvCxnSpPr>
          <p:cNvPr id="23" name="Conector: angular 22">
            <a:extLst>
              <a:ext uri="{FF2B5EF4-FFF2-40B4-BE49-F238E27FC236}">
                <a16:creationId xmlns:a16="http://schemas.microsoft.com/office/drawing/2014/main" id="{F68E424C-DC69-47CA-8B48-8D88F8E3AE4D}"/>
              </a:ext>
            </a:extLst>
          </p:cNvPr>
          <p:cNvCxnSpPr>
            <a:cxnSpLocks/>
            <a:stCxn id="14" idx="2"/>
            <a:endCxn id="93" idx="1"/>
          </p:cNvCxnSpPr>
          <p:nvPr/>
        </p:nvCxnSpPr>
        <p:spPr>
          <a:xfrm rot="16200000" flipH="1">
            <a:off x="9904772" y="3011339"/>
            <a:ext cx="1620301" cy="321377"/>
          </a:xfrm>
          <a:prstGeom prst="bentConnector2">
            <a:avLst/>
          </a:prstGeom>
          <a:ln w="28575"/>
        </p:spPr>
        <p:style>
          <a:lnRef idx="1">
            <a:schemeClr val="accent2"/>
          </a:lnRef>
          <a:fillRef idx="0">
            <a:schemeClr val="accent2"/>
          </a:fillRef>
          <a:effectRef idx="0">
            <a:schemeClr val="accent2"/>
          </a:effectRef>
          <a:fontRef idx="minor">
            <a:schemeClr val="tx1"/>
          </a:fontRef>
        </p:style>
      </p:cxnSp>
      <p:graphicFrame>
        <p:nvGraphicFramePr>
          <p:cNvPr id="6" name="Marcador de contenido 5">
            <a:extLst>
              <a:ext uri="{FF2B5EF4-FFF2-40B4-BE49-F238E27FC236}">
                <a16:creationId xmlns:a16="http://schemas.microsoft.com/office/drawing/2014/main" id="{5648F377-1F30-4228-8511-DD696F91B5AA}"/>
              </a:ext>
            </a:extLst>
          </p:cNvPr>
          <p:cNvGraphicFramePr>
            <a:graphicFrameLocks noGrp="1"/>
          </p:cNvGraphicFramePr>
          <p:nvPr>
            <p:ph idx="1"/>
            <p:extLst>
              <p:ext uri="{D42A27DB-BD31-4B8C-83A1-F6EECF244321}">
                <p14:modId xmlns:p14="http://schemas.microsoft.com/office/powerpoint/2010/main" val="2371356690"/>
              </p:ext>
            </p:extLst>
          </p:nvPr>
        </p:nvGraphicFramePr>
        <p:xfrm>
          <a:off x="1096961" y="2443156"/>
          <a:ext cx="10058401" cy="777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el 2"/>
          <p:cNvSpPr>
            <a:spLocks noGrp="1"/>
          </p:cNvSpPr>
          <p:nvPr>
            <p:ph type="title"/>
          </p:nvPr>
        </p:nvSpPr>
        <p:spPr/>
        <p:txBody>
          <a:bodyPr/>
          <a:lstStyle/>
          <a:p>
            <a:r>
              <a:rPr lang="de-DE" dirty="0"/>
              <a:t>Task 1.1 current status</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10</a:t>
            </a:fld>
            <a:endParaRPr lang="en-US" dirty="0"/>
          </a:p>
        </p:txBody>
      </p:sp>
      <p:sp>
        <p:nvSpPr>
          <p:cNvPr id="7" name="33 CuadroTexto">
            <a:extLst>
              <a:ext uri="{FF2B5EF4-FFF2-40B4-BE49-F238E27FC236}">
                <a16:creationId xmlns:a16="http://schemas.microsoft.com/office/drawing/2014/main" id="{6D40AAC8-276E-4259-B578-2A42FFB620AC}"/>
              </a:ext>
            </a:extLst>
          </p:cNvPr>
          <p:cNvSpPr txBox="1"/>
          <p:nvPr/>
        </p:nvSpPr>
        <p:spPr>
          <a:xfrm>
            <a:off x="3831116" y="1869440"/>
            <a:ext cx="832324"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JAN</a:t>
            </a:r>
            <a:endParaRPr lang="es-ES" sz="2400" dirty="0">
              <a:solidFill>
                <a:srgbClr val="379901"/>
              </a:solidFill>
              <a:latin typeface="Aharoni" panose="02010803020104030203" pitchFamily="2" charset="-79"/>
              <a:cs typeface="Aharoni" panose="02010803020104030203" pitchFamily="2" charset="-79"/>
            </a:endParaRPr>
          </a:p>
        </p:txBody>
      </p:sp>
      <p:sp>
        <p:nvSpPr>
          <p:cNvPr id="8" name="33 CuadroTexto">
            <a:extLst>
              <a:ext uri="{FF2B5EF4-FFF2-40B4-BE49-F238E27FC236}">
                <a16:creationId xmlns:a16="http://schemas.microsoft.com/office/drawing/2014/main" id="{12C9745D-4244-478F-8060-BCF86CADB209}"/>
              </a:ext>
            </a:extLst>
          </p:cNvPr>
          <p:cNvSpPr txBox="1"/>
          <p:nvPr/>
        </p:nvSpPr>
        <p:spPr>
          <a:xfrm>
            <a:off x="4663440" y="1869440"/>
            <a:ext cx="90471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FEB</a:t>
            </a:r>
            <a:endParaRPr lang="es-ES" sz="2400" dirty="0">
              <a:solidFill>
                <a:srgbClr val="379901"/>
              </a:solidFill>
              <a:latin typeface="Aharoni" panose="02010803020104030203" pitchFamily="2" charset="-79"/>
              <a:cs typeface="Aharoni" panose="02010803020104030203" pitchFamily="2" charset="-79"/>
            </a:endParaRPr>
          </a:p>
        </p:txBody>
      </p:sp>
      <p:sp>
        <p:nvSpPr>
          <p:cNvPr id="9" name="33 CuadroTexto">
            <a:extLst>
              <a:ext uri="{FF2B5EF4-FFF2-40B4-BE49-F238E27FC236}">
                <a16:creationId xmlns:a16="http://schemas.microsoft.com/office/drawing/2014/main" id="{DE0F12A9-0F82-402C-B156-E43751C9E633}"/>
              </a:ext>
            </a:extLst>
          </p:cNvPr>
          <p:cNvSpPr txBox="1"/>
          <p:nvPr/>
        </p:nvSpPr>
        <p:spPr>
          <a:xfrm>
            <a:off x="5568157" y="1869440"/>
            <a:ext cx="1015682"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MAR</a:t>
            </a:r>
            <a:endParaRPr lang="es-ES" sz="2400" dirty="0">
              <a:solidFill>
                <a:srgbClr val="379901"/>
              </a:solidFill>
              <a:latin typeface="Aharoni" panose="02010803020104030203" pitchFamily="2" charset="-79"/>
              <a:cs typeface="Aharoni" panose="02010803020104030203" pitchFamily="2" charset="-79"/>
            </a:endParaRPr>
          </a:p>
        </p:txBody>
      </p:sp>
      <p:sp>
        <p:nvSpPr>
          <p:cNvPr id="10" name="33 CuadroTexto">
            <a:extLst>
              <a:ext uri="{FF2B5EF4-FFF2-40B4-BE49-F238E27FC236}">
                <a16:creationId xmlns:a16="http://schemas.microsoft.com/office/drawing/2014/main" id="{5282E005-4C9D-43A2-90F3-F7EA645AC8E5}"/>
              </a:ext>
            </a:extLst>
          </p:cNvPr>
          <p:cNvSpPr txBox="1"/>
          <p:nvPr/>
        </p:nvSpPr>
        <p:spPr>
          <a:xfrm>
            <a:off x="6583839" y="1869440"/>
            <a:ext cx="90471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APR</a:t>
            </a:r>
            <a:endParaRPr lang="es-ES" sz="2400" dirty="0">
              <a:solidFill>
                <a:srgbClr val="379901"/>
              </a:solidFill>
              <a:latin typeface="Aharoni" panose="02010803020104030203" pitchFamily="2" charset="-79"/>
              <a:cs typeface="Aharoni" panose="02010803020104030203" pitchFamily="2" charset="-79"/>
            </a:endParaRPr>
          </a:p>
        </p:txBody>
      </p:sp>
      <p:sp>
        <p:nvSpPr>
          <p:cNvPr id="11" name="33 CuadroTexto">
            <a:extLst>
              <a:ext uri="{FF2B5EF4-FFF2-40B4-BE49-F238E27FC236}">
                <a16:creationId xmlns:a16="http://schemas.microsoft.com/office/drawing/2014/main" id="{23D82F4C-58AF-4F0B-85BC-E6487F8C5395}"/>
              </a:ext>
            </a:extLst>
          </p:cNvPr>
          <p:cNvSpPr txBox="1"/>
          <p:nvPr/>
        </p:nvSpPr>
        <p:spPr>
          <a:xfrm>
            <a:off x="7488556" y="1869440"/>
            <a:ext cx="88423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MAY</a:t>
            </a:r>
            <a:endParaRPr lang="es-ES" sz="2400" dirty="0">
              <a:solidFill>
                <a:srgbClr val="379901"/>
              </a:solidFill>
              <a:latin typeface="Aharoni" panose="02010803020104030203" pitchFamily="2" charset="-79"/>
              <a:cs typeface="Aharoni" panose="02010803020104030203" pitchFamily="2" charset="-79"/>
            </a:endParaRPr>
          </a:p>
        </p:txBody>
      </p:sp>
      <p:sp>
        <p:nvSpPr>
          <p:cNvPr id="12" name="33 CuadroTexto">
            <a:extLst>
              <a:ext uri="{FF2B5EF4-FFF2-40B4-BE49-F238E27FC236}">
                <a16:creationId xmlns:a16="http://schemas.microsoft.com/office/drawing/2014/main" id="{51FCDA75-AD1F-4A41-AA5E-14C05858F72C}"/>
              </a:ext>
            </a:extLst>
          </p:cNvPr>
          <p:cNvSpPr txBox="1"/>
          <p:nvPr/>
        </p:nvSpPr>
        <p:spPr>
          <a:xfrm>
            <a:off x="8372793" y="1869440"/>
            <a:ext cx="916204"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JUN</a:t>
            </a:r>
            <a:endParaRPr lang="es-ES" sz="2400" dirty="0">
              <a:solidFill>
                <a:srgbClr val="379901"/>
              </a:solidFill>
              <a:latin typeface="Aharoni" panose="02010803020104030203" pitchFamily="2" charset="-79"/>
              <a:cs typeface="Aharoni" panose="02010803020104030203" pitchFamily="2" charset="-79"/>
            </a:endParaRPr>
          </a:p>
        </p:txBody>
      </p:sp>
      <p:sp>
        <p:nvSpPr>
          <p:cNvPr id="13" name="33 CuadroTexto">
            <a:extLst>
              <a:ext uri="{FF2B5EF4-FFF2-40B4-BE49-F238E27FC236}">
                <a16:creationId xmlns:a16="http://schemas.microsoft.com/office/drawing/2014/main" id="{B854A5D8-D8FE-4CA9-B061-46043A61D569}"/>
              </a:ext>
            </a:extLst>
          </p:cNvPr>
          <p:cNvSpPr txBox="1"/>
          <p:nvPr/>
        </p:nvSpPr>
        <p:spPr>
          <a:xfrm>
            <a:off x="9288997" y="1869440"/>
            <a:ext cx="81311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JUL</a:t>
            </a:r>
            <a:endParaRPr lang="es-ES" sz="2400" dirty="0">
              <a:solidFill>
                <a:srgbClr val="379901"/>
              </a:solidFill>
              <a:latin typeface="Aharoni" panose="02010803020104030203" pitchFamily="2" charset="-79"/>
              <a:cs typeface="Aharoni" panose="02010803020104030203" pitchFamily="2" charset="-79"/>
            </a:endParaRPr>
          </a:p>
        </p:txBody>
      </p:sp>
      <p:sp>
        <p:nvSpPr>
          <p:cNvPr id="14" name="33 CuadroTexto">
            <a:extLst>
              <a:ext uri="{FF2B5EF4-FFF2-40B4-BE49-F238E27FC236}">
                <a16:creationId xmlns:a16="http://schemas.microsoft.com/office/drawing/2014/main" id="{709942A1-BA64-4FA6-BB20-231E313A6F8D}"/>
              </a:ext>
            </a:extLst>
          </p:cNvPr>
          <p:cNvSpPr txBox="1"/>
          <p:nvPr/>
        </p:nvSpPr>
        <p:spPr>
          <a:xfrm>
            <a:off x="10102114" y="1869440"/>
            <a:ext cx="904239"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AUG</a:t>
            </a:r>
            <a:endParaRPr lang="es-ES" sz="2400" dirty="0">
              <a:solidFill>
                <a:srgbClr val="379901"/>
              </a:solidFill>
              <a:latin typeface="Aharoni" panose="02010803020104030203" pitchFamily="2" charset="-79"/>
              <a:cs typeface="Aharoni" panose="02010803020104030203" pitchFamily="2" charset="-79"/>
            </a:endParaRPr>
          </a:p>
        </p:txBody>
      </p:sp>
      <p:sp>
        <p:nvSpPr>
          <p:cNvPr id="15" name="33 CuadroTexto">
            <a:extLst>
              <a:ext uri="{FF2B5EF4-FFF2-40B4-BE49-F238E27FC236}">
                <a16:creationId xmlns:a16="http://schemas.microsoft.com/office/drawing/2014/main" id="{546C73EC-346D-4CEA-BE11-5191E0FA14AD}"/>
              </a:ext>
            </a:extLst>
          </p:cNvPr>
          <p:cNvSpPr txBox="1"/>
          <p:nvPr/>
        </p:nvSpPr>
        <p:spPr>
          <a:xfrm>
            <a:off x="2926398" y="1869440"/>
            <a:ext cx="904718"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DEC</a:t>
            </a:r>
            <a:endParaRPr lang="es-ES" sz="2400" dirty="0">
              <a:solidFill>
                <a:srgbClr val="379901"/>
              </a:solidFill>
              <a:latin typeface="Aharoni" panose="02010803020104030203" pitchFamily="2" charset="-79"/>
              <a:cs typeface="Aharoni" panose="02010803020104030203" pitchFamily="2" charset="-79"/>
            </a:endParaRPr>
          </a:p>
        </p:txBody>
      </p:sp>
      <p:sp>
        <p:nvSpPr>
          <p:cNvPr id="16" name="33 CuadroTexto">
            <a:extLst>
              <a:ext uri="{FF2B5EF4-FFF2-40B4-BE49-F238E27FC236}">
                <a16:creationId xmlns:a16="http://schemas.microsoft.com/office/drawing/2014/main" id="{6555A205-09A2-4FF1-AA61-F9DA8868137C}"/>
              </a:ext>
            </a:extLst>
          </p:cNvPr>
          <p:cNvSpPr txBox="1"/>
          <p:nvPr/>
        </p:nvSpPr>
        <p:spPr>
          <a:xfrm>
            <a:off x="2011680" y="1869440"/>
            <a:ext cx="914719"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NOV</a:t>
            </a:r>
            <a:endParaRPr lang="es-ES" sz="2400" dirty="0">
              <a:solidFill>
                <a:srgbClr val="379901"/>
              </a:solidFill>
              <a:latin typeface="Aharoni" panose="02010803020104030203" pitchFamily="2" charset="-79"/>
              <a:cs typeface="Aharoni" panose="02010803020104030203" pitchFamily="2" charset="-79"/>
            </a:endParaRPr>
          </a:p>
        </p:txBody>
      </p:sp>
      <p:sp>
        <p:nvSpPr>
          <p:cNvPr id="17" name="33 CuadroTexto">
            <a:extLst>
              <a:ext uri="{FF2B5EF4-FFF2-40B4-BE49-F238E27FC236}">
                <a16:creationId xmlns:a16="http://schemas.microsoft.com/office/drawing/2014/main" id="{CF9541CA-4F97-45EB-A168-8148E8E2A72E}"/>
              </a:ext>
            </a:extLst>
          </p:cNvPr>
          <p:cNvSpPr txBox="1"/>
          <p:nvPr/>
        </p:nvSpPr>
        <p:spPr>
          <a:xfrm>
            <a:off x="1096961" y="1869440"/>
            <a:ext cx="914719"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OCT</a:t>
            </a:r>
            <a:endParaRPr lang="es-ES" sz="2400" dirty="0">
              <a:solidFill>
                <a:srgbClr val="379901"/>
              </a:solidFill>
              <a:latin typeface="Aharoni" panose="02010803020104030203" pitchFamily="2" charset="-79"/>
              <a:cs typeface="Aharoni" panose="02010803020104030203" pitchFamily="2" charset="-79"/>
            </a:endParaRPr>
          </a:p>
        </p:txBody>
      </p:sp>
      <p:sp>
        <p:nvSpPr>
          <p:cNvPr id="26" name="Rectángulo 25">
            <a:extLst>
              <a:ext uri="{FF2B5EF4-FFF2-40B4-BE49-F238E27FC236}">
                <a16:creationId xmlns:a16="http://schemas.microsoft.com/office/drawing/2014/main" id="{0D321363-80FC-475F-B9EF-2FE5A3B4FF49}"/>
              </a:ext>
            </a:extLst>
          </p:cNvPr>
          <p:cNvSpPr/>
          <p:nvPr/>
        </p:nvSpPr>
        <p:spPr>
          <a:xfrm>
            <a:off x="8754084" y="4854502"/>
            <a:ext cx="2401278" cy="936698"/>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D1.1a Final Version 1</a:t>
            </a:r>
            <a:r>
              <a:rPr lang="en-US" sz="2000" b="1" baseline="30000" dirty="0"/>
              <a:t>st</a:t>
            </a:r>
            <a:r>
              <a:rPr lang="en-US" sz="2000" b="1" dirty="0"/>
              <a:t> Draft (AIGUASOL, ALL)</a:t>
            </a:r>
          </a:p>
        </p:txBody>
      </p:sp>
      <p:sp>
        <p:nvSpPr>
          <p:cNvPr id="30" name="Rectángulo 29">
            <a:extLst>
              <a:ext uri="{FF2B5EF4-FFF2-40B4-BE49-F238E27FC236}">
                <a16:creationId xmlns:a16="http://schemas.microsoft.com/office/drawing/2014/main" id="{2573C23A-F259-472B-82DC-D860815C0D31}"/>
              </a:ext>
            </a:extLst>
          </p:cNvPr>
          <p:cNvSpPr/>
          <p:nvPr/>
        </p:nvSpPr>
        <p:spPr>
          <a:xfrm>
            <a:off x="5907380" y="4854502"/>
            <a:ext cx="2133600" cy="936698"/>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KPI methodologies developed (ALL)</a:t>
            </a:r>
          </a:p>
        </p:txBody>
      </p:sp>
      <p:sp>
        <p:nvSpPr>
          <p:cNvPr id="47" name="Rectángulo 46">
            <a:extLst>
              <a:ext uri="{FF2B5EF4-FFF2-40B4-BE49-F238E27FC236}">
                <a16:creationId xmlns:a16="http://schemas.microsoft.com/office/drawing/2014/main" id="{98FEA31A-5B71-48F8-B15A-B120496E602E}"/>
              </a:ext>
            </a:extLst>
          </p:cNvPr>
          <p:cNvSpPr/>
          <p:nvPr/>
        </p:nvSpPr>
        <p:spPr>
          <a:xfrm>
            <a:off x="3233306" y="4854502"/>
            <a:ext cx="2182715" cy="936698"/>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KPI definitive list (External Survey) (ALL)</a:t>
            </a:r>
          </a:p>
        </p:txBody>
      </p:sp>
      <p:sp>
        <p:nvSpPr>
          <p:cNvPr id="62" name="Rectángulo 61">
            <a:extLst>
              <a:ext uri="{FF2B5EF4-FFF2-40B4-BE49-F238E27FC236}">
                <a16:creationId xmlns:a16="http://schemas.microsoft.com/office/drawing/2014/main" id="{7E29129B-F8AC-4932-80E8-92B3F2769BAC}"/>
              </a:ext>
            </a:extLst>
          </p:cNvPr>
          <p:cNvSpPr/>
          <p:nvPr/>
        </p:nvSpPr>
        <p:spPr>
          <a:xfrm>
            <a:off x="136393" y="3751498"/>
            <a:ext cx="1336807" cy="936698"/>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KPI list 1</a:t>
            </a:r>
            <a:r>
              <a:rPr lang="en-US" sz="2000" b="1" baseline="30000" dirty="0"/>
              <a:t>st</a:t>
            </a:r>
            <a:r>
              <a:rPr lang="en-US" sz="2000" b="1" dirty="0"/>
              <a:t> Proposal (ALL)</a:t>
            </a:r>
          </a:p>
        </p:txBody>
      </p:sp>
      <p:sp>
        <p:nvSpPr>
          <p:cNvPr id="76" name="Rectángulo 75">
            <a:extLst>
              <a:ext uri="{FF2B5EF4-FFF2-40B4-BE49-F238E27FC236}">
                <a16:creationId xmlns:a16="http://schemas.microsoft.com/office/drawing/2014/main" id="{CFCCCFA1-3948-4A43-B718-697E6BAA486F}"/>
              </a:ext>
            </a:extLst>
          </p:cNvPr>
          <p:cNvSpPr/>
          <p:nvPr/>
        </p:nvSpPr>
        <p:spPr>
          <a:xfrm>
            <a:off x="827492" y="4862684"/>
            <a:ext cx="2088429" cy="936698"/>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KPI list Internal Validation (ALL)</a:t>
            </a:r>
          </a:p>
        </p:txBody>
      </p:sp>
      <p:sp>
        <p:nvSpPr>
          <p:cNvPr id="93" name="Rectángulo 92">
            <a:extLst>
              <a:ext uri="{FF2B5EF4-FFF2-40B4-BE49-F238E27FC236}">
                <a16:creationId xmlns:a16="http://schemas.microsoft.com/office/drawing/2014/main" id="{7C43678D-22FF-45EF-BD08-3227E166AC0F}"/>
              </a:ext>
            </a:extLst>
          </p:cNvPr>
          <p:cNvSpPr/>
          <p:nvPr/>
        </p:nvSpPr>
        <p:spPr>
          <a:xfrm>
            <a:off x="10875611" y="3505959"/>
            <a:ext cx="1084914" cy="952440"/>
          </a:xfrm>
          <a:prstGeom prst="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400" b="1" dirty="0"/>
              <a:t>D1.1ª</a:t>
            </a:r>
          </a:p>
          <a:p>
            <a:pPr algn="ctr"/>
            <a:r>
              <a:rPr lang="es-ES" sz="2400" b="1" dirty="0"/>
              <a:t>Final</a:t>
            </a:r>
            <a:endParaRPr lang="ca-ES" sz="2400" b="1" dirty="0"/>
          </a:p>
        </p:txBody>
      </p:sp>
    </p:spTree>
    <p:extLst>
      <p:ext uri="{BB962C8B-B14F-4D97-AF65-F5344CB8AC3E}">
        <p14:creationId xmlns:p14="http://schemas.microsoft.com/office/powerpoint/2010/main" val="18031096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Conector: angular 34">
            <a:extLst>
              <a:ext uri="{FF2B5EF4-FFF2-40B4-BE49-F238E27FC236}">
                <a16:creationId xmlns:a16="http://schemas.microsoft.com/office/drawing/2014/main" id="{77347DCF-37B8-47DD-853E-93CC77750D86}"/>
              </a:ext>
            </a:extLst>
          </p:cNvPr>
          <p:cNvCxnSpPr>
            <a:cxnSpLocks/>
            <a:stCxn id="8" idx="2"/>
            <a:endCxn id="34" idx="0"/>
          </p:cNvCxnSpPr>
          <p:nvPr/>
        </p:nvCxnSpPr>
        <p:spPr>
          <a:xfrm rot="16200000" flipH="1">
            <a:off x="2365414" y="2862152"/>
            <a:ext cx="2069168" cy="1025174"/>
          </a:xfrm>
          <a:prstGeom prst="bentConnector3">
            <a:avLst>
              <a:gd name="adj1" fmla="val 58347"/>
            </a:avLst>
          </a:prstGeom>
          <a:ln w="28575"/>
        </p:spPr>
        <p:style>
          <a:lnRef idx="1">
            <a:schemeClr val="accent2"/>
          </a:lnRef>
          <a:fillRef idx="0">
            <a:schemeClr val="accent2"/>
          </a:fillRef>
          <a:effectRef idx="0">
            <a:schemeClr val="accent2"/>
          </a:effectRef>
          <a:fontRef idx="minor">
            <a:schemeClr val="tx1"/>
          </a:fontRef>
        </p:style>
      </p:cxnSp>
      <p:cxnSp>
        <p:nvCxnSpPr>
          <p:cNvPr id="46" name="Conector: angular 45">
            <a:extLst>
              <a:ext uri="{FF2B5EF4-FFF2-40B4-BE49-F238E27FC236}">
                <a16:creationId xmlns:a16="http://schemas.microsoft.com/office/drawing/2014/main" id="{F6CEDFBA-AB28-4645-A463-3E0358BD40B2}"/>
              </a:ext>
            </a:extLst>
          </p:cNvPr>
          <p:cNvCxnSpPr>
            <a:cxnSpLocks/>
            <a:stCxn id="8" idx="2"/>
            <a:endCxn id="47" idx="0"/>
          </p:cNvCxnSpPr>
          <p:nvPr/>
        </p:nvCxnSpPr>
        <p:spPr>
          <a:xfrm rot="5400000">
            <a:off x="1088267" y="2610179"/>
            <a:ext cx="2069169" cy="1529121"/>
          </a:xfrm>
          <a:prstGeom prst="bentConnector3">
            <a:avLst>
              <a:gd name="adj1" fmla="val 58347"/>
            </a:avLst>
          </a:prstGeom>
          <a:ln w="28575"/>
        </p:spPr>
        <p:style>
          <a:lnRef idx="1">
            <a:schemeClr val="accent2"/>
          </a:lnRef>
          <a:fillRef idx="0">
            <a:schemeClr val="accent2"/>
          </a:fillRef>
          <a:effectRef idx="0">
            <a:schemeClr val="accent2"/>
          </a:effectRef>
          <a:fontRef idx="minor">
            <a:schemeClr val="tx1"/>
          </a:fontRef>
        </p:style>
      </p:cxnSp>
      <p:cxnSp>
        <p:nvCxnSpPr>
          <p:cNvPr id="28" name="Conector: angular 27">
            <a:extLst>
              <a:ext uri="{FF2B5EF4-FFF2-40B4-BE49-F238E27FC236}">
                <a16:creationId xmlns:a16="http://schemas.microsoft.com/office/drawing/2014/main" id="{18C3670F-AC0B-4FCF-97B8-9C66F00E6F38}"/>
              </a:ext>
            </a:extLst>
          </p:cNvPr>
          <p:cNvCxnSpPr>
            <a:cxnSpLocks/>
            <a:stCxn id="12" idx="2"/>
            <a:endCxn id="26" idx="0"/>
          </p:cNvCxnSpPr>
          <p:nvPr/>
        </p:nvCxnSpPr>
        <p:spPr>
          <a:xfrm rot="16200000" flipH="1">
            <a:off x="7768363" y="2594272"/>
            <a:ext cx="2174886" cy="1719610"/>
          </a:xfrm>
          <a:prstGeom prst="bentConnector3">
            <a:avLst>
              <a:gd name="adj1" fmla="val 50000"/>
            </a:avLst>
          </a:prstGeom>
          <a:ln w="28575"/>
        </p:spPr>
        <p:style>
          <a:lnRef idx="1">
            <a:schemeClr val="accent2"/>
          </a:lnRef>
          <a:fillRef idx="0">
            <a:schemeClr val="accent2"/>
          </a:fillRef>
          <a:effectRef idx="0">
            <a:schemeClr val="accent2"/>
          </a:effectRef>
          <a:fontRef idx="minor">
            <a:schemeClr val="tx1"/>
          </a:fontRef>
        </p:style>
      </p:cxnSp>
      <p:cxnSp>
        <p:nvCxnSpPr>
          <p:cNvPr id="31" name="Conector: angular 30">
            <a:extLst>
              <a:ext uri="{FF2B5EF4-FFF2-40B4-BE49-F238E27FC236}">
                <a16:creationId xmlns:a16="http://schemas.microsoft.com/office/drawing/2014/main" id="{6AD83FD1-1129-4157-AC3D-03773B6548F0}"/>
              </a:ext>
            </a:extLst>
          </p:cNvPr>
          <p:cNvCxnSpPr>
            <a:cxnSpLocks/>
            <a:stCxn id="10" idx="2"/>
            <a:endCxn id="30" idx="0"/>
          </p:cNvCxnSpPr>
          <p:nvPr/>
        </p:nvCxnSpPr>
        <p:spPr>
          <a:xfrm rot="16200000" flipH="1">
            <a:off x="5201021" y="2661709"/>
            <a:ext cx="1757621" cy="1157957"/>
          </a:xfrm>
          <a:prstGeom prst="bentConnector3">
            <a:avLst>
              <a:gd name="adj1" fmla="val 70232"/>
            </a:avLst>
          </a:prstGeom>
          <a:ln w="28575"/>
        </p:spPr>
        <p:style>
          <a:lnRef idx="1">
            <a:schemeClr val="accent2"/>
          </a:lnRef>
          <a:fillRef idx="0">
            <a:schemeClr val="accent2"/>
          </a:fillRef>
          <a:effectRef idx="0">
            <a:schemeClr val="accent2"/>
          </a:effectRef>
          <a:fontRef idx="minor">
            <a:schemeClr val="tx1"/>
          </a:fontRef>
        </p:style>
      </p:cxnSp>
      <p:cxnSp>
        <p:nvCxnSpPr>
          <p:cNvPr id="23" name="Conector: angular 22">
            <a:extLst>
              <a:ext uri="{FF2B5EF4-FFF2-40B4-BE49-F238E27FC236}">
                <a16:creationId xmlns:a16="http://schemas.microsoft.com/office/drawing/2014/main" id="{F68E424C-DC69-47CA-8B48-8D88F8E3AE4D}"/>
              </a:ext>
            </a:extLst>
          </p:cNvPr>
          <p:cNvCxnSpPr>
            <a:cxnSpLocks/>
            <a:stCxn id="14" idx="2"/>
            <a:endCxn id="19" idx="1"/>
          </p:cNvCxnSpPr>
          <p:nvPr/>
        </p:nvCxnSpPr>
        <p:spPr>
          <a:xfrm rot="16200000" flipH="1">
            <a:off x="9839401" y="2945968"/>
            <a:ext cx="1620301" cy="452119"/>
          </a:xfrm>
          <a:prstGeom prst="bentConnector2">
            <a:avLst/>
          </a:prstGeom>
          <a:ln w="28575"/>
        </p:spPr>
        <p:style>
          <a:lnRef idx="1">
            <a:schemeClr val="accent2"/>
          </a:lnRef>
          <a:fillRef idx="0">
            <a:schemeClr val="accent2"/>
          </a:fillRef>
          <a:effectRef idx="0">
            <a:schemeClr val="accent2"/>
          </a:effectRef>
          <a:fontRef idx="minor">
            <a:schemeClr val="tx1"/>
          </a:fontRef>
        </p:style>
      </p:cxnSp>
      <p:graphicFrame>
        <p:nvGraphicFramePr>
          <p:cNvPr id="6" name="Marcador de contenido 5">
            <a:extLst>
              <a:ext uri="{FF2B5EF4-FFF2-40B4-BE49-F238E27FC236}">
                <a16:creationId xmlns:a16="http://schemas.microsoft.com/office/drawing/2014/main" id="{5648F377-1F30-4228-8511-DD696F91B5AA}"/>
              </a:ext>
            </a:extLst>
          </p:cNvPr>
          <p:cNvGraphicFramePr>
            <a:graphicFrameLocks noGrp="1"/>
          </p:cNvGraphicFramePr>
          <p:nvPr>
            <p:ph idx="1"/>
            <p:extLst>
              <p:ext uri="{D42A27DB-BD31-4B8C-83A1-F6EECF244321}">
                <p14:modId xmlns:p14="http://schemas.microsoft.com/office/powerpoint/2010/main" val="3865361236"/>
              </p:ext>
            </p:extLst>
          </p:nvPr>
        </p:nvGraphicFramePr>
        <p:xfrm>
          <a:off x="1096961" y="2443156"/>
          <a:ext cx="10058401" cy="777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el 2"/>
          <p:cNvSpPr>
            <a:spLocks noGrp="1"/>
          </p:cNvSpPr>
          <p:nvPr>
            <p:ph type="title"/>
          </p:nvPr>
        </p:nvSpPr>
        <p:spPr/>
        <p:txBody>
          <a:bodyPr/>
          <a:lstStyle/>
          <a:p>
            <a:r>
              <a:rPr lang="de-DE" dirty="0"/>
              <a:t>Task 1.1 next steps</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11</a:t>
            </a:fld>
            <a:endParaRPr lang="en-US" dirty="0"/>
          </a:p>
        </p:txBody>
      </p:sp>
      <p:sp>
        <p:nvSpPr>
          <p:cNvPr id="7" name="33 CuadroTexto">
            <a:extLst>
              <a:ext uri="{FF2B5EF4-FFF2-40B4-BE49-F238E27FC236}">
                <a16:creationId xmlns:a16="http://schemas.microsoft.com/office/drawing/2014/main" id="{6D40AAC8-276E-4259-B578-2A42FFB620AC}"/>
              </a:ext>
            </a:extLst>
          </p:cNvPr>
          <p:cNvSpPr txBox="1"/>
          <p:nvPr/>
        </p:nvSpPr>
        <p:spPr>
          <a:xfrm>
            <a:off x="1250476" y="1869440"/>
            <a:ext cx="832324"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JAN</a:t>
            </a:r>
            <a:endParaRPr lang="es-ES" sz="2400" dirty="0">
              <a:solidFill>
                <a:srgbClr val="379901"/>
              </a:solidFill>
              <a:latin typeface="Aharoni" panose="02010803020104030203" pitchFamily="2" charset="-79"/>
              <a:cs typeface="Aharoni" panose="02010803020104030203" pitchFamily="2" charset="-79"/>
            </a:endParaRPr>
          </a:p>
        </p:txBody>
      </p:sp>
      <p:sp>
        <p:nvSpPr>
          <p:cNvPr id="8" name="33 CuadroTexto">
            <a:extLst>
              <a:ext uri="{FF2B5EF4-FFF2-40B4-BE49-F238E27FC236}">
                <a16:creationId xmlns:a16="http://schemas.microsoft.com/office/drawing/2014/main" id="{12C9745D-4244-478F-8060-BCF86CADB209}"/>
              </a:ext>
            </a:extLst>
          </p:cNvPr>
          <p:cNvSpPr txBox="1"/>
          <p:nvPr/>
        </p:nvSpPr>
        <p:spPr>
          <a:xfrm>
            <a:off x="2435052" y="1847717"/>
            <a:ext cx="90471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FEB</a:t>
            </a:r>
            <a:endParaRPr lang="es-ES" sz="2400" dirty="0">
              <a:solidFill>
                <a:srgbClr val="379901"/>
              </a:solidFill>
              <a:latin typeface="Aharoni" panose="02010803020104030203" pitchFamily="2" charset="-79"/>
              <a:cs typeface="Aharoni" panose="02010803020104030203" pitchFamily="2" charset="-79"/>
            </a:endParaRPr>
          </a:p>
        </p:txBody>
      </p:sp>
      <p:sp>
        <p:nvSpPr>
          <p:cNvPr id="9" name="33 CuadroTexto">
            <a:extLst>
              <a:ext uri="{FF2B5EF4-FFF2-40B4-BE49-F238E27FC236}">
                <a16:creationId xmlns:a16="http://schemas.microsoft.com/office/drawing/2014/main" id="{DE0F12A9-0F82-402C-B156-E43751C9E633}"/>
              </a:ext>
            </a:extLst>
          </p:cNvPr>
          <p:cNvSpPr txBox="1"/>
          <p:nvPr/>
        </p:nvSpPr>
        <p:spPr>
          <a:xfrm>
            <a:off x="3686291" y="1847717"/>
            <a:ext cx="1015682"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MAR</a:t>
            </a:r>
            <a:endParaRPr lang="es-ES" sz="2400" dirty="0">
              <a:solidFill>
                <a:srgbClr val="379901"/>
              </a:solidFill>
              <a:latin typeface="Aharoni" panose="02010803020104030203" pitchFamily="2" charset="-79"/>
              <a:cs typeface="Aharoni" panose="02010803020104030203" pitchFamily="2" charset="-79"/>
            </a:endParaRPr>
          </a:p>
        </p:txBody>
      </p:sp>
      <p:sp>
        <p:nvSpPr>
          <p:cNvPr id="10" name="33 CuadroTexto">
            <a:extLst>
              <a:ext uri="{FF2B5EF4-FFF2-40B4-BE49-F238E27FC236}">
                <a16:creationId xmlns:a16="http://schemas.microsoft.com/office/drawing/2014/main" id="{5282E005-4C9D-43A2-90F3-F7EA645AC8E5}"/>
              </a:ext>
            </a:extLst>
          </p:cNvPr>
          <p:cNvSpPr txBox="1"/>
          <p:nvPr/>
        </p:nvSpPr>
        <p:spPr>
          <a:xfrm>
            <a:off x="5048494" y="1869440"/>
            <a:ext cx="90471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APR</a:t>
            </a:r>
            <a:endParaRPr lang="es-ES" sz="2400" dirty="0">
              <a:solidFill>
                <a:srgbClr val="379901"/>
              </a:solidFill>
              <a:latin typeface="Aharoni" panose="02010803020104030203" pitchFamily="2" charset="-79"/>
              <a:cs typeface="Aharoni" panose="02010803020104030203" pitchFamily="2" charset="-79"/>
            </a:endParaRPr>
          </a:p>
        </p:txBody>
      </p:sp>
      <p:sp>
        <p:nvSpPr>
          <p:cNvPr id="11" name="33 CuadroTexto">
            <a:extLst>
              <a:ext uri="{FF2B5EF4-FFF2-40B4-BE49-F238E27FC236}">
                <a16:creationId xmlns:a16="http://schemas.microsoft.com/office/drawing/2014/main" id="{23D82F4C-58AF-4F0B-85BC-E6487F8C5395}"/>
              </a:ext>
            </a:extLst>
          </p:cNvPr>
          <p:cNvSpPr txBox="1"/>
          <p:nvPr/>
        </p:nvSpPr>
        <p:spPr>
          <a:xfrm>
            <a:off x="6301586" y="1847717"/>
            <a:ext cx="88423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MAY</a:t>
            </a:r>
            <a:endParaRPr lang="es-ES" sz="2400" dirty="0">
              <a:solidFill>
                <a:srgbClr val="379901"/>
              </a:solidFill>
              <a:latin typeface="Aharoni" panose="02010803020104030203" pitchFamily="2" charset="-79"/>
              <a:cs typeface="Aharoni" panose="02010803020104030203" pitchFamily="2" charset="-79"/>
            </a:endParaRPr>
          </a:p>
        </p:txBody>
      </p:sp>
      <p:sp>
        <p:nvSpPr>
          <p:cNvPr id="12" name="33 CuadroTexto">
            <a:extLst>
              <a:ext uri="{FF2B5EF4-FFF2-40B4-BE49-F238E27FC236}">
                <a16:creationId xmlns:a16="http://schemas.microsoft.com/office/drawing/2014/main" id="{51FCDA75-AD1F-4A41-AA5E-14C05858F72C}"/>
              </a:ext>
            </a:extLst>
          </p:cNvPr>
          <p:cNvSpPr txBox="1"/>
          <p:nvPr/>
        </p:nvSpPr>
        <p:spPr>
          <a:xfrm>
            <a:off x="7537899" y="1874196"/>
            <a:ext cx="916204"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JUN</a:t>
            </a:r>
            <a:endParaRPr lang="es-ES" sz="2400" dirty="0">
              <a:solidFill>
                <a:srgbClr val="379901"/>
              </a:solidFill>
              <a:latin typeface="Aharoni" panose="02010803020104030203" pitchFamily="2" charset="-79"/>
              <a:cs typeface="Aharoni" panose="02010803020104030203" pitchFamily="2" charset="-79"/>
            </a:endParaRPr>
          </a:p>
        </p:txBody>
      </p:sp>
      <p:sp>
        <p:nvSpPr>
          <p:cNvPr id="13" name="33 CuadroTexto">
            <a:extLst>
              <a:ext uri="{FF2B5EF4-FFF2-40B4-BE49-F238E27FC236}">
                <a16:creationId xmlns:a16="http://schemas.microsoft.com/office/drawing/2014/main" id="{B854A5D8-D8FE-4CA9-B061-46043A61D569}"/>
              </a:ext>
            </a:extLst>
          </p:cNvPr>
          <p:cNvSpPr txBox="1"/>
          <p:nvPr/>
        </p:nvSpPr>
        <p:spPr>
          <a:xfrm>
            <a:off x="8806179" y="1847717"/>
            <a:ext cx="81311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JUL</a:t>
            </a:r>
            <a:endParaRPr lang="es-ES" sz="2400" dirty="0">
              <a:solidFill>
                <a:srgbClr val="379901"/>
              </a:solidFill>
              <a:latin typeface="Aharoni" panose="02010803020104030203" pitchFamily="2" charset="-79"/>
              <a:cs typeface="Aharoni" panose="02010803020104030203" pitchFamily="2" charset="-79"/>
            </a:endParaRPr>
          </a:p>
        </p:txBody>
      </p:sp>
      <p:sp>
        <p:nvSpPr>
          <p:cNvPr id="14" name="33 CuadroTexto">
            <a:extLst>
              <a:ext uri="{FF2B5EF4-FFF2-40B4-BE49-F238E27FC236}">
                <a16:creationId xmlns:a16="http://schemas.microsoft.com/office/drawing/2014/main" id="{709942A1-BA64-4FA6-BB20-231E313A6F8D}"/>
              </a:ext>
            </a:extLst>
          </p:cNvPr>
          <p:cNvSpPr txBox="1"/>
          <p:nvPr/>
        </p:nvSpPr>
        <p:spPr>
          <a:xfrm>
            <a:off x="9971372" y="1869440"/>
            <a:ext cx="904239"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AUG</a:t>
            </a:r>
            <a:endParaRPr lang="es-ES" sz="2400" dirty="0">
              <a:solidFill>
                <a:srgbClr val="379901"/>
              </a:solidFill>
              <a:latin typeface="Aharoni" panose="02010803020104030203" pitchFamily="2" charset="-79"/>
              <a:cs typeface="Aharoni" panose="02010803020104030203" pitchFamily="2" charset="-79"/>
            </a:endParaRPr>
          </a:p>
        </p:txBody>
      </p:sp>
      <p:sp>
        <p:nvSpPr>
          <p:cNvPr id="19" name="Rectángulo 18">
            <a:extLst>
              <a:ext uri="{FF2B5EF4-FFF2-40B4-BE49-F238E27FC236}">
                <a16:creationId xmlns:a16="http://schemas.microsoft.com/office/drawing/2014/main" id="{5531778B-F5D8-419F-BE36-E04999672346}"/>
              </a:ext>
            </a:extLst>
          </p:cNvPr>
          <p:cNvSpPr/>
          <p:nvPr/>
        </p:nvSpPr>
        <p:spPr>
          <a:xfrm>
            <a:off x="10875611" y="3505959"/>
            <a:ext cx="1084914" cy="952440"/>
          </a:xfrm>
          <a:prstGeom prst="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2400" b="1" dirty="0"/>
              <a:t>D1.1ª</a:t>
            </a:r>
          </a:p>
          <a:p>
            <a:pPr algn="ctr"/>
            <a:r>
              <a:rPr lang="es-ES" sz="2400" b="1" dirty="0"/>
              <a:t>Final</a:t>
            </a:r>
            <a:endParaRPr lang="ca-ES" sz="2400" b="1" dirty="0"/>
          </a:p>
        </p:txBody>
      </p:sp>
      <p:sp>
        <p:nvSpPr>
          <p:cNvPr id="26" name="Rectángulo 25">
            <a:extLst>
              <a:ext uri="{FF2B5EF4-FFF2-40B4-BE49-F238E27FC236}">
                <a16:creationId xmlns:a16="http://schemas.microsoft.com/office/drawing/2014/main" id="{0D321363-80FC-475F-B9EF-2FE5A3B4FF49}"/>
              </a:ext>
            </a:extLst>
          </p:cNvPr>
          <p:cNvSpPr/>
          <p:nvPr/>
        </p:nvSpPr>
        <p:spPr>
          <a:xfrm>
            <a:off x="8275860" y="4541520"/>
            <a:ext cx="2879501" cy="1327184"/>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D1.1a Final Version 1</a:t>
            </a:r>
            <a:r>
              <a:rPr lang="en-US" sz="2000" b="1" baseline="30000" dirty="0"/>
              <a:t>st</a:t>
            </a:r>
            <a:r>
              <a:rPr lang="en-US" sz="2000" b="1" dirty="0"/>
              <a:t> Draft (KPI Methodologies defined) (AIGUASOL, ALL)</a:t>
            </a:r>
          </a:p>
        </p:txBody>
      </p:sp>
      <p:sp>
        <p:nvSpPr>
          <p:cNvPr id="30" name="Rectángulo 29">
            <a:extLst>
              <a:ext uri="{FF2B5EF4-FFF2-40B4-BE49-F238E27FC236}">
                <a16:creationId xmlns:a16="http://schemas.microsoft.com/office/drawing/2014/main" id="{2573C23A-F259-472B-82DC-D860815C0D31}"/>
              </a:ext>
            </a:extLst>
          </p:cNvPr>
          <p:cNvSpPr/>
          <p:nvPr/>
        </p:nvSpPr>
        <p:spPr>
          <a:xfrm>
            <a:off x="5531995" y="4119499"/>
            <a:ext cx="2253630" cy="1666240"/>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KPI methodologies developed (ALL)</a:t>
            </a:r>
          </a:p>
          <a:p>
            <a:pPr algn="ctr"/>
            <a:r>
              <a:rPr lang="en-US" sz="2000" b="1" dirty="0"/>
              <a:t>+</a:t>
            </a:r>
          </a:p>
          <a:p>
            <a:pPr algn="ctr"/>
            <a:r>
              <a:rPr lang="en-US" sz="2000" b="1" dirty="0"/>
              <a:t>Workshop to discuss (ALL)</a:t>
            </a:r>
          </a:p>
        </p:txBody>
      </p:sp>
      <p:sp>
        <p:nvSpPr>
          <p:cNvPr id="47" name="Rectángulo 46">
            <a:extLst>
              <a:ext uri="{FF2B5EF4-FFF2-40B4-BE49-F238E27FC236}">
                <a16:creationId xmlns:a16="http://schemas.microsoft.com/office/drawing/2014/main" id="{98FEA31A-5B71-48F8-B15A-B120496E602E}"/>
              </a:ext>
            </a:extLst>
          </p:cNvPr>
          <p:cNvSpPr/>
          <p:nvPr/>
        </p:nvSpPr>
        <p:spPr>
          <a:xfrm>
            <a:off x="231475" y="4409324"/>
            <a:ext cx="2253630" cy="1087867"/>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KPI definitive list (External Survey) (ALL)</a:t>
            </a:r>
          </a:p>
        </p:txBody>
      </p:sp>
      <p:sp>
        <p:nvSpPr>
          <p:cNvPr id="34" name="Rectángulo 33">
            <a:extLst>
              <a:ext uri="{FF2B5EF4-FFF2-40B4-BE49-F238E27FC236}">
                <a16:creationId xmlns:a16="http://schemas.microsoft.com/office/drawing/2014/main" id="{E1FDA72C-8C98-4C4E-960E-F6551D5FC9BC}"/>
              </a:ext>
            </a:extLst>
          </p:cNvPr>
          <p:cNvSpPr/>
          <p:nvPr/>
        </p:nvSpPr>
        <p:spPr>
          <a:xfrm>
            <a:off x="2695481" y="4409323"/>
            <a:ext cx="2434207" cy="1261585"/>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KPI assignment for methodology development (AIGUASOL, ALL)</a:t>
            </a:r>
          </a:p>
        </p:txBody>
      </p:sp>
    </p:spTree>
    <p:extLst>
      <p:ext uri="{BB962C8B-B14F-4D97-AF65-F5344CB8AC3E}">
        <p14:creationId xmlns:p14="http://schemas.microsoft.com/office/powerpoint/2010/main" val="3210321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marL="0" indent="0">
              <a:buNone/>
            </a:pPr>
            <a:r>
              <a:rPr lang="de-DE" dirty="0"/>
              <a:t>The external survey has been sent to:</a:t>
            </a:r>
          </a:p>
          <a:p>
            <a:pPr>
              <a:buFont typeface="Wingdings" panose="05000000000000000000" pitchFamily="2" charset="2"/>
              <a:buChar char="§"/>
            </a:pPr>
            <a:r>
              <a:rPr lang="de-DE" dirty="0"/>
              <a:t> 138 external stakeholders from AIGUASOL‘s side</a:t>
            </a:r>
          </a:p>
          <a:p>
            <a:pPr lvl="1">
              <a:buFont typeface="Wingdings" panose="05000000000000000000" pitchFamily="2" charset="2"/>
              <a:buChar char="§"/>
            </a:pPr>
            <a:r>
              <a:rPr lang="de-DE" dirty="0"/>
              <a:t>26% opens</a:t>
            </a:r>
          </a:p>
          <a:p>
            <a:pPr lvl="1">
              <a:buFont typeface="Wingdings" panose="05000000000000000000" pitchFamily="2" charset="2"/>
              <a:buChar char="§"/>
            </a:pPr>
            <a:r>
              <a:rPr lang="de-DE" dirty="0"/>
              <a:t>8% clicks</a:t>
            </a:r>
          </a:p>
          <a:p>
            <a:pPr>
              <a:buFont typeface="Wingdings" panose="05000000000000000000" pitchFamily="2" charset="2"/>
              <a:buChar char="§"/>
            </a:pPr>
            <a:r>
              <a:rPr lang="de-DE" dirty="0"/>
              <a:t> 94 external stakeholders (proposed by PnH partners)</a:t>
            </a:r>
          </a:p>
          <a:p>
            <a:pPr>
              <a:buFont typeface="Wingdings" panose="05000000000000000000" pitchFamily="2" charset="2"/>
              <a:buChar char="§"/>
            </a:pPr>
            <a:endParaRPr lang="de-DE" dirty="0"/>
          </a:p>
          <a:p>
            <a:pPr marL="0" indent="0">
              <a:buNone/>
            </a:pPr>
            <a:r>
              <a:rPr lang="de-DE" dirty="0"/>
              <a:t>Current participation:</a:t>
            </a:r>
          </a:p>
          <a:p>
            <a:pPr>
              <a:buFont typeface="Wingdings" panose="05000000000000000000" pitchFamily="2" charset="2"/>
              <a:buChar char="§"/>
            </a:pPr>
            <a:r>
              <a:rPr lang="de-DE" dirty="0"/>
              <a:t> 8 answers</a:t>
            </a:r>
          </a:p>
          <a:p>
            <a:pPr lvl="1">
              <a:buFont typeface="Wingdings" panose="05000000000000000000" pitchFamily="2" charset="2"/>
              <a:buChar char="§"/>
            </a:pPr>
            <a:r>
              <a:rPr lang="de-DE" dirty="0"/>
              <a:t>75% from Spain (Barcelona, Murcia)</a:t>
            </a:r>
          </a:p>
          <a:p>
            <a:pPr lvl="1">
              <a:buFont typeface="Wingdings" panose="05000000000000000000" pitchFamily="2" charset="2"/>
              <a:buChar char="§"/>
            </a:pPr>
            <a:r>
              <a:rPr lang="de-DE" dirty="0"/>
              <a:t>25% from UK</a:t>
            </a:r>
          </a:p>
        </p:txBody>
      </p:sp>
      <p:sp>
        <p:nvSpPr>
          <p:cNvPr id="3" name="Titel 2"/>
          <p:cNvSpPr>
            <a:spLocks noGrp="1"/>
          </p:cNvSpPr>
          <p:nvPr>
            <p:ph type="title"/>
          </p:nvPr>
        </p:nvSpPr>
        <p:spPr/>
        <p:txBody>
          <a:bodyPr/>
          <a:lstStyle/>
          <a:p>
            <a:r>
              <a:rPr lang="de-DE" dirty="0"/>
              <a:t>Task 1.1 progress – External Survey</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12</a:t>
            </a:fld>
            <a:endParaRPr lang="en-US" dirty="0"/>
          </a:p>
        </p:txBody>
      </p:sp>
      <p:sp>
        <p:nvSpPr>
          <p:cNvPr id="8" name="CuadroTexto 7">
            <a:extLst>
              <a:ext uri="{FF2B5EF4-FFF2-40B4-BE49-F238E27FC236}">
                <a16:creationId xmlns:a16="http://schemas.microsoft.com/office/drawing/2014/main" id="{35515D48-1298-4581-8B00-7BA7AD9EE11F}"/>
              </a:ext>
            </a:extLst>
          </p:cNvPr>
          <p:cNvSpPr txBox="1"/>
          <p:nvPr/>
        </p:nvSpPr>
        <p:spPr>
          <a:xfrm>
            <a:off x="3098800" y="2727960"/>
            <a:ext cx="2357120" cy="369332"/>
          </a:xfrm>
          <a:prstGeom prst="rect">
            <a:avLst/>
          </a:prstGeom>
          <a:noFill/>
        </p:spPr>
        <p:txBody>
          <a:bodyPr wrap="square" rtlCol="0">
            <a:spAutoFit/>
          </a:bodyPr>
          <a:lstStyle/>
          <a:p>
            <a:r>
              <a:rPr lang="es-ES" dirty="0"/>
              <a:t>Data </a:t>
            </a:r>
            <a:r>
              <a:rPr lang="es-ES" dirty="0" err="1"/>
              <a:t>from</a:t>
            </a:r>
            <a:r>
              <a:rPr lang="es-ES" dirty="0"/>
              <a:t> MailChimp</a:t>
            </a:r>
            <a:endParaRPr lang="ca-ES" dirty="0"/>
          </a:p>
        </p:txBody>
      </p:sp>
      <p:sp>
        <p:nvSpPr>
          <p:cNvPr id="9" name="Cerrar llave 8">
            <a:extLst>
              <a:ext uri="{FF2B5EF4-FFF2-40B4-BE49-F238E27FC236}">
                <a16:creationId xmlns:a16="http://schemas.microsoft.com/office/drawing/2014/main" id="{A80108DE-51C5-4320-AC0C-3BCBD6F999D6}"/>
              </a:ext>
            </a:extLst>
          </p:cNvPr>
          <p:cNvSpPr/>
          <p:nvPr/>
        </p:nvSpPr>
        <p:spPr>
          <a:xfrm>
            <a:off x="2661920" y="2692400"/>
            <a:ext cx="355600" cy="440452"/>
          </a:xfrm>
          <a:prstGeom prst="rightBrace">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ca-ES"/>
          </a:p>
        </p:txBody>
      </p:sp>
    </p:spTree>
    <p:extLst>
      <p:ext uri="{BB962C8B-B14F-4D97-AF65-F5344CB8AC3E}">
        <p14:creationId xmlns:p14="http://schemas.microsoft.com/office/powerpoint/2010/main" val="773979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Task 1.1 progress – External Survey</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13</a:t>
            </a:fld>
            <a:endParaRPr lang="en-US" dirty="0"/>
          </a:p>
        </p:txBody>
      </p:sp>
      <p:pic>
        <p:nvPicPr>
          <p:cNvPr id="16" name="Imagen 15">
            <a:extLst>
              <a:ext uri="{FF2B5EF4-FFF2-40B4-BE49-F238E27FC236}">
                <a16:creationId xmlns:a16="http://schemas.microsoft.com/office/drawing/2014/main" id="{DFBE3718-D2B0-4D73-84CE-DBAA924479B0}"/>
              </a:ext>
            </a:extLst>
          </p:cNvPr>
          <p:cNvPicPr>
            <a:picLocks noChangeAspect="1"/>
          </p:cNvPicPr>
          <p:nvPr/>
        </p:nvPicPr>
        <p:blipFill rotWithShape="1">
          <a:blip r:embed="rId2"/>
          <a:srcRect t="2666" b="5807"/>
          <a:stretch/>
        </p:blipFill>
        <p:spPr>
          <a:xfrm>
            <a:off x="1097280" y="1867906"/>
            <a:ext cx="3049404" cy="4591879"/>
          </a:xfrm>
          <a:prstGeom prst="rect">
            <a:avLst/>
          </a:prstGeom>
        </p:spPr>
      </p:pic>
      <p:sp>
        <p:nvSpPr>
          <p:cNvPr id="17" name="Flecha: a la derecha 16">
            <a:extLst>
              <a:ext uri="{FF2B5EF4-FFF2-40B4-BE49-F238E27FC236}">
                <a16:creationId xmlns:a16="http://schemas.microsoft.com/office/drawing/2014/main" id="{0B8D13E1-F82B-4A52-935F-3F898134C89F}"/>
              </a:ext>
            </a:extLst>
          </p:cNvPr>
          <p:cNvSpPr/>
          <p:nvPr/>
        </p:nvSpPr>
        <p:spPr>
          <a:xfrm>
            <a:off x="4362834" y="3615203"/>
            <a:ext cx="894080" cy="74168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ca-ES"/>
          </a:p>
        </p:txBody>
      </p:sp>
      <p:pic>
        <p:nvPicPr>
          <p:cNvPr id="23" name="Imagen 22">
            <a:extLst>
              <a:ext uri="{FF2B5EF4-FFF2-40B4-BE49-F238E27FC236}">
                <a16:creationId xmlns:a16="http://schemas.microsoft.com/office/drawing/2014/main" id="{6A384184-E8F6-4793-A8F9-22EB96745DEC}"/>
              </a:ext>
            </a:extLst>
          </p:cNvPr>
          <p:cNvPicPr>
            <a:picLocks noChangeAspect="1"/>
          </p:cNvPicPr>
          <p:nvPr/>
        </p:nvPicPr>
        <p:blipFill rotWithShape="1">
          <a:blip r:embed="rId3"/>
          <a:srcRect l="1809"/>
          <a:stretch/>
        </p:blipFill>
        <p:spPr>
          <a:xfrm>
            <a:off x="5357112" y="2315675"/>
            <a:ext cx="6790055" cy="2771775"/>
          </a:xfrm>
          <a:prstGeom prst="rect">
            <a:avLst/>
          </a:prstGeom>
        </p:spPr>
      </p:pic>
    </p:spTree>
    <p:extLst>
      <p:ext uri="{BB962C8B-B14F-4D97-AF65-F5344CB8AC3E}">
        <p14:creationId xmlns:p14="http://schemas.microsoft.com/office/powerpoint/2010/main" val="4126358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Upcoming tasks for the following weeks:</a:t>
            </a:r>
          </a:p>
          <a:p>
            <a:pPr>
              <a:buFont typeface="Wingdings" panose="05000000000000000000" pitchFamily="2" charset="2"/>
              <a:buChar char="§"/>
            </a:pPr>
            <a:r>
              <a:rPr lang="de-DE" dirty="0"/>
              <a:t> Keep encouraging potentially interested external parties to answer the External Survey</a:t>
            </a:r>
          </a:p>
          <a:p>
            <a:pPr lvl="1">
              <a:buFont typeface="Wingdings" panose="05000000000000000000" pitchFamily="2" charset="2"/>
              <a:buChar char="§"/>
            </a:pPr>
            <a:r>
              <a:rPr lang="de-DE" b="1" dirty="0"/>
              <a:t>All partners</a:t>
            </a:r>
          </a:p>
          <a:p>
            <a:pPr lvl="1">
              <a:buFont typeface="Wingdings" panose="05000000000000000000" pitchFamily="2" charset="2"/>
              <a:buChar char="§"/>
            </a:pPr>
            <a:endParaRPr lang="de-DE" dirty="0"/>
          </a:p>
          <a:p>
            <a:pPr>
              <a:buFont typeface="Wingdings" panose="05000000000000000000" pitchFamily="2" charset="2"/>
              <a:buChar char="§"/>
            </a:pPr>
            <a:r>
              <a:rPr lang="de-DE" dirty="0"/>
              <a:t> One ‘country responsible‘ should keep track of participation</a:t>
            </a:r>
          </a:p>
          <a:p>
            <a:pPr lvl="1">
              <a:buFont typeface="Wingdings" panose="05000000000000000000" pitchFamily="2" charset="2"/>
              <a:buChar char="§"/>
            </a:pPr>
            <a:r>
              <a:rPr lang="de-DE" dirty="0"/>
              <a:t>CERTH – Greece</a:t>
            </a:r>
          </a:p>
          <a:p>
            <a:pPr lvl="1">
              <a:buFont typeface="Wingdings" panose="05000000000000000000" pitchFamily="2" charset="2"/>
              <a:buChar char="§"/>
            </a:pPr>
            <a:r>
              <a:rPr lang="de-DE" dirty="0"/>
              <a:t>ETL – UK</a:t>
            </a:r>
          </a:p>
          <a:p>
            <a:pPr lvl="1">
              <a:buFont typeface="Wingdings" panose="05000000000000000000" pitchFamily="2" charset="2"/>
              <a:buChar char="§"/>
            </a:pPr>
            <a:r>
              <a:rPr lang="de-DE" dirty="0"/>
              <a:t>SIEMENS – Romania</a:t>
            </a:r>
          </a:p>
          <a:p>
            <a:pPr lvl="1">
              <a:buFont typeface="Wingdings" panose="05000000000000000000" pitchFamily="2" charset="2"/>
              <a:buChar char="§"/>
            </a:pPr>
            <a:r>
              <a:rPr lang="de-DE" dirty="0"/>
              <a:t>RWTH – Germany</a:t>
            </a:r>
          </a:p>
          <a:p>
            <a:pPr lvl="1">
              <a:buFont typeface="Wingdings" panose="05000000000000000000" pitchFamily="2" charset="2"/>
              <a:buChar char="§"/>
            </a:pPr>
            <a:r>
              <a:rPr lang="de-DE" dirty="0"/>
              <a:t>AIGUASOL – Spain</a:t>
            </a:r>
          </a:p>
          <a:p>
            <a:pPr>
              <a:buFont typeface="Wingdings" panose="05000000000000000000" pitchFamily="2" charset="2"/>
              <a:buChar char="§"/>
            </a:pPr>
            <a:endParaRPr lang="de-DE" dirty="0"/>
          </a:p>
        </p:txBody>
      </p:sp>
      <p:sp>
        <p:nvSpPr>
          <p:cNvPr id="3" name="Titel 2"/>
          <p:cNvSpPr>
            <a:spLocks noGrp="1"/>
          </p:cNvSpPr>
          <p:nvPr>
            <p:ph type="title"/>
          </p:nvPr>
        </p:nvSpPr>
        <p:spPr/>
        <p:txBody>
          <a:bodyPr/>
          <a:lstStyle/>
          <a:p>
            <a:r>
              <a:rPr lang="de-DE" dirty="0"/>
              <a:t>Task 1.1 progress – External Survey</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14</a:t>
            </a:fld>
            <a:endParaRPr lang="en-US" dirty="0"/>
          </a:p>
        </p:txBody>
      </p:sp>
    </p:spTree>
    <p:extLst>
      <p:ext uri="{BB962C8B-B14F-4D97-AF65-F5344CB8AC3E}">
        <p14:creationId xmlns:p14="http://schemas.microsoft.com/office/powerpoint/2010/main" val="3039704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0" name="Conector: angular 59">
            <a:extLst>
              <a:ext uri="{FF2B5EF4-FFF2-40B4-BE49-F238E27FC236}">
                <a16:creationId xmlns:a16="http://schemas.microsoft.com/office/drawing/2014/main" id="{5AD92670-54D5-47A8-B3F9-B0B00CB238B2}"/>
              </a:ext>
            </a:extLst>
          </p:cNvPr>
          <p:cNvCxnSpPr>
            <a:stCxn id="56" idx="0"/>
            <a:endCxn id="29" idx="2"/>
          </p:cNvCxnSpPr>
          <p:nvPr/>
        </p:nvCxnSpPr>
        <p:spPr>
          <a:xfrm rot="5400000" flipH="1" flipV="1">
            <a:off x="4807027" y="2351150"/>
            <a:ext cx="1361155" cy="1295155"/>
          </a:xfrm>
          <a:prstGeom prst="bentConnector3">
            <a:avLst>
              <a:gd name="adj1" fmla="val 32832"/>
            </a:avLst>
          </a:prstGeom>
          <a:ln w="28575"/>
        </p:spPr>
        <p:style>
          <a:lnRef idx="1">
            <a:schemeClr val="accent2"/>
          </a:lnRef>
          <a:fillRef idx="0">
            <a:schemeClr val="accent2"/>
          </a:fillRef>
          <a:effectRef idx="0">
            <a:schemeClr val="accent2"/>
          </a:effectRef>
          <a:fontRef idx="minor">
            <a:schemeClr val="tx1"/>
          </a:fontRef>
        </p:style>
      </p:cxnSp>
      <p:sp>
        <p:nvSpPr>
          <p:cNvPr id="2" name="Inhaltsplatzhalter 1"/>
          <p:cNvSpPr>
            <a:spLocks noGrp="1"/>
          </p:cNvSpPr>
          <p:nvPr>
            <p:ph idx="1"/>
          </p:nvPr>
        </p:nvSpPr>
        <p:spPr>
          <a:xfrm>
            <a:off x="1097280" y="1845734"/>
            <a:ext cx="10058400" cy="4023360"/>
          </a:xfrm>
        </p:spPr>
        <p:txBody>
          <a:bodyPr>
            <a:normAutofit/>
          </a:bodyPr>
          <a:lstStyle/>
          <a:p>
            <a:endParaRPr lang="de-DE" dirty="0"/>
          </a:p>
          <a:p>
            <a:endParaRPr lang="de-DE" dirty="0"/>
          </a:p>
          <a:p>
            <a:endParaRPr lang="de-DE" dirty="0"/>
          </a:p>
          <a:p>
            <a:endParaRPr lang="de-DE" dirty="0"/>
          </a:p>
          <a:p>
            <a:endParaRPr lang="de-DE" dirty="0"/>
          </a:p>
          <a:p>
            <a:endParaRPr lang="de-DE" sz="1400" dirty="0"/>
          </a:p>
          <a:p>
            <a:endParaRPr lang="de-DE" sz="1400" dirty="0"/>
          </a:p>
          <a:p>
            <a:r>
              <a:rPr lang="de-DE" dirty="0"/>
              <a:t>The Main Objective of the External Survey is to </a:t>
            </a:r>
            <a:r>
              <a:rPr lang="de-DE" b="1" dirty="0"/>
              <a:t>validate the KPI list </a:t>
            </a:r>
            <a:r>
              <a:rPr lang="de-DE" dirty="0"/>
              <a:t>interally generated</a:t>
            </a:r>
          </a:p>
          <a:p>
            <a:r>
              <a:rPr lang="de-DE" dirty="0"/>
              <a:t>Concurrently, it can be used as a </a:t>
            </a:r>
            <a:r>
              <a:rPr lang="de-DE" b="1" dirty="0"/>
              <a:t>dissemination strategy </a:t>
            </a:r>
            <a:r>
              <a:rPr lang="de-DE" dirty="0"/>
              <a:t>for PnH partners</a:t>
            </a:r>
          </a:p>
        </p:txBody>
      </p:sp>
      <p:cxnSp>
        <p:nvCxnSpPr>
          <p:cNvPr id="42" name="Conector: angular 41">
            <a:extLst>
              <a:ext uri="{FF2B5EF4-FFF2-40B4-BE49-F238E27FC236}">
                <a16:creationId xmlns:a16="http://schemas.microsoft.com/office/drawing/2014/main" id="{A29542CD-B1DD-40DC-BB73-B6AC738D891D}"/>
              </a:ext>
            </a:extLst>
          </p:cNvPr>
          <p:cNvCxnSpPr>
            <a:cxnSpLocks/>
            <a:stCxn id="33" idx="2"/>
            <a:endCxn id="40" idx="0"/>
          </p:cNvCxnSpPr>
          <p:nvPr/>
        </p:nvCxnSpPr>
        <p:spPr>
          <a:xfrm rot="5400000">
            <a:off x="6862357" y="2639019"/>
            <a:ext cx="1361156" cy="719417"/>
          </a:xfrm>
          <a:prstGeom prst="bentConnector3">
            <a:avLst>
              <a:gd name="adj1" fmla="val 63435"/>
            </a:avLst>
          </a:prstGeom>
          <a:ln w="28575"/>
        </p:spPr>
        <p:style>
          <a:lnRef idx="1">
            <a:schemeClr val="accent2"/>
          </a:lnRef>
          <a:fillRef idx="0">
            <a:schemeClr val="accent2"/>
          </a:fillRef>
          <a:effectRef idx="0">
            <a:schemeClr val="accent2"/>
          </a:effectRef>
          <a:fontRef idx="minor">
            <a:schemeClr val="tx1"/>
          </a:fontRef>
        </p:style>
      </p:cxnSp>
      <p:cxnSp>
        <p:nvCxnSpPr>
          <p:cNvPr id="27" name="Conector: angular 26">
            <a:extLst>
              <a:ext uri="{FF2B5EF4-FFF2-40B4-BE49-F238E27FC236}">
                <a16:creationId xmlns:a16="http://schemas.microsoft.com/office/drawing/2014/main" id="{7F32A461-82BD-40F2-BD49-3FC99838B54E}"/>
              </a:ext>
            </a:extLst>
          </p:cNvPr>
          <p:cNvCxnSpPr>
            <a:cxnSpLocks/>
            <a:stCxn id="23" idx="0"/>
            <a:endCxn id="7" idx="2"/>
          </p:cNvCxnSpPr>
          <p:nvPr/>
        </p:nvCxnSpPr>
        <p:spPr>
          <a:xfrm rot="5400000" flipH="1" flipV="1">
            <a:off x="2276101" y="2269221"/>
            <a:ext cx="1359200" cy="1460967"/>
          </a:xfrm>
          <a:prstGeom prst="bentConnector3">
            <a:avLst>
              <a:gd name="adj1" fmla="val 34302"/>
            </a:avLst>
          </a:prstGeom>
          <a:ln w="28575"/>
        </p:spPr>
        <p:style>
          <a:lnRef idx="1">
            <a:schemeClr val="accent2"/>
          </a:lnRef>
          <a:fillRef idx="0">
            <a:schemeClr val="accent2"/>
          </a:fillRef>
          <a:effectRef idx="0">
            <a:schemeClr val="accent2"/>
          </a:effectRef>
          <a:fontRef idx="minor">
            <a:schemeClr val="tx1"/>
          </a:fontRef>
        </p:style>
      </p:cxnSp>
      <p:cxnSp>
        <p:nvCxnSpPr>
          <p:cNvPr id="19" name="Conector: angular 18">
            <a:extLst>
              <a:ext uri="{FF2B5EF4-FFF2-40B4-BE49-F238E27FC236}">
                <a16:creationId xmlns:a16="http://schemas.microsoft.com/office/drawing/2014/main" id="{5F9D017E-A0BD-4267-AD73-EBC9CAD2EA08}"/>
              </a:ext>
            </a:extLst>
          </p:cNvPr>
          <p:cNvCxnSpPr>
            <a:cxnSpLocks/>
            <a:stCxn id="15" idx="0"/>
            <a:endCxn id="8" idx="2"/>
          </p:cNvCxnSpPr>
          <p:nvPr/>
        </p:nvCxnSpPr>
        <p:spPr>
          <a:xfrm rot="16200000" flipV="1">
            <a:off x="9357639" y="2746103"/>
            <a:ext cx="1361156" cy="505247"/>
          </a:xfrm>
          <a:prstGeom prst="bentConnector3">
            <a:avLst>
              <a:gd name="adj1" fmla="val 33579"/>
            </a:avLst>
          </a:prstGeom>
          <a:ln w="28575"/>
        </p:spPr>
        <p:style>
          <a:lnRef idx="1">
            <a:schemeClr val="accent2"/>
          </a:lnRef>
          <a:fillRef idx="0">
            <a:schemeClr val="accent2"/>
          </a:fillRef>
          <a:effectRef idx="0">
            <a:schemeClr val="accent2"/>
          </a:effectRef>
          <a:fontRef idx="minor">
            <a:schemeClr val="tx1"/>
          </a:fontRef>
        </p:style>
      </p:cxnSp>
      <p:sp>
        <p:nvSpPr>
          <p:cNvPr id="3" name="Titel 2"/>
          <p:cNvSpPr>
            <a:spLocks noGrp="1"/>
          </p:cNvSpPr>
          <p:nvPr>
            <p:ph type="title"/>
          </p:nvPr>
        </p:nvSpPr>
        <p:spPr/>
        <p:txBody>
          <a:bodyPr/>
          <a:lstStyle/>
          <a:p>
            <a:r>
              <a:rPr lang="de-DE" dirty="0"/>
              <a:t>Task 1.1 upcoming tasks– External Survey</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15</a:t>
            </a:fld>
            <a:endParaRPr lang="en-US" dirty="0"/>
          </a:p>
        </p:txBody>
      </p:sp>
      <p:graphicFrame>
        <p:nvGraphicFramePr>
          <p:cNvPr id="6" name="Marcador de contenido 5">
            <a:extLst>
              <a:ext uri="{FF2B5EF4-FFF2-40B4-BE49-F238E27FC236}">
                <a16:creationId xmlns:a16="http://schemas.microsoft.com/office/drawing/2014/main" id="{248D8708-A8D8-4DD7-8C75-A1667053F02E}"/>
              </a:ext>
            </a:extLst>
          </p:cNvPr>
          <p:cNvGraphicFramePr>
            <a:graphicFrameLocks/>
          </p:cNvGraphicFramePr>
          <p:nvPr>
            <p:extLst>
              <p:ext uri="{D42A27DB-BD31-4B8C-83A1-F6EECF244321}">
                <p14:modId xmlns:p14="http://schemas.microsoft.com/office/powerpoint/2010/main" val="2497816508"/>
              </p:ext>
            </p:extLst>
          </p:nvPr>
        </p:nvGraphicFramePr>
        <p:xfrm>
          <a:off x="1097279" y="2318149"/>
          <a:ext cx="10058401" cy="604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33 CuadroTexto">
            <a:extLst>
              <a:ext uri="{FF2B5EF4-FFF2-40B4-BE49-F238E27FC236}">
                <a16:creationId xmlns:a16="http://schemas.microsoft.com/office/drawing/2014/main" id="{7401320C-BE87-4F0A-8847-6C0A3837BF2F}"/>
              </a:ext>
            </a:extLst>
          </p:cNvPr>
          <p:cNvSpPr txBox="1"/>
          <p:nvPr/>
        </p:nvSpPr>
        <p:spPr>
          <a:xfrm>
            <a:off x="3270023" y="1827666"/>
            <a:ext cx="832324"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JAN</a:t>
            </a:r>
            <a:endParaRPr lang="es-ES" sz="2400" dirty="0">
              <a:solidFill>
                <a:srgbClr val="379901"/>
              </a:solidFill>
              <a:latin typeface="Aharoni" panose="02010803020104030203" pitchFamily="2" charset="-79"/>
              <a:cs typeface="Aharoni" panose="02010803020104030203" pitchFamily="2" charset="-79"/>
            </a:endParaRPr>
          </a:p>
        </p:txBody>
      </p:sp>
      <p:sp>
        <p:nvSpPr>
          <p:cNvPr id="8" name="33 CuadroTexto">
            <a:extLst>
              <a:ext uri="{FF2B5EF4-FFF2-40B4-BE49-F238E27FC236}">
                <a16:creationId xmlns:a16="http://schemas.microsoft.com/office/drawing/2014/main" id="{4A44C8B9-9F9B-4FEB-BBF6-67D39A91FC4A}"/>
              </a:ext>
            </a:extLst>
          </p:cNvPr>
          <p:cNvSpPr txBox="1"/>
          <p:nvPr/>
        </p:nvSpPr>
        <p:spPr>
          <a:xfrm>
            <a:off x="9038725" y="1825711"/>
            <a:ext cx="1493736"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28</a:t>
            </a:r>
            <a:r>
              <a:rPr lang="es-ES_tradnl" sz="2400" baseline="30000" dirty="0">
                <a:solidFill>
                  <a:srgbClr val="379901"/>
                </a:solidFill>
                <a:latin typeface="Aharoni" panose="02010803020104030203" pitchFamily="2" charset="-79"/>
                <a:cs typeface="Aharoni" panose="02010803020104030203" pitchFamily="2" charset="-79"/>
              </a:rPr>
              <a:t>th</a:t>
            </a:r>
            <a:r>
              <a:rPr lang="es-ES_tradnl" sz="2400" dirty="0">
                <a:solidFill>
                  <a:srgbClr val="379901"/>
                </a:solidFill>
                <a:latin typeface="Aharoni" panose="02010803020104030203" pitchFamily="2" charset="-79"/>
                <a:cs typeface="Aharoni" panose="02010803020104030203" pitchFamily="2" charset="-79"/>
              </a:rPr>
              <a:t> FEB</a:t>
            </a:r>
            <a:endParaRPr lang="es-ES" sz="2400" dirty="0">
              <a:solidFill>
                <a:srgbClr val="379901"/>
              </a:solidFill>
              <a:latin typeface="Aharoni" panose="02010803020104030203" pitchFamily="2" charset="-79"/>
              <a:cs typeface="Aharoni" panose="02010803020104030203" pitchFamily="2" charset="-79"/>
            </a:endParaRPr>
          </a:p>
        </p:txBody>
      </p:sp>
      <p:sp>
        <p:nvSpPr>
          <p:cNvPr id="15" name="Rectángulo 14">
            <a:extLst>
              <a:ext uri="{FF2B5EF4-FFF2-40B4-BE49-F238E27FC236}">
                <a16:creationId xmlns:a16="http://schemas.microsoft.com/office/drawing/2014/main" id="{3CAAFC43-E6DA-4EBA-B118-F857687EFE35}"/>
              </a:ext>
            </a:extLst>
          </p:cNvPr>
          <p:cNvSpPr/>
          <p:nvPr/>
        </p:nvSpPr>
        <p:spPr>
          <a:xfrm>
            <a:off x="8622059" y="3679305"/>
            <a:ext cx="3337562" cy="791096"/>
          </a:xfrm>
          <a:prstGeom prst="rect">
            <a:avLst/>
          </a:prstGeom>
          <a:ln w="28575"/>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t>KPI definitive list (External Stakeholders)</a:t>
            </a:r>
          </a:p>
        </p:txBody>
      </p:sp>
      <p:sp>
        <p:nvSpPr>
          <p:cNvPr id="23" name="Rectángulo 22">
            <a:extLst>
              <a:ext uri="{FF2B5EF4-FFF2-40B4-BE49-F238E27FC236}">
                <a16:creationId xmlns:a16="http://schemas.microsoft.com/office/drawing/2014/main" id="{7B5D1B82-EB93-48BC-BD25-5ACF31739B38}"/>
              </a:ext>
            </a:extLst>
          </p:cNvPr>
          <p:cNvSpPr/>
          <p:nvPr/>
        </p:nvSpPr>
        <p:spPr>
          <a:xfrm>
            <a:off x="1329605" y="3679304"/>
            <a:ext cx="1791226" cy="973976"/>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External Survey launch (AIGUASOL)</a:t>
            </a:r>
          </a:p>
        </p:txBody>
      </p:sp>
      <p:sp>
        <p:nvSpPr>
          <p:cNvPr id="29" name="33 CuadroTexto">
            <a:extLst>
              <a:ext uri="{FF2B5EF4-FFF2-40B4-BE49-F238E27FC236}">
                <a16:creationId xmlns:a16="http://schemas.microsoft.com/office/drawing/2014/main" id="{33C93576-B763-4BD6-B094-E2075E2418B0}"/>
              </a:ext>
            </a:extLst>
          </p:cNvPr>
          <p:cNvSpPr txBox="1"/>
          <p:nvPr/>
        </p:nvSpPr>
        <p:spPr>
          <a:xfrm>
            <a:off x="5503803" y="1825711"/>
            <a:ext cx="126275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1</a:t>
            </a:r>
            <a:r>
              <a:rPr lang="es-ES_tradnl" sz="2400" baseline="30000" dirty="0">
                <a:solidFill>
                  <a:srgbClr val="379901"/>
                </a:solidFill>
                <a:latin typeface="Aharoni" panose="02010803020104030203" pitchFamily="2" charset="-79"/>
                <a:cs typeface="Aharoni" panose="02010803020104030203" pitchFamily="2" charset="-79"/>
              </a:rPr>
              <a:t>st</a:t>
            </a:r>
            <a:r>
              <a:rPr lang="es-ES_tradnl" sz="2400" dirty="0">
                <a:solidFill>
                  <a:srgbClr val="379901"/>
                </a:solidFill>
                <a:latin typeface="Aharoni" panose="02010803020104030203" pitchFamily="2" charset="-79"/>
                <a:cs typeface="Aharoni" panose="02010803020104030203" pitchFamily="2" charset="-79"/>
              </a:rPr>
              <a:t> FEB</a:t>
            </a:r>
            <a:endParaRPr lang="es-ES" sz="2400" dirty="0">
              <a:solidFill>
                <a:srgbClr val="379901"/>
              </a:solidFill>
              <a:latin typeface="Aharoni" panose="02010803020104030203" pitchFamily="2" charset="-79"/>
              <a:cs typeface="Aharoni" panose="02010803020104030203" pitchFamily="2" charset="-79"/>
            </a:endParaRPr>
          </a:p>
        </p:txBody>
      </p:sp>
      <p:sp>
        <p:nvSpPr>
          <p:cNvPr id="33" name="33 CuadroTexto">
            <a:extLst>
              <a:ext uri="{FF2B5EF4-FFF2-40B4-BE49-F238E27FC236}">
                <a16:creationId xmlns:a16="http://schemas.microsoft.com/office/drawing/2014/main" id="{4FF8B4CD-85A2-467B-8873-C42A4D094A87}"/>
              </a:ext>
            </a:extLst>
          </p:cNvPr>
          <p:cNvSpPr txBox="1"/>
          <p:nvPr/>
        </p:nvSpPr>
        <p:spPr>
          <a:xfrm>
            <a:off x="7183226" y="1825711"/>
            <a:ext cx="1438833"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14</a:t>
            </a:r>
            <a:r>
              <a:rPr lang="es-ES_tradnl" sz="2400" baseline="30000" dirty="0">
                <a:solidFill>
                  <a:srgbClr val="379901"/>
                </a:solidFill>
                <a:latin typeface="Aharoni" panose="02010803020104030203" pitchFamily="2" charset="-79"/>
                <a:cs typeface="Aharoni" panose="02010803020104030203" pitchFamily="2" charset="-79"/>
              </a:rPr>
              <a:t>th</a:t>
            </a:r>
            <a:r>
              <a:rPr lang="es-ES_tradnl" sz="2400" dirty="0">
                <a:solidFill>
                  <a:srgbClr val="379901"/>
                </a:solidFill>
                <a:latin typeface="Aharoni" panose="02010803020104030203" pitchFamily="2" charset="-79"/>
                <a:cs typeface="Aharoni" panose="02010803020104030203" pitchFamily="2" charset="-79"/>
              </a:rPr>
              <a:t> FEB</a:t>
            </a:r>
            <a:endParaRPr lang="es-ES" sz="2400" dirty="0">
              <a:solidFill>
                <a:srgbClr val="379901"/>
              </a:solidFill>
              <a:latin typeface="Aharoni" panose="02010803020104030203" pitchFamily="2" charset="-79"/>
              <a:cs typeface="Aharoni" panose="02010803020104030203" pitchFamily="2" charset="-79"/>
            </a:endParaRPr>
          </a:p>
        </p:txBody>
      </p:sp>
      <p:sp>
        <p:nvSpPr>
          <p:cNvPr id="40" name="Rectángulo 39">
            <a:extLst>
              <a:ext uri="{FF2B5EF4-FFF2-40B4-BE49-F238E27FC236}">
                <a16:creationId xmlns:a16="http://schemas.microsoft.com/office/drawing/2014/main" id="{AE07DD3F-690A-4A9D-B8C3-E62803A6C24C}"/>
              </a:ext>
            </a:extLst>
          </p:cNvPr>
          <p:cNvSpPr/>
          <p:nvPr/>
        </p:nvSpPr>
        <p:spPr>
          <a:xfrm>
            <a:off x="6287613" y="3679305"/>
            <a:ext cx="1791226" cy="791096"/>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External Survey end</a:t>
            </a:r>
          </a:p>
        </p:txBody>
      </p:sp>
      <p:sp>
        <p:nvSpPr>
          <p:cNvPr id="56" name="Rectángulo 55">
            <a:extLst>
              <a:ext uri="{FF2B5EF4-FFF2-40B4-BE49-F238E27FC236}">
                <a16:creationId xmlns:a16="http://schemas.microsoft.com/office/drawing/2014/main" id="{F6538B3B-A12E-4405-BCD3-518B7BD280CC}"/>
              </a:ext>
            </a:extLst>
          </p:cNvPr>
          <p:cNvSpPr/>
          <p:nvPr/>
        </p:nvSpPr>
        <p:spPr>
          <a:xfrm>
            <a:off x="3664051" y="3679304"/>
            <a:ext cx="2351952" cy="791096"/>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Sending of reminders (ALL)</a:t>
            </a:r>
          </a:p>
        </p:txBody>
      </p:sp>
    </p:spTree>
    <p:extLst>
      <p:ext uri="{BB962C8B-B14F-4D97-AF65-F5344CB8AC3E}">
        <p14:creationId xmlns:p14="http://schemas.microsoft.com/office/powerpoint/2010/main" val="30242675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6725920" cy="4023360"/>
          </a:xfrm>
        </p:spPr>
        <p:txBody>
          <a:bodyPr/>
          <a:lstStyle/>
          <a:p>
            <a:pPr>
              <a:buFont typeface="Wingdings" panose="05000000000000000000" pitchFamily="2" charset="2"/>
              <a:buChar char="§"/>
            </a:pPr>
            <a:r>
              <a:rPr lang="de-DE" b="1" dirty="0"/>
              <a:t> Each KPI is assigned to a partner </a:t>
            </a:r>
            <a:r>
              <a:rPr lang="de-DE" dirty="0"/>
              <a:t>from the consortium for its definition and methodologies development</a:t>
            </a:r>
          </a:p>
          <a:p>
            <a:pPr lvl="1">
              <a:buFont typeface="Wingdings" panose="05000000000000000000" pitchFamily="2" charset="2"/>
              <a:buChar char="§"/>
            </a:pPr>
            <a:r>
              <a:rPr lang="de-DE" dirty="0"/>
              <a:t>Some KPIs will be developed in accordance with other partners who are expected to provide relevant inputs</a:t>
            </a:r>
          </a:p>
          <a:p>
            <a:pPr>
              <a:buFont typeface="Wingdings" panose="05000000000000000000" pitchFamily="2" charset="2"/>
              <a:buChar char="§"/>
            </a:pPr>
            <a:endParaRPr lang="de-DE" dirty="0"/>
          </a:p>
          <a:p>
            <a:pPr>
              <a:buFont typeface="Wingdings" panose="05000000000000000000" pitchFamily="2" charset="2"/>
              <a:buChar char="§"/>
            </a:pPr>
            <a:r>
              <a:rPr lang="de-DE" dirty="0"/>
              <a:t> A two-week period will be given to close the KPI assignment</a:t>
            </a:r>
          </a:p>
          <a:p>
            <a:pPr>
              <a:buFont typeface="Wingdings" panose="05000000000000000000" pitchFamily="2" charset="2"/>
              <a:buChar char="§"/>
            </a:pPr>
            <a:endParaRPr lang="de-DE" dirty="0"/>
          </a:p>
          <a:p>
            <a:pPr>
              <a:buFont typeface="Wingdings" panose="05000000000000000000" pitchFamily="2" charset="2"/>
              <a:buChar char="§"/>
            </a:pPr>
            <a:r>
              <a:rPr lang="de-DE" dirty="0"/>
              <a:t> Two months will be given to develop all KPIs definition and methodologies development</a:t>
            </a:r>
          </a:p>
        </p:txBody>
      </p:sp>
      <p:sp>
        <p:nvSpPr>
          <p:cNvPr id="3" name="Titel 2"/>
          <p:cNvSpPr>
            <a:spLocks noGrp="1"/>
          </p:cNvSpPr>
          <p:nvPr>
            <p:ph type="title"/>
          </p:nvPr>
        </p:nvSpPr>
        <p:spPr/>
        <p:txBody>
          <a:bodyPr/>
          <a:lstStyle/>
          <a:p>
            <a:r>
              <a:rPr lang="de-DE" dirty="0"/>
              <a:t>Task 1.1 progress – KPI development</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16</a:t>
            </a:fld>
            <a:endParaRPr lang="en-US" dirty="0"/>
          </a:p>
        </p:txBody>
      </p:sp>
      <p:graphicFrame>
        <p:nvGraphicFramePr>
          <p:cNvPr id="6" name="Tabla 5">
            <a:extLst>
              <a:ext uri="{FF2B5EF4-FFF2-40B4-BE49-F238E27FC236}">
                <a16:creationId xmlns:a16="http://schemas.microsoft.com/office/drawing/2014/main" id="{7F6BB399-EF01-47CF-B6AA-1B5E0CAB8F23}"/>
              </a:ext>
            </a:extLst>
          </p:cNvPr>
          <p:cNvGraphicFramePr>
            <a:graphicFrameLocks noGrp="1"/>
          </p:cNvGraphicFramePr>
          <p:nvPr>
            <p:extLst>
              <p:ext uri="{D42A27DB-BD31-4B8C-83A1-F6EECF244321}">
                <p14:modId xmlns:p14="http://schemas.microsoft.com/office/powerpoint/2010/main" val="3054990441"/>
              </p:ext>
            </p:extLst>
          </p:nvPr>
        </p:nvGraphicFramePr>
        <p:xfrm>
          <a:off x="8077200" y="2152132"/>
          <a:ext cx="3444240" cy="3410564"/>
        </p:xfrm>
        <a:graphic>
          <a:graphicData uri="http://schemas.openxmlformats.org/drawingml/2006/table">
            <a:tbl>
              <a:tblPr firstRow="1" firstCol="1">
                <a:tableStyleId>{3B4B98B0-60AC-42C2-AFA5-B58CD77FA1E5}</a:tableStyleId>
              </a:tblPr>
              <a:tblGrid>
                <a:gridCol w="919379">
                  <a:extLst>
                    <a:ext uri="{9D8B030D-6E8A-4147-A177-3AD203B41FA5}">
                      <a16:colId xmlns:a16="http://schemas.microsoft.com/office/drawing/2014/main" val="2773564767"/>
                    </a:ext>
                  </a:extLst>
                </a:gridCol>
                <a:gridCol w="1180098">
                  <a:extLst>
                    <a:ext uri="{9D8B030D-6E8A-4147-A177-3AD203B41FA5}">
                      <a16:colId xmlns:a16="http://schemas.microsoft.com/office/drawing/2014/main" val="3260974160"/>
                    </a:ext>
                  </a:extLst>
                </a:gridCol>
                <a:gridCol w="1344763">
                  <a:extLst>
                    <a:ext uri="{9D8B030D-6E8A-4147-A177-3AD203B41FA5}">
                      <a16:colId xmlns:a16="http://schemas.microsoft.com/office/drawing/2014/main" val="673731619"/>
                    </a:ext>
                  </a:extLst>
                </a:gridCol>
              </a:tblGrid>
              <a:tr h="304800">
                <a:tc>
                  <a:txBody>
                    <a:bodyPr/>
                    <a:lstStyle/>
                    <a:p>
                      <a:pPr algn="l" fontAlgn="ctr"/>
                      <a:r>
                        <a:rPr lang="ca-ES" sz="1100" b="1" u="none" strike="noStrike" kern="1200" dirty="0">
                          <a:solidFill>
                            <a:schemeClr val="tx1"/>
                          </a:solidFill>
                          <a:effectLst/>
                          <a:latin typeface="+mn-lt"/>
                          <a:ea typeface="+mn-ea"/>
                          <a:cs typeface="+mn-cs"/>
                        </a:rPr>
                        <a:t>PARTNER</a:t>
                      </a:r>
                    </a:p>
                  </a:txBody>
                  <a:tcPr marL="0" marR="0" marT="0" marB="0" anchor="ctr"/>
                </a:tc>
                <a:tc>
                  <a:txBody>
                    <a:bodyPr/>
                    <a:lstStyle/>
                    <a:p>
                      <a:pPr algn="l" fontAlgn="b"/>
                      <a:r>
                        <a:rPr lang="ca-ES" sz="1100" u="none" strike="noStrike" dirty="0">
                          <a:effectLst/>
                        </a:rPr>
                        <a:t>RESPONSIBLE</a:t>
                      </a:r>
                      <a:endParaRPr lang="ca-ES" sz="1100" b="1" i="0" u="none" strike="noStrike" dirty="0">
                        <a:solidFill>
                          <a:srgbClr val="548235"/>
                        </a:solidFill>
                        <a:effectLst/>
                        <a:latin typeface="Calibri" panose="020F0502020204030204" pitchFamily="34" charset="0"/>
                      </a:endParaRPr>
                    </a:p>
                  </a:txBody>
                  <a:tcPr marL="0" marR="0" marT="0" marB="0" anchor="ctr"/>
                </a:tc>
                <a:tc>
                  <a:txBody>
                    <a:bodyPr/>
                    <a:lstStyle/>
                    <a:p>
                      <a:pPr algn="l" fontAlgn="b"/>
                      <a:r>
                        <a:rPr lang="ca-ES" sz="1100" u="none" strike="noStrike" dirty="0">
                          <a:effectLst/>
                        </a:rPr>
                        <a:t>COLLABORATOR</a:t>
                      </a:r>
                      <a:endParaRPr lang="ca-ES" sz="1100" b="1" i="0" u="none" strike="noStrike" dirty="0">
                        <a:solidFill>
                          <a:srgbClr val="548235"/>
                        </a:solidFill>
                        <a:effectLst/>
                        <a:latin typeface="Calibri" panose="020F0502020204030204" pitchFamily="34" charset="0"/>
                      </a:endParaRPr>
                    </a:p>
                  </a:txBody>
                  <a:tcPr marL="0" marR="0" marT="0" marB="0" anchor="ctr"/>
                </a:tc>
                <a:extLst>
                  <a:ext uri="{0D108BD9-81ED-4DB2-BD59-A6C34878D82A}">
                    <a16:rowId xmlns:a16="http://schemas.microsoft.com/office/drawing/2014/main" val="1376743776"/>
                  </a:ext>
                </a:extLst>
              </a:tr>
              <a:tr h="240564">
                <a:tc>
                  <a:txBody>
                    <a:bodyPr/>
                    <a:lstStyle/>
                    <a:p>
                      <a:pPr algn="l" fontAlgn="b"/>
                      <a:r>
                        <a:rPr lang="ca-ES" sz="1100" u="none" strike="noStrike">
                          <a:effectLst/>
                        </a:rPr>
                        <a:t>CERTH</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6</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10</a:t>
                      </a:r>
                      <a:endParaRPr lang="ca-ES" sz="1100" b="0" i="0" u="none" strike="noStrike">
                        <a:solidFill>
                          <a:srgbClr val="548235"/>
                        </a:solidFill>
                        <a:effectLst/>
                        <a:latin typeface="Calibri" panose="020F0502020204030204" pitchFamily="34" charset="0"/>
                      </a:endParaRPr>
                    </a:p>
                  </a:txBody>
                  <a:tcPr marL="0" marR="0" marT="0" marB="0" anchor="b"/>
                </a:tc>
                <a:extLst>
                  <a:ext uri="{0D108BD9-81ED-4DB2-BD59-A6C34878D82A}">
                    <a16:rowId xmlns:a16="http://schemas.microsoft.com/office/drawing/2014/main" val="1239604336"/>
                  </a:ext>
                </a:extLst>
              </a:tr>
              <a:tr h="240564">
                <a:tc>
                  <a:txBody>
                    <a:bodyPr/>
                    <a:lstStyle/>
                    <a:p>
                      <a:pPr algn="l" fontAlgn="b"/>
                      <a:r>
                        <a:rPr lang="ca-ES" sz="1100" u="none" strike="noStrike">
                          <a:effectLst/>
                        </a:rPr>
                        <a:t>RWTH</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6</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8</a:t>
                      </a:r>
                      <a:endParaRPr lang="ca-ES" sz="1100" b="0" i="0" u="none" strike="noStrike">
                        <a:solidFill>
                          <a:srgbClr val="548235"/>
                        </a:solidFill>
                        <a:effectLst/>
                        <a:latin typeface="Calibri" panose="020F0502020204030204" pitchFamily="34" charset="0"/>
                      </a:endParaRPr>
                    </a:p>
                  </a:txBody>
                  <a:tcPr marL="0" marR="0" marT="0" marB="0" anchor="b"/>
                </a:tc>
                <a:extLst>
                  <a:ext uri="{0D108BD9-81ED-4DB2-BD59-A6C34878D82A}">
                    <a16:rowId xmlns:a16="http://schemas.microsoft.com/office/drawing/2014/main" val="3445579211"/>
                  </a:ext>
                </a:extLst>
              </a:tr>
              <a:tr h="240564">
                <a:tc>
                  <a:txBody>
                    <a:bodyPr/>
                    <a:lstStyle/>
                    <a:p>
                      <a:pPr algn="l" fontAlgn="b"/>
                      <a:r>
                        <a:rPr lang="ca-ES" sz="1100" u="none" strike="noStrike">
                          <a:effectLst/>
                        </a:rPr>
                        <a:t>CU</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0</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10</a:t>
                      </a:r>
                      <a:endParaRPr lang="ca-ES" sz="1100" b="0" i="0" u="none" strike="noStrike">
                        <a:solidFill>
                          <a:srgbClr val="548235"/>
                        </a:solidFill>
                        <a:effectLst/>
                        <a:latin typeface="Calibri" panose="020F0502020204030204" pitchFamily="34" charset="0"/>
                      </a:endParaRPr>
                    </a:p>
                  </a:txBody>
                  <a:tcPr marL="0" marR="0" marT="0" marB="0" anchor="b"/>
                </a:tc>
                <a:extLst>
                  <a:ext uri="{0D108BD9-81ED-4DB2-BD59-A6C34878D82A}">
                    <a16:rowId xmlns:a16="http://schemas.microsoft.com/office/drawing/2014/main" val="1178698034"/>
                  </a:ext>
                </a:extLst>
              </a:tr>
              <a:tr h="240564">
                <a:tc>
                  <a:txBody>
                    <a:bodyPr/>
                    <a:lstStyle/>
                    <a:p>
                      <a:pPr algn="l" fontAlgn="b"/>
                      <a:r>
                        <a:rPr lang="ca-ES" sz="1100" u="none" strike="noStrike">
                          <a:effectLst/>
                        </a:rPr>
                        <a:t>ALUMIL</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4</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12</a:t>
                      </a:r>
                      <a:endParaRPr lang="ca-ES" sz="1100" b="0" i="0" u="none" strike="noStrike">
                        <a:solidFill>
                          <a:srgbClr val="548235"/>
                        </a:solidFill>
                        <a:effectLst/>
                        <a:latin typeface="Calibri" panose="020F0502020204030204" pitchFamily="34" charset="0"/>
                      </a:endParaRPr>
                    </a:p>
                  </a:txBody>
                  <a:tcPr marL="0" marR="0" marT="0" marB="0" anchor="b"/>
                </a:tc>
                <a:extLst>
                  <a:ext uri="{0D108BD9-81ED-4DB2-BD59-A6C34878D82A}">
                    <a16:rowId xmlns:a16="http://schemas.microsoft.com/office/drawing/2014/main" val="2312219364"/>
                  </a:ext>
                </a:extLst>
              </a:tr>
              <a:tr h="240564">
                <a:tc>
                  <a:txBody>
                    <a:bodyPr/>
                    <a:lstStyle/>
                    <a:p>
                      <a:pPr algn="l" fontAlgn="b"/>
                      <a:r>
                        <a:rPr lang="ca-ES" sz="1100" u="none" strike="noStrike">
                          <a:effectLst/>
                        </a:rPr>
                        <a:t>AIGUASOL</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10</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3</a:t>
                      </a:r>
                      <a:endParaRPr lang="ca-ES" sz="1100" b="0" i="0" u="none" strike="noStrike">
                        <a:solidFill>
                          <a:srgbClr val="548235"/>
                        </a:solidFill>
                        <a:effectLst/>
                        <a:latin typeface="Calibri" panose="020F0502020204030204" pitchFamily="34" charset="0"/>
                      </a:endParaRPr>
                    </a:p>
                  </a:txBody>
                  <a:tcPr marL="0" marR="0" marT="0" marB="0" anchor="b"/>
                </a:tc>
                <a:extLst>
                  <a:ext uri="{0D108BD9-81ED-4DB2-BD59-A6C34878D82A}">
                    <a16:rowId xmlns:a16="http://schemas.microsoft.com/office/drawing/2014/main" val="2134258852"/>
                  </a:ext>
                </a:extLst>
              </a:tr>
              <a:tr h="240564">
                <a:tc>
                  <a:txBody>
                    <a:bodyPr/>
                    <a:lstStyle/>
                    <a:p>
                      <a:pPr algn="l" fontAlgn="b"/>
                      <a:r>
                        <a:rPr lang="ca-ES" sz="1100" u="none" strike="noStrike">
                          <a:effectLst/>
                        </a:rPr>
                        <a:t>ODINS</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7</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5</a:t>
                      </a:r>
                      <a:endParaRPr lang="ca-ES" sz="1100" b="0" i="0" u="none" strike="noStrike">
                        <a:solidFill>
                          <a:srgbClr val="548235"/>
                        </a:solidFill>
                        <a:effectLst/>
                        <a:latin typeface="Calibri" panose="020F0502020204030204" pitchFamily="34" charset="0"/>
                      </a:endParaRPr>
                    </a:p>
                  </a:txBody>
                  <a:tcPr marL="0" marR="0" marT="0" marB="0" anchor="b"/>
                </a:tc>
                <a:extLst>
                  <a:ext uri="{0D108BD9-81ED-4DB2-BD59-A6C34878D82A}">
                    <a16:rowId xmlns:a16="http://schemas.microsoft.com/office/drawing/2014/main" val="3616784938"/>
                  </a:ext>
                </a:extLst>
              </a:tr>
              <a:tr h="240564">
                <a:tc>
                  <a:txBody>
                    <a:bodyPr/>
                    <a:lstStyle/>
                    <a:p>
                      <a:pPr algn="l" fontAlgn="b"/>
                      <a:r>
                        <a:rPr lang="ca-ES" sz="1100" u="none" strike="noStrike">
                          <a:effectLst/>
                        </a:rPr>
                        <a:t>SIEMENS</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0</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15</a:t>
                      </a:r>
                      <a:endParaRPr lang="ca-ES" sz="1100" b="0" i="0" u="none" strike="noStrike">
                        <a:solidFill>
                          <a:srgbClr val="548235"/>
                        </a:solidFill>
                        <a:effectLst/>
                        <a:latin typeface="Calibri" panose="020F0502020204030204" pitchFamily="34" charset="0"/>
                      </a:endParaRPr>
                    </a:p>
                  </a:txBody>
                  <a:tcPr marL="0" marR="0" marT="0" marB="0" anchor="b"/>
                </a:tc>
                <a:extLst>
                  <a:ext uri="{0D108BD9-81ED-4DB2-BD59-A6C34878D82A}">
                    <a16:rowId xmlns:a16="http://schemas.microsoft.com/office/drawing/2014/main" val="43753570"/>
                  </a:ext>
                </a:extLst>
              </a:tr>
              <a:tr h="240564">
                <a:tc>
                  <a:txBody>
                    <a:bodyPr/>
                    <a:lstStyle/>
                    <a:p>
                      <a:pPr algn="l" fontAlgn="b"/>
                      <a:r>
                        <a:rPr lang="ca-ES" sz="1100" u="none" strike="noStrike">
                          <a:effectLst/>
                        </a:rPr>
                        <a:t>ETRA</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dirty="0">
                          <a:effectLst/>
                        </a:rPr>
                        <a:t>11</a:t>
                      </a:r>
                      <a:endParaRPr lang="ca-ES" sz="1100" b="0" i="0" u="none" strike="noStrike" dirty="0">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5</a:t>
                      </a:r>
                      <a:endParaRPr lang="ca-ES" sz="1100" b="0" i="0" u="none" strike="noStrike">
                        <a:solidFill>
                          <a:srgbClr val="548235"/>
                        </a:solidFill>
                        <a:effectLst/>
                        <a:latin typeface="Calibri" panose="020F0502020204030204" pitchFamily="34" charset="0"/>
                      </a:endParaRPr>
                    </a:p>
                  </a:txBody>
                  <a:tcPr marL="0" marR="0" marT="0" marB="0" anchor="b"/>
                </a:tc>
                <a:extLst>
                  <a:ext uri="{0D108BD9-81ED-4DB2-BD59-A6C34878D82A}">
                    <a16:rowId xmlns:a16="http://schemas.microsoft.com/office/drawing/2014/main" val="1803088833"/>
                  </a:ext>
                </a:extLst>
              </a:tr>
              <a:tr h="240564">
                <a:tc>
                  <a:txBody>
                    <a:bodyPr/>
                    <a:lstStyle/>
                    <a:p>
                      <a:pPr algn="l" fontAlgn="b"/>
                      <a:r>
                        <a:rPr lang="ca-ES" sz="1100" u="none" strike="noStrike">
                          <a:effectLst/>
                        </a:rPr>
                        <a:t>EIG</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13</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4</a:t>
                      </a:r>
                      <a:endParaRPr lang="ca-ES" sz="1100" b="0" i="0" u="none" strike="noStrike">
                        <a:solidFill>
                          <a:srgbClr val="548235"/>
                        </a:solidFill>
                        <a:effectLst/>
                        <a:latin typeface="Calibri" panose="020F0502020204030204" pitchFamily="34" charset="0"/>
                      </a:endParaRPr>
                    </a:p>
                  </a:txBody>
                  <a:tcPr marL="0" marR="0" marT="0" marB="0" anchor="b"/>
                </a:tc>
                <a:extLst>
                  <a:ext uri="{0D108BD9-81ED-4DB2-BD59-A6C34878D82A}">
                    <a16:rowId xmlns:a16="http://schemas.microsoft.com/office/drawing/2014/main" val="936013752"/>
                  </a:ext>
                </a:extLst>
              </a:tr>
              <a:tr h="240564">
                <a:tc>
                  <a:txBody>
                    <a:bodyPr/>
                    <a:lstStyle/>
                    <a:p>
                      <a:pPr algn="l" fontAlgn="b"/>
                      <a:r>
                        <a:rPr lang="ca-ES" sz="1100" u="none" strike="noStrike">
                          <a:effectLst/>
                        </a:rPr>
                        <a:t>ETL</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10</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0</a:t>
                      </a:r>
                      <a:endParaRPr lang="ca-ES" sz="1100" b="0" i="0" u="none" strike="noStrike">
                        <a:solidFill>
                          <a:srgbClr val="548235"/>
                        </a:solidFill>
                        <a:effectLst/>
                        <a:latin typeface="Calibri" panose="020F0502020204030204" pitchFamily="34" charset="0"/>
                      </a:endParaRPr>
                    </a:p>
                  </a:txBody>
                  <a:tcPr marL="0" marR="0" marT="0" marB="0" anchor="b"/>
                </a:tc>
                <a:extLst>
                  <a:ext uri="{0D108BD9-81ED-4DB2-BD59-A6C34878D82A}">
                    <a16:rowId xmlns:a16="http://schemas.microsoft.com/office/drawing/2014/main" val="575474099"/>
                  </a:ext>
                </a:extLst>
              </a:tr>
              <a:tr h="240564">
                <a:tc>
                  <a:txBody>
                    <a:bodyPr/>
                    <a:lstStyle/>
                    <a:p>
                      <a:pPr algn="l" fontAlgn="b"/>
                      <a:r>
                        <a:rPr lang="ca-ES" sz="1100" u="none" strike="noStrike">
                          <a:effectLst/>
                        </a:rPr>
                        <a:t>AHC</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0</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3</a:t>
                      </a:r>
                      <a:endParaRPr lang="ca-ES" sz="1100" b="0" i="0" u="none" strike="noStrike">
                        <a:solidFill>
                          <a:srgbClr val="548235"/>
                        </a:solidFill>
                        <a:effectLst/>
                        <a:latin typeface="Calibri" panose="020F0502020204030204" pitchFamily="34" charset="0"/>
                      </a:endParaRPr>
                    </a:p>
                  </a:txBody>
                  <a:tcPr marL="0" marR="0" marT="0" marB="0" anchor="b"/>
                </a:tc>
                <a:extLst>
                  <a:ext uri="{0D108BD9-81ED-4DB2-BD59-A6C34878D82A}">
                    <a16:rowId xmlns:a16="http://schemas.microsoft.com/office/drawing/2014/main" val="3184223153"/>
                  </a:ext>
                </a:extLst>
              </a:tr>
              <a:tr h="218996">
                <a:tc>
                  <a:txBody>
                    <a:bodyPr/>
                    <a:lstStyle/>
                    <a:p>
                      <a:pPr algn="l" fontAlgn="b"/>
                      <a:r>
                        <a:rPr lang="ca-ES" sz="1100" u="none" strike="noStrike" dirty="0">
                          <a:effectLst/>
                        </a:rPr>
                        <a:t>RWM</a:t>
                      </a:r>
                      <a:endParaRPr lang="ca-ES" sz="1100" b="0" i="0" u="none" strike="noStrike" dirty="0">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0</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3</a:t>
                      </a:r>
                      <a:endParaRPr lang="ca-ES" sz="1100" b="0" i="0" u="none" strike="noStrike">
                        <a:solidFill>
                          <a:srgbClr val="548235"/>
                        </a:solidFill>
                        <a:effectLst/>
                        <a:latin typeface="Calibri" panose="020F0502020204030204" pitchFamily="34" charset="0"/>
                      </a:endParaRPr>
                    </a:p>
                  </a:txBody>
                  <a:tcPr marL="0" marR="0" marT="0" marB="0" anchor="b"/>
                </a:tc>
                <a:extLst>
                  <a:ext uri="{0D108BD9-81ED-4DB2-BD59-A6C34878D82A}">
                    <a16:rowId xmlns:a16="http://schemas.microsoft.com/office/drawing/2014/main" val="3555389192"/>
                  </a:ext>
                </a:extLst>
              </a:tr>
              <a:tr h="240564">
                <a:tc>
                  <a:txBody>
                    <a:bodyPr/>
                    <a:lstStyle/>
                    <a:p>
                      <a:pPr algn="l" fontAlgn="b"/>
                      <a:r>
                        <a:rPr lang="ca-ES" sz="1100" u="none" strike="noStrike">
                          <a:effectLst/>
                        </a:rPr>
                        <a:t>CCC</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a:effectLst/>
                        </a:rPr>
                        <a:t>0</a:t>
                      </a:r>
                      <a:endParaRPr lang="ca-ES" sz="1100" b="0" i="0" u="none" strike="noStrike">
                        <a:solidFill>
                          <a:srgbClr val="548235"/>
                        </a:solidFill>
                        <a:effectLst/>
                        <a:latin typeface="Calibri" panose="020F0502020204030204" pitchFamily="34" charset="0"/>
                      </a:endParaRPr>
                    </a:p>
                  </a:txBody>
                  <a:tcPr marL="0" marR="0" marT="0" marB="0" anchor="b"/>
                </a:tc>
                <a:tc>
                  <a:txBody>
                    <a:bodyPr/>
                    <a:lstStyle/>
                    <a:p>
                      <a:pPr algn="r" fontAlgn="b"/>
                      <a:r>
                        <a:rPr lang="ca-ES" sz="1100" u="none" strike="noStrike" dirty="0">
                          <a:effectLst/>
                        </a:rPr>
                        <a:t>3</a:t>
                      </a:r>
                      <a:endParaRPr lang="ca-ES" sz="1100" b="0" i="0" u="none" strike="noStrike" dirty="0">
                        <a:solidFill>
                          <a:srgbClr val="548235"/>
                        </a:solidFill>
                        <a:effectLst/>
                        <a:latin typeface="Calibri" panose="020F0502020204030204" pitchFamily="34" charset="0"/>
                      </a:endParaRPr>
                    </a:p>
                  </a:txBody>
                  <a:tcPr marL="0" marR="0" marT="0" marB="0" anchor="b"/>
                </a:tc>
                <a:extLst>
                  <a:ext uri="{0D108BD9-81ED-4DB2-BD59-A6C34878D82A}">
                    <a16:rowId xmlns:a16="http://schemas.microsoft.com/office/drawing/2014/main" val="1167208455"/>
                  </a:ext>
                </a:extLst>
              </a:tr>
            </a:tbl>
          </a:graphicData>
        </a:graphic>
      </p:graphicFrame>
    </p:spTree>
    <p:extLst>
      <p:ext uri="{BB962C8B-B14F-4D97-AF65-F5344CB8AC3E}">
        <p14:creationId xmlns:p14="http://schemas.microsoft.com/office/powerpoint/2010/main" val="1162648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Task 1.1 progress – KPI development: Summary sheet</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17</a:t>
            </a:fld>
            <a:endParaRPr lang="en-US" dirty="0"/>
          </a:p>
        </p:txBody>
      </p:sp>
      <p:pic>
        <p:nvPicPr>
          <p:cNvPr id="7" name="Marcador de contenido 6">
            <a:extLst>
              <a:ext uri="{FF2B5EF4-FFF2-40B4-BE49-F238E27FC236}">
                <a16:creationId xmlns:a16="http://schemas.microsoft.com/office/drawing/2014/main" id="{5538C2DC-2CA7-42E4-BB15-70E8F7FDFAFF}"/>
              </a:ext>
            </a:extLst>
          </p:cNvPr>
          <p:cNvPicPr>
            <a:picLocks noGrp="1" noChangeAspect="1"/>
          </p:cNvPicPr>
          <p:nvPr>
            <p:ph idx="1"/>
          </p:nvPr>
        </p:nvPicPr>
        <p:blipFill>
          <a:blip r:embed="rId2"/>
          <a:stretch>
            <a:fillRect/>
          </a:stretch>
        </p:blipFill>
        <p:spPr>
          <a:xfrm>
            <a:off x="2171176" y="1744717"/>
            <a:ext cx="4488385" cy="4943613"/>
          </a:xfrm>
          <a:prstGeom prst="rect">
            <a:avLst/>
          </a:prstGeom>
        </p:spPr>
      </p:pic>
      <p:pic>
        <p:nvPicPr>
          <p:cNvPr id="10" name="Imagen 9">
            <a:extLst>
              <a:ext uri="{FF2B5EF4-FFF2-40B4-BE49-F238E27FC236}">
                <a16:creationId xmlns:a16="http://schemas.microsoft.com/office/drawing/2014/main" id="{2EE91F57-742E-47BE-9B30-2B0C28964FE2}"/>
              </a:ext>
            </a:extLst>
          </p:cNvPr>
          <p:cNvPicPr>
            <a:picLocks noChangeAspect="1"/>
          </p:cNvPicPr>
          <p:nvPr/>
        </p:nvPicPr>
        <p:blipFill rotWithShape="1">
          <a:blip r:embed="rId3"/>
          <a:srcRect l="22579" b="734"/>
          <a:stretch/>
        </p:blipFill>
        <p:spPr>
          <a:xfrm>
            <a:off x="6847840" y="3838998"/>
            <a:ext cx="5344160" cy="691498"/>
          </a:xfrm>
          <a:prstGeom prst="rect">
            <a:avLst/>
          </a:prstGeom>
        </p:spPr>
      </p:pic>
      <p:sp>
        <p:nvSpPr>
          <p:cNvPr id="2" name="CuadroTexto 1">
            <a:extLst>
              <a:ext uri="{FF2B5EF4-FFF2-40B4-BE49-F238E27FC236}">
                <a16:creationId xmlns:a16="http://schemas.microsoft.com/office/drawing/2014/main" id="{0359403F-5380-4973-B689-C6DE27096FF3}"/>
              </a:ext>
            </a:extLst>
          </p:cNvPr>
          <p:cNvSpPr txBox="1"/>
          <p:nvPr/>
        </p:nvSpPr>
        <p:spPr>
          <a:xfrm>
            <a:off x="6939280" y="3469666"/>
            <a:ext cx="2580640" cy="338554"/>
          </a:xfrm>
          <a:prstGeom prst="rect">
            <a:avLst/>
          </a:prstGeom>
          <a:noFill/>
        </p:spPr>
        <p:txBody>
          <a:bodyPr wrap="square" rtlCol="0">
            <a:spAutoFit/>
          </a:bodyPr>
          <a:lstStyle/>
          <a:p>
            <a:r>
              <a:rPr lang="es-ES" sz="1600" dirty="0"/>
              <a:t>Color KEY:</a:t>
            </a:r>
            <a:endParaRPr lang="ca-ES" sz="1600" dirty="0"/>
          </a:p>
        </p:txBody>
      </p:sp>
    </p:spTree>
    <p:extLst>
      <p:ext uri="{BB962C8B-B14F-4D97-AF65-F5344CB8AC3E}">
        <p14:creationId xmlns:p14="http://schemas.microsoft.com/office/powerpoint/2010/main" val="889658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60A2492C-319B-4630-AEBF-C668A55DE716}"/>
              </a:ext>
            </a:extLst>
          </p:cNvPr>
          <p:cNvPicPr>
            <a:picLocks noGrp="1" noChangeAspect="1"/>
          </p:cNvPicPr>
          <p:nvPr>
            <p:ph idx="1"/>
          </p:nvPr>
        </p:nvPicPr>
        <p:blipFill>
          <a:blip r:embed="rId2"/>
          <a:stretch>
            <a:fillRect/>
          </a:stretch>
        </p:blipFill>
        <p:spPr>
          <a:xfrm>
            <a:off x="3130550" y="2543175"/>
            <a:ext cx="5991225" cy="2628900"/>
          </a:xfrm>
          <a:prstGeom prst="rect">
            <a:avLst/>
          </a:prstGeom>
        </p:spPr>
      </p:pic>
      <p:sp>
        <p:nvSpPr>
          <p:cNvPr id="3" name="Titel 2"/>
          <p:cNvSpPr>
            <a:spLocks noGrp="1"/>
          </p:cNvSpPr>
          <p:nvPr>
            <p:ph type="title"/>
          </p:nvPr>
        </p:nvSpPr>
        <p:spPr/>
        <p:txBody>
          <a:bodyPr/>
          <a:lstStyle/>
          <a:p>
            <a:r>
              <a:rPr lang="de-DE" dirty="0"/>
              <a:t>Task 1.1 progress – KPI development: Summary sheet</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18</a:t>
            </a:fld>
            <a:endParaRPr lang="en-US" dirty="0"/>
          </a:p>
        </p:txBody>
      </p:sp>
      <p:sp>
        <p:nvSpPr>
          <p:cNvPr id="7" name="Elipse 6">
            <a:extLst>
              <a:ext uri="{FF2B5EF4-FFF2-40B4-BE49-F238E27FC236}">
                <a16:creationId xmlns:a16="http://schemas.microsoft.com/office/drawing/2014/main" id="{9EA0F78E-DFE1-42AC-B822-72CBEB01B67D}"/>
              </a:ext>
            </a:extLst>
          </p:cNvPr>
          <p:cNvSpPr/>
          <p:nvPr/>
        </p:nvSpPr>
        <p:spPr>
          <a:xfrm>
            <a:off x="3130550" y="2682240"/>
            <a:ext cx="555635" cy="350187"/>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sp>
        <p:nvSpPr>
          <p:cNvPr id="8" name="Elipse 7">
            <a:extLst>
              <a:ext uri="{FF2B5EF4-FFF2-40B4-BE49-F238E27FC236}">
                <a16:creationId xmlns:a16="http://schemas.microsoft.com/office/drawing/2014/main" id="{4B6A56BE-EB76-424E-B74D-0D6E4ABC28B7}"/>
              </a:ext>
            </a:extLst>
          </p:cNvPr>
          <p:cNvSpPr/>
          <p:nvPr/>
        </p:nvSpPr>
        <p:spPr>
          <a:xfrm>
            <a:off x="6126162" y="2686987"/>
            <a:ext cx="555635" cy="350187"/>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sp>
        <p:nvSpPr>
          <p:cNvPr id="9" name="Elipse 8">
            <a:extLst>
              <a:ext uri="{FF2B5EF4-FFF2-40B4-BE49-F238E27FC236}">
                <a16:creationId xmlns:a16="http://schemas.microsoft.com/office/drawing/2014/main" id="{EB8E35D8-B63B-40A0-90F1-2647C0F0F1C1}"/>
              </a:ext>
            </a:extLst>
          </p:cNvPr>
          <p:cNvSpPr/>
          <p:nvPr/>
        </p:nvSpPr>
        <p:spPr>
          <a:xfrm>
            <a:off x="7712710" y="2682240"/>
            <a:ext cx="555635" cy="350187"/>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sp>
        <p:nvSpPr>
          <p:cNvPr id="11" name="Rectángulo 10">
            <a:extLst>
              <a:ext uri="{FF2B5EF4-FFF2-40B4-BE49-F238E27FC236}">
                <a16:creationId xmlns:a16="http://schemas.microsoft.com/office/drawing/2014/main" id="{4EDAF074-50AE-4EDA-90CE-5E3B5FD288A6}"/>
              </a:ext>
            </a:extLst>
          </p:cNvPr>
          <p:cNvSpPr/>
          <p:nvPr/>
        </p:nvSpPr>
        <p:spPr>
          <a:xfrm>
            <a:off x="9814561" y="1714237"/>
            <a:ext cx="1483359" cy="72136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According with provided list</a:t>
            </a:r>
          </a:p>
        </p:txBody>
      </p:sp>
      <p:cxnSp>
        <p:nvCxnSpPr>
          <p:cNvPr id="13" name="Conector recto 12">
            <a:extLst>
              <a:ext uri="{FF2B5EF4-FFF2-40B4-BE49-F238E27FC236}">
                <a16:creationId xmlns:a16="http://schemas.microsoft.com/office/drawing/2014/main" id="{6F8EA3EE-A2EF-4805-917D-21C0F8163668}"/>
              </a:ext>
            </a:extLst>
          </p:cNvPr>
          <p:cNvCxnSpPr>
            <a:stCxn id="7" idx="7"/>
            <a:endCxn id="11" idx="1"/>
          </p:cNvCxnSpPr>
          <p:nvPr/>
        </p:nvCxnSpPr>
        <p:spPr>
          <a:xfrm flipV="1">
            <a:off x="3604814" y="2074917"/>
            <a:ext cx="6209747" cy="65860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FC18AF21-0595-44D6-B114-764A6FD9834D}"/>
              </a:ext>
            </a:extLst>
          </p:cNvPr>
          <p:cNvCxnSpPr>
            <a:stCxn id="8" idx="7"/>
            <a:endCxn id="11" idx="1"/>
          </p:cNvCxnSpPr>
          <p:nvPr/>
        </p:nvCxnSpPr>
        <p:spPr>
          <a:xfrm flipV="1">
            <a:off x="6600426" y="2074917"/>
            <a:ext cx="3214135" cy="66335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0A3A7C2D-C050-4892-B684-CCB63F8F9832}"/>
              </a:ext>
            </a:extLst>
          </p:cNvPr>
          <p:cNvCxnSpPr>
            <a:stCxn id="9" idx="7"/>
            <a:endCxn id="11" idx="1"/>
          </p:cNvCxnSpPr>
          <p:nvPr/>
        </p:nvCxnSpPr>
        <p:spPr>
          <a:xfrm flipV="1">
            <a:off x="8186974" y="2074917"/>
            <a:ext cx="1627587" cy="65860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Elipse 20">
            <a:extLst>
              <a:ext uri="{FF2B5EF4-FFF2-40B4-BE49-F238E27FC236}">
                <a16:creationId xmlns:a16="http://schemas.microsoft.com/office/drawing/2014/main" id="{4B89AB4F-7E4E-4FB4-B86D-B7EEAAAB14ED}"/>
              </a:ext>
            </a:extLst>
          </p:cNvPr>
          <p:cNvSpPr/>
          <p:nvPr/>
        </p:nvSpPr>
        <p:spPr>
          <a:xfrm>
            <a:off x="3130550" y="3026688"/>
            <a:ext cx="1146810" cy="350187"/>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sp>
        <p:nvSpPr>
          <p:cNvPr id="22" name="Rectángulo 21">
            <a:extLst>
              <a:ext uri="{FF2B5EF4-FFF2-40B4-BE49-F238E27FC236}">
                <a16:creationId xmlns:a16="http://schemas.microsoft.com/office/drawing/2014/main" id="{041E700C-7D2C-4259-9C6C-C875D2CD3572}"/>
              </a:ext>
            </a:extLst>
          </p:cNvPr>
          <p:cNvSpPr/>
          <p:nvPr/>
        </p:nvSpPr>
        <p:spPr>
          <a:xfrm>
            <a:off x="894080" y="2508083"/>
            <a:ext cx="1483359" cy="72136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Selection from drop-down list</a:t>
            </a:r>
          </a:p>
        </p:txBody>
      </p:sp>
      <p:cxnSp>
        <p:nvCxnSpPr>
          <p:cNvPr id="24" name="Conector recto 23">
            <a:extLst>
              <a:ext uri="{FF2B5EF4-FFF2-40B4-BE49-F238E27FC236}">
                <a16:creationId xmlns:a16="http://schemas.microsoft.com/office/drawing/2014/main" id="{E65EDD61-7932-49A3-82E3-DC429AA59BAC}"/>
              </a:ext>
            </a:extLst>
          </p:cNvPr>
          <p:cNvCxnSpPr>
            <a:stCxn id="22" idx="3"/>
            <a:endCxn id="21" idx="2"/>
          </p:cNvCxnSpPr>
          <p:nvPr/>
        </p:nvCxnSpPr>
        <p:spPr>
          <a:xfrm>
            <a:off x="2377439" y="2868763"/>
            <a:ext cx="753111" cy="3330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5" name="Elipse 24">
            <a:extLst>
              <a:ext uri="{FF2B5EF4-FFF2-40B4-BE49-F238E27FC236}">
                <a16:creationId xmlns:a16="http://schemas.microsoft.com/office/drawing/2014/main" id="{3A6092E2-8169-4174-B32F-B1C23AC83298}"/>
              </a:ext>
            </a:extLst>
          </p:cNvPr>
          <p:cNvSpPr/>
          <p:nvPr/>
        </p:nvSpPr>
        <p:spPr>
          <a:xfrm>
            <a:off x="6108392" y="3026688"/>
            <a:ext cx="1247448" cy="350187"/>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cxnSp>
        <p:nvCxnSpPr>
          <p:cNvPr id="27" name="Conector recto 26">
            <a:extLst>
              <a:ext uri="{FF2B5EF4-FFF2-40B4-BE49-F238E27FC236}">
                <a16:creationId xmlns:a16="http://schemas.microsoft.com/office/drawing/2014/main" id="{EC8462DF-524F-490B-B84F-36C236B34CAF}"/>
              </a:ext>
            </a:extLst>
          </p:cNvPr>
          <p:cNvCxnSpPr>
            <a:cxnSpLocks/>
            <a:stCxn id="25" idx="2"/>
            <a:endCxn id="22" idx="3"/>
          </p:cNvCxnSpPr>
          <p:nvPr/>
        </p:nvCxnSpPr>
        <p:spPr>
          <a:xfrm flipH="1" flipV="1">
            <a:off x="2377439" y="2868763"/>
            <a:ext cx="3730953" cy="3330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1" name="Rectángulo 30">
            <a:extLst>
              <a:ext uri="{FF2B5EF4-FFF2-40B4-BE49-F238E27FC236}">
                <a16:creationId xmlns:a16="http://schemas.microsoft.com/office/drawing/2014/main" id="{AA0A24D9-FCD1-4D1F-B844-60CB688A5599}"/>
              </a:ext>
            </a:extLst>
          </p:cNvPr>
          <p:cNvSpPr/>
          <p:nvPr/>
        </p:nvSpPr>
        <p:spPr>
          <a:xfrm>
            <a:off x="792480" y="3632129"/>
            <a:ext cx="1483359" cy="72136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Main Objective of the KPI</a:t>
            </a:r>
          </a:p>
        </p:txBody>
      </p:sp>
      <p:sp>
        <p:nvSpPr>
          <p:cNvPr id="32" name="Elipse 31">
            <a:extLst>
              <a:ext uri="{FF2B5EF4-FFF2-40B4-BE49-F238E27FC236}">
                <a16:creationId xmlns:a16="http://schemas.microsoft.com/office/drawing/2014/main" id="{C049FF2C-7DE3-47C7-89FE-300A215A0B31}"/>
              </a:ext>
            </a:extLst>
          </p:cNvPr>
          <p:cNvSpPr/>
          <p:nvPr/>
        </p:nvSpPr>
        <p:spPr>
          <a:xfrm>
            <a:off x="3095466" y="3397341"/>
            <a:ext cx="1018695" cy="260058"/>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cxnSp>
        <p:nvCxnSpPr>
          <p:cNvPr id="34" name="Conector recto 33">
            <a:extLst>
              <a:ext uri="{FF2B5EF4-FFF2-40B4-BE49-F238E27FC236}">
                <a16:creationId xmlns:a16="http://schemas.microsoft.com/office/drawing/2014/main" id="{A86A21B6-2EF5-425D-9160-CEACB5AAC2ED}"/>
              </a:ext>
            </a:extLst>
          </p:cNvPr>
          <p:cNvCxnSpPr>
            <a:stCxn id="32" idx="2"/>
            <a:endCxn id="31" idx="3"/>
          </p:cNvCxnSpPr>
          <p:nvPr/>
        </p:nvCxnSpPr>
        <p:spPr>
          <a:xfrm flipH="1">
            <a:off x="2275839" y="3527370"/>
            <a:ext cx="819627" cy="46543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Elipse 34">
            <a:extLst>
              <a:ext uri="{FF2B5EF4-FFF2-40B4-BE49-F238E27FC236}">
                <a16:creationId xmlns:a16="http://schemas.microsoft.com/office/drawing/2014/main" id="{5A4ABD9F-1980-4049-9E10-B71BDFEC0D01}"/>
              </a:ext>
            </a:extLst>
          </p:cNvPr>
          <p:cNvSpPr/>
          <p:nvPr/>
        </p:nvSpPr>
        <p:spPr>
          <a:xfrm>
            <a:off x="6024880" y="4669665"/>
            <a:ext cx="1330960" cy="637649"/>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sp>
        <p:nvSpPr>
          <p:cNvPr id="36" name="Rectángulo 35">
            <a:extLst>
              <a:ext uri="{FF2B5EF4-FFF2-40B4-BE49-F238E27FC236}">
                <a16:creationId xmlns:a16="http://schemas.microsoft.com/office/drawing/2014/main" id="{3DBF9AB5-132A-4EB2-9443-C244A19E782B}"/>
              </a:ext>
            </a:extLst>
          </p:cNvPr>
          <p:cNvSpPr/>
          <p:nvPr/>
        </p:nvSpPr>
        <p:spPr>
          <a:xfrm>
            <a:off x="9332595" y="4645476"/>
            <a:ext cx="2683510" cy="1323675"/>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Partner responsible and collaborators for KPI definition.</a:t>
            </a:r>
          </a:p>
          <a:p>
            <a:pPr algn="ctr"/>
            <a:r>
              <a:rPr lang="en-US" sz="1600" dirty="0">
                <a:solidFill>
                  <a:schemeClr val="tx1">
                    <a:lumMod val="75000"/>
                    <a:lumOff val="25000"/>
                  </a:schemeClr>
                </a:solidFill>
              </a:rPr>
              <a:t>Development of methodologies is included</a:t>
            </a:r>
          </a:p>
        </p:txBody>
      </p:sp>
      <p:cxnSp>
        <p:nvCxnSpPr>
          <p:cNvPr id="38" name="Conector recto 37">
            <a:extLst>
              <a:ext uri="{FF2B5EF4-FFF2-40B4-BE49-F238E27FC236}">
                <a16:creationId xmlns:a16="http://schemas.microsoft.com/office/drawing/2014/main" id="{D6A2421D-1261-4856-94B4-4AE4B782393A}"/>
              </a:ext>
            </a:extLst>
          </p:cNvPr>
          <p:cNvCxnSpPr>
            <a:cxnSpLocks/>
            <a:stCxn id="35" idx="6"/>
            <a:endCxn id="36" idx="1"/>
          </p:cNvCxnSpPr>
          <p:nvPr/>
        </p:nvCxnSpPr>
        <p:spPr>
          <a:xfrm>
            <a:off x="7355840" y="4988490"/>
            <a:ext cx="1976755" cy="31882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Rectángulo 42">
            <a:extLst>
              <a:ext uri="{FF2B5EF4-FFF2-40B4-BE49-F238E27FC236}">
                <a16:creationId xmlns:a16="http://schemas.microsoft.com/office/drawing/2014/main" id="{757D1AE3-97D2-4ED8-82B1-EEA2699B55C3}"/>
              </a:ext>
            </a:extLst>
          </p:cNvPr>
          <p:cNvSpPr/>
          <p:nvPr/>
        </p:nvSpPr>
        <p:spPr>
          <a:xfrm>
            <a:off x="295361" y="4756175"/>
            <a:ext cx="1976754" cy="1037038"/>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Formula to calculate, if applicable, and Units of measurement</a:t>
            </a:r>
          </a:p>
        </p:txBody>
      </p:sp>
      <p:sp>
        <p:nvSpPr>
          <p:cNvPr id="44" name="Elipse 43">
            <a:extLst>
              <a:ext uri="{FF2B5EF4-FFF2-40B4-BE49-F238E27FC236}">
                <a16:creationId xmlns:a16="http://schemas.microsoft.com/office/drawing/2014/main" id="{FE7D2622-B618-49DF-B3F7-EC2B2A2854FF}"/>
              </a:ext>
            </a:extLst>
          </p:cNvPr>
          <p:cNvSpPr/>
          <p:nvPr/>
        </p:nvSpPr>
        <p:spPr>
          <a:xfrm>
            <a:off x="3049673" y="4815079"/>
            <a:ext cx="1483359" cy="315677"/>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cxnSp>
        <p:nvCxnSpPr>
          <p:cNvPr id="46" name="Conector recto 45">
            <a:extLst>
              <a:ext uri="{FF2B5EF4-FFF2-40B4-BE49-F238E27FC236}">
                <a16:creationId xmlns:a16="http://schemas.microsoft.com/office/drawing/2014/main" id="{4641A8DA-E0B2-4F62-B79B-91A1F30122CE}"/>
              </a:ext>
            </a:extLst>
          </p:cNvPr>
          <p:cNvCxnSpPr>
            <a:cxnSpLocks/>
            <a:stCxn id="43" idx="3"/>
            <a:endCxn id="44" idx="3"/>
          </p:cNvCxnSpPr>
          <p:nvPr/>
        </p:nvCxnSpPr>
        <p:spPr>
          <a:xfrm flipV="1">
            <a:off x="2272115" y="5084526"/>
            <a:ext cx="994791" cy="19016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0" name="Elipse 49">
            <a:extLst>
              <a:ext uri="{FF2B5EF4-FFF2-40B4-BE49-F238E27FC236}">
                <a16:creationId xmlns:a16="http://schemas.microsoft.com/office/drawing/2014/main" id="{B22B0E9B-F87A-4897-A4F9-3CF7BA09F2A6}"/>
              </a:ext>
            </a:extLst>
          </p:cNvPr>
          <p:cNvSpPr/>
          <p:nvPr/>
        </p:nvSpPr>
        <p:spPr>
          <a:xfrm>
            <a:off x="3095466" y="4306650"/>
            <a:ext cx="1483359" cy="315677"/>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cxnSp>
        <p:nvCxnSpPr>
          <p:cNvPr id="52" name="Conector recto 51">
            <a:extLst>
              <a:ext uri="{FF2B5EF4-FFF2-40B4-BE49-F238E27FC236}">
                <a16:creationId xmlns:a16="http://schemas.microsoft.com/office/drawing/2014/main" id="{EF57D913-C93E-4770-A59C-5518B64C29E4}"/>
              </a:ext>
            </a:extLst>
          </p:cNvPr>
          <p:cNvCxnSpPr>
            <a:stCxn id="50" idx="2"/>
            <a:endCxn id="43" idx="3"/>
          </p:cNvCxnSpPr>
          <p:nvPr/>
        </p:nvCxnSpPr>
        <p:spPr>
          <a:xfrm flipH="1">
            <a:off x="2272115" y="4464489"/>
            <a:ext cx="823351" cy="8102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Rectángulo 54">
            <a:extLst>
              <a:ext uri="{FF2B5EF4-FFF2-40B4-BE49-F238E27FC236}">
                <a16:creationId xmlns:a16="http://schemas.microsoft.com/office/drawing/2014/main" id="{FC829F1B-361B-41AD-9A7B-95D6209A933C}"/>
              </a:ext>
            </a:extLst>
          </p:cNvPr>
          <p:cNvSpPr/>
          <p:nvPr/>
        </p:nvSpPr>
        <p:spPr>
          <a:xfrm>
            <a:off x="9814561" y="3143445"/>
            <a:ext cx="1483359" cy="794182"/>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Short description of the KPI</a:t>
            </a:r>
          </a:p>
        </p:txBody>
      </p:sp>
      <p:sp>
        <p:nvSpPr>
          <p:cNvPr id="56" name="Elipse 55">
            <a:extLst>
              <a:ext uri="{FF2B5EF4-FFF2-40B4-BE49-F238E27FC236}">
                <a16:creationId xmlns:a16="http://schemas.microsoft.com/office/drawing/2014/main" id="{5A35758B-2ED5-442A-976D-3AE2842DC3A8}"/>
              </a:ext>
            </a:extLst>
          </p:cNvPr>
          <p:cNvSpPr/>
          <p:nvPr/>
        </p:nvSpPr>
        <p:spPr>
          <a:xfrm>
            <a:off x="3049673" y="3732751"/>
            <a:ext cx="1018695" cy="260058"/>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cxnSp>
        <p:nvCxnSpPr>
          <p:cNvPr id="58" name="Conector recto 57">
            <a:extLst>
              <a:ext uri="{FF2B5EF4-FFF2-40B4-BE49-F238E27FC236}">
                <a16:creationId xmlns:a16="http://schemas.microsoft.com/office/drawing/2014/main" id="{F5415C50-0AF2-47E3-98B1-9E5503B43B0D}"/>
              </a:ext>
            </a:extLst>
          </p:cNvPr>
          <p:cNvCxnSpPr>
            <a:cxnSpLocks/>
            <a:stCxn id="56" idx="6"/>
            <a:endCxn id="55" idx="1"/>
          </p:cNvCxnSpPr>
          <p:nvPr/>
        </p:nvCxnSpPr>
        <p:spPr>
          <a:xfrm flipV="1">
            <a:off x="4068368" y="3540536"/>
            <a:ext cx="5746193" cy="32224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44995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FADB6184-E186-426E-A1D8-FE0D9647B36C}"/>
              </a:ext>
            </a:extLst>
          </p:cNvPr>
          <p:cNvPicPr>
            <a:picLocks noChangeAspect="1"/>
          </p:cNvPicPr>
          <p:nvPr/>
        </p:nvPicPr>
        <p:blipFill rotWithShape="1">
          <a:blip r:embed="rId2"/>
          <a:srcRect t="1213"/>
          <a:stretch/>
        </p:blipFill>
        <p:spPr>
          <a:xfrm>
            <a:off x="3144046" y="2606783"/>
            <a:ext cx="5962650" cy="2700530"/>
          </a:xfrm>
          <a:prstGeom prst="rect">
            <a:avLst/>
          </a:prstGeom>
        </p:spPr>
      </p:pic>
      <p:sp>
        <p:nvSpPr>
          <p:cNvPr id="3" name="Titel 2"/>
          <p:cNvSpPr>
            <a:spLocks noGrp="1"/>
          </p:cNvSpPr>
          <p:nvPr>
            <p:ph type="title"/>
          </p:nvPr>
        </p:nvSpPr>
        <p:spPr/>
        <p:txBody>
          <a:bodyPr/>
          <a:lstStyle/>
          <a:p>
            <a:r>
              <a:rPr lang="de-DE" dirty="0"/>
              <a:t>Task 1.1 progress – KPI development: Summary sheet</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19</a:t>
            </a:fld>
            <a:endParaRPr lang="en-US" dirty="0"/>
          </a:p>
        </p:txBody>
      </p:sp>
      <p:sp>
        <p:nvSpPr>
          <p:cNvPr id="11" name="Rectángulo 10">
            <a:extLst>
              <a:ext uri="{FF2B5EF4-FFF2-40B4-BE49-F238E27FC236}">
                <a16:creationId xmlns:a16="http://schemas.microsoft.com/office/drawing/2014/main" id="{4EDAF074-50AE-4EDA-90CE-5E3B5FD288A6}"/>
              </a:ext>
            </a:extLst>
          </p:cNvPr>
          <p:cNvSpPr/>
          <p:nvPr/>
        </p:nvSpPr>
        <p:spPr>
          <a:xfrm>
            <a:off x="9814561" y="1714236"/>
            <a:ext cx="1666239" cy="872683"/>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Responsible partner(s) of data collection</a:t>
            </a:r>
          </a:p>
        </p:txBody>
      </p:sp>
      <p:sp>
        <p:nvSpPr>
          <p:cNvPr id="21" name="Elipse 20">
            <a:extLst>
              <a:ext uri="{FF2B5EF4-FFF2-40B4-BE49-F238E27FC236}">
                <a16:creationId xmlns:a16="http://schemas.microsoft.com/office/drawing/2014/main" id="{4B89AB4F-7E4E-4FB4-B86D-B7EEAAAB14ED}"/>
              </a:ext>
            </a:extLst>
          </p:cNvPr>
          <p:cNvSpPr/>
          <p:nvPr/>
        </p:nvSpPr>
        <p:spPr>
          <a:xfrm>
            <a:off x="3097838" y="3237498"/>
            <a:ext cx="1480987" cy="387667"/>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sp>
        <p:nvSpPr>
          <p:cNvPr id="31" name="Rectángulo 30">
            <a:extLst>
              <a:ext uri="{FF2B5EF4-FFF2-40B4-BE49-F238E27FC236}">
                <a16:creationId xmlns:a16="http://schemas.microsoft.com/office/drawing/2014/main" id="{AA0A24D9-FCD1-4D1F-B844-60CB688A5599}"/>
              </a:ext>
            </a:extLst>
          </p:cNvPr>
          <p:cNvSpPr/>
          <p:nvPr/>
        </p:nvSpPr>
        <p:spPr>
          <a:xfrm>
            <a:off x="177320" y="3632129"/>
            <a:ext cx="2586200" cy="83236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Reliability level for each phase of the project.</a:t>
            </a:r>
            <a:br>
              <a:rPr lang="en-US" sz="1600" dirty="0">
                <a:solidFill>
                  <a:schemeClr val="tx1">
                    <a:lumMod val="75000"/>
                    <a:lumOff val="25000"/>
                  </a:schemeClr>
                </a:solidFill>
              </a:rPr>
            </a:br>
            <a:r>
              <a:rPr lang="en-US" sz="1600" dirty="0">
                <a:solidFill>
                  <a:schemeClr val="tx1">
                    <a:lumMod val="75000"/>
                    <a:lumOff val="25000"/>
                  </a:schemeClr>
                </a:solidFill>
              </a:rPr>
              <a:t>Select from drop-down list</a:t>
            </a:r>
          </a:p>
        </p:txBody>
      </p:sp>
      <p:cxnSp>
        <p:nvCxnSpPr>
          <p:cNvPr id="34" name="Conector recto 33">
            <a:extLst>
              <a:ext uri="{FF2B5EF4-FFF2-40B4-BE49-F238E27FC236}">
                <a16:creationId xmlns:a16="http://schemas.microsoft.com/office/drawing/2014/main" id="{A86A21B6-2EF5-425D-9160-CEACB5AAC2ED}"/>
              </a:ext>
            </a:extLst>
          </p:cNvPr>
          <p:cNvCxnSpPr>
            <a:cxnSpLocks/>
            <a:stCxn id="45" idx="2"/>
            <a:endCxn id="31" idx="3"/>
          </p:cNvCxnSpPr>
          <p:nvPr/>
        </p:nvCxnSpPr>
        <p:spPr>
          <a:xfrm flipH="1">
            <a:off x="2763520" y="3875814"/>
            <a:ext cx="331946" cy="17249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6" name="Rectángulo 35">
            <a:extLst>
              <a:ext uri="{FF2B5EF4-FFF2-40B4-BE49-F238E27FC236}">
                <a16:creationId xmlns:a16="http://schemas.microsoft.com/office/drawing/2014/main" id="{3DBF9AB5-132A-4EB2-9443-C244A19E782B}"/>
              </a:ext>
            </a:extLst>
          </p:cNvPr>
          <p:cNvSpPr/>
          <p:nvPr/>
        </p:nvSpPr>
        <p:spPr>
          <a:xfrm>
            <a:off x="9653169" y="4738677"/>
            <a:ext cx="2030450" cy="1323675"/>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Lower and Upper boundaries of the KPI, if applicable.</a:t>
            </a:r>
          </a:p>
          <a:p>
            <a:pPr algn="ctr"/>
            <a:r>
              <a:rPr lang="en-US" sz="1600" dirty="0">
                <a:solidFill>
                  <a:schemeClr val="tx1">
                    <a:lumMod val="75000"/>
                    <a:lumOff val="25000"/>
                  </a:schemeClr>
                </a:solidFill>
              </a:rPr>
              <a:t>For source, select from drop-down list</a:t>
            </a:r>
          </a:p>
        </p:txBody>
      </p:sp>
      <p:sp>
        <p:nvSpPr>
          <p:cNvPr id="43" name="Rectángulo 42">
            <a:extLst>
              <a:ext uri="{FF2B5EF4-FFF2-40B4-BE49-F238E27FC236}">
                <a16:creationId xmlns:a16="http://schemas.microsoft.com/office/drawing/2014/main" id="{757D1AE3-97D2-4ED8-82B1-EEA2699B55C3}"/>
              </a:ext>
            </a:extLst>
          </p:cNvPr>
          <p:cNvSpPr/>
          <p:nvPr/>
        </p:nvSpPr>
        <p:spPr>
          <a:xfrm>
            <a:off x="175896" y="4756175"/>
            <a:ext cx="2587624" cy="1037038"/>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Input data required to calculate the KPI for each phase of the project</a:t>
            </a:r>
          </a:p>
        </p:txBody>
      </p:sp>
      <p:cxnSp>
        <p:nvCxnSpPr>
          <p:cNvPr id="52" name="Conector recto 51">
            <a:extLst>
              <a:ext uri="{FF2B5EF4-FFF2-40B4-BE49-F238E27FC236}">
                <a16:creationId xmlns:a16="http://schemas.microsoft.com/office/drawing/2014/main" id="{EF57D913-C93E-4770-A59C-5518B64C29E4}"/>
              </a:ext>
            </a:extLst>
          </p:cNvPr>
          <p:cNvCxnSpPr>
            <a:cxnSpLocks/>
            <a:endCxn id="43" idx="3"/>
          </p:cNvCxnSpPr>
          <p:nvPr/>
        </p:nvCxnSpPr>
        <p:spPr>
          <a:xfrm flipH="1">
            <a:off x="2763520" y="4464489"/>
            <a:ext cx="331948" cy="81020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Rectángulo 54">
            <a:extLst>
              <a:ext uri="{FF2B5EF4-FFF2-40B4-BE49-F238E27FC236}">
                <a16:creationId xmlns:a16="http://schemas.microsoft.com/office/drawing/2014/main" id="{FC829F1B-361B-41AD-9A7B-95D6209A933C}"/>
              </a:ext>
            </a:extLst>
          </p:cNvPr>
          <p:cNvSpPr/>
          <p:nvPr/>
        </p:nvSpPr>
        <p:spPr>
          <a:xfrm>
            <a:off x="9814561" y="3143445"/>
            <a:ext cx="1483359" cy="794182"/>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Short description of the KPI</a:t>
            </a:r>
          </a:p>
        </p:txBody>
      </p:sp>
      <p:sp>
        <p:nvSpPr>
          <p:cNvPr id="37" name="Rectángulo 36">
            <a:extLst>
              <a:ext uri="{FF2B5EF4-FFF2-40B4-BE49-F238E27FC236}">
                <a16:creationId xmlns:a16="http://schemas.microsoft.com/office/drawing/2014/main" id="{038E3793-F011-444A-8D97-8292D1ED92D8}"/>
              </a:ext>
            </a:extLst>
          </p:cNvPr>
          <p:cNvSpPr/>
          <p:nvPr/>
        </p:nvSpPr>
        <p:spPr>
          <a:xfrm>
            <a:off x="177319" y="1956488"/>
            <a:ext cx="2918147" cy="1260864"/>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Description of the methodology at three different levels of reliability. In case of LEVEL KPIs, methodologies defined for LEVELs 1, 2 and 3 by JRC</a:t>
            </a:r>
          </a:p>
        </p:txBody>
      </p:sp>
      <p:cxnSp>
        <p:nvCxnSpPr>
          <p:cNvPr id="19" name="Conector recto 18">
            <a:extLst>
              <a:ext uri="{FF2B5EF4-FFF2-40B4-BE49-F238E27FC236}">
                <a16:creationId xmlns:a16="http://schemas.microsoft.com/office/drawing/2014/main" id="{DFA92707-C6E8-457C-90DB-1BD4EBA25E76}"/>
              </a:ext>
            </a:extLst>
          </p:cNvPr>
          <p:cNvCxnSpPr>
            <a:cxnSpLocks/>
            <a:stCxn id="37" idx="3"/>
            <a:endCxn id="21" idx="1"/>
          </p:cNvCxnSpPr>
          <p:nvPr/>
        </p:nvCxnSpPr>
        <p:spPr>
          <a:xfrm>
            <a:off x="3095466" y="2586920"/>
            <a:ext cx="219258" cy="70735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5" name="Elipse 44">
            <a:extLst>
              <a:ext uri="{FF2B5EF4-FFF2-40B4-BE49-F238E27FC236}">
                <a16:creationId xmlns:a16="http://schemas.microsoft.com/office/drawing/2014/main" id="{38DAF28B-F562-4759-951D-66783BACA12D}"/>
              </a:ext>
            </a:extLst>
          </p:cNvPr>
          <p:cNvSpPr/>
          <p:nvPr/>
        </p:nvSpPr>
        <p:spPr>
          <a:xfrm>
            <a:off x="3095466" y="3615154"/>
            <a:ext cx="1557814" cy="521320"/>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sp>
        <p:nvSpPr>
          <p:cNvPr id="51" name="Elipse 50">
            <a:extLst>
              <a:ext uri="{FF2B5EF4-FFF2-40B4-BE49-F238E27FC236}">
                <a16:creationId xmlns:a16="http://schemas.microsoft.com/office/drawing/2014/main" id="{E92C27BD-3270-404D-BE77-BA7D46ABBF17}"/>
              </a:ext>
            </a:extLst>
          </p:cNvPr>
          <p:cNvSpPr/>
          <p:nvPr/>
        </p:nvSpPr>
        <p:spPr>
          <a:xfrm>
            <a:off x="3060763" y="4124156"/>
            <a:ext cx="1557814" cy="521320"/>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sp>
        <p:nvSpPr>
          <p:cNvPr id="53" name="Elipse 52">
            <a:extLst>
              <a:ext uri="{FF2B5EF4-FFF2-40B4-BE49-F238E27FC236}">
                <a16:creationId xmlns:a16="http://schemas.microsoft.com/office/drawing/2014/main" id="{5CE96788-5A29-401D-8A8B-FB59BACAB8C6}"/>
              </a:ext>
            </a:extLst>
          </p:cNvPr>
          <p:cNvSpPr/>
          <p:nvPr/>
        </p:nvSpPr>
        <p:spPr>
          <a:xfrm>
            <a:off x="7538722" y="4000268"/>
            <a:ext cx="1480987" cy="247775"/>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cxnSp>
        <p:nvCxnSpPr>
          <p:cNvPr id="48" name="Conector recto 47">
            <a:extLst>
              <a:ext uri="{FF2B5EF4-FFF2-40B4-BE49-F238E27FC236}">
                <a16:creationId xmlns:a16="http://schemas.microsoft.com/office/drawing/2014/main" id="{A221A346-8ED1-4253-BDA2-456FB90D33C8}"/>
              </a:ext>
            </a:extLst>
          </p:cNvPr>
          <p:cNvCxnSpPr>
            <a:cxnSpLocks/>
            <a:stCxn id="53" idx="0"/>
            <a:endCxn id="11" idx="1"/>
          </p:cNvCxnSpPr>
          <p:nvPr/>
        </p:nvCxnSpPr>
        <p:spPr>
          <a:xfrm flipV="1">
            <a:off x="8279216" y="2150578"/>
            <a:ext cx="1535345" cy="184969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0" name="Elipse 59">
            <a:extLst>
              <a:ext uri="{FF2B5EF4-FFF2-40B4-BE49-F238E27FC236}">
                <a16:creationId xmlns:a16="http://schemas.microsoft.com/office/drawing/2014/main" id="{162320B2-8B77-454F-8457-99007D9005C5}"/>
              </a:ext>
            </a:extLst>
          </p:cNvPr>
          <p:cNvSpPr/>
          <p:nvPr/>
        </p:nvSpPr>
        <p:spPr>
          <a:xfrm>
            <a:off x="3026060" y="4645476"/>
            <a:ext cx="1422765" cy="737684"/>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cxnSp>
        <p:nvCxnSpPr>
          <p:cNvPr id="62" name="Conector recto 61">
            <a:extLst>
              <a:ext uri="{FF2B5EF4-FFF2-40B4-BE49-F238E27FC236}">
                <a16:creationId xmlns:a16="http://schemas.microsoft.com/office/drawing/2014/main" id="{112AC97A-A22B-42C3-A7D8-67C6F82FFFB1}"/>
              </a:ext>
            </a:extLst>
          </p:cNvPr>
          <p:cNvCxnSpPr>
            <a:cxnSpLocks/>
            <a:stCxn id="60" idx="6"/>
            <a:endCxn id="36" idx="1"/>
          </p:cNvCxnSpPr>
          <p:nvPr/>
        </p:nvCxnSpPr>
        <p:spPr>
          <a:xfrm>
            <a:off x="4448825" y="5014318"/>
            <a:ext cx="5204344" cy="38619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32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10363200" cy="4108026"/>
          </a:xfrm>
        </p:spPr>
        <p:txBody>
          <a:bodyPr>
            <a:normAutofit fontScale="62500" lnSpcReduction="20000"/>
          </a:bodyPr>
          <a:lstStyle/>
          <a:p>
            <a:pPr marL="0" indent="0">
              <a:buNone/>
            </a:pPr>
            <a:r>
              <a:rPr lang="de-DE" sz="2800" dirty="0"/>
              <a:t>WP1 progress</a:t>
            </a:r>
          </a:p>
          <a:p>
            <a:pPr lvl="1">
              <a:buFont typeface="Wingdings" panose="05000000000000000000" pitchFamily="2" charset="2"/>
              <a:buChar char="§"/>
            </a:pPr>
            <a:r>
              <a:rPr lang="de-DE" sz="2600" dirty="0"/>
              <a:t>Objectives</a:t>
            </a:r>
          </a:p>
          <a:p>
            <a:pPr>
              <a:buFont typeface="Wingdings" panose="05000000000000000000" pitchFamily="2" charset="2"/>
              <a:buChar char="§"/>
            </a:pPr>
            <a:r>
              <a:rPr lang="de-DE" sz="2800" dirty="0"/>
              <a:t>Task 1.1 – End-User and Business Requirements</a:t>
            </a:r>
          </a:p>
          <a:p>
            <a:pPr lvl="1">
              <a:buFont typeface="Wingdings" panose="05000000000000000000" pitchFamily="2" charset="2"/>
              <a:buChar char="§"/>
            </a:pPr>
            <a:r>
              <a:rPr lang="de-DE" sz="2600" dirty="0"/>
              <a:t>KPI definition</a:t>
            </a:r>
          </a:p>
          <a:p>
            <a:pPr lvl="2">
              <a:buFont typeface="Wingdings" panose="05000000000000000000" pitchFamily="2" charset="2"/>
              <a:buChar char="§"/>
            </a:pPr>
            <a:r>
              <a:rPr lang="de-DE" sz="2200" dirty="0"/>
              <a:t>LEVEL(s) framework</a:t>
            </a:r>
          </a:p>
          <a:p>
            <a:pPr lvl="2">
              <a:buFont typeface="Wingdings" panose="05000000000000000000" pitchFamily="2" charset="2"/>
              <a:buChar char="§"/>
            </a:pPr>
            <a:r>
              <a:rPr lang="de-DE" sz="2200" dirty="0"/>
              <a:t>PnH Key Objectives</a:t>
            </a:r>
          </a:p>
          <a:p>
            <a:pPr lvl="1">
              <a:buFont typeface="Wingdings" panose="05000000000000000000" pitchFamily="2" charset="2"/>
              <a:buChar char="§"/>
            </a:pPr>
            <a:r>
              <a:rPr lang="de-DE" sz="2600" dirty="0"/>
              <a:t>KPI external validation</a:t>
            </a:r>
          </a:p>
          <a:p>
            <a:pPr lvl="2">
              <a:buFont typeface="Wingdings" panose="05000000000000000000" pitchFamily="2" charset="2"/>
              <a:buChar char="§"/>
            </a:pPr>
            <a:r>
              <a:rPr lang="de-DE" sz="2200" dirty="0"/>
              <a:t>Current status</a:t>
            </a:r>
          </a:p>
          <a:p>
            <a:pPr lvl="2">
              <a:buFont typeface="Wingdings" panose="05000000000000000000" pitchFamily="2" charset="2"/>
              <a:buChar char="§"/>
            </a:pPr>
            <a:r>
              <a:rPr lang="de-DE" sz="2200" dirty="0"/>
              <a:t>Next steps</a:t>
            </a:r>
          </a:p>
          <a:p>
            <a:pPr lvl="1">
              <a:buFont typeface="Wingdings" panose="05000000000000000000" pitchFamily="2" charset="2"/>
              <a:buChar char="§"/>
            </a:pPr>
            <a:r>
              <a:rPr lang="de-DE" sz="2600" dirty="0"/>
              <a:t>KPI development</a:t>
            </a:r>
            <a:endParaRPr lang="de-DE" sz="2800" dirty="0"/>
          </a:p>
          <a:p>
            <a:pPr lvl="2">
              <a:buFont typeface="Wingdings" panose="05000000000000000000" pitchFamily="2" charset="2"/>
              <a:buChar char="§"/>
            </a:pPr>
            <a:r>
              <a:rPr lang="de-DE" sz="2200" dirty="0"/>
              <a:t>Current status</a:t>
            </a:r>
          </a:p>
          <a:p>
            <a:pPr lvl="2">
              <a:buFont typeface="Wingdings" panose="05000000000000000000" pitchFamily="2" charset="2"/>
              <a:buChar char="§"/>
            </a:pPr>
            <a:r>
              <a:rPr lang="de-DE" sz="2200" dirty="0"/>
              <a:t>Next steps</a:t>
            </a:r>
          </a:p>
          <a:p>
            <a:pPr>
              <a:buFont typeface="Wingdings" panose="05000000000000000000" pitchFamily="2" charset="2"/>
              <a:buChar char="§"/>
            </a:pPr>
            <a:r>
              <a:rPr lang="de-DE" sz="2800" dirty="0"/>
              <a:t>Tasks 1.2 &amp; 1.3 – </a:t>
            </a:r>
            <a:r>
              <a:rPr lang="en-US" sz="2800" dirty="0"/>
              <a:t>Use Cases, test scenarios and evaluation plans; </a:t>
            </a:r>
            <a:r>
              <a:rPr lang="en-US" sz="2800" dirty="0" err="1"/>
              <a:t>Bulding</a:t>
            </a:r>
            <a:r>
              <a:rPr lang="en-US" sz="2800" dirty="0"/>
              <a:t> types and Construction requirements</a:t>
            </a:r>
            <a:endParaRPr lang="de-DE" sz="2800" dirty="0"/>
          </a:p>
          <a:p>
            <a:pPr>
              <a:buFont typeface="Wingdings" panose="05000000000000000000" pitchFamily="2" charset="2"/>
              <a:buChar char="§"/>
            </a:pPr>
            <a:r>
              <a:rPr lang="de-DE" sz="2800" dirty="0"/>
              <a:t>Task 1.4 – </a:t>
            </a:r>
            <a:r>
              <a:rPr lang="en-US" sz="2800" dirty="0" err="1"/>
              <a:t>PnH</a:t>
            </a:r>
            <a:r>
              <a:rPr lang="en-US" sz="2800" dirty="0"/>
              <a:t> architectural design, functional and technical specifications</a:t>
            </a:r>
            <a:endParaRPr lang="de-DE" sz="2800" dirty="0"/>
          </a:p>
          <a:p>
            <a:pPr>
              <a:buFont typeface="Wingdings" panose="05000000000000000000" pitchFamily="2" charset="2"/>
              <a:buChar char="§"/>
            </a:pPr>
            <a:r>
              <a:rPr lang="de-DE" sz="2800" dirty="0"/>
              <a:t>Task 1.5 – Active-façade CFD simulation</a:t>
            </a:r>
          </a:p>
        </p:txBody>
      </p:sp>
      <p:sp>
        <p:nvSpPr>
          <p:cNvPr id="3" name="Titel 2"/>
          <p:cNvSpPr>
            <a:spLocks noGrp="1"/>
          </p:cNvSpPr>
          <p:nvPr>
            <p:ph type="title"/>
          </p:nvPr>
        </p:nvSpPr>
        <p:spPr/>
        <p:txBody>
          <a:bodyPr/>
          <a:lstStyle/>
          <a:p>
            <a:r>
              <a:rPr lang="de-DE" dirty="0"/>
              <a:t>Content</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2</a:t>
            </a:fld>
            <a:endParaRPr lang="en-US" dirty="0"/>
          </a:p>
        </p:txBody>
      </p:sp>
    </p:spTree>
    <p:extLst>
      <p:ext uri="{BB962C8B-B14F-4D97-AF65-F5344CB8AC3E}">
        <p14:creationId xmlns:p14="http://schemas.microsoft.com/office/powerpoint/2010/main" val="4935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Marcador de contenido 38">
            <a:extLst>
              <a:ext uri="{FF2B5EF4-FFF2-40B4-BE49-F238E27FC236}">
                <a16:creationId xmlns:a16="http://schemas.microsoft.com/office/drawing/2014/main" id="{68ECF30A-5F22-4ADC-9977-C0BEDAB6FE44}"/>
              </a:ext>
            </a:extLst>
          </p:cNvPr>
          <p:cNvPicPr>
            <a:picLocks noGrp="1" noChangeAspect="1"/>
          </p:cNvPicPr>
          <p:nvPr>
            <p:ph idx="1"/>
          </p:nvPr>
        </p:nvPicPr>
        <p:blipFill>
          <a:blip r:embed="rId2"/>
          <a:stretch>
            <a:fillRect/>
          </a:stretch>
        </p:blipFill>
        <p:spPr>
          <a:xfrm>
            <a:off x="3130550" y="3162300"/>
            <a:ext cx="5991225" cy="1390650"/>
          </a:xfrm>
          <a:prstGeom prst="rect">
            <a:avLst/>
          </a:prstGeom>
        </p:spPr>
      </p:pic>
      <p:sp>
        <p:nvSpPr>
          <p:cNvPr id="3" name="Titel 2"/>
          <p:cNvSpPr>
            <a:spLocks noGrp="1"/>
          </p:cNvSpPr>
          <p:nvPr>
            <p:ph type="title"/>
          </p:nvPr>
        </p:nvSpPr>
        <p:spPr/>
        <p:txBody>
          <a:bodyPr/>
          <a:lstStyle/>
          <a:p>
            <a:r>
              <a:rPr lang="de-DE" dirty="0"/>
              <a:t>Task 1.1 progress – KPI development: Summary sheet</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20</a:t>
            </a:fld>
            <a:endParaRPr lang="en-US" dirty="0"/>
          </a:p>
        </p:txBody>
      </p:sp>
      <p:sp>
        <p:nvSpPr>
          <p:cNvPr id="22" name="Rectángulo 21">
            <a:extLst>
              <a:ext uri="{FF2B5EF4-FFF2-40B4-BE49-F238E27FC236}">
                <a16:creationId xmlns:a16="http://schemas.microsoft.com/office/drawing/2014/main" id="{041E700C-7D2C-4259-9C6C-C875D2CD3572}"/>
              </a:ext>
            </a:extLst>
          </p:cNvPr>
          <p:cNvSpPr/>
          <p:nvPr/>
        </p:nvSpPr>
        <p:spPr>
          <a:xfrm>
            <a:off x="198834" y="3861164"/>
            <a:ext cx="2540000" cy="113930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KPI baseline (current scenarios value)</a:t>
            </a:r>
          </a:p>
          <a:p>
            <a:pPr algn="ctr"/>
            <a:r>
              <a:rPr lang="en-US" sz="1600" dirty="0">
                <a:solidFill>
                  <a:schemeClr val="tx1">
                    <a:lumMod val="75000"/>
                    <a:lumOff val="25000"/>
                  </a:schemeClr>
                </a:solidFill>
              </a:rPr>
              <a:t>Source of baseline value, selected from drop-down list</a:t>
            </a:r>
          </a:p>
        </p:txBody>
      </p:sp>
      <p:cxnSp>
        <p:nvCxnSpPr>
          <p:cNvPr id="24" name="Conector recto 23">
            <a:extLst>
              <a:ext uri="{FF2B5EF4-FFF2-40B4-BE49-F238E27FC236}">
                <a16:creationId xmlns:a16="http://schemas.microsoft.com/office/drawing/2014/main" id="{E65EDD61-7932-49A3-82E3-DC429AA59BAC}"/>
              </a:ext>
            </a:extLst>
          </p:cNvPr>
          <p:cNvCxnSpPr>
            <a:cxnSpLocks/>
            <a:stCxn id="22" idx="0"/>
            <a:endCxn id="32" idx="2"/>
          </p:cNvCxnSpPr>
          <p:nvPr/>
        </p:nvCxnSpPr>
        <p:spPr>
          <a:xfrm flipV="1">
            <a:off x="1468834" y="3534513"/>
            <a:ext cx="1626632" cy="32665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2" name="Elipse 31">
            <a:extLst>
              <a:ext uri="{FF2B5EF4-FFF2-40B4-BE49-F238E27FC236}">
                <a16:creationId xmlns:a16="http://schemas.microsoft.com/office/drawing/2014/main" id="{C049FF2C-7DE3-47C7-89FE-300A215A0B31}"/>
              </a:ext>
            </a:extLst>
          </p:cNvPr>
          <p:cNvSpPr/>
          <p:nvPr/>
        </p:nvSpPr>
        <p:spPr>
          <a:xfrm>
            <a:off x="3095466" y="3273344"/>
            <a:ext cx="1483359" cy="522337"/>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sp>
        <p:nvSpPr>
          <p:cNvPr id="43" name="Rectángulo 42">
            <a:extLst>
              <a:ext uri="{FF2B5EF4-FFF2-40B4-BE49-F238E27FC236}">
                <a16:creationId xmlns:a16="http://schemas.microsoft.com/office/drawing/2014/main" id="{757D1AE3-97D2-4ED8-82B1-EEA2699B55C3}"/>
              </a:ext>
            </a:extLst>
          </p:cNvPr>
          <p:cNvSpPr/>
          <p:nvPr/>
        </p:nvSpPr>
        <p:spPr>
          <a:xfrm>
            <a:off x="9611361" y="3651552"/>
            <a:ext cx="2042160" cy="743199"/>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Additional comments, if required</a:t>
            </a:r>
          </a:p>
        </p:txBody>
      </p:sp>
      <p:sp>
        <p:nvSpPr>
          <p:cNvPr id="50" name="Elipse 49">
            <a:extLst>
              <a:ext uri="{FF2B5EF4-FFF2-40B4-BE49-F238E27FC236}">
                <a16:creationId xmlns:a16="http://schemas.microsoft.com/office/drawing/2014/main" id="{B22B0E9B-F87A-4897-A4F9-3CF7BA09F2A6}"/>
              </a:ext>
            </a:extLst>
          </p:cNvPr>
          <p:cNvSpPr/>
          <p:nvPr/>
        </p:nvSpPr>
        <p:spPr>
          <a:xfrm>
            <a:off x="3063954" y="3786573"/>
            <a:ext cx="1640126" cy="522337"/>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cxnSp>
        <p:nvCxnSpPr>
          <p:cNvPr id="52" name="Conector recto 51">
            <a:extLst>
              <a:ext uri="{FF2B5EF4-FFF2-40B4-BE49-F238E27FC236}">
                <a16:creationId xmlns:a16="http://schemas.microsoft.com/office/drawing/2014/main" id="{EF57D913-C93E-4770-A59C-5518B64C29E4}"/>
              </a:ext>
            </a:extLst>
          </p:cNvPr>
          <p:cNvCxnSpPr>
            <a:cxnSpLocks/>
            <a:stCxn id="50" idx="4"/>
            <a:endCxn id="51" idx="1"/>
          </p:cNvCxnSpPr>
          <p:nvPr/>
        </p:nvCxnSpPr>
        <p:spPr>
          <a:xfrm>
            <a:off x="3884017" y="4308910"/>
            <a:ext cx="820063" cy="92119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51" name="Rectángulo 50">
            <a:extLst>
              <a:ext uri="{FF2B5EF4-FFF2-40B4-BE49-F238E27FC236}">
                <a16:creationId xmlns:a16="http://schemas.microsoft.com/office/drawing/2014/main" id="{191B9CCE-2326-454E-97A5-D71AA76026CB}"/>
              </a:ext>
            </a:extLst>
          </p:cNvPr>
          <p:cNvSpPr/>
          <p:nvPr/>
        </p:nvSpPr>
        <p:spPr>
          <a:xfrm>
            <a:off x="4704080" y="4660453"/>
            <a:ext cx="2540000" cy="1139300"/>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a:solidFill>
                  <a:schemeClr val="tx1">
                    <a:lumMod val="75000"/>
                    <a:lumOff val="25000"/>
                  </a:schemeClr>
                </a:solidFill>
              </a:rPr>
              <a:t>KPI Pilot phase value (from Pilot demonstratives)</a:t>
            </a:r>
          </a:p>
          <a:p>
            <a:pPr algn="ctr"/>
            <a:r>
              <a:rPr lang="en-US" sz="1600" dirty="0">
                <a:solidFill>
                  <a:schemeClr val="tx1">
                    <a:lumMod val="75000"/>
                    <a:lumOff val="25000"/>
                  </a:schemeClr>
                </a:solidFill>
              </a:rPr>
              <a:t>Source of Pilot phase value, selected from drop-down list</a:t>
            </a:r>
          </a:p>
        </p:txBody>
      </p:sp>
      <p:sp>
        <p:nvSpPr>
          <p:cNvPr id="57" name="Elipse 56">
            <a:extLst>
              <a:ext uri="{FF2B5EF4-FFF2-40B4-BE49-F238E27FC236}">
                <a16:creationId xmlns:a16="http://schemas.microsoft.com/office/drawing/2014/main" id="{6D19DDBC-848D-4D44-BE66-F20DD660C009}"/>
              </a:ext>
            </a:extLst>
          </p:cNvPr>
          <p:cNvSpPr/>
          <p:nvPr/>
        </p:nvSpPr>
        <p:spPr>
          <a:xfrm>
            <a:off x="5354320" y="4082510"/>
            <a:ext cx="1483359" cy="348304"/>
          </a:xfrm>
          <a:prstGeom prst="ellipse">
            <a:avLst/>
          </a:prstGeom>
          <a:noFill/>
          <a:ln>
            <a:solidFill>
              <a:srgbClr val="C0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ca-ES"/>
          </a:p>
        </p:txBody>
      </p:sp>
      <p:cxnSp>
        <p:nvCxnSpPr>
          <p:cNvPr id="59" name="Conector recto 58">
            <a:extLst>
              <a:ext uri="{FF2B5EF4-FFF2-40B4-BE49-F238E27FC236}">
                <a16:creationId xmlns:a16="http://schemas.microsoft.com/office/drawing/2014/main" id="{CC8D58C7-18CF-4199-A21D-B2343A4C3BF1}"/>
              </a:ext>
            </a:extLst>
          </p:cNvPr>
          <p:cNvCxnSpPr>
            <a:stCxn id="57" idx="6"/>
            <a:endCxn id="43" idx="1"/>
          </p:cNvCxnSpPr>
          <p:nvPr/>
        </p:nvCxnSpPr>
        <p:spPr>
          <a:xfrm flipV="1">
            <a:off x="6837679" y="4023152"/>
            <a:ext cx="2773682" cy="23351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3664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Upcoming tasks for the following weeks:</a:t>
            </a:r>
          </a:p>
          <a:p>
            <a:pPr>
              <a:buFont typeface="Wingdings" panose="05000000000000000000" pitchFamily="2" charset="2"/>
              <a:buChar char="§"/>
            </a:pPr>
            <a:r>
              <a:rPr lang="de-DE" dirty="0"/>
              <a:t> KPI assignment to PnH partners for their development</a:t>
            </a:r>
          </a:p>
          <a:p>
            <a:pPr lvl="1">
              <a:buFont typeface="Wingdings" panose="05000000000000000000" pitchFamily="2" charset="2"/>
              <a:buChar char="§"/>
            </a:pPr>
            <a:r>
              <a:rPr lang="de-DE" dirty="0"/>
              <a:t>2-week period for closing the definitive list of which KPIs are developed by each partner(s)</a:t>
            </a:r>
          </a:p>
          <a:p>
            <a:pPr>
              <a:buFont typeface="Wingdings" panose="05000000000000000000" pitchFamily="2" charset="2"/>
              <a:buChar char="§"/>
            </a:pPr>
            <a:r>
              <a:rPr lang="de-DE" dirty="0"/>
              <a:t> KPI development:</a:t>
            </a:r>
          </a:p>
          <a:p>
            <a:pPr lvl="1">
              <a:buFont typeface="Wingdings" panose="05000000000000000000" pitchFamily="2" charset="2"/>
              <a:buChar char="§"/>
            </a:pPr>
            <a:r>
              <a:rPr lang="de-DE" dirty="0"/>
              <a:t>General information: definition, units, etc.</a:t>
            </a:r>
          </a:p>
          <a:p>
            <a:pPr lvl="1">
              <a:buFont typeface="Wingdings" panose="05000000000000000000" pitchFamily="2" charset="2"/>
              <a:buChar char="§"/>
            </a:pPr>
            <a:r>
              <a:rPr lang="de-DE" dirty="0"/>
              <a:t>Methodologies definition</a:t>
            </a:r>
          </a:p>
          <a:p>
            <a:pPr lvl="1">
              <a:buFont typeface="Wingdings" panose="05000000000000000000" pitchFamily="2" charset="2"/>
              <a:buChar char="§"/>
            </a:pPr>
            <a:r>
              <a:rPr lang="de-DE" dirty="0"/>
              <a:t>Boundaries setting</a:t>
            </a:r>
          </a:p>
          <a:p>
            <a:pPr>
              <a:buFont typeface="Wingdings" panose="05000000000000000000" pitchFamily="2" charset="2"/>
              <a:buChar char="§"/>
            </a:pPr>
            <a:r>
              <a:rPr lang="de-DE" dirty="0"/>
              <a:t> Workshop to discuss the defined KPIs</a:t>
            </a:r>
          </a:p>
          <a:p>
            <a:pPr>
              <a:buFont typeface="Wingdings" panose="05000000000000000000" pitchFamily="2" charset="2"/>
              <a:buChar char="§"/>
            </a:pPr>
            <a:r>
              <a:rPr lang="de-DE" dirty="0"/>
              <a:t> KPI definition refinement</a:t>
            </a:r>
          </a:p>
          <a:p>
            <a:pPr>
              <a:buFont typeface="Wingdings" panose="05000000000000000000" pitchFamily="2" charset="2"/>
              <a:buChar char="§"/>
            </a:pPr>
            <a:r>
              <a:rPr lang="de-DE" dirty="0"/>
              <a:t> Definitive definition of all PnH project KPIs</a:t>
            </a:r>
          </a:p>
        </p:txBody>
      </p:sp>
      <p:sp>
        <p:nvSpPr>
          <p:cNvPr id="3" name="Titel 2"/>
          <p:cNvSpPr>
            <a:spLocks noGrp="1"/>
          </p:cNvSpPr>
          <p:nvPr>
            <p:ph type="title"/>
          </p:nvPr>
        </p:nvSpPr>
        <p:spPr/>
        <p:txBody>
          <a:bodyPr/>
          <a:lstStyle/>
          <a:p>
            <a:r>
              <a:rPr lang="de-DE" dirty="0"/>
              <a:t>Task 1.1 progress – KPI definition</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21</a:t>
            </a:fld>
            <a:endParaRPr lang="en-US" dirty="0"/>
          </a:p>
        </p:txBody>
      </p:sp>
    </p:spTree>
    <p:extLst>
      <p:ext uri="{BB962C8B-B14F-4D97-AF65-F5344CB8AC3E}">
        <p14:creationId xmlns:p14="http://schemas.microsoft.com/office/powerpoint/2010/main" val="29903025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6" name="Conector: angular 85">
            <a:extLst>
              <a:ext uri="{FF2B5EF4-FFF2-40B4-BE49-F238E27FC236}">
                <a16:creationId xmlns:a16="http://schemas.microsoft.com/office/drawing/2014/main" id="{A9619C83-166F-4C40-B979-60607702DD47}"/>
              </a:ext>
            </a:extLst>
          </p:cNvPr>
          <p:cNvCxnSpPr>
            <a:cxnSpLocks/>
            <a:stCxn id="70" idx="0"/>
            <a:endCxn id="35" idx="2"/>
          </p:cNvCxnSpPr>
          <p:nvPr/>
        </p:nvCxnSpPr>
        <p:spPr>
          <a:xfrm rot="5400000" flipH="1" flipV="1">
            <a:off x="7843357" y="2636489"/>
            <a:ext cx="1378003" cy="768058"/>
          </a:xfrm>
          <a:prstGeom prst="bentConnector3">
            <a:avLst>
              <a:gd name="adj1" fmla="val 21983"/>
            </a:avLst>
          </a:prstGeom>
          <a:ln w="28575"/>
        </p:spPr>
        <p:style>
          <a:lnRef idx="1">
            <a:schemeClr val="accent2"/>
          </a:lnRef>
          <a:fillRef idx="0">
            <a:schemeClr val="accent2"/>
          </a:fillRef>
          <a:effectRef idx="0">
            <a:schemeClr val="accent2"/>
          </a:effectRef>
          <a:fontRef idx="minor">
            <a:schemeClr val="tx1"/>
          </a:fontRef>
        </p:style>
      </p:cxnSp>
      <p:cxnSp>
        <p:nvCxnSpPr>
          <p:cNvPr id="79" name="Conector: angular 78">
            <a:extLst>
              <a:ext uri="{FF2B5EF4-FFF2-40B4-BE49-F238E27FC236}">
                <a16:creationId xmlns:a16="http://schemas.microsoft.com/office/drawing/2014/main" id="{2A4E4DA4-C502-490F-B190-5440977BA54B}"/>
              </a:ext>
            </a:extLst>
          </p:cNvPr>
          <p:cNvCxnSpPr>
            <a:cxnSpLocks/>
            <a:stCxn id="40" idx="0"/>
            <a:endCxn id="77" idx="2"/>
          </p:cNvCxnSpPr>
          <p:nvPr/>
        </p:nvCxnSpPr>
        <p:spPr>
          <a:xfrm rot="5400000" flipH="1" flipV="1">
            <a:off x="6312621" y="2085424"/>
            <a:ext cx="1381802" cy="1802651"/>
          </a:xfrm>
          <a:prstGeom prst="bentConnector3">
            <a:avLst>
              <a:gd name="adj1" fmla="val 15442"/>
            </a:avLst>
          </a:prstGeom>
          <a:ln w="28575"/>
        </p:spPr>
        <p:style>
          <a:lnRef idx="1">
            <a:schemeClr val="accent2"/>
          </a:lnRef>
          <a:fillRef idx="0">
            <a:schemeClr val="accent2"/>
          </a:fillRef>
          <a:effectRef idx="0">
            <a:schemeClr val="accent2"/>
          </a:effectRef>
          <a:fontRef idx="minor">
            <a:schemeClr val="tx1"/>
          </a:fontRef>
        </p:style>
      </p:cxnSp>
      <p:cxnSp>
        <p:nvCxnSpPr>
          <p:cNvPr id="26" name="Conector: angular 25">
            <a:extLst>
              <a:ext uri="{FF2B5EF4-FFF2-40B4-BE49-F238E27FC236}">
                <a16:creationId xmlns:a16="http://schemas.microsoft.com/office/drawing/2014/main" id="{1861E6A9-2AC3-4226-8001-FF2C30A76628}"/>
              </a:ext>
            </a:extLst>
          </p:cNvPr>
          <p:cNvCxnSpPr>
            <a:cxnSpLocks/>
            <a:stCxn id="56" idx="0"/>
            <a:endCxn id="34" idx="2"/>
          </p:cNvCxnSpPr>
          <p:nvPr/>
        </p:nvCxnSpPr>
        <p:spPr>
          <a:xfrm rot="5400000" flipH="1" flipV="1">
            <a:off x="4902833" y="1458868"/>
            <a:ext cx="1374489" cy="3068024"/>
          </a:xfrm>
          <a:prstGeom prst="bentConnector3">
            <a:avLst>
              <a:gd name="adj1" fmla="val 29303"/>
            </a:avLst>
          </a:prstGeom>
          <a:ln w="28575"/>
        </p:spPr>
        <p:style>
          <a:lnRef idx="1">
            <a:schemeClr val="accent2"/>
          </a:lnRef>
          <a:fillRef idx="0">
            <a:schemeClr val="accent2"/>
          </a:fillRef>
          <a:effectRef idx="0">
            <a:schemeClr val="accent2"/>
          </a:effectRef>
          <a:fontRef idx="minor">
            <a:schemeClr val="tx1"/>
          </a:fontRef>
        </p:style>
      </p:cxnSp>
      <p:sp>
        <p:nvSpPr>
          <p:cNvPr id="2" name="Inhaltsplatzhalter 1"/>
          <p:cNvSpPr>
            <a:spLocks noGrp="1"/>
          </p:cNvSpPr>
          <p:nvPr>
            <p:ph idx="1"/>
          </p:nvPr>
        </p:nvSpPr>
        <p:spPr>
          <a:xfrm>
            <a:off x="1097279" y="1845734"/>
            <a:ext cx="10325841" cy="4023360"/>
          </a:xfrm>
        </p:spPr>
        <p:txBody>
          <a:bodyPr>
            <a:normAutofit/>
          </a:bodyPr>
          <a:lstStyle/>
          <a:p>
            <a:endParaRPr lang="de-DE" dirty="0"/>
          </a:p>
          <a:p>
            <a:endParaRPr lang="de-DE" dirty="0"/>
          </a:p>
          <a:p>
            <a:endParaRPr lang="de-DE" dirty="0"/>
          </a:p>
          <a:p>
            <a:endParaRPr lang="de-DE" dirty="0"/>
          </a:p>
          <a:p>
            <a:endParaRPr lang="de-DE" dirty="0"/>
          </a:p>
          <a:p>
            <a:endParaRPr lang="de-DE" sz="1400" dirty="0"/>
          </a:p>
          <a:p>
            <a:endParaRPr lang="de-DE" sz="1400" dirty="0"/>
          </a:p>
        </p:txBody>
      </p:sp>
      <p:cxnSp>
        <p:nvCxnSpPr>
          <p:cNvPr id="27" name="Conector: angular 26">
            <a:extLst>
              <a:ext uri="{FF2B5EF4-FFF2-40B4-BE49-F238E27FC236}">
                <a16:creationId xmlns:a16="http://schemas.microsoft.com/office/drawing/2014/main" id="{7F32A461-82BD-40F2-BD49-3FC99838B54E}"/>
              </a:ext>
            </a:extLst>
          </p:cNvPr>
          <p:cNvCxnSpPr>
            <a:cxnSpLocks/>
            <a:stCxn id="23" idx="0"/>
            <a:endCxn id="31" idx="2"/>
          </p:cNvCxnSpPr>
          <p:nvPr/>
        </p:nvCxnSpPr>
        <p:spPr>
          <a:xfrm rot="5400000" flipH="1" flipV="1">
            <a:off x="1942489" y="2219994"/>
            <a:ext cx="1354034" cy="1564586"/>
          </a:xfrm>
          <a:prstGeom prst="bentConnector3">
            <a:avLst>
              <a:gd name="adj1" fmla="val 31992"/>
            </a:avLst>
          </a:prstGeom>
          <a:ln w="28575"/>
        </p:spPr>
        <p:style>
          <a:lnRef idx="1">
            <a:schemeClr val="accent2"/>
          </a:lnRef>
          <a:fillRef idx="0">
            <a:schemeClr val="accent2"/>
          </a:fillRef>
          <a:effectRef idx="0">
            <a:schemeClr val="accent2"/>
          </a:effectRef>
          <a:fontRef idx="minor">
            <a:schemeClr val="tx1"/>
          </a:fontRef>
        </p:style>
      </p:cxnSp>
      <p:cxnSp>
        <p:nvCxnSpPr>
          <p:cNvPr id="19" name="Conector: angular 18">
            <a:extLst>
              <a:ext uri="{FF2B5EF4-FFF2-40B4-BE49-F238E27FC236}">
                <a16:creationId xmlns:a16="http://schemas.microsoft.com/office/drawing/2014/main" id="{5F9D017E-A0BD-4267-AD73-EBC9CAD2EA08}"/>
              </a:ext>
            </a:extLst>
          </p:cNvPr>
          <p:cNvCxnSpPr>
            <a:cxnSpLocks/>
            <a:stCxn id="15" idx="0"/>
            <a:endCxn id="36" idx="2"/>
          </p:cNvCxnSpPr>
          <p:nvPr/>
        </p:nvCxnSpPr>
        <p:spPr>
          <a:xfrm rot="5400000" flipH="1" flipV="1">
            <a:off x="9972405" y="2937282"/>
            <a:ext cx="1393024" cy="91022"/>
          </a:xfrm>
          <a:prstGeom prst="bentConnector3">
            <a:avLst>
              <a:gd name="adj1" fmla="val 33954"/>
            </a:avLst>
          </a:prstGeom>
          <a:ln w="28575"/>
        </p:spPr>
        <p:style>
          <a:lnRef idx="1">
            <a:schemeClr val="accent2"/>
          </a:lnRef>
          <a:fillRef idx="0">
            <a:schemeClr val="accent2"/>
          </a:fillRef>
          <a:effectRef idx="0">
            <a:schemeClr val="accent2"/>
          </a:effectRef>
          <a:fontRef idx="minor">
            <a:schemeClr val="tx1"/>
          </a:fontRef>
        </p:style>
      </p:cxnSp>
      <p:sp>
        <p:nvSpPr>
          <p:cNvPr id="3" name="Titel 2"/>
          <p:cNvSpPr>
            <a:spLocks noGrp="1"/>
          </p:cNvSpPr>
          <p:nvPr>
            <p:ph type="title"/>
          </p:nvPr>
        </p:nvSpPr>
        <p:spPr/>
        <p:txBody>
          <a:bodyPr/>
          <a:lstStyle/>
          <a:p>
            <a:r>
              <a:rPr lang="de-DE" dirty="0"/>
              <a:t>Task 1.1 upcoming tasks – KPI methodologies definition</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22</a:t>
            </a:fld>
            <a:endParaRPr lang="en-US" dirty="0"/>
          </a:p>
        </p:txBody>
      </p:sp>
      <p:graphicFrame>
        <p:nvGraphicFramePr>
          <p:cNvPr id="6" name="Marcador de contenido 5">
            <a:extLst>
              <a:ext uri="{FF2B5EF4-FFF2-40B4-BE49-F238E27FC236}">
                <a16:creationId xmlns:a16="http://schemas.microsoft.com/office/drawing/2014/main" id="{248D8708-A8D8-4DD7-8C75-A1667053F02E}"/>
              </a:ext>
            </a:extLst>
          </p:cNvPr>
          <p:cNvGraphicFramePr>
            <a:graphicFrameLocks/>
          </p:cNvGraphicFramePr>
          <p:nvPr>
            <p:extLst/>
          </p:nvPr>
        </p:nvGraphicFramePr>
        <p:xfrm>
          <a:off x="1097279" y="2318149"/>
          <a:ext cx="10058401" cy="604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Rectángulo 14">
            <a:extLst>
              <a:ext uri="{FF2B5EF4-FFF2-40B4-BE49-F238E27FC236}">
                <a16:creationId xmlns:a16="http://schemas.microsoft.com/office/drawing/2014/main" id="{3CAAFC43-E6DA-4EBA-B118-F857687EFE35}"/>
              </a:ext>
            </a:extLst>
          </p:cNvPr>
          <p:cNvSpPr/>
          <p:nvPr/>
        </p:nvSpPr>
        <p:spPr>
          <a:xfrm>
            <a:off x="9281636" y="3679305"/>
            <a:ext cx="2683540" cy="1266140"/>
          </a:xfrm>
          <a:prstGeom prst="rect">
            <a:avLst/>
          </a:prstGeom>
          <a:ln w="28575"/>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t>KPI methodologies defined</a:t>
            </a:r>
          </a:p>
        </p:txBody>
      </p:sp>
      <p:sp>
        <p:nvSpPr>
          <p:cNvPr id="23" name="Rectángulo 22">
            <a:extLst>
              <a:ext uri="{FF2B5EF4-FFF2-40B4-BE49-F238E27FC236}">
                <a16:creationId xmlns:a16="http://schemas.microsoft.com/office/drawing/2014/main" id="{7B5D1B82-EB93-48BC-BD25-5ACF31739B38}"/>
              </a:ext>
            </a:extLst>
          </p:cNvPr>
          <p:cNvSpPr/>
          <p:nvPr/>
        </p:nvSpPr>
        <p:spPr>
          <a:xfrm>
            <a:off x="768879" y="3679304"/>
            <a:ext cx="2136667" cy="1268616"/>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KPI assignment for methodologies definition (AIGUASOL)</a:t>
            </a:r>
          </a:p>
        </p:txBody>
      </p:sp>
      <p:sp>
        <p:nvSpPr>
          <p:cNvPr id="40" name="Rectángulo 39">
            <a:extLst>
              <a:ext uri="{FF2B5EF4-FFF2-40B4-BE49-F238E27FC236}">
                <a16:creationId xmlns:a16="http://schemas.microsoft.com/office/drawing/2014/main" id="{AE07DD3F-690A-4A9D-B8C3-E62803A6C24C}"/>
              </a:ext>
            </a:extLst>
          </p:cNvPr>
          <p:cNvSpPr/>
          <p:nvPr/>
        </p:nvSpPr>
        <p:spPr>
          <a:xfrm>
            <a:off x="5206584" y="3677650"/>
            <a:ext cx="1791226" cy="1267795"/>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(Mid-Apr) Workshop to discuss (ALL)</a:t>
            </a:r>
          </a:p>
        </p:txBody>
      </p:sp>
      <p:sp>
        <p:nvSpPr>
          <p:cNvPr id="56" name="Rectángulo 55">
            <a:extLst>
              <a:ext uri="{FF2B5EF4-FFF2-40B4-BE49-F238E27FC236}">
                <a16:creationId xmlns:a16="http://schemas.microsoft.com/office/drawing/2014/main" id="{F6538B3B-A12E-4405-BCD3-518B7BD280CC}"/>
              </a:ext>
            </a:extLst>
          </p:cNvPr>
          <p:cNvSpPr/>
          <p:nvPr/>
        </p:nvSpPr>
        <p:spPr>
          <a:xfrm>
            <a:off x="3160452" y="3680124"/>
            <a:ext cx="1791226" cy="1267795"/>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(1</a:t>
            </a:r>
            <a:r>
              <a:rPr lang="en-US" sz="2000" b="1" baseline="30000" dirty="0"/>
              <a:t>st</a:t>
            </a:r>
            <a:r>
              <a:rPr lang="en-US" sz="2000" b="1" dirty="0"/>
              <a:t> Apr) KPI methodologies developed (ALL)</a:t>
            </a:r>
          </a:p>
        </p:txBody>
      </p:sp>
      <p:sp>
        <p:nvSpPr>
          <p:cNvPr id="30" name="33 CuadroTexto">
            <a:extLst>
              <a:ext uri="{FF2B5EF4-FFF2-40B4-BE49-F238E27FC236}">
                <a16:creationId xmlns:a16="http://schemas.microsoft.com/office/drawing/2014/main" id="{13F9A7E8-A86C-42B0-9431-D0444A96B58A}"/>
              </a:ext>
            </a:extLst>
          </p:cNvPr>
          <p:cNvSpPr txBox="1"/>
          <p:nvPr/>
        </p:nvSpPr>
        <p:spPr>
          <a:xfrm>
            <a:off x="1250476" y="1838960"/>
            <a:ext cx="832324"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JAN</a:t>
            </a:r>
            <a:endParaRPr lang="es-ES" sz="2400" dirty="0">
              <a:solidFill>
                <a:srgbClr val="379901"/>
              </a:solidFill>
              <a:latin typeface="Aharoni" panose="02010803020104030203" pitchFamily="2" charset="-79"/>
              <a:cs typeface="Aharoni" panose="02010803020104030203" pitchFamily="2" charset="-79"/>
            </a:endParaRPr>
          </a:p>
        </p:txBody>
      </p:sp>
      <p:sp>
        <p:nvSpPr>
          <p:cNvPr id="31" name="33 CuadroTexto">
            <a:extLst>
              <a:ext uri="{FF2B5EF4-FFF2-40B4-BE49-F238E27FC236}">
                <a16:creationId xmlns:a16="http://schemas.microsoft.com/office/drawing/2014/main" id="{13EC2D89-808A-4EF5-A8F5-694482CC3D14}"/>
              </a:ext>
            </a:extLst>
          </p:cNvPr>
          <p:cNvSpPr txBox="1"/>
          <p:nvPr/>
        </p:nvSpPr>
        <p:spPr>
          <a:xfrm>
            <a:off x="2949440" y="1832832"/>
            <a:ext cx="90471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FEB</a:t>
            </a:r>
            <a:endParaRPr lang="es-ES" sz="2400" dirty="0">
              <a:solidFill>
                <a:srgbClr val="379901"/>
              </a:solidFill>
              <a:latin typeface="Aharoni" panose="02010803020104030203" pitchFamily="2" charset="-79"/>
              <a:cs typeface="Aharoni" panose="02010803020104030203" pitchFamily="2" charset="-79"/>
            </a:endParaRPr>
          </a:p>
        </p:txBody>
      </p:sp>
      <p:sp>
        <p:nvSpPr>
          <p:cNvPr id="32" name="33 CuadroTexto">
            <a:extLst>
              <a:ext uri="{FF2B5EF4-FFF2-40B4-BE49-F238E27FC236}">
                <a16:creationId xmlns:a16="http://schemas.microsoft.com/office/drawing/2014/main" id="{09A0550B-66E5-43C5-94BC-A7CCD39223AE}"/>
              </a:ext>
            </a:extLst>
          </p:cNvPr>
          <p:cNvSpPr txBox="1"/>
          <p:nvPr/>
        </p:nvSpPr>
        <p:spPr>
          <a:xfrm>
            <a:off x="4754061" y="1820706"/>
            <a:ext cx="1015682"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MAR</a:t>
            </a:r>
            <a:endParaRPr lang="es-ES" sz="2400" dirty="0">
              <a:solidFill>
                <a:srgbClr val="379901"/>
              </a:solidFill>
              <a:latin typeface="Aharoni" panose="02010803020104030203" pitchFamily="2" charset="-79"/>
              <a:cs typeface="Aharoni" panose="02010803020104030203" pitchFamily="2" charset="-79"/>
            </a:endParaRPr>
          </a:p>
        </p:txBody>
      </p:sp>
      <p:sp>
        <p:nvSpPr>
          <p:cNvPr id="34" name="33 CuadroTexto">
            <a:extLst>
              <a:ext uri="{FF2B5EF4-FFF2-40B4-BE49-F238E27FC236}">
                <a16:creationId xmlns:a16="http://schemas.microsoft.com/office/drawing/2014/main" id="{0068B476-1FC2-4F43-9EA1-8985382CD3BC}"/>
              </a:ext>
            </a:extLst>
          </p:cNvPr>
          <p:cNvSpPr txBox="1"/>
          <p:nvPr/>
        </p:nvSpPr>
        <p:spPr>
          <a:xfrm>
            <a:off x="6671730" y="1813197"/>
            <a:ext cx="90471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APR</a:t>
            </a:r>
            <a:endParaRPr lang="es-ES" sz="2400" dirty="0">
              <a:solidFill>
                <a:srgbClr val="379901"/>
              </a:solidFill>
              <a:latin typeface="Aharoni" panose="02010803020104030203" pitchFamily="2" charset="-79"/>
              <a:cs typeface="Aharoni" panose="02010803020104030203" pitchFamily="2" charset="-79"/>
            </a:endParaRPr>
          </a:p>
        </p:txBody>
      </p:sp>
      <p:sp>
        <p:nvSpPr>
          <p:cNvPr id="35" name="33 CuadroTexto">
            <a:extLst>
              <a:ext uri="{FF2B5EF4-FFF2-40B4-BE49-F238E27FC236}">
                <a16:creationId xmlns:a16="http://schemas.microsoft.com/office/drawing/2014/main" id="{E6D7D036-E2C7-4079-A05B-7580CFBD7B3B}"/>
              </a:ext>
            </a:extLst>
          </p:cNvPr>
          <p:cNvSpPr txBox="1"/>
          <p:nvPr/>
        </p:nvSpPr>
        <p:spPr>
          <a:xfrm>
            <a:off x="8474268" y="1839078"/>
            <a:ext cx="88423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MAY</a:t>
            </a:r>
            <a:endParaRPr lang="es-ES" sz="2400" dirty="0">
              <a:solidFill>
                <a:srgbClr val="379901"/>
              </a:solidFill>
              <a:latin typeface="Aharoni" panose="02010803020104030203" pitchFamily="2" charset="-79"/>
              <a:cs typeface="Aharoni" panose="02010803020104030203" pitchFamily="2" charset="-79"/>
            </a:endParaRPr>
          </a:p>
        </p:txBody>
      </p:sp>
      <p:sp>
        <p:nvSpPr>
          <p:cNvPr id="36" name="33 CuadroTexto">
            <a:extLst>
              <a:ext uri="{FF2B5EF4-FFF2-40B4-BE49-F238E27FC236}">
                <a16:creationId xmlns:a16="http://schemas.microsoft.com/office/drawing/2014/main" id="{B2A34B2B-0199-4F2B-9905-4029365751B5}"/>
              </a:ext>
            </a:extLst>
          </p:cNvPr>
          <p:cNvSpPr txBox="1"/>
          <p:nvPr/>
        </p:nvSpPr>
        <p:spPr>
          <a:xfrm>
            <a:off x="10256326" y="1793843"/>
            <a:ext cx="916204"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JUN</a:t>
            </a:r>
            <a:endParaRPr lang="es-ES" sz="2400" dirty="0">
              <a:solidFill>
                <a:srgbClr val="379901"/>
              </a:solidFill>
              <a:latin typeface="Aharoni" panose="02010803020104030203" pitchFamily="2" charset="-79"/>
              <a:cs typeface="Aharoni" panose="02010803020104030203" pitchFamily="2" charset="-79"/>
            </a:endParaRPr>
          </a:p>
        </p:txBody>
      </p:sp>
      <p:sp>
        <p:nvSpPr>
          <p:cNvPr id="70" name="Rectángulo 69">
            <a:extLst>
              <a:ext uri="{FF2B5EF4-FFF2-40B4-BE49-F238E27FC236}">
                <a16:creationId xmlns:a16="http://schemas.microsoft.com/office/drawing/2014/main" id="{89D7803C-5AEA-47B1-81FA-FBF81243538E}"/>
              </a:ext>
            </a:extLst>
          </p:cNvPr>
          <p:cNvSpPr/>
          <p:nvPr/>
        </p:nvSpPr>
        <p:spPr>
          <a:xfrm>
            <a:off x="7252716" y="3709519"/>
            <a:ext cx="1791226" cy="1235926"/>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000" b="1" dirty="0"/>
              <a:t>Methodologies refining (ALL)</a:t>
            </a:r>
          </a:p>
        </p:txBody>
      </p:sp>
      <p:sp>
        <p:nvSpPr>
          <p:cNvPr id="77" name="CuadroTexto 76">
            <a:extLst>
              <a:ext uri="{FF2B5EF4-FFF2-40B4-BE49-F238E27FC236}">
                <a16:creationId xmlns:a16="http://schemas.microsoft.com/office/drawing/2014/main" id="{5A0F6007-39E2-422E-88AE-F87AA9842173}"/>
              </a:ext>
            </a:extLst>
          </p:cNvPr>
          <p:cNvSpPr txBox="1"/>
          <p:nvPr/>
        </p:nvSpPr>
        <p:spPr>
          <a:xfrm>
            <a:off x="7813408" y="1926516"/>
            <a:ext cx="182880" cy="369332"/>
          </a:xfrm>
          <a:prstGeom prst="rect">
            <a:avLst/>
          </a:prstGeom>
          <a:noFill/>
        </p:spPr>
        <p:txBody>
          <a:bodyPr wrap="square" rtlCol="0">
            <a:spAutoFit/>
          </a:bodyPr>
          <a:lstStyle/>
          <a:p>
            <a:r>
              <a:rPr lang="es-ES" dirty="0"/>
              <a:t>  </a:t>
            </a:r>
            <a:endParaRPr lang="ca-ES" dirty="0"/>
          </a:p>
        </p:txBody>
      </p:sp>
    </p:spTree>
    <p:extLst>
      <p:ext uri="{BB962C8B-B14F-4D97-AF65-F5344CB8AC3E}">
        <p14:creationId xmlns:p14="http://schemas.microsoft.com/office/powerpoint/2010/main" val="3007096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10312400" cy="4138506"/>
          </a:xfrm>
        </p:spPr>
        <p:txBody>
          <a:bodyPr>
            <a:normAutofit/>
          </a:bodyPr>
          <a:lstStyle/>
          <a:p>
            <a:pPr marL="0" indent="0">
              <a:buNone/>
            </a:pPr>
            <a:r>
              <a:rPr lang="de-DE" dirty="0"/>
              <a:t>Regarding building information, it will be thoroughly addressed in other parts of the Agenda of this meeting, by each bulding type</a:t>
            </a:r>
          </a:p>
        </p:txBody>
      </p:sp>
      <p:sp>
        <p:nvSpPr>
          <p:cNvPr id="3" name="Titel 2"/>
          <p:cNvSpPr>
            <a:spLocks noGrp="1"/>
          </p:cNvSpPr>
          <p:nvPr>
            <p:ph type="title"/>
          </p:nvPr>
        </p:nvSpPr>
        <p:spPr/>
        <p:txBody>
          <a:bodyPr/>
          <a:lstStyle/>
          <a:p>
            <a:r>
              <a:rPr lang="de-DE" dirty="0"/>
              <a:t>WP1 – Tasks 1.2 &amp; 1.3</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23</a:t>
            </a:fld>
            <a:endParaRPr lang="en-US" dirty="0"/>
          </a:p>
        </p:txBody>
      </p:sp>
    </p:spTree>
    <p:extLst>
      <p:ext uri="{BB962C8B-B14F-4D97-AF65-F5344CB8AC3E}">
        <p14:creationId xmlns:p14="http://schemas.microsoft.com/office/powerpoint/2010/main" val="2630691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10312400" cy="4138506"/>
          </a:xfrm>
        </p:spPr>
        <p:txBody>
          <a:bodyPr>
            <a:normAutofit/>
          </a:bodyPr>
          <a:lstStyle/>
          <a:p>
            <a:pPr marL="0" indent="0">
              <a:buNone/>
            </a:pPr>
            <a:r>
              <a:rPr lang="de-DE" dirty="0"/>
              <a:t>Task 1.4 is closely related with ADBE design and is dealt throughout today‘s Agenda (by Pilot)</a:t>
            </a:r>
          </a:p>
        </p:txBody>
      </p:sp>
      <p:sp>
        <p:nvSpPr>
          <p:cNvPr id="3" name="Titel 2"/>
          <p:cNvSpPr>
            <a:spLocks noGrp="1"/>
          </p:cNvSpPr>
          <p:nvPr>
            <p:ph type="title"/>
          </p:nvPr>
        </p:nvSpPr>
        <p:spPr/>
        <p:txBody>
          <a:bodyPr/>
          <a:lstStyle/>
          <a:p>
            <a:r>
              <a:rPr lang="de-DE" dirty="0"/>
              <a:t>WP1 – Task 1.4</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24</a:t>
            </a:fld>
            <a:endParaRPr lang="en-US" dirty="0"/>
          </a:p>
        </p:txBody>
      </p:sp>
    </p:spTree>
    <p:extLst>
      <p:ext uri="{BB962C8B-B14F-4D97-AF65-F5344CB8AC3E}">
        <p14:creationId xmlns:p14="http://schemas.microsoft.com/office/powerpoint/2010/main" val="2281857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4" name="Slide Number Placeholder 3"/>
          <p:cNvSpPr>
            <a:spLocks noGrp="1"/>
          </p:cNvSpPr>
          <p:nvPr>
            <p:ph type="sldNum" sz="quarter" idx="12"/>
          </p:nvPr>
        </p:nvSpPr>
        <p:spPr/>
        <p:txBody>
          <a:bodyPr/>
          <a:lstStyle/>
          <a:p>
            <a:fld id="{76F34D8A-136C-4FA7-8325-F06DF2D5CB3D}" type="slidenum">
              <a:rPr lang="en-US" smtClean="0"/>
              <a:t>25</a:t>
            </a:fld>
            <a:endParaRPr lang="en-US"/>
          </a:p>
        </p:txBody>
      </p:sp>
      <p:sp>
        <p:nvSpPr>
          <p:cNvPr id="33" name="Τίτλος 2">
            <a:extLst>
              <a:ext uri="{FF2B5EF4-FFF2-40B4-BE49-F238E27FC236}">
                <a16:creationId xmlns:a16="http://schemas.microsoft.com/office/drawing/2014/main" id="{58419C73-2AD9-4694-9259-5F457FD5798F}"/>
              </a:ext>
            </a:extLst>
          </p:cNvPr>
          <p:cNvSpPr>
            <a:spLocks noGrp="1"/>
          </p:cNvSpPr>
          <p:nvPr>
            <p:ph type="title"/>
          </p:nvPr>
        </p:nvSpPr>
        <p:spPr>
          <a:xfrm>
            <a:off x="1097280" y="286603"/>
            <a:ext cx="10058400" cy="1458114"/>
          </a:xfrm>
        </p:spPr>
        <p:txBody>
          <a:bodyPr>
            <a:normAutofit/>
          </a:bodyPr>
          <a:lstStyle/>
          <a:p>
            <a:r>
              <a:rPr lang="en-GB" dirty="0"/>
              <a:t>WP1 – Task 1.5 Active-façade CFD</a:t>
            </a:r>
            <a:endParaRPr lang="en-US" dirty="0"/>
          </a:p>
        </p:txBody>
      </p:sp>
      <p:cxnSp>
        <p:nvCxnSpPr>
          <p:cNvPr id="35" name="6 Conector angular"/>
          <p:cNvCxnSpPr/>
          <p:nvPr/>
        </p:nvCxnSpPr>
        <p:spPr>
          <a:xfrm rot="16200000" flipH="1">
            <a:off x="3130844" y="3865965"/>
            <a:ext cx="1483191" cy="459321"/>
          </a:xfrm>
          <a:prstGeom prst="bentConnector3">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7 Conector angular"/>
          <p:cNvCxnSpPr/>
          <p:nvPr/>
        </p:nvCxnSpPr>
        <p:spPr>
          <a:xfrm rot="16200000" flipH="1">
            <a:off x="1430177" y="3984345"/>
            <a:ext cx="1714500" cy="368301"/>
          </a:xfrm>
          <a:prstGeom prst="bentConnector3">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8 Conector angular"/>
          <p:cNvCxnSpPr/>
          <p:nvPr/>
        </p:nvCxnSpPr>
        <p:spPr>
          <a:xfrm rot="5400000">
            <a:off x="7271891" y="3371298"/>
            <a:ext cx="1612181" cy="1492077"/>
          </a:xfrm>
          <a:prstGeom prst="bentConnector3">
            <a:avLst>
              <a:gd name="adj1" fmla="val 25842"/>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8" name="10 Conector angular"/>
          <p:cNvCxnSpPr/>
          <p:nvPr/>
        </p:nvCxnSpPr>
        <p:spPr>
          <a:xfrm rot="5400000">
            <a:off x="9434629" y="4099334"/>
            <a:ext cx="1950816" cy="365816"/>
          </a:xfrm>
          <a:prstGeom prst="bentConnector3">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39" name="11 Diagrama"/>
          <p:cNvGraphicFramePr/>
          <p:nvPr>
            <p:extLst/>
          </p:nvPr>
        </p:nvGraphicFramePr>
        <p:xfrm>
          <a:off x="1299039" y="2666051"/>
          <a:ext cx="10002147" cy="634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0" name="13 Conector recto"/>
          <p:cNvCxnSpPr/>
          <p:nvPr/>
        </p:nvCxnSpPr>
        <p:spPr>
          <a:xfrm flipV="1">
            <a:off x="8824020" y="2391367"/>
            <a:ext cx="0" cy="228600"/>
          </a:xfrm>
          <a:prstGeom prst="line">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14 Conector recto"/>
          <p:cNvCxnSpPr/>
          <p:nvPr/>
        </p:nvCxnSpPr>
        <p:spPr>
          <a:xfrm flipV="1">
            <a:off x="10425434" y="2377582"/>
            <a:ext cx="0" cy="228600"/>
          </a:xfrm>
          <a:prstGeom prst="line">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2" name="17 Elipse"/>
          <p:cNvSpPr/>
          <p:nvPr/>
        </p:nvSpPr>
        <p:spPr>
          <a:xfrm>
            <a:off x="2248353" y="4991547"/>
            <a:ext cx="446449" cy="435596"/>
          </a:xfrm>
          <a:prstGeom prst="ellipse">
            <a:avLst/>
          </a:prstGeom>
          <a:solidFill>
            <a:srgbClr val="37990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3" name="19 Elipse"/>
          <p:cNvSpPr/>
          <p:nvPr/>
        </p:nvSpPr>
        <p:spPr>
          <a:xfrm>
            <a:off x="3968288" y="4890200"/>
            <a:ext cx="446449" cy="435596"/>
          </a:xfrm>
          <a:prstGeom prst="ellipse">
            <a:avLst/>
          </a:prstGeom>
          <a:solidFill>
            <a:srgbClr val="37990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4" name="20 Elipse"/>
          <p:cNvSpPr/>
          <p:nvPr/>
        </p:nvSpPr>
        <p:spPr>
          <a:xfrm>
            <a:off x="7165695" y="4926228"/>
            <a:ext cx="446449" cy="435596"/>
          </a:xfrm>
          <a:prstGeom prst="ellipse">
            <a:avLst/>
          </a:prstGeom>
          <a:solidFill>
            <a:srgbClr val="37990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33 CuadroTexto"/>
          <p:cNvSpPr txBox="1"/>
          <p:nvPr/>
        </p:nvSpPr>
        <p:spPr>
          <a:xfrm>
            <a:off x="1719770" y="1860889"/>
            <a:ext cx="1159927" cy="692493"/>
          </a:xfrm>
          <a:prstGeom prst="rect">
            <a:avLst/>
          </a:prstGeom>
          <a:noFill/>
        </p:spPr>
        <p:txBody>
          <a:bodyPr wrap="none" lIns="121917" tIns="60958" rIns="121917" bIns="60958" rtlCol="0">
            <a:spAutoFit/>
          </a:bodyPr>
          <a:lstStyle/>
          <a:p>
            <a:r>
              <a:rPr lang="es-ES_tradnl" sz="3700" dirty="0">
                <a:solidFill>
                  <a:srgbClr val="379901"/>
                </a:solidFill>
                <a:latin typeface="Aharoni" panose="02010803020104030203" pitchFamily="2" charset="-79"/>
                <a:cs typeface="Aharoni" panose="02010803020104030203" pitchFamily="2" charset="-79"/>
              </a:rPr>
              <a:t>M</a:t>
            </a:r>
            <a:r>
              <a:rPr lang="es-ES_tradnl" sz="2000" dirty="0">
                <a:solidFill>
                  <a:srgbClr val="379901"/>
                </a:solidFill>
                <a:latin typeface="Aharoni" panose="02010803020104030203" pitchFamily="2" charset="-79"/>
                <a:cs typeface="Aharoni" panose="02010803020104030203" pitchFamily="2" charset="-79"/>
              </a:rPr>
              <a:t>15,33</a:t>
            </a:r>
            <a:endParaRPr lang="es-ES" sz="3700" dirty="0">
              <a:solidFill>
                <a:srgbClr val="379901"/>
              </a:solidFill>
              <a:latin typeface="Aharoni" panose="02010803020104030203" pitchFamily="2" charset="-79"/>
              <a:cs typeface="Aharoni" panose="02010803020104030203" pitchFamily="2" charset="-79"/>
            </a:endParaRPr>
          </a:p>
        </p:txBody>
      </p:sp>
      <p:sp>
        <p:nvSpPr>
          <p:cNvPr id="47" name="35 CuadroTexto"/>
          <p:cNvSpPr txBox="1"/>
          <p:nvPr/>
        </p:nvSpPr>
        <p:spPr>
          <a:xfrm>
            <a:off x="8650212" y="1744717"/>
            <a:ext cx="1169545" cy="692493"/>
          </a:xfrm>
          <a:prstGeom prst="rect">
            <a:avLst/>
          </a:prstGeom>
          <a:noFill/>
        </p:spPr>
        <p:txBody>
          <a:bodyPr wrap="none" lIns="121917" tIns="60958" rIns="121917" bIns="60958" rtlCol="0">
            <a:spAutoFit/>
          </a:bodyPr>
          <a:lstStyle/>
          <a:p>
            <a:r>
              <a:rPr lang="es-ES_tradnl" sz="3700" dirty="0">
                <a:solidFill>
                  <a:srgbClr val="379901"/>
                </a:solidFill>
                <a:latin typeface="Aharoni" panose="02010803020104030203" pitchFamily="2" charset="-79"/>
                <a:cs typeface="Aharoni" panose="02010803020104030203" pitchFamily="2" charset="-79"/>
              </a:rPr>
              <a:t>M</a:t>
            </a:r>
            <a:r>
              <a:rPr lang="es-ES_tradnl" sz="2000" dirty="0">
                <a:solidFill>
                  <a:srgbClr val="379901"/>
                </a:solidFill>
                <a:latin typeface="Aharoni" panose="02010803020104030203" pitchFamily="2" charset="-79"/>
                <a:cs typeface="Aharoni" panose="02010803020104030203" pitchFamily="2" charset="-79"/>
              </a:rPr>
              <a:t>19,45</a:t>
            </a:r>
            <a:endParaRPr lang="es-ES" sz="2000" dirty="0">
              <a:solidFill>
                <a:srgbClr val="379901"/>
              </a:solidFill>
              <a:latin typeface="Aharoni" panose="02010803020104030203" pitchFamily="2" charset="-79"/>
              <a:cs typeface="Aharoni" panose="02010803020104030203" pitchFamily="2" charset="-79"/>
            </a:endParaRPr>
          </a:p>
        </p:txBody>
      </p:sp>
      <p:sp>
        <p:nvSpPr>
          <p:cNvPr id="48" name="37 CuadroTexto"/>
          <p:cNvSpPr txBox="1"/>
          <p:nvPr/>
        </p:nvSpPr>
        <p:spPr>
          <a:xfrm>
            <a:off x="9998654" y="1744717"/>
            <a:ext cx="1159927" cy="692493"/>
          </a:xfrm>
          <a:prstGeom prst="rect">
            <a:avLst/>
          </a:prstGeom>
          <a:noFill/>
        </p:spPr>
        <p:txBody>
          <a:bodyPr wrap="none" lIns="121917" tIns="60958" rIns="121917" bIns="60958" rtlCol="0">
            <a:spAutoFit/>
          </a:bodyPr>
          <a:lstStyle/>
          <a:p>
            <a:r>
              <a:rPr lang="es-ES_tradnl" sz="3700" dirty="0">
                <a:solidFill>
                  <a:srgbClr val="379901"/>
                </a:solidFill>
                <a:latin typeface="Aharoni" panose="02010803020104030203" pitchFamily="2" charset="-79"/>
                <a:cs typeface="Aharoni" panose="02010803020104030203" pitchFamily="2" charset="-79"/>
              </a:rPr>
              <a:t>M</a:t>
            </a:r>
            <a:r>
              <a:rPr lang="es-ES_tradnl" sz="2000" dirty="0">
                <a:solidFill>
                  <a:srgbClr val="379901"/>
                </a:solidFill>
                <a:latin typeface="Aharoni" panose="02010803020104030203" pitchFamily="2" charset="-79"/>
                <a:cs typeface="Aharoni" panose="02010803020104030203" pitchFamily="2" charset="-79"/>
              </a:rPr>
              <a:t>33,48</a:t>
            </a:r>
            <a:endParaRPr lang="es-ES" sz="3700" dirty="0">
              <a:solidFill>
                <a:srgbClr val="379901"/>
              </a:solidFill>
              <a:latin typeface="Aharoni" panose="02010803020104030203" pitchFamily="2" charset="-79"/>
              <a:cs typeface="Aharoni" panose="02010803020104030203" pitchFamily="2" charset="-79"/>
            </a:endParaRPr>
          </a:p>
        </p:txBody>
      </p:sp>
      <p:sp>
        <p:nvSpPr>
          <p:cNvPr id="49" name="33 CuadroTexto"/>
          <p:cNvSpPr txBox="1"/>
          <p:nvPr/>
        </p:nvSpPr>
        <p:spPr>
          <a:xfrm>
            <a:off x="3090490" y="1882702"/>
            <a:ext cx="1159927" cy="692493"/>
          </a:xfrm>
          <a:prstGeom prst="rect">
            <a:avLst/>
          </a:prstGeom>
          <a:noFill/>
        </p:spPr>
        <p:txBody>
          <a:bodyPr wrap="none" lIns="121917" tIns="60958" rIns="121917" bIns="60958" rtlCol="0">
            <a:spAutoFit/>
          </a:bodyPr>
          <a:lstStyle/>
          <a:p>
            <a:r>
              <a:rPr lang="es-ES_tradnl" sz="3700" dirty="0">
                <a:solidFill>
                  <a:srgbClr val="379901"/>
                </a:solidFill>
                <a:latin typeface="Aharoni" panose="02010803020104030203" pitchFamily="2" charset="-79"/>
                <a:cs typeface="Aharoni" panose="02010803020104030203" pitchFamily="2" charset="-79"/>
              </a:rPr>
              <a:t>M</a:t>
            </a:r>
            <a:r>
              <a:rPr lang="es-ES_tradnl" sz="2000" dirty="0">
                <a:solidFill>
                  <a:srgbClr val="379901"/>
                </a:solidFill>
                <a:latin typeface="Aharoni" panose="02010803020104030203" pitchFamily="2" charset="-79"/>
                <a:cs typeface="Aharoni" panose="02010803020104030203" pitchFamily="2" charset="-79"/>
              </a:rPr>
              <a:t>18,36</a:t>
            </a:r>
            <a:endParaRPr lang="es-ES" sz="3700" dirty="0">
              <a:solidFill>
                <a:srgbClr val="379901"/>
              </a:solidFill>
              <a:latin typeface="Aharoni" panose="02010803020104030203" pitchFamily="2" charset="-79"/>
              <a:cs typeface="Aharoni" panose="02010803020104030203" pitchFamily="2" charset="-79"/>
            </a:endParaRPr>
          </a:p>
        </p:txBody>
      </p:sp>
      <p:cxnSp>
        <p:nvCxnSpPr>
          <p:cNvPr id="50" name="13 Conector recto"/>
          <p:cNvCxnSpPr/>
          <p:nvPr/>
        </p:nvCxnSpPr>
        <p:spPr>
          <a:xfrm flipV="1">
            <a:off x="3299520" y="2391367"/>
            <a:ext cx="0" cy="228600"/>
          </a:xfrm>
          <a:prstGeom prst="line">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1" name="13 Conector recto"/>
          <p:cNvCxnSpPr/>
          <p:nvPr/>
        </p:nvCxnSpPr>
        <p:spPr>
          <a:xfrm flipV="1">
            <a:off x="1877120" y="2435283"/>
            <a:ext cx="0" cy="228600"/>
          </a:xfrm>
          <a:prstGeom prst="line">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1171714" y="5467696"/>
            <a:ext cx="2514471" cy="369332"/>
          </a:xfrm>
          <a:prstGeom prst="rect">
            <a:avLst/>
          </a:prstGeom>
          <a:noFill/>
        </p:spPr>
        <p:txBody>
          <a:bodyPr wrap="none" rtlCol="0">
            <a:spAutoFit/>
          </a:bodyPr>
          <a:lstStyle/>
          <a:p>
            <a:r>
              <a:rPr lang="en-US" b="1" dirty="0"/>
              <a:t>CFD prediction module</a:t>
            </a:r>
          </a:p>
        </p:txBody>
      </p:sp>
      <p:sp>
        <p:nvSpPr>
          <p:cNvPr id="53" name="TextBox 52"/>
          <p:cNvSpPr txBox="1"/>
          <p:nvPr/>
        </p:nvSpPr>
        <p:spPr>
          <a:xfrm>
            <a:off x="3788826" y="5338792"/>
            <a:ext cx="2636299" cy="646331"/>
          </a:xfrm>
          <a:prstGeom prst="rect">
            <a:avLst/>
          </a:prstGeom>
          <a:noFill/>
        </p:spPr>
        <p:txBody>
          <a:bodyPr wrap="none" rtlCol="0">
            <a:spAutoFit/>
          </a:bodyPr>
          <a:lstStyle/>
          <a:p>
            <a:r>
              <a:rPr lang="en-US" b="1" dirty="0"/>
              <a:t>Dynamic energy process </a:t>
            </a:r>
          </a:p>
          <a:p>
            <a:r>
              <a:rPr lang="en-US" b="1" dirty="0"/>
              <a:t>engineering  platform</a:t>
            </a:r>
          </a:p>
        </p:txBody>
      </p:sp>
      <p:sp>
        <p:nvSpPr>
          <p:cNvPr id="54" name="20 Elipse"/>
          <p:cNvSpPr/>
          <p:nvPr/>
        </p:nvSpPr>
        <p:spPr>
          <a:xfrm>
            <a:off x="10131302" y="5216766"/>
            <a:ext cx="446449" cy="435596"/>
          </a:xfrm>
          <a:prstGeom prst="ellipse">
            <a:avLst/>
          </a:prstGeom>
          <a:solidFill>
            <a:srgbClr val="37990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6" name="TextBox 55"/>
          <p:cNvSpPr txBox="1"/>
          <p:nvPr/>
        </p:nvSpPr>
        <p:spPr>
          <a:xfrm>
            <a:off x="10131302" y="5634907"/>
            <a:ext cx="1460656" cy="369332"/>
          </a:xfrm>
          <a:prstGeom prst="rect">
            <a:avLst/>
          </a:prstGeom>
          <a:noFill/>
        </p:spPr>
        <p:txBody>
          <a:bodyPr wrap="none" rtlCol="0">
            <a:spAutoFit/>
          </a:bodyPr>
          <a:lstStyle/>
          <a:p>
            <a:r>
              <a:rPr lang="en-US" b="1" dirty="0"/>
              <a:t>LCC module</a:t>
            </a:r>
          </a:p>
        </p:txBody>
      </p:sp>
      <p:sp>
        <p:nvSpPr>
          <p:cNvPr id="25" name="TextBox 24"/>
          <p:cNvSpPr txBox="1"/>
          <p:nvPr/>
        </p:nvSpPr>
        <p:spPr>
          <a:xfrm>
            <a:off x="6759831" y="5368440"/>
            <a:ext cx="3183757" cy="369332"/>
          </a:xfrm>
          <a:prstGeom prst="rect">
            <a:avLst/>
          </a:prstGeom>
          <a:noFill/>
        </p:spPr>
        <p:txBody>
          <a:bodyPr wrap="none" rtlCol="0">
            <a:spAutoFit/>
          </a:bodyPr>
          <a:lstStyle/>
          <a:p>
            <a:r>
              <a:rPr lang="en-US" b="1" dirty="0"/>
              <a:t>Support RWM demo activities</a:t>
            </a:r>
          </a:p>
        </p:txBody>
      </p:sp>
    </p:spTree>
    <p:extLst>
      <p:ext uri="{BB962C8B-B14F-4D97-AF65-F5344CB8AC3E}">
        <p14:creationId xmlns:p14="http://schemas.microsoft.com/office/powerpoint/2010/main" val="2451519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489B4386-A5FB-4DF4-A183-59F869362924}"/>
              </a:ext>
            </a:extLst>
          </p:cNvPr>
          <p:cNvSpPr>
            <a:spLocks noGrp="1"/>
          </p:cNvSpPr>
          <p:nvPr>
            <p:ph idx="1"/>
          </p:nvPr>
        </p:nvSpPr>
        <p:spPr>
          <a:xfrm>
            <a:off x="1097280" y="1879511"/>
            <a:ext cx="10058400" cy="4023360"/>
          </a:xfrm>
        </p:spPr>
        <p:txBody>
          <a:bodyPr>
            <a:noAutofit/>
          </a:bodyPr>
          <a:lstStyle/>
          <a:p>
            <a:pPr algn="just"/>
            <a:r>
              <a:rPr lang="en-US" b="1" dirty="0"/>
              <a:t>Updated Objective</a:t>
            </a:r>
            <a:r>
              <a:rPr lang="en-US" dirty="0"/>
              <a:t>: Along with Aachen, CERTH (12/01/2018, telco) has re-oriented the objective of T1.5 and its added value for </a:t>
            </a:r>
            <a:r>
              <a:rPr lang="en-US" dirty="0" err="1"/>
              <a:t>PnH</a:t>
            </a:r>
            <a:r>
              <a:rPr lang="en-US" dirty="0"/>
              <a:t>. The updated objective is to develop and build a CFD platform, which can operate as a </a:t>
            </a:r>
            <a:r>
              <a:rPr lang="en-US" dirty="0">
                <a:solidFill>
                  <a:srgbClr val="FF0000"/>
                </a:solidFill>
              </a:rPr>
              <a:t>feedforward toolkit for the </a:t>
            </a:r>
            <a:r>
              <a:rPr lang="en-US" dirty="0" err="1">
                <a:solidFill>
                  <a:srgbClr val="FF0000"/>
                </a:solidFill>
              </a:rPr>
              <a:t>Modelica</a:t>
            </a:r>
            <a:r>
              <a:rPr lang="en-US" dirty="0">
                <a:solidFill>
                  <a:srgbClr val="FF0000"/>
                </a:solidFill>
              </a:rPr>
              <a:t> Platform</a:t>
            </a:r>
            <a:r>
              <a:rPr lang="en-US" dirty="0"/>
              <a:t>, which will be in position to evaluate and predict the overall energy performance of the active façade in terms of: a) achievable naturally driven ventilation rates (m3/h of high T), b) thermal gains considering as well c) achievable PV add-on electricity production (W).</a:t>
            </a:r>
          </a:p>
          <a:p>
            <a:pPr algn="just"/>
            <a:r>
              <a:rPr lang="en-US" b="1" dirty="0"/>
              <a:t>Added value</a:t>
            </a:r>
            <a:r>
              <a:rPr lang="en-US" dirty="0"/>
              <a:t>: This integrated CFD-</a:t>
            </a:r>
            <a:r>
              <a:rPr lang="en-US" dirty="0" err="1"/>
              <a:t>Modelica</a:t>
            </a:r>
            <a:r>
              <a:rPr lang="en-US" dirty="0"/>
              <a:t> platform will be in position to </a:t>
            </a:r>
            <a:r>
              <a:rPr lang="en-US" dirty="0">
                <a:solidFill>
                  <a:srgbClr val="00B050"/>
                </a:solidFill>
              </a:rPr>
              <a:t>derive guidelines of how </a:t>
            </a:r>
            <a:r>
              <a:rPr lang="en-US" dirty="0"/>
              <a:t>the ADBE façade is expected to operate more </a:t>
            </a:r>
            <a:r>
              <a:rPr lang="en-US" dirty="0">
                <a:solidFill>
                  <a:srgbClr val="00B050"/>
                </a:solidFill>
              </a:rPr>
              <a:t>efficiently and maximize its energy/electricity gains</a:t>
            </a:r>
            <a:r>
              <a:rPr lang="en-US" dirty="0"/>
              <a:t>. On a second level and after the definition of the optimum façade design aspects, this platform will be used as a basis for the APROS dynamic modeling of ADBE, foreseen to be conducted in WP2, as well. </a:t>
            </a:r>
          </a:p>
        </p:txBody>
      </p:sp>
      <p:sp>
        <p:nvSpPr>
          <p:cNvPr id="4" name="Θέση υποσέλιδου 3">
            <a:extLst>
              <a:ext uri="{FF2B5EF4-FFF2-40B4-BE49-F238E27FC236}">
                <a16:creationId xmlns:a16="http://schemas.microsoft.com/office/drawing/2014/main" id="{E35D27EB-D7A3-4583-BD0F-0E3552B22A9E}"/>
              </a:ext>
            </a:extLst>
          </p:cNvPr>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5" name="Θέση αριθμού διαφάνειας 4">
            <a:extLst>
              <a:ext uri="{FF2B5EF4-FFF2-40B4-BE49-F238E27FC236}">
                <a16:creationId xmlns:a16="http://schemas.microsoft.com/office/drawing/2014/main" id="{728318CD-8595-4721-A389-DC4DC62C7F4D}"/>
              </a:ext>
            </a:extLst>
          </p:cNvPr>
          <p:cNvSpPr>
            <a:spLocks noGrp="1"/>
          </p:cNvSpPr>
          <p:nvPr>
            <p:ph type="sldNum" sz="quarter" idx="12"/>
          </p:nvPr>
        </p:nvSpPr>
        <p:spPr/>
        <p:txBody>
          <a:bodyPr/>
          <a:lstStyle/>
          <a:p>
            <a:fld id="{76F34D8A-136C-4FA7-8325-F06DF2D5CB3D}" type="slidenum">
              <a:rPr lang="en-US" smtClean="0"/>
              <a:t>26</a:t>
            </a:fld>
            <a:endParaRPr lang="en-US"/>
          </a:p>
        </p:txBody>
      </p:sp>
      <p:sp>
        <p:nvSpPr>
          <p:cNvPr id="7" name="Τίτλος 2">
            <a:extLst>
              <a:ext uri="{FF2B5EF4-FFF2-40B4-BE49-F238E27FC236}">
                <a16:creationId xmlns:a16="http://schemas.microsoft.com/office/drawing/2014/main" id="{58419C73-2AD9-4694-9259-5F457FD5798F}"/>
              </a:ext>
            </a:extLst>
          </p:cNvPr>
          <p:cNvSpPr>
            <a:spLocks noGrp="1"/>
          </p:cNvSpPr>
          <p:nvPr>
            <p:ph type="title"/>
          </p:nvPr>
        </p:nvSpPr>
        <p:spPr>
          <a:xfrm>
            <a:off x="1097280" y="286603"/>
            <a:ext cx="10058400" cy="1458114"/>
          </a:xfrm>
        </p:spPr>
        <p:txBody>
          <a:bodyPr>
            <a:normAutofit fontScale="90000"/>
          </a:bodyPr>
          <a:lstStyle/>
          <a:p>
            <a:r>
              <a:rPr lang="en-GB" dirty="0"/>
              <a:t>Task 1.5: Active-façade CFD simulation and optimization guidelines</a:t>
            </a:r>
            <a:endParaRPr lang="en-US" dirty="0"/>
          </a:p>
        </p:txBody>
      </p:sp>
    </p:spTree>
    <p:extLst>
      <p:ext uri="{BB962C8B-B14F-4D97-AF65-F5344CB8AC3E}">
        <p14:creationId xmlns:p14="http://schemas.microsoft.com/office/powerpoint/2010/main" val="833518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E35D27EB-D7A3-4583-BD0F-0E3552B22A9E}"/>
              </a:ext>
            </a:extLst>
          </p:cNvPr>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5" name="Θέση αριθμού διαφάνειας 4">
            <a:extLst>
              <a:ext uri="{FF2B5EF4-FFF2-40B4-BE49-F238E27FC236}">
                <a16:creationId xmlns:a16="http://schemas.microsoft.com/office/drawing/2014/main" id="{728318CD-8595-4721-A389-DC4DC62C7F4D}"/>
              </a:ext>
            </a:extLst>
          </p:cNvPr>
          <p:cNvSpPr>
            <a:spLocks noGrp="1"/>
          </p:cNvSpPr>
          <p:nvPr>
            <p:ph type="sldNum" sz="quarter" idx="12"/>
          </p:nvPr>
        </p:nvSpPr>
        <p:spPr/>
        <p:txBody>
          <a:bodyPr/>
          <a:lstStyle/>
          <a:p>
            <a:fld id="{76F34D8A-136C-4FA7-8325-F06DF2D5CB3D}" type="slidenum">
              <a:rPr lang="en-US" smtClean="0"/>
              <a:t>27</a:t>
            </a:fld>
            <a:endParaRPr lang="en-US"/>
          </a:p>
        </p:txBody>
      </p:sp>
      <p:sp>
        <p:nvSpPr>
          <p:cNvPr id="7" name="Τίτλος 2">
            <a:extLst>
              <a:ext uri="{FF2B5EF4-FFF2-40B4-BE49-F238E27FC236}">
                <a16:creationId xmlns:a16="http://schemas.microsoft.com/office/drawing/2014/main" id="{58419C73-2AD9-4694-9259-5F457FD5798F}"/>
              </a:ext>
            </a:extLst>
          </p:cNvPr>
          <p:cNvSpPr>
            <a:spLocks noGrp="1"/>
          </p:cNvSpPr>
          <p:nvPr>
            <p:ph type="title"/>
          </p:nvPr>
        </p:nvSpPr>
        <p:spPr>
          <a:xfrm>
            <a:off x="1109939" y="438424"/>
            <a:ext cx="10864389" cy="1207775"/>
          </a:xfrm>
        </p:spPr>
        <p:txBody>
          <a:bodyPr>
            <a:normAutofit fontScale="90000"/>
          </a:bodyPr>
          <a:lstStyle/>
          <a:p>
            <a:r>
              <a:rPr lang="en-GB" dirty="0"/>
              <a:t>Task 1.5: Active-façade CFD simulation and optimization guidelines</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1611" y="2614779"/>
            <a:ext cx="3550776" cy="156308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0" y="4274100"/>
            <a:ext cx="3550387" cy="156291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9961" y="4805538"/>
            <a:ext cx="3171397" cy="1396078"/>
          </a:xfrm>
          <a:prstGeom prst="rect">
            <a:avLst/>
          </a:prstGeom>
        </p:spPr>
      </p:pic>
      <p:sp>
        <p:nvSpPr>
          <p:cNvPr id="11" name="TextBox 10"/>
          <p:cNvSpPr txBox="1"/>
          <p:nvPr/>
        </p:nvSpPr>
        <p:spPr>
          <a:xfrm>
            <a:off x="1109939" y="1815468"/>
            <a:ext cx="10616253" cy="1077218"/>
          </a:xfrm>
          <a:prstGeom prst="rect">
            <a:avLst/>
          </a:prstGeom>
          <a:noFill/>
        </p:spPr>
        <p:txBody>
          <a:bodyPr wrap="square" rtlCol="0">
            <a:spAutoFit/>
          </a:bodyPr>
          <a:lstStyle/>
          <a:p>
            <a:r>
              <a:rPr lang="en-US" sz="1600" dirty="0"/>
              <a:t>Support the development of 0D models, capable of predicting the ADBE behavior, as fast and as accurate as possible;</a:t>
            </a:r>
          </a:p>
          <a:p>
            <a:endParaRPr lang="en-US" sz="1600" dirty="0"/>
          </a:p>
          <a:p>
            <a:r>
              <a:rPr lang="en-US" sz="1600" dirty="0"/>
              <a:t>For such a simulation, multiple “handover parameters” are defined; these act as </a:t>
            </a:r>
            <a:r>
              <a:rPr lang="en-US" sz="1600" dirty="0">
                <a:solidFill>
                  <a:srgbClr val="FF0000"/>
                </a:solidFill>
              </a:rPr>
              <a:t>connectors for data exchange between the ADBE façade and its surrounding environment (outer and inner)</a:t>
            </a:r>
            <a:endParaRPr lang="el-GR" sz="1600" dirty="0">
              <a:solidFill>
                <a:srgbClr val="FF0000"/>
              </a:solidFill>
            </a:endParaRPr>
          </a:p>
        </p:txBody>
      </p:sp>
      <p:grpSp>
        <p:nvGrpSpPr>
          <p:cNvPr id="12" name="Group 11"/>
          <p:cNvGrpSpPr/>
          <p:nvPr/>
        </p:nvGrpSpPr>
        <p:grpSpPr>
          <a:xfrm>
            <a:off x="1144176" y="2921105"/>
            <a:ext cx="4443824" cy="1648417"/>
            <a:chOff x="1740306" y="2390274"/>
            <a:chExt cx="7124700" cy="3136359"/>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0306" y="2390274"/>
              <a:ext cx="7124700" cy="3136359"/>
            </a:xfrm>
            <a:prstGeom prst="rect">
              <a:avLst/>
            </a:prstGeom>
          </p:spPr>
        </p:pic>
        <p:sp>
          <p:nvSpPr>
            <p:cNvPr id="14" name="TextBox 13"/>
            <p:cNvSpPr txBox="1"/>
            <p:nvPr/>
          </p:nvSpPr>
          <p:spPr>
            <a:xfrm>
              <a:off x="5302656" y="3304874"/>
              <a:ext cx="3287624" cy="758813"/>
            </a:xfrm>
            <a:prstGeom prst="rect">
              <a:avLst/>
            </a:prstGeom>
            <a:noFill/>
          </p:spPr>
          <p:txBody>
            <a:bodyPr wrap="square" rtlCol="0">
              <a:spAutoFit/>
            </a:bodyPr>
            <a:lstStyle/>
            <a:p>
              <a:pPr algn="ctr"/>
              <a:r>
                <a:rPr lang="en-US" sz="1400" b="1" dirty="0"/>
                <a:t>Inlet </a:t>
              </a:r>
            </a:p>
            <a:p>
              <a:pPr algn="ctr"/>
              <a:r>
                <a:rPr lang="en-US" sz="1400" b="1" dirty="0"/>
                <a:t>(main building volume)</a:t>
              </a:r>
              <a:endParaRPr lang="el-GR" sz="1400" b="1" dirty="0"/>
            </a:p>
          </p:txBody>
        </p:sp>
      </p:grpSp>
      <p:cxnSp>
        <p:nvCxnSpPr>
          <p:cNvPr id="15" name="Straight Arrow Connector 14"/>
          <p:cNvCxnSpPr>
            <a:cxnSpLocks/>
          </p:cNvCxnSpPr>
          <p:nvPr/>
        </p:nvCxnSpPr>
        <p:spPr>
          <a:xfrm flipV="1">
            <a:off x="3686185" y="3350225"/>
            <a:ext cx="6251464" cy="670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rot="21206789">
            <a:off x="5666287" y="3017104"/>
            <a:ext cx="1842171" cy="307777"/>
          </a:xfrm>
          <a:prstGeom prst="rect">
            <a:avLst/>
          </a:prstGeom>
          <a:noFill/>
        </p:spPr>
        <p:txBody>
          <a:bodyPr wrap="none" rtlCol="0">
            <a:spAutoFit/>
          </a:bodyPr>
          <a:lstStyle/>
          <a:p>
            <a:r>
              <a:rPr lang="en-US" sz="1400" dirty="0" err="1">
                <a:solidFill>
                  <a:srgbClr val="FF0000"/>
                </a:solidFill>
              </a:rPr>
              <a:t>Modelica</a:t>
            </a:r>
            <a:r>
              <a:rPr lang="en-US" sz="1400" dirty="0">
                <a:solidFill>
                  <a:srgbClr val="FF0000"/>
                </a:solidFill>
              </a:rPr>
              <a:t> 0D (Aachen)</a:t>
            </a:r>
            <a:endParaRPr lang="el-GR" sz="1400" dirty="0">
              <a:solidFill>
                <a:srgbClr val="FF0000"/>
              </a:solidFill>
            </a:endParaRPr>
          </a:p>
        </p:txBody>
      </p:sp>
      <p:cxnSp>
        <p:nvCxnSpPr>
          <p:cNvPr id="17" name="Straight Arrow Connector 16"/>
          <p:cNvCxnSpPr>
            <a:cxnSpLocks/>
          </p:cNvCxnSpPr>
          <p:nvPr/>
        </p:nvCxnSpPr>
        <p:spPr>
          <a:xfrm flipH="1">
            <a:off x="2240281" y="3396321"/>
            <a:ext cx="796762" cy="18012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rot="17610808">
            <a:off x="846673" y="4052877"/>
            <a:ext cx="2952421" cy="523220"/>
          </a:xfrm>
          <a:prstGeom prst="rect">
            <a:avLst/>
          </a:prstGeom>
          <a:noFill/>
        </p:spPr>
        <p:txBody>
          <a:bodyPr wrap="square" rtlCol="0">
            <a:spAutoFit/>
          </a:bodyPr>
          <a:lstStyle/>
          <a:p>
            <a:pPr algn="ctr"/>
            <a:r>
              <a:rPr lang="en-US" sz="1400" dirty="0">
                <a:solidFill>
                  <a:srgbClr val="FF0000"/>
                </a:solidFill>
              </a:rPr>
              <a:t>Handover parameter </a:t>
            </a:r>
          </a:p>
          <a:p>
            <a:pPr algn="ctr"/>
            <a:r>
              <a:rPr lang="en-US" sz="1400" dirty="0">
                <a:solidFill>
                  <a:srgbClr val="FF0000"/>
                </a:solidFill>
              </a:rPr>
              <a:t>(ADBE-&gt;building volume</a:t>
            </a:r>
            <a:r>
              <a:rPr lang="en-US" sz="1400" dirty="0">
                <a:solidFill>
                  <a:schemeClr val="bg1"/>
                </a:solidFill>
              </a:rPr>
              <a:t>)</a:t>
            </a:r>
            <a:endParaRPr lang="el-GR" sz="1400" dirty="0">
              <a:solidFill>
                <a:schemeClr val="bg1"/>
              </a:solidFill>
            </a:endParaRPr>
          </a:p>
        </p:txBody>
      </p:sp>
      <p:cxnSp>
        <p:nvCxnSpPr>
          <p:cNvPr id="19" name="Straight Arrow Connector 18"/>
          <p:cNvCxnSpPr>
            <a:cxnSpLocks/>
          </p:cNvCxnSpPr>
          <p:nvPr/>
        </p:nvCxnSpPr>
        <p:spPr>
          <a:xfrm>
            <a:off x="3103785" y="3530046"/>
            <a:ext cx="410727" cy="20943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rot="15806274">
            <a:off x="2186220" y="4315350"/>
            <a:ext cx="2952421" cy="523220"/>
          </a:xfrm>
          <a:prstGeom prst="rect">
            <a:avLst/>
          </a:prstGeom>
          <a:noFill/>
        </p:spPr>
        <p:txBody>
          <a:bodyPr wrap="square" rtlCol="0">
            <a:spAutoFit/>
          </a:bodyPr>
          <a:lstStyle/>
          <a:p>
            <a:pPr algn="ctr"/>
            <a:r>
              <a:rPr lang="en-US" sz="1400" dirty="0">
                <a:solidFill>
                  <a:srgbClr val="FF0000"/>
                </a:solidFill>
              </a:rPr>
              <a:t>Handover parameter </a:t>
            </a:r>
          </a:p>
          <a:p>
            <a:pPr algn="ctr"/>
            <a:r>
              <a:rPr lang="en-US" sz="1400" dirty="0">
                <a:solidFill>
                  <a:srgbClr val="FF0000"/>
                </a:solidFill>
              </a:rPr>
              <a:t>(external environment-&gt;ADBE)</a:t>
            </a:r>
            <a:endParaRPr lang="el-GR" sz="1400" dirty="0">
              <a:solidFill>
                <a:srgbClr val="FF0000"/>
              </a:solidFill>
            </a:endParaRPr>
          </a:p>
        </p:txBody>
      </p:sp>
      <p:sp>
        <p:nvSpPr>
          <p:cNvPr id="21" name="TextBox 20"/>
          <p:cNvSpPr txBox="1"/>
          <p:nvPr/>
        </p:nvSpPr>
        <p:spPr>
          <a:xfrm>
            <a:off x="6555965" y="5503658"/>
            <a:ext cx="1928076" cy="338554"/>
          </a:xfrm>
          <a:prstGeom prst="rect">
            <a:avLst/>
          </a:prstGeom>
          <a:noFill/>
        </p:spPr>
        <p:txBody>
          <a:bodyPr wrap="square" rtlCol="0">
            <a:spAutoFit/>
          </a:bodyPr>
          <a:lstStyle/>
          <a:p>
            <a:pPr algn="ctr"/>
            <a:r>
              <a:rPr lang="en-US" sz="1600" dirty="0"/>
              <a:t>ADBE (</a:t>
            </a:r>
            <a:r>
              <a:rPr lang="en-US" sz="1600" dirty="0" err="1"/>
              <a:t>Modelica</a:t>
            </a:r>
            <a:r>
              <a:rPr lang="en-US" sz="1600" dirty="0"/>
              <a:t>)</a:t>
            </a:r>
            <a:endParaRPr lang="el-GR" sz="1600" dirty="0"/>
          </a:p>
        </p:txBody>
      </p:sp>
    </p:spTree>
    <p:extLst>
      <p:ext uri="{BB962C8B-B14F-4D97-AF65-F5344CB8AC3E}">
        <p14:creationId xmlns:p14="http://schemas.microsoft.com/office/powerpoint/2010/main" val="3111420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E35D27EB-D7A3-4583-BD0F-0E3552B22A9E}"/>
              </a:ext>
            </a:extLst>
          </p:cNvPr>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5" name="Θέση αριθμού διαφάνειας 4">
            <a:extLst>
              <a:ext uri="{FF2B5EF4-FFF2-40B4-BE49-F238E27FC236}">
                <a16:creationId xmlns:a16="http://schemas.microsoft.com/office/drawing/2014/main" id="{728318CD-8595-4721-A389-DC4DC62C7F4D}"/>
              </a:ext>
            </a:extLst>
          </p:cNvPr>
          <p:cNvSpPr>
            <a:spLocks noGrp="1"/>
          </p:cNvSpPr>
          <p:nvPr>
            <p:ph type="sldNum" sz="quarter" idx="12"/>
          </p:nvPr>
        </p:nvSpPr>
        <p:spPr/>
        <p:txBody>
          <a:bodyPr/>
          <a:lstStyle/>
          <a:p>
            <a:fld id="{76F34D8A-136C-4FA7-8325-F06DF2D5CB3D}" type="slidenum">
              <a:rPr lang="en-US" smtClean="0"/>
              <a:t>28</a:t>
            </a:fld>
            <a:endParaRPr lang="en-US"/>
          </a:p>
        </p:txBody>
      </p:sp>
      <p:sp>
        <p:nvSpPr>
          <p:cNvPr id="7" name="Τίτλος 2">
            <a:extLst>
              <a:ext uri="{FF2B5EF4-FFF2-40B4-BE49-F238E27FC236}">
                <a16:creationId xmlns:a16="http://schemas.microsoft.com/office/drawing/2014/main" id="{58419C73-2AD9-4694-9259-5F457FD5798F}"/>
              </a:ext>
            </a:extLst>
          </p:cNvPr>
          <p:cNvSpPr>
            <a:spLocks noGrp="1"/>
          </p:cNvSpPr>
          <p:nvPr>
            <p:ph type="title"/>
          </p:nvPr>
        </p:nvSpPr>
        <p:spPr>
          <a:xfrm>
            <a:off x="1097280" y="286603"/>
            <a:ext cx="10058400" cy="1458114"/>
          </a:xfrm>
        </p:spPr>
        <p:txBody>
          <a:bodyPr>
            <a:normAutofit fontScale="90000"/>
          </a:bodyPr>
          <a:lstStyle/>
          <a:p>
            <a:r>
              <a:rPr lang="en-GB" dirty="0"/>
              <a:t>Task 1.5: Active-façade CFD simulation and optimization guidelines</a:t>
            </a:r>
            <a:endParaRPr lang="en-US" dirty="0"/>
          </a:p>
        </p:txBody>
      </p:sp>
      <p:sp>
        <p:nvSpPr>
          <p:cNvPr id="26" name="Rectangle 25"/>
          <p:cNvSpPr/>
          <p:nvPr/>
        </p:nvSpPr>
        <p:spPr>
          <a:xfrm>
            <a:off x="837286" y="1910079"/>
            <a:ext cx="5145436" cy="409843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879893" y="1933036"/>
            <a:ext cx="4780829" cy="3385542"/>
          </a:xfrm>
          <a:prstGeom prst="rect">
            <a:avLst/>
          </a:prstGeom>
          <a:noFill/>
        </p:spPr>
        <p:txBody>
          <a:bodyPr wrap="square" rtlCol="0">
            <a:spAutoFit/>
          </a:bodyPr>
          <a:lstStyle/>
          <a:p>
            <a:pPr algn="just" defTabSz="914400"/>
            <a:r>
              <a:rPr lang="en-US" sz="1600" u="sng" dirty="0">
                <a:solidFill>
                  <a:prstClr val="black"/>
                </a:solidFill>
                <a:latin typeface="Calibri" panose="020F0502020204030204"/>
              </a:rPr>
              <a:t>Step 1</a:t>
            </a:r>
            <a:r>
              <a:rPr lang="en-US" sz="1600" dirty="0">
                <a:solidFill>
                  <a:prstClr val="black"/>
                </a:solidFill>
                <a:latin typeface="Calibri" panose="020F0502020204030204"/>
              </a:rPr>
              <a:t>: Validate/Improve 0D equations currently used in </a:t>
            </a:r>
            <a:r>
              <a:rPr lang="en-US" sz="1600" dirty="0" err="1">
                <a:solidFill>
                  <a:prstClr val="black"/>
                </a:solidFill>
                <a:latin typeface="Calibri" panose="020F0502020204030204"/>
              </a:rPr>
              <a:t>Modelica</a:t>
            </a:r>
            <a:r>
              <a:rPr lang="en-US" sz="1600" dirty="0">
                <a:solidFill>
                  <a:prstClr val="black"/>
                </a:solidFill>
                <a:latin typeface="Calibri" panose="020F0502020204030204"/>
              </a:rPr>
              <a:t> for the calculation of adjacent to ADBE (near–field) flow properties relevant to external induced far-field conditions as for example: (a) wind velocity, b) angle of attack, c) pressure, d) achievable volume flow rates entering the ducts) – </a:t>
            </a:r>
            <a:r>
              <a:rPr lang="en-US" sz="1600" dirty="0">
                <a:solidFill>
                  <a:srgbClr val="FF0000"/>
                </a:solidFill>
                <a:latin typeface="Calibri" panose="020F0502020204030204"/>
              </a:rPr>
              <a:t>Level 1 simulations</a:t>
            </a:r>
          </a:p>
          <a:p>
            <a:pPr algn="just" defTabSz="914400"/>
            <a:r>
              <a:rPr lang="en-US" sz="1600" dirty="0">
                <a:solidFill>
                  <a:srgbClr val="FF0000"/>
                </a:solidFill>
                <a:latin typeface="Calibri" panose="020F0502020204030204"/>
              </a:rPr>
              <a:t>Milestone: Define a set of outside conditions</a:t>
            </a:r>
          </a:p>
          <a:p>
            <a:pPr algn="just" defTabSz="914400"/>
            <a:r>
              <a:rPr lang="en-US" sz="1400" dirty="0">
                <a:solidFill>
                  <a:prstClr val="black"/>
                </a:solidFill>
                <a:latin typeface="Calibri" panose="020F0502020204030204"/>
              </a:rPr>
              <a:t>Assumption: the effect of neighborhood buildings geometry, will be omitted</a:t>
            </a:r>
          </a:p>
          <a:p>
            <a:pPr algn="just" defTabSz="914400"/>
            <a:endParaRPr lang="en-US" sz="1400" dirty="0">
              <a:solidFill>
                <a:prstClr val="black"/>
              </a:solidFill>
              <a:latin typeface="Calibri" panose="020F0502020204030204"/>
            </a:endParaRPr>
          </a:p>
          <a:p>
            <a:pPr algn="just" defTabSz="914400"/>
            <a:r>
              <a:rPr lang="en-US" sz="1400" dirty="0">
                <a:solidFill>
                  <a:prstClr val="black"/>
                </a:solidFill>
                <a:latin typeface="Calibri" panose="020F0502020204030204"/>
              </a:rPr>
              <a:t>Identify the range of errors expected….by the application of current standardized 0D equations (available Standards)</a:t>
            </a:r>
          </a:p>
          <a:p>
            <a:pPr algn="just" defTabSz="914400"/>
            <a:endParaRPr lang="en-US" sz="1600" dirty="0">
              <a:solidFill>
                <a:prstClr val="black"/>
              </a:solidFill>
              <a:latin typeface="Calibri" panose="020F0502020204030204"/>
            </a:endParaRPr>
          </a:p>
        </p:txBody>
      </p:sp>
      <p:grpSp>
        <p:nvGrpSpPr>
          <p:cNvPr id="29" name="Group 28"/>
          <p:cNvGrpSpPr/>
          <p:nvPr/>
        </p:nvGrpSpPr>
        <p:grpSpPr>
          <a:xfrm>
            <a:off x="5562185" y="1910079"/>
            <a:ext cx="6596364" cy="4098438"/>
            <a:chOff x="2444817" y="1380067"/>
            <a:chExt cx="7316759" cy="5203612"/>
          </a:xfrm>
        </p:grpSpPr>
        <p:sp>
          <p:nvSpPr>
            <p:cNvPr id="30" name="Rechteck 1"/>
            <p:cNvSpPr/>
            <p:nvPr/>
          </p:nvSpPr>
          <p:spPr>
            <a:xfrm>
              <a:off x="3048000" y="1380067"/>
              <a:ext cx="6129867" cy="5203612"/>
            </a:xfrm>
            <a:prstGeom prst="rect">
              <a:avLst/>
            </a:prstGeom>
            <a:solidFill>
              <a:srgbClr val="70AD47"/>
            </a:solidFill>
            <a:ln w="12700" cap="flat" cmpd="sng" algn="ctr">
              <a:solidFill>
                <a:srgbClr val="70AD47">
                  <a:shade val="50000"/>
                </a:srgbClr>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rPr>
                <a:t>ADBE </a:t>
              </a:r>
              <a:r>
                <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rPr>
                <a:t>Façade </a:t>
              </a: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1" name="Grafik 2"/>
            <p:cNvPicPr>
              <a:picLocks noChangeAspect="1"/>
            </p:cNvPicPr>
            <p:nvPr/>
          </p:nvPicPr>
          <p:blipFill>
            <a:blip r:embed="rId3"/>
            <a:stretch>
              <a:fillRect/>
            </a:stretch>
          </p:blipFill>
          <p:spPr>
            <a:xfrm>
              <a:off x="3417593" y="1770937"/>
              <a:ext cx="5370896" cy="4488425"/>
            </a:xfrm>
            <a:prstGeom prst="rect">
              <a:avLst/>
            </a:prstGeom>
          </p:spPr>
        </p:pic>
        <p:sp>
          <p:nvSpPr>
            <p:cNvPr id="32" name="Pfeil nach links und rechts 53"/>
            <p:cNvSpPr/>
            <p:nvPr/>
          </p:nvSpPr>
          <p:spPr>
            <a:xfrm>
              <a:off x="2444817" y="3609471"/>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3" name="Pfeil nach links und rechts 54"/>
            <p:cNvSpPr/>
            <p:nvPr/>
          </p:nvSpPr>
          <p:spPr>
            <a:xfrm>
              <a:off x="2444817" y="5378916"/>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4" name="Pfeil nach links und rechts 57"/>
            <p:cNvSpPr/>
            <p:nvPr/>
          </p:nvSpPr>
          <p:spPr>
            <a:xfrm>
              <a:off x="2444817" y="3094785"/>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5" name="Pfeil nach links und rechts 58"/>
            <p:cNvSpPr/>
            <p:nvPr/>
          </p:nvSpPr>
          <p:spPr>
            <a:xfrm>
              <a:off x="2444817" y="2770468"/>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handover</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6" name="Pfeil nach links und rechts 59"/>
            <p:cNvSpPr/>
            <p:nvPr/>
          </p:nvSpPr>
          <p:spPr>
            <a:xfrm>
              <a:off x="2444817" y="2412140"/>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handover</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parameter</a:t>
              </a:r>
              <a:endParaRPr kumimoji="0" lang="de-DE"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7" name="Textfeld 61"/>
            <p:cNvSpPr txBox="1"/>
            <p:nvPr/>
          </p:nvSpPr>
          <p:spPr>
            <a:xfrm>
              <a:off x="3271261" y="3937595"/>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temperature</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Q_flow</a:t>
              </a:r>
              <a:endParaRPr kumimoji="0" lang="de-DE" sz="1400" b="1" i="0" u="none" strike="noStrike" kern="0" cap="none" spc="0" normalizeH="0" baseline="0" noProof="0" dirty="0">
                <a:ln>
                  <a:noFill/>
                </a:ln>
                <a:solidFill>
                  <a:srgbClr val="BC0200"/>
                </a:solidFill>
                <a:effectLst/>
                <a:uLnTx/>
                <a:uFillTx/>
                <a:latin typeface="Calibri" panose="020F0502020204030204"/>
              </a:endParaRPr>
            </a:p>
          </p:txBody>
        </p:sp>
        <p:sp>
          <p:nvSpPr>
            <p:cNvPr id="38" name="Textfeld 62"/>
            <p:cNvSpPr txBox="1"/>
            <p:nvPr/>
          </p:nvSpPr>
          <p:spPr>
            <a:xfrm>
              <a:off x="3279353" y="5711989"/>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007FFF"/>
                  </a:solidFill>
                  <a:effectLst/>
                  <a:uLnTx/>
                  <a:uFillTx/>
                  <a:latin typeface="Calibri" panose="020F0502020204030204"/>
                </a:rPr>
                <a:t>m_flow</a:t>
              </a:r>
              <a:endParaRPr kumimoji="0" lang="de-DE" sz="1400" b="1" i="0" u="none" strike="noStrike" kern="0" cap="none" spc="0" normalizeH="0" baseline="0" noProof="0" dirty="0">
                <a:ln>
                  <a:noFill/>
                </a:ln>
                <a:solidFill>
                  <a:srgbClr val="007FFF"/>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007FFF"/>
                  </a:solidFill>
                  <a:effectLst/>
                  <a:uLnTx/>
                  <a:uFillTx/>
                  <a:latin typeface="Calibri" panose="020F0502020204030204"/>
                </a:rPr>
                <a:t>(</a:t>
              </a:r>
              <a:r>
                <a:rPr kumimoji="0" lang="de-DE" sz="1400" b="1" i="0" u="none" strike="noStrike" kern="0" cap="none" spc="0" normalizeH="0" baseline="0" noProof="0" dirty="0" err="1">
                  <a:ln>
                    <a:noFill/>
                  </a:ln>
                  <a:solidFill>
                    <a:srgbClr val="007FFF"/>
                  </a:solidFill>
                  <a:effectLst/>
                  <a:uLnTx/>
                  <a:uFillTx/>
                  <a:latin typeface="Calibri" panose="020F0502020204030204"/>
                </a:rPr>
                <a:t>pressure</a:t>
              </a:r>
              <a:r>
                <a:rPr kumimoji="0" lang="de-DE" sz="1400" b="1" i="0" u="none" strike="noStrike" kern="0" cap="none" spc="0" normalizeH="0" baseline="0" noProof="0" dirty="0">
                  <a:ln>
                    <a:noFill/>
                  </a:ln>
                  <a:solidFill>
                    <a:srgbClr val="007FFF"/>
                  </a:solidFill>
                  <a:effectLst/>
                  <a:uLnTx/>
                  <a:uFillTx/>
                  <a:latin typeface="Calibri" panose="020F0502020204030204"/>
                </a:rPr>
                <a:t>)</a:t>
              </a:r>
            </a:p>
          </p:txBody>
        </p:sp>
        <p:sp>
          <p:nvSpPr>
            <p:cNvPr id="39" name="Textfeld 63"/>
            <p:cNvSpPr txBox="1"/>
            <p:nvPr/>
          </p:nvSpPr>
          <p:spPr>
            <a:xfrm>
              <a:off x="7714972" y="3937595"/>
              <a:ext cx="1241658" cy="738664"/>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temperature</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Q_flow</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radiation</a:t>
              </a:r>
              <a:endParaRPr kumimoji="0" lang="de-DE" sz="1400" b="1" i="0" u="none" strike="noStrike" kern="0" cap="none" spc="0" normalizeH="0" baseline="0" noProof="0" dirty="0">
                <a:ln>
                  <a:noFill/>
                </a:ln>
                <a:solidFill>
                  <a:srgbClr val="BC0200"/>
                </a:solidFill>
                <a:effectLst/>
                <a:uLnTx/>
                <a:uFillTx/>
                <a:latin typeface="Calibri" panose="020F0502020204030204"/>
              </a:endParaRPr>
            </a:p>
          </p:txBody>
        </p:sp>
        <p:sp>
          <p:nvSpPr>
            <p:cNvPr id="40" name="Textfeld 64"/>
            <p:cNvSpPr txBox="1"/>
            <p:nvPr/>
          </p:nvSpPr>
          <p:spPr>
            <a:xfrm>
              <a:off x="7723064" y="5711989"/>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007FFF"/>
                  </a:solidFill>
                  <a:effectLst/>
                  <a:uLnTx/>
                  <a:uFillTx/>
                  <a:latin typeface="Calibri" panose="020F0502020204030204"/>
                </a:rPr>
                <a:t>m_flow</a:t>
              </a:r>
              <a:endParaRPr kumimoji="0" lang="de-DE" sz="1400" b="1" i="0" u="none" strike="noStrike" kern="0" cap="none" spc="0" normalizeH="0" baseline="0" noProof="0" dirty="0">
                <a:ln>
                  <a:noFill/>
                </a:ln>
                <a:solidFill>
                  <a:srgbClr val="007FFF"/>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007FFF"/>
                  </a:solidFill>
                  <a:effectLst/>
                  <a:uLnTx/>
                  <a:uFillTx/>
                  <a:latin typeface="Calibri" panose="020F0502020204030204"/>
                </a:rPr>
                <a:t>(</a:t>
              </a:r>
              <a:r>
                <a:rPr kumimoji="0" lang="de-DE" sz="1400" b="1" i="0" u="none" strike="noStrike" kern="0" cap="none" spc="0" normalizeH="0" baseline="0" noProof="0" dirty="0" err="1">
                  <a:ln>
                    <a:noFill/>
                  </a:ln>
                  <a:solidFill>
                    <a:srgbClr val="007FFF"/>
                  </a:solidFill>
                  <a:effectLst/>
                  <a:uLnTx/>
                  <a:uFillTx/>
                  <a:latin typeface="Calibri" panose="020F0502020204030204"/>
                </a:rPr>
                <a:t>pressure</a:t>
              </a:r>
              <a:r>
                <a:rPr kumimoji="0" lang="de-DE" sz="1400" b="1" i="0" u="none" strike="noStrike" kern="0" cap="none" spc="0" normalizeH="0" baseline="0" noProof="0" dirty="0">
                  <a:ln>
                    <a:noFill/>
                  </a:ln>
                  <a:solidFill>
                    <a:srgbClr val="007FFF"/>
                  </a:solidFill>
                  <a:effectLst/>
                  <a:uLnTx/>
                  <a:uFillTx/>
                  <a:latin typeface="Calibri" panose="020F0502020204030204"/>
                </a:rPr>
                <a:t>)</a:t>
              </a:r>
            </a:p>
          </p:txBody>
        </p:sp>
        <p:sp>
          <p:nvSpPr>
            <p:cNvPr id="41" name="Pfeil nach links und rechts 55"/>
            <p:cNvSpPr/>
            <p:nvPr/>
          </p:nvSpPr>
          <p:spPr>
            <a:xfrm>
              <a:off x="8452543" y="5377443"/>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2" name="Pfeil nach links und rechts 56"/>
            <p:cNvSpPr/>
            <p:nvPr/>
          </p:nvSpPr>
          <p:spPr>
            <a:xfrm>
              <a:off x="8452542" y="3609471"/>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handover parameter</a:t>
              </a:r>
            </a:p>
          </p:txBody>
        </p:sp>
      </p:grpSp>
      <p:sp>
        <p:nvSpPr>
          <p:cNvPr id="43" name="TextBox 42"/>
          <p:cNvSpPr txBox="1"/>
          <p:nvPr/>
        </p:nvSpPr>
        <p:spPr>
          <a:xfrm rot="16200000">
            <a:off x="5405617" y="3941679"/>
            <a:ext cx="908741" cy="276999"/>
          </a:xfrm>
          <a:prstGeom prst="rect">
            <a:avLst/>
          </a:prstGeom>
          <a:noFill/>
        </p:spPr>
        <p:txBody>
          <a:bodyPr wrap="square" rtlCol="0">
            <a:spAutoFit/>
          </a:bodyPr>
          <a:lstStyle/>
          <a:p>
            <a:pPr algn="ctr" defTabSz="914400"/>
            <a:r>
              <a:rPr lang="en-US" sz="1200" b="1" dirty="0">
                <a:solidFill>
                  <a:prstClr val="black"/>
                </a:solidFill>
                <a:latin typeface="Calibri" panose="020F0502020204030204"/>
              </a:rPr>
              <a:t>near-field</a:t>
            </a:r>
            <a:endParaRPr lang="el-GR" sz="1200" b="1" dirty="0">
              <a:solidFill>
                <a:prstClr val="black"/>
              </a:solidFill>
              <a:latin typeface="Calibri" panose="020F0502020204030204"/>
            </a:endParaRPr>
          </a:p>
        </p:txBody>
      </p:sp>
    </p:spTree>
    <p:extLst>
      <p:ext uri="{BB962C8B-B14F-4D97-AF65-F5344CB8AC3E}">
        <p14:creationId xmlns:p14="http://schemas.microsoft.com/office/powerpoint/2010/main" val="390610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E35D27EB-D7A3-4583-BD0F-0E3552B22A9E}"/>
              </a:ext>
            </a:extLst>
          </p:cNvPr>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5" name="Θέση αριθμού διαφάνειας 4">
            <a:extLst>
              <a:ext uri="{FF2B5EF4-FFF2-40B4-BE49-F238E27FC236}">
                <a16:creationId xmlns:a16="http://schemas.microsoft.com/office/drawing/2014/main" id="{728318CD-8595-4721-A389-DC4DC62C7F4D}"/>
              </a:ext>
            </a:extLst>
          </p:cNvPr>
          <p:cNvSpPr>
            <a:spLocks noGrp="1"/>
          </p:cNvSpPr>
          <p:nvPr>
            <p:ph type="sldNum" sz="quarter" idx="12"/>
          </p:nvPr>
        </p:nvSpPr>
        <p:spPr/>
        <p:txBody>
          <a:bodyPr/>
          <a:lstStyle/>
          <a:p>
            <a:fld id="{76F34D8A-136C-4FA7-8325-F06DF2D5CB3D}" type="slidenum">
              <a:rPr lang="en-US" smtClean="0"/>
              <a:t>29</a:t>
            </a:fld>
            <a:endParaRPr lang="en-US"/>
          </a:p>
        </p:txBody>
      </p:sp>
      <p:sp>
        <p:nvSpPr>
          <p:cNvPr id="7" name="Τίτλος 2">
            <a:extLst>
              <a:ext uri="{FF2B5EF4-FFF2-40B4-BE49-F238E27FC236}">
                <a16:creationId xmlns:a16="http://schemas.microsoft.com/office/drawing/2014/main" id="{58419C73-2AD9-4694-9259-5F457FD5798F}"/>
              </a:ext>
            </a:extLst>
          </p:cNvPr>
          <p:cNvSpPr>
            <a:spLocks noGrp="1"/>
          </p:cNvSpPr>
          <p:nvPr>
            <p:ph type="title"/>
          </p:nvPr>
        </p:nvSpPr>
        <p:spPr>
          <a:xfrm>
            <a:off x="1097280" y="286603"/>
            <a:ext cx="10058400" cy="1458114"/>
          </a:xfrm>
        </p:spPr>
        <p:txBody>
          <a:bodyPr>
            <a:normAutofit fontScale="90000"/>
          </a:bodyPr>
          <a:lstStyle/>
          <a:p>
            <a:r>
              <a:rPr lang="en-GB" dirty="0"/>
              <a:t>Task 1.5: Active-façade CFD simulation and optimization guidelines</a:t>
            </a:r>
            <a:endParaRPr lang="en-US" dirty="0"/>
          </a:p>
        </p:txBody>
      </p:sp>
      <p:sp>
        <p:nvSpPr>
          <p:cNvPr id="26" name="Rectangle 25"/>
          <p:cNvSpPr/>
          <p:nvPr/>
        </p:nvSpPr>
        <p:spPr>
          <a:xfrm>
            <a:off x="837286" y="1838959"/>
            <a:ext cx="5145436" cy="416955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538612" y="1845437"/>
            <a:ext cx="5567368" cy="646331"/>
          </a:xfrm>
          <a:prstGeom prst="rect">
            <a:avLst/>
          </a:prstGeom>
          <a:noFill/>
        </p:spPr>
        <p:txBody>
          <a:bodyPr wrap="square" rtlCol="0">
            <a:spAutoFit/>
          </a:bodyPr>
          <a:lstStyle/>
          <a:p>
            <a:pPr algn="ctr" defTabSz="914400"/>
            <a:r>
              <a:rPr lang="en-US" dirty="0">
                <a:solidFill>
                  <a:prstClr val="white"/>
                </a:solidFill>
                <a:latin typeface="Calibri" panose="020F0502020204030204"/>
              </a:rPr>
              <a:t>Exterior Volume (from Far-Field -&gt; Near-Field)</a:t>
            </a:r>
            <a:endParaRPr lang="el-GR" dirty="0">
              <a:solidFill>
                <a:prstClr val="white"/>
              </a:solidFill>
              <a:latin typeface="Calibri" panose="020F0502020204030204"/>
            </a:endParaRPr>
          </a:p>
          <a:p>
            <a:pPr algn="ctr" defTabSz="914400"/>
            <a:endParaRPr lang="el-GR" dirty="0">
              <a:solidFill>
                <a:prstClr val="white"/>
              </a:solidFill>
              <a:latin typeface="Calibri" panose="020F0502020204030204"/>
            </a:endParaRPr>
          </a:p>
        </p:txBody>
      </p:sp>
      <p:sp>
        <p:nvSpPr>
          <p:cNvPr id="28" name="TextBox 27"/>
          <p:cNvSpPr txBox="1"/>
          <p:nvPr/>
        </p:nvSpPr>
        <p:spPr>
          <a:xfrm>
            <a:off x="924894" y="2152156"/>
            <a:ext cx="4780829" cy="3323987"/>
          </a:xfrm>
          <a:prstGeom prst="rect">
            <a:avLst/>
          </a:prstGeom>
          <a:noFill/>
        </p:spPr>
        <p:txBody>
          <a:bodyPr wrap="square" rtlCol="0">
            <a:spAutoFit/>
          </a:bodyPr>
          <a:lstStyle/>
          <a:p>
            <a:pPr algn="just" defTabSz="914400"/>
            <a:r>
              <a:rPr lang="en-US" sz="1600" u="sng" dirty="0">
                <a:solidFill>
                  <a:prstClr val="black"/>
                </a:solidFill>
                <a:latin typeface="Calibri" panose="020F0502020204030204"/>
              </a:rPr>
              <a:t>Step 2:  Support the definition of Objectives (T2.2)</a:t>
            </a:r>
            <a:r>
              <a:rPr lang="en-US" sz="1600" dirty="0">
                <a:solidFill>
                  <a:prstClr val="black"/>
                </a:solidFill>
                <a:latin typeface="Calibri" panose="020F0502020204030204"/>
              </a:rPr>
              <a:t>:</a:t>
            </a:r>
          </a:p>
          <a:p>
            <a:pPr algn="just" defTabSz="914400">
              <a:buFont typeface="Wingdings" panose="05000000000000000000" pitchFamily="2" charset="2"/>
              <a:buChar char="v"/>
            </a:pPr>
            <a:r>
              <a:rPr lang="en-US" sz="1600" dirty="0">
                <a:solidFill>
                  <a:prstClr val="black"/>
                </a:solidFill>
                <a:latin typeface="Calibri" panose="020F0502020204030204"/>
              </a:rPr>
              <a:t>An advanced model that can predict the effect of ADBE PV element addition façade technical/operational  characteristics on achievable volume and temperature inlet profiles, flowed inside the open ducts:</a:t>
            </a:r>
          </a:p>
          <a:p>
            <a:pPr algn="just" defTabSz="914400"/>
            <a:r>
              <a:rPr lang="en-US" sz="1600" dirty="0">
                <a:solidFill>
                  <a:prstClr val="black"/>
                </a:solidFill>
                <a:latin typeface="Calibri" panose="020F0502020204030204"/>
              </a:rPr>
              <a:t>e.g. Temperature profiles, velocity and pressure profiles at every position adjacent to the external wall – </a:t>
            </a:r>
            <a:r>
              <a:rPr lang="en-US" sz="1600" dirty="0">
                <a:solidFill>
                  <a:srgbClr val="FF0000"/>
                </a:solidFill>
                <a:latin typeface="Calibri" panose="020F0502020204030204"/>
              </a:rPr>
              <a:t>Level 2 simulations</a:t>
            </a:r>
          </a:p>
          <a:p>
            <a:pPr algn="just" defTabSz="914400"/>
            <a:r>
              <a:rPr lang="en-US" sz="1600" dirty="0">
                <a:solidFill>
                  <a:srgbClr val="FF0000"/>
                </a:solidFill>
                <a:latin typeface="Calibri" panose="020F0502020204030204"/>
              </a:rPr>
              <a:t>Limitation to be resolved: </a:t>
            </a:r>
            <a:r>
              <a:rPr lang="en-US" sz="1600" dirty="0">
                <a:solidFill>
                  <a:prstClr val="black"/>
                </a:solidFill>
                <a:latin typeface="Calibri" panose="020F0502020204030204"/>
              </a:rPr>
              <a:t>the effect of buoyancy effects on the above, can be quantified and can be integrated in the updated versions of the </a:t>
            </a:r>
            <a:r>
              <a:rPr lang="en-US" sz="1600" dirty="0" err="1">
                <a:solidFill>
                  <a:prstClr val="black"/>
                </a:solidFill>
                <a:latin typeface="Calibri" panose="020F0502020204030204"/>
              </a:rPr>
              <a:t>Modelica</a:t>
            </a:r>
            <a:r>
              <a:rPr lang="en-US" sz="1600" dirty="0">
                <a:solidFill>
                  <a:prstClr val="black"/>
                </a:solidFill>
                <a:latin typeface="Calibri" panose="020F0502020204030204"/>
              </a:rPr>
              <a:t> 0D “handover parameters” </a:t>
            </a:r>
            <a:r>
              <a:rPr lang="en-US" sz="1600" dirty="0">
                <a:solidFill>
                  <a:srgbClr val="FF0000"/>
                </a:solidFill>
                <a:latin typeface="Calibri" panose="020F0502020204030204"/>
              </a:rPr>
              <a:t>– Level 2 simulations </a:t>
            </a:r>
          </a:p>
          <a:p>
            <a:pPr algn="just" defTabSz="914400"/>
            <a:endParaRPr lang="en-US" sz="1600" dirty="0">
              <a:solidFill>
                <a:prstClr val="black"/>
              </a:solidFill>
              <a:latin typeface="Calibri" panose="020F0502020204030204"/>
            </a:endParaRPr>
          </a:p>
        </p:txBody>
      </p:sp>
      <p:grpSp>
        <p:nvGrpSpPr>
          <p:cNvPr id="29" name="Group 28"/>
          <p:cNvGrpSpPr/>
          <p:nvPr/>
        </p:nvGrpSpPr>
        <p:grpSpPr>
          <a:xfrm>
            <a:off x="5562185" y="1838959"/>
            <a:ext cx="6596364" cy="4169558"/>
            <a:chOff x="2444817" y="1380067"/>
            <a:chExt cx="7316759" cy="5203612"/>
          </a:xfrm>
        </p:grpSpPr>
        <p:sp>
          <p:nvSpPr>
            <p:cNvPr id="30" name="Rechteck 1"/>
            <p:cNvSpPr/>
            <p:nvPr/>
          </p:nvSpPr>
          <p:spPr>
            <a:xfrm>
              <a:off x="3048000" y="1380067"/>
              <a:ext cx="6129867" cy="5203612"/>
            </a:xfrm>
            <a:prstGeom prst="rect">
              <a:avLst/>
            </a:prstGeom>
            <a:solidFill>
              <a:srgbClr val="70AD47"/>
            </a:solidFill>
            <a:ln w="12700" cap="flat" cmpd="sng" algn="ctr">
              <a:solidFill>
                <a:srgbClr val="70AD47">
                  <a:shade val="50000"/>
                </a:srgbClr>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rPr>
                <a:t>ADBE </a:t>
              </a:r>
              <a:r>
                <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rPr>
                <a:t>Façade </a:t>
              </a: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31" name="Grafik 2"/>
            <p:cNvPicPr>
              <a:picLocks noChangeAspect="1"/>
            </p:cNvPicPr>
            <p:nvPr/>
          </p:nvPicPr>
          <p:blipFill>
            <a:blip r:embed="rId3"/>
            <a:stretch>
              <a:fillRect/>
            </a:stretch>
          </p:blipFill>
          <p:spPr>
            <a:xfrm>
              <a:off x="3417593" y="1770937"/>
              <a:ext cx="5370896" cy="4488425"/>
            </a:xfrm>
            <a:prstGeom prst="rect">
              <a:avLst/>
            </a:prstGeom>
          </p:spPr>
        </p:pic>
        <p:sp>
          <p:nvSpPr>
            <p:cNvPr id="32" name="Pfeil nach links und rechts 53"/>
            <p:cNvSpPr/>
            <p:nvPr/>
          </p:nvSpPr>
          <p:spPr>
            <a:xfrm>
              <a:off x="2444817" y="3609471"/>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3" name="Pfeil nach links und rechts 54"/>
            <p:cNvSpPr/>
            <p:nvPr/>
          </p:nvSpPr>
          <p:spPr>
            <a:xfrm>
              <a:off x="2444817" y="5378916"/>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4" name="Pfeil nach links und rechts 57"/>
            <p:cNvSpPr/>
            <p:nvPr/>
          </p:nvSpPr>
          <p:spPr>
            <a:xfrm>
              <a:off x="2444817" y="3094785"/>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5" name="Pfeil nach links und rechts 58"/>
            <p:cNvSpPr/>
            <p:nvPr/>
          </p:nvSpPr>
          <p:spPr>
            <a:xfrm>
              <a:off x="2444817" y="2770468"/>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handover</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6" name="Pfeil nach links und rechts 59"/>
            <p:cNvSpPr/>
            <p:nvPr/>
          </p:nvSpPr>
          <p:spPr>
            <a:xfrm>
              <a:off x="2444817" y="2412140"/>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handover</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parameter</a:t>
              </a:r>
              <a:endParaRPr kumimoji="0" lang="de-DE"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7" name="Textfeld 61"/>
            <p:cNvSpPr txBox="1"/>
            <p:nvPr/>
          </p:nvSpPr>
          <p:spPr>
            <a:xfrm>
              <a:off x="3271261" y="3937595"/>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temperature</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Q_flow</a:t>
              </a:r>
              <a:endParaRPr kumimoji="0" lang="de-DE" sz="1400" b="1" i="0" u="none" strike="noStrike" kern="0" cap="none" spc="0" normalizeH="0" baseline="0" noProof="0" dirty="0">
                <a:ln>
                  <a:noFill/>
                </a:ln>
                <a:solidFill>
                  <a:srgbClr val="BC0200"/>
                </a:solidFill>
                <a:effectLst/>
                <a:uLnTx/>
                <a:uFillTx/>
                <a:latin typeface="Calibri" panose="020F0502020204030204"/>
              </a:endParaRPr>
            </a:p>
          </p:txBody>
        </p:sp>
        <p:sp>
          <p:nvSpPr>
            <p:cNvPr id="38" name="Textfeld 62"/>
            <p:cNvSpPr txBox="1"/>
            <p:nvPr/>
          </p:nvSpPr>
          <p:spPr>
            <a:xfrm>
              <a:off x="3279353" y="5711989"/>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007FFF"/>
                  </a:solidFill>
                  <a:effectLst/>
                  <a:uLnTx/>
                  <a:uFillTx/>
                  <a:latin typeface="Calibri" panose="020F0502020204030204"/>
                </a:rPr>
                <a:t>m_flow</a:t>
              </a:r>
              <a:endParaRPr kumimoji="0" lang="de-DE" sz="1400" b="1" i="0" u="none" strike="noStrike" kern="0" cap="none" spc="0" normalizeH="0" baseline="0" noProof="0" dirty="0">
                <a:ln>
                  <a:noFill/>
                </a:ln>
                <a:solidFill>
                  <a:srgbClr val="007FFF"/>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007FFF"/>
                  </a:solidFill>
                  <a:effectLst/>
                  <a:uLnTx/>
                  <a:uFillTx/>
                  <a:latin typeface="Calibri" panose="020F0502020204030204"/>
                </a:rPr>
                <a:t>(</a:t>
              </a:r>
              <a:r>
                <a:rPr kumimoji="0" lang="de-DE" sz="1400" b="1" i="0" u="none" strike="noStrike" kern="0" cap="none" spc="0" normalizeH="0" baseline="0" noProof="0" dirty="0" err="1">
                  <a:ln>
                    <a:noFill/>
                  </a:ln>
                  <a:solidFill>
                    <a:srgbClr val="007FFF"/>
                  </a:solidFill>
                  <a:effectLst/>
                  <a:uLnTx/>
                  <a:uFillTx/>
                  <a:latin typeface="Calibri" panose="020F0502020204030204"/>
                </a:rPr>
                <a:t>pressure</a:t>
              </a:r>
              <a:r>
                <a:rPr kumimoji="0" lang="de-DE" sz="1400" b="1" i="0" u="none" strike="noStrike" kern="0" cap="none" spc="0" normalizeH="0" baseline="0" noProof="0" dirty="0">
                  <a:ln>
                    <a:noFill/>
                  </a:ln>
                  <a:solidFill>
                    <a:srgbClr val="007FFF"/>
                  </a:solidFill>
                  <a:effectLst/>
                  <a:uLnTx/>
                  <a:uFillTx/>
                  <a:latin typeface="Calibri" panose="020F0502020204030204"/>
                </a:rPr>
                <a:t>)</a:t>
              </a:r>
            </a:p>
          </p:txBody>
        </p:sp>
        <p:sp>
          <p:nvSpPr>
            <p:cNvPr id="39" name="Textfeld 63"/>
            <p:cNvSpPr txBox="1"/>
            <p:nvPr/>
          </p:nvSpPr>
          <p:spPr>
            <a:xfrm>
              <a:off x="7714972" y="3937595"/>
              <a:ext cx="1241658" cy="738664"/>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temperature</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Q_flow</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radiation</a:t>
              </a:r>
              <a:endParaRPr kumimoji="0" lang="de-DE" sz="1400" b="1" i="0" u="none" strike="noStrike" kern="0" cap="none" spc="0" normalizeH="0" baseline="0" noProof="0" dirty="0">
                <a:ln>
                  <a:noFill/>
                </a:ln>
                <a:solidFill>
                  <a:srgbClr val="BC0200"/>
                </a:solidFill>
                <a:effectLst/>
                <a:uLnTx/>
                <a:uFillTx/>
                <a:latin typeface="Calibri" panose="020F0502020204030204"/>
              </a:endParaRPr>
            </a:p>
          </p:txBody>
        </p:sp>
        <p:sp>
          <p:nvSpPr>
            <p:cNvPr id="40" name="Textfeld 64"/>
            <p:cNvSpPr txBox="1"/>
            <p:nvPr/>
          </p:nvSpPr>
          <p:spPr>
            <a:xfrm>
              <a:off x="7723064" y="5711989"/>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007FFF"/>
                  </a:solidFill>
                  <a:effectLst/>
                  <a:uLnTx/>
                  <a:uFillTx/>
                  <a:latin typeface="Calibri" panose="020F0502020204030204"/>
                </a:rPr>
                <a:t>m_flow</a:t>
              </a:r>
              <a:endParaRPr kumimoji="0" lang="de-DE" sz="1400" b="1" i="0" u="none" strike="noStrike" kern="0" cap="none" spc="0" normalizeH="0" baseline="0" noProof="0" dirty="0">
                <a:ln>
                  <a:noFill/>
                </a:ln>
                <a:solidFill>
                  <a:srgbClr val="007FFF"/>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007FFF"/>
                  </a:solidFill>
                  <a:effectLst/>
                  <a:uLnTx/>
                  <a:uFillTx/>
                  <a:latin typeface="Calibri" panose="020F0502020204030204"/>
                </a:rPr>
                <a:t>(</a:t>
              </a:r>
              <a:r>
                <a:rPr kumimoji="0" lang="de-DE" sz="1400" b="1" i="0" u="none" strike="noStrike" kern="0" cap="none" spc="0" normalizeH="0" baseline="0" noProof="0" dirty="0" err="1">
                  <a:ln>
                    <a:noFill/>
                  </a:ln>
                  <a:solidFill>
                    <a:srgbClr val="007FFF"/>
                  </a:solidFill>
                  <a:effectLst/>
                  <a:uLnTx/>
                  <a:uFillTx/>
                  <a:latin typeface="Calibri" panose="020F0502020204030204"/>
                </a:rPr>
                <a:t>pressure</a:t>
              </a:r>
              <a:r>
                <a:rPr kumimoji="0" lang="de-DE" sz="1400" b="1" i="0" u="none" strike="noStrike" kern="0" cap="none" spc="0" normalizeH="0" baseline="0" noProof="0" dirty="0">
                  <a:ln>
                    <a:noFill/>
                  </a:ln>
                  <a:solidFill>
                    <a:srgbClr val="007FFF"/>
                  </a:solidFill>
                  <a:effectLst/>
                  <a:uLnTx/>
                  <a:uFillTx/>
                  <a:latin typeface="Calibri" panose="020F0502020204030204"/>
                </a:rPr>
                <a:t>)</a:t>
              </a:r>
            </a:p>
          </p:txBody>
        </p:sp>
        <p:sp>
          <p:nvSpPr>
            <p:cNvPr id="41" name="Pfeil nach links und rechts 55"/>
            <p:cNvSpPr/>
            <p:nvPr/>
          </p:nvSpPr>
          <p:spPr>
            <a:xfrm>
              <a:off x="8452543" y="5377443"/>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42" name="Pfeil nach links und rechts 56"/>
            <p:cNvSpPr/>
            <p:nvPr/>
          </p:nvSpPr>
          <p:spPr>
            <a:xfrm>
              <a:off x="8452542" y="3609471"/>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handover parameter</a:t>
              </a:r>
            </a:p>
          </p:txBody>
        </p:sp>
      </p:grpSp>
      <p:sp>
        <p:nvSpPr>
          <p:cNvPr id="43" name="TextBox 42"/>
          <p:cNvSpPr txBox="1"/>
          <p:nvPr/>
        </p:nvSpPr>
        <p:spPr>
          <a:xfrm rot="16200000">
            <a:off x="5405617" y="3941679"/>
            <a:ext cx="908741" cy="276999"/>
          </a:xfrm>
          <a:prstGeom prst="rect">
            <a:avLst/>
          </a:prstGeom>
          <a:noFill/>
        </p:spPr>
        <p:txBody>
          <a:bodyPr wrap="square" rtlCol="0">
            <a:spAutoFit/>
          </a:bodyPr>
          <a:lstStyle/>
          <a:p>
            <a:pPr algn="ctr" defTabSz="914400"/>
            <a:r>
              <a:rPr lang="en-US" sz="1200" b="1" dirty="0">
                <a:solidFill>
                  <a:prstClr val="black"/>
                </a:solidFill>
                <a:latin typeface="Calibri" panose="020F0502020204030204"/>
              </a:rPr>
              <a:t>near-field</a:t>
            </a:r>
            <a:endParaRPr lang="el-GR" sz="1200" b="1" dirty="0">
              <a:solidFill>
                <a:prstClr val="black"/>
              </a:solidFill>
              <a:latin typeface="Calibri" panose="020F0502020204030204"/>
            </a:endParaRPr>
          </a:p>
        </p:txBody>
      </p:sp>
    </p:spTree>
    <p:extLst>
      <p:ext uri="{BB962C8B-B14F-4D97-AF65-F5344CB8AC3E}">
        <p14:creationId xmlns:p14="http://schemas.microsoft.com/office/powerpoint/2010/main" val="2550092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10058400" cy="4179146"/>
          </a:xfrm>
        </p:spPr>
        <p:txBody>
          <a:bodyPr>
            <a:normAutofit fontScale="70000" lnSpcReduction="20000"/>
          </a:bodyPr>
          <a:lstStyle/>
          <a:p>
            <a:pPr marL="0" indent="0">
              <a:buNone/>
            </a:pPr>
            <a:r>
              <a:rPr lang="de-DE" sz="2600" dirty="0"/>
              <a:t>WP5 progress</a:t>
            </a:r>
          </a:p>
          <a:p>
            <a:pPr lvl="1">
              <a:buFont typeface="Wingdings" panose="05000000000000000000" pitchFamily="2" charset="2"/>
              <a:buChar char="§"/>
            </a:pPr>
            <a:r>
              <a:rPr lang="de-DE" sz="2600" dirty="0"/>
              <a:t>Objectives</a:t>
            </a:r>
          </a:p>
          <a:p>
            <a:pPr>
              <a:buFont typeface="Wingdings" panose="05000000000000000000" pitchFamily="2" charset="2"/>
              <a:buChar char="§"/>
            </a:pPr>
            <a:r>
              <a:rPr lang="de-DE" sz="2600" dirty="0"/>
              <a:t>Task 5.1 – Circular Economy Design Delimitants and Material Database</a:t>
            </a:r>
            <a:endParaRPr lang="de-DE" sz="2800" dirty="0"/>
          </a:p>
          <a:p>
            <a:pPr lvl="1">
              <a:buFont typeface="Wingdings" panose="05000000000000000000" pitchFamily="2" charset="2"/>
              <a:buChar char="§"/>
            </a:pPr>
            <a:r>
              <a:rPr lang="de-DE" sz="2400" dirty="0"/>
              <a:t>Circular Economy Design Delimitants</a:t>
            </a:r>
          </a:p>
          <a:p>
            <a:pPr lvl="2">
              <a:buFont typeface="Wingdings" panose="05000000000000000000" pitchFamily="2" charset="2"/>
              <a:buChar char="§"/>
            </a:pPr>
            <a:r>
              <a:rPr lang="de-DE" sz="2200" dirty="0"/>
              <a:t>Current status</a:t>
            </a:r>
          </a:p>
          <a:p>
            <a:pPr lvl="2">
              <a:buFont typeface="Wingdings" panose="05000000000000000000" pitchFamily="2" charset="2"/>
              <a:buChar char="§"/>
            </a:pPr>
            <a:r>
              <a:rPr lang="de-DE" sz="2200" dirty="0"/>
              <a:t>Next steps</a:t>
            </a:r>
          </a:p>
          <a:p>
            <a:pPr lvl="1">
              <a:buFont typeface="Wingdings" panose="05000000000000000000" pitchFamily="2" charset="2"/>
              <a:buChar char="§"/>
            </a:pPr>
            <a:r>
              <a:rPr lang="de-DE" sz="2400" dirty="0"/>
              <a:t>Material Database</a:t>
            </a:r>
          </a:p>
          <a:p>
            <a:pPr>
              <a:buFont typeface="Wingdings" panose="05000000000000000000" pitchFamily="2" charset="2"/>
              <a:buChar char="§"/>
            </a:pPr>
            <a:r>
              <a:rPr lang="de-DE" sz="2600" dirty="0"/>
              <a:t>Task 5.3 – Life-cycle Costing analysis</a:t>
            </a:r>
          </a:p>
          <a:p>
            <a:pPr>
              <a:buFont typeface="Wingdings" panose="05000000000000000000" pitchFamily="2" charset="2"/>
              <a:buChar char="§"/>
            </a:pPr>
            <a:r>
              <a:rPr lang="de-DE" sz="2600" dirty="0"/>
              <a:t>Task 5.6 – Circular Economy Business Models and Exploitation Plans</a:t>
            </a:r>
          </a:p>
          <a:p>
            <a:pPr lvl="1">
              <a:buFont typeface="Wingdings" panose="05000000000000000000" pitchFamily="2" charset="2"/>
              <a:buChar char="§"/>
            </a:pPr>
            <a:r>
              <a:rPr lang="de-DE" sz="2400" dirty="0"/>
              <a:t>Circular Economy Business Models</a:t>
            </a:r>
          </a:p>
          <a:p>
            <a:pPr lvl="2">
              <a:buFont typeface="Wingdings" panose="05000000000000000000" pitchFamily="2" charset="2"/>
              <a:buChar char="§"/>
            </a:pPr>
            <a:r>
              <a:rPr lang="de-DE" sz="2200" dirty="0"/>
              <a:t>Current status</a:t>
            </a:r>
          </a:p>
          <a:p>
            <a:pPr lvl="2">
              <a:buFont typeface="Wingdings" panose="05000000000000000000" pitchFamily="2" charset="2"/>
              <a:buChar char="§"/>
            </a:pPr>
            <a:r>
              <a:rPr lang="de-DE" sz="2200" dirty="0"/>
              <a:t>Next steps</a:t>
            </a:r>
          </a:p>
          <a:p>
            <a:pPr lvl="1">
              <a:buFont typeface="Wingdings" panose="05000000000000000000" pitchFamily="2" charset="2"/>
              <a:buChar char="§"/>
            </a:pPr>
            <a:r>
              <a:rPr lang="de-DE" sz="2400" dirty="0"/>
              <a:t>PnH partners questionnaire regarding CEBM and Exploitation plans</a:t>
            </a:r>
          </a:p>
          <a:p>
            <a:pPr lvl="2">
              <a:buFont typeface="Wingdings" panose="05000000000000000000" pitchFamily="2" charset="2"/>
              <a:buChar char="§"/>
            </a:pPr>
            <a:r>
              <a:rPr lang="de-DE" sz="2000" dirty="0"/>
              <a:t>Current status</a:t>
            </a:r>
          </a:p>
          <a:p>
            <a:pPr lvl="2">
              <a:buFont typeface="Wingdings" panose="05000000000000000000" pitchFamily="2" charset="2"/>
              <a:buChar char="§"/>
            </a:pPr>
            <a:r>
              <a:rPr lang="de-DE" sz="2000" dirty="0"/>
              <a:t>Next steps</a:t>
            </a:r>
          </a:p>
        </p:txBody>
      </p:sp>
      <p:sp>
        <p:nvSpPr>
          <p:cNvPr id="3" name="Titel 2"/>
          <p:cNvSpPr>
            <a:spLocks noGrp="1"/>
          </p:cNvSpPr>
          <p:nvPr>
            <p:ph type="title"/>
          </p:nvPr>
        </p:nvSpPr>
        <p:spPr/>
        <p:txBody>
          <a:bodyPr/>
          <a:lstStyle/>
          <a:p>
            <a:r>
              <a:rPr lang="de-DE" dirty="0"/>
              <a:t>Content</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3</a:t>
            </a:fld>
            <a:endParaRPr lang="en-US" dirty="0"/>
          </a:p>
        </p:txBody>
      </p:sp>
    </p:spTree>
    <p:extLst>
      <p:ext uri="{BB962C8B-B14F-4D97-AF65-F5344CB8AC3E}">
        <p14:creationId xmlns:p14="http://schemas.microsoft.com/office/powerpoint/2010/main" val="3322830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E35D27EB-D7A3-4583-BD0F-0E3552B22A9E}"/>
              </a:ext>
            </a:extLst>
          </p:cNvPr>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5" name="Θέση αριθμού διαφάνειας 4">
            <a:extLst>
              <a:ext uri="{FF2B5EF4-FFF2-40B4-BE49-F238E27FC236}">
                <a16:creationId xmlns:a16="http://schemas.microsoft.com/office/drawing/2014/main" id="{728318CD-8595-4721-A389-DC4DC62C7F4D}"/>
              </a:ext>
            </a:extLst>
          </p:cNvPr>
          <p:cNvSpPr>
            <a:spLocks noGrp="1"/>
          </p:cNvSpPr>
          <p:nvPr>
            <p:ph type="sldNum" sz="quarter" idx="12"/>
          </p:nvPr>
        </p:nvSpPr>
        <p:spPr/>
        <p:txBody>
          <a:bodyPr/>
          <a:lstStyle/>
          <a:p>
            <a:fld id="{76F34D8A-136C-4FA7-8325-F06DF2D5CB3D}" type="slidenum">
              <a:rPr lang="en-US" smtClean="0"/>
              <a:t>30</a:t>
            </a:fld>
            <a:endParaRPr lang="en-US"/>
          </a:p>
        </p:txBody>
      </p:sp>
      <p:sp>
        <p:nvSpPr>
          <p:cNvPr id="7" name="Τίτλος 2">
            <a:extLst>
              <a:ext uri="{FF2B5EF4-FFF2-40B4-BE49-F238E27FC236}">
                <a16:creationId xmlns:a16="http://schemas.microsoft.com/office/drawing/2014/main" id="{58419C73-2AD9-4694-9259-5F457FD5798F}"/>
              </a:ext>
            </a:extLst>
          </p:cNvPr>
          <p:cNvSpPr>
            <a:spLocks noGrp="1"/>
          </p:cNvSpPr>
          <p:nvPr>
            <p:ph type="title"/>
          </p:nvPr>
        </p:nvSpPr>
        <p:spPr>
          <a:xfrm>
            <a:off x="1097280" y="286603"/>
            <a:ext cx="10058400" cy="1458114"/>
          </a:xfrm>
        </p:spPr>
        <p:txBody>
          <a:bodyPr>
            <a:normAutofit fontScale="90000"/>
          </a:bodyPr>
          <a:lstStyle/>
          <a:p>
            <a:r>
              <a:rPr lang="en-GB" dirty="0"/>
              <a:t>Task 1.5: Active-façade CFD simulation and optimization guidelines</a:t>
            </a:r>
            <a:endParaRPr lang="en-US" dirty="0"/>
          </a:p>
        </p:txBody>
      </p:sp>
      <p:grpSp>
        <p:nvGrpSpPr>
          <p:cNvPr id="23" name="Group 22"/>
          <p:cNvGrpSpPr/>
          <p:nvPr/>
        </p:nvGrpSpPr>
        <p:grpSpPr>
          <a:xfrm>
            <a:off x="1181281" y="3427484"/>
            <a:ext cx="5167012" cy="2274567"/>
            <a:chOff x="101183" y="2236198"/>
            <a:chExt cx="5167012" cy="2274567"/>
          </a:xfrm>
        </p:grpSpPr>
        <p:grpSp>
          <p:nvGrpSpPr>
            <p:cNvPr id="24" name="Group 23"/>
            <p:cNvGrpSpPr/>
            <p:nvPr/>
          </p:nvGrpSpPr>
          <p:grpSpPr>
            <a:xfrm>
              <a:off x="101183" y="2236198"/>
              <a:ext cx="5167012" cy="2274567"/>
              <a:chOff x="180873" y="3117970"/>
              <a:chExt cx="7124700" cy="3136359"/>
            </a:xfrm>
          </p:grpSpPr>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873" y="3117970"/>
                <a:ext cx="7124700" cy="3136359"/>
              </a:xfrm>
              <a:prstGeom prst="rect">
                <a:avLst/>
              </a:prstGeom>
            </p:spPr>
          </p:pic>
          <p:sp>
            <p:nvSpPr>
              <p:cNvPr id="45" name="TextBox 44"/>
              <p:cNvSpPr txBox="1"/>
              <p:nvPr/>
            </p:nvSpPr>
            <p:spPr>
              <a:xfrm>
                <a:off x="2862364" y="4812099"/>
                <a:ext cx="3406369" cy="721459"/>
              </a:xfrm>
              <a:prstGeom prst="rect">
                <a:avLst/>
              </a:prstGeom>
              <a:noFill/>
            </p:spPr>
            <p:txBody>
              <a:bodyPr wrap="square" rtlCol="0">
                <a:spAutoFit/>
              </a:bodyPr>
              <a:lstStyle/>
              <a:p>
                <a:pPr algn="ctr"/>
                <a:r>
                  <a:rPr lang="en-US" sz="1400" b="1" dirty="0"/>
                  <a:t>Inlet </a:t>
                </a:r>
              </a:p>
              <a:p>
                <a:pPr algn="ctr"/>
                <a:r>
                  <a:rPr lang="en-US" sz="1400" b="1" dirty="0"/>
                  <a:t>(main building volume)</a:t>
                </a:r>
                <a:endParaRPr lang="el-GR" sz="1400" b="1" dirty="0"/>
              </a:p>
            </p:txBody>
          </p:sp>
        </p:grpSp>
        <p:cxnSp>
          <p:nvCxnSpPr>
            <p:cNvPr id="25" name="Straight Arrow Connector 24"/>
            <p:cNvCxnSpPr/>
            <p:nvPr/>
          </p:nvCxnSpPr>
          <p:spPr>
            <a:xfrm>
              <a:off x="1190625" y="2236198"/>
              <a:ext cx="533400" cy="6477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6831544" y="3352799"/>
            <a:ext cx="5480912" cy="2708285"/>
            <a:chOff x="5751446" y="2474900"/>
            <a:chExt cx="5967907" cy="2948924"/>
          </a:xfrm>
        </p:grpSpPr>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1446" y="2474900"/>
              <a:ext cx="5836747" cy="2948924"/>
            </a:xfrm>
            <a:prstGeom prst="rect">
              <a:avLst/>
            </a:prstGeom>
          </p:spPr>
        </p:pic>
        <p:sp>
          <p:nvSpPr>
            <p:cNvPr id="48" name="TextBox 47"/>
            <p:cNvSpPr txBox="1"/>
            <p:nvPr/>
          </p:nvSpPr>
          <p:spPr>
            <a:xfrm>
              <a:off x="8823754" y="3716761"/>
              <a:ext cx="1544590" cy="338554"/>
            </a:xfrm>
            <a:prstGeom prst="rect">
              <a:avLst/>
            </a:prstGeom>
            <a:noFill/>
          </p:spPr>
          <p:txBody>
            <a:bodyPr wrap="none" rtlCol="0">
              <a:spAutoFit/>
            </a:bodyPr>
            <a:lstStyle/>
            <a:p>
              <a:r>
                <a:rPr lang="en-US" sz="1600" dirty="0">
                  <a:solidFill>
                    <a:srgbClr val="FF0000"/>
                  </a:solidFill>
                </a:rPr>
                <a:t>PV panel (ADBE)</a:t>
              </a:r>
              <a:endParaRPr lang="el-GR" sz="1600" dirty="0">
                <a:solidFill>
                  <a:srgbClr val="FF0000"/>
                </a:solidFill>
              </a:endParaRPr>
            </a:p>
          </p:txBody>
        </p:sp>
        <p:sp>
          <p:nvSpPr>
            <p:cNvPr id="49" name="Left Brace 48"/>
            <p:cNvSpPr/>
            <p:nvPr/>
          </p:nvSpPr>
          <p:spPr>
            <a:xfrm>
              <a:off x="7314811" y="3530045"/>
              <a:ext cx="171840" cy="641906"/>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0" name="TextBox 49"/>
            <p:cNvSpPr txBox="1"/>
            <p:nvPr/>
          </p:nvSpPr>
          <p:spPr>
            <a:xfrm>
              <a:off x="5751447" y="3639142"/>
              <a:ext cx="1653851" cy="307777"/>
            </a:xfrm>
            <a:prstGeom prst="rect">
              <a:avLst/>
            </a:prstGeom>
            <a:noFill/>
          </p:spPr>
          <p:txBody>
            <a:bodyPr wrap="none" rtlCol="0">
              <a:spAutoFit/>
            </a:bodyPr>
            <a:lstStyle/>
            <a:p>
              <a:r>
                <a:rPr lang="en-US" sz="1400" dirty="0"/>
                <a:t>Temper. distribution</a:t>
              </a:r>
              <a:endParaRPr lang="el-GR" sz="1400" dirty="0"/>
            </a:p>
          </p:txBody>
        </p:sp>
        <p:grpSp>
          <p:nvGrpSpPr>
            <p:cNvPr id="51" name="Group 50"/>
            <p:cNvGrpSpPr/>
            <p:nvPr/>
          </p:nvGrpSpPr>
          <p:grpSpPr>
            <a:xfrm rot="16200000">
              <a:off x="7739838" y="4257675"/>
              <a:ext cx="910990" cy="506270"/>
              <a:chOff x="4175360" y="5295900"/>
              <a:chExt cx="910990" cy="506270"/>
            </a:xfrm>
          </p:grpSpPr>
          <p:sp>
            <p:nvSpPr>
              <p:cNvPr id="53" name="Striped Right Arrow 52"/>
              <p:cNvSpPr/>
              <p:nvPr/>
            </p:nvSpPr>
            <p:spPr>
              <a:xfrm>
                <a:off x="4175360" y="5295900"/>
                <a:ext cx="910990" cy="127924"/>
              </a:xfrm>
              <a:prstGeom prst="striped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l-GR"/>
              </a:p>
            </p:txBody>
          </p:sp>
          <p:sp>
            <p:nvSpPr>
              <p:cNvPr id="54" name="Striped Right Arrow 53"/>
              <p:cNvSpPr/>
              <p:nvPr/>
            </p:nvSpPr>
            <p:spPr>
              <a:xfrm>
                <a:off x="4175360" y="5485073"/>
                <a:ext cx="910990" cy="127924"/>
              </a:xfrm>
              <a:prstGeom prst="striped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l-GR"/>
              </a:p>
            </p:txBody>
          </p:sp>
          <p:sp>
            <p:nvSpPr>
              <p:cNvPr id="55" name="Striped Right Arrow 54"/>
              <p:cNvSpPr/>
              <p:nvPr/>
            </p:nvSpPr>
            <p:spPr>
              <a:xfrm>
                <a:off x="4175360" y="5674246"/>
                <a:ext cx="910990" cy="127924"/>
              </a:xfrm>
              <a:prstGeom prst="striped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l-GR"/>
              </a:p>
            </p:txBody>
          </p:sp>
        </p:grpSp>
        <p:sp>
          <p:nvSpPr>
            <p:cNvPr id="52" name="TextBox 51"/>
            <p:cNvSpPr txBox="1"/>
            <p:nvPr/>
          </p:nvSpPr>
          <p:spPr>
            <a:xfrm>
              <a:off x="8823754" y="4188065"/>
              <a:ext cx="2895599" cy="830997"/>
            </a:xfrm>
            <a:prstGeom prst="rect">
              <a:avLst/>
            </a:prstGeom>
            <a:noFill/>
          </p:spPr>
          <p:txBody>
            <a:bodyPr wrap="square" rtlCol="0">
              <a:spAutoFit/>
            </a:bodyPr>
            <a:lstStyle/>
            <a:p>
              <a:r>
                <a:rPr lang="en-US" sz="1600" dirty="0">
                  <a:solidFill>
                    <a:srgbClr val="FF0000"/>
                  </a:solidFill>
                </a:rPr>
                <a:t>Buoyancy</a:t>
              </a:r>
              <a:r>
                <a:rPr lang="en-US" sz="1600" dirty="0"/>
                <a:t> effect that needs to be quantified in the </a:t>
              </a:r>
              <a:r>
                <a:rPr lang="en-US" sz="1600" dirty="0" err="1"/>
                <a:t>Modelica</a:t>
              </a:r>
              <a:r>
                <a:rPr lang="en-US" sz="1600" dirty="0"/>
                <a:t> “handover” connectors</a:t>
              </a:r>
              <a:endParaRPr lang="el-GR" sz="1600" dirty="0"/>
            </a:p>
          </p:txBody>
        </p:sp>
      </p:grpSp>
      <p:sp>
        <p:nvSpPr>
          <p:cNvPr id="56" name="TextBox 55"/>
          <p:cNvSpPr txBox="1"/>
          <p:nvPr/>
        </p:nvSpPr>
        <p:spPr>
          <a:xfrm>
            <a:off x="1208987" y="1828861"/>
            <a:ext cx="10983013" cy="1569660"/>
          </a:xfrm>
          <a:prstGeom prst="rect">
            <a:avLst/>
          </a:prstGeom>
          <a:noFill/>
        </p:spPr>
        <p:txBody>
          <a:bodyPr wrap="square" rtlCol="0">
            <a:spAutoFit/>
          </a:bodyPr>
          <a:lstStyle/>
          <a:p>
            <a:pPr algn="just"/>
            <a:r>
              <a:rPr lang="en-US" sz="1600" dirty="0"/>
              <a:t>Support the development of 0D models, capable of predicting the ADBE behavior, as fast and as accurate as possible</a:t>
            </a:r>
          </a:p>
          <a:p>
            <a:pPr algn="just"/>
            <a:r>
              <a:rPr lang="en-US" sz="1600" dirty="0"/>
              <a:t>For such a simulation, multiple “handover parameters” are defined; these act as </a:t>
            </a:r>
            <a:r>
              <a:rPr lang="en-US" sz="1600" dirty="0">
                <a:solidFill>
                  <a:srgbClr val="FF0000"/>
                </a:solidFill>
              </a:rPr>
              <a:t>connectors. </a:t>
            </a:r>
          </a:p>
          <a:p>
            <a:pPr algn="just"/>
            <a:endParaRPr lang="en-US" sz="1600" dirty="0">
              <a:solidFill>
                <a:srgbClr val="FF0000"/>
              </a:solidFill>
            </a:endParaRPr>
          </a:p>
          <a:p>
            <a:pPr algn="just"/>
            <a:r>
              <a:rPr lang="en-US" sz="1600" dirty="0">
                <a:solidFill>
                  <a:srgbClr val="FF0000"/>
                </a:solidFill>
              </a:rPr>
              <a:t>For cases that a PV installed, which induces temperature gradients, the already available “handover parameters” in the Aachen’s </a:t>
            </a:r>
            <a:r>
              <a:rPr lang="en-US" sz="1600" dirty="0" err="1">
                <a:solidFill>
                  <a:srgbClr val="FF0000"/>
                </a:solidFill>
              </a:rPr>
              <a:t>Modelica</a:t>
            </a:r>
            <a:r>
              <a:rPr lang="en-US" sz="1600" dirty="0">
                <a:solidFill>
                  <a:srgbClr val="FF0000"/>
                </a:solidFill>
              </a:rPr>
              <a:t> platform need to be updated to consider that. </a:t>
            </a:r>
            <a:r>
              <a:rPr lang="en-US" sz="1600" dirty="0"/>
              <a:t>Towards this objective, a range of numerical runs need to be executed, so that the 0D underpinning modules are updated to include this additional effect.</a:t>
            </a:r>
            <a:endParaRPr lang="el-GR" sz="1600" dirty="0"/>
          </a:p>
        </p:txBody>
      </p:sp>
    </p:spTree>
    <p:extLst>
      <p:ext uri="{BB962C8B-B14F-4D97-AF65-F5344CB8AC3E}">
        <p14:creationId xmlns:p14="http://schemas.microsoft.com/office/powerpoint/2010/main" val="902558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E35D27EB-D7A3-4583-BD0F-0E3552B22A9E}"/>
              </a:ext>
            </a:extLst>
          </p:cNvPr>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5" name="Θέση αριθμού διαφάνειας 4">
            <a:extLst>
              <a:ext uri="{FF2B5EF4-FFF2-40B4-BE49-F238E27FC236}">
                <a16:creationId xmlns:a16="http://schemas.microsoft.com/office/drawing/2014/main" id="{728318CD-8595-4721-A389-DC4DC62C7F4D}"/>
              </a:ext>
            </a:extLst>
          </p:cNvPr>
          <p:cNvSpPr>
            <a:spLocks noGrp="1"/>
          </p:cNvSpPr>
          <p:nvPr>
            <p:ph type="sldNum" sz="quarter" idx="12"/>
          </p:nvPr>
        </p:nvSpPr>
        <p:spPr/>
        <p:txBody>
          <a:bodyPr/>
          <a:lstStyle/>
          <a:p>
            <a:fld id="{76F34D8A-136C-4FA7-8325-F06DF2D5CB3D}" type="slidenum">
              <a:rPr lang="en-US" smtClean="0"/>
              <a:t>31</a:t>
            </a:fld>
            <a:endParaRPr lang="en-US"/>
          </a:p>
        </p:txBody>
      </p:sp>
      <p:sp>
        <p:nvSpPr>
          <p:cNvPr id="7" name="Τίτλος 2">
            <a:extLst>
              <a:ext uri="{FF2B5EF4-FFF2-40B4-BE49-F238E27FC236}">
                <a16:creationId xmlns:a16="http://schemas.microsoft.com/office/drawing/2014/main" id="{58419C73-2AD9-4694-9259-5F457FD5798F}"/>
              </a:ext>
            </a:extLst>
          </p:cNvPr>
          <p:cNvSpPr>
            <a:spLocks noGrp="1"/>
          </p:cNvSpPr>
          <p:nvPr>
            <p:ph type="title"/>
          </p:nvPr>
        </p:nvSpPr>
        <p:spPr>
          <a:xfrm>
            <a:off x="1097280" y="286603"/>
            <a:ext cx="10058400" cy="1458114"/>
          </a:xfrm>
        </p:spPr>
        <p:txBody>
          <a:bodyPr>
            <a:normAutofit fontScale="90000"/>
          </a:bodyPr>
          <a:lstStyle/>
          <a:p>
            <a:r>
              <a:rPr lang="en-GB" dirty="0"/>
              <a:t>Task 1.5: Active-façade CFD simulation and optimization guidelines</a:t>
            </a:r>
            <a:endParaRPr lang="en-US" dirty="0"/>
          </a:p>
        </p:txBody>
      </p:sp>
      <p:sp>
        <p:nvSpPr>
          <p:cNvPr id="58" name="Rectangle 57"/>
          <p:cNvSpPr/>
          <p:nvPr/>
        </p:nvSpPr>
        <p:spPr>
          <a:xfrm>
            <a:off x="7095066" y="1780842"/>
            <a:ext cx="4908938" cy="4200010"/>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9" name="TextBox 58"/>
          <p:cNvSpPr txBox="1"/>
          <p:nvPr/>
        </p:nvSpPr>
        <p:spPr>
          <a:xfrm>
            <a:off x="6765850" y="1765574"/>
            <a:ext cx="5567368" cy="646331"/>
          </a:xfrm>
          <a:prstGeom prst="rect">
            <a:avLst/>
          </a:prstGeom>
          <a:noFill/>
        </p:spPr>
        <p:txBody>
          <a:bodyPr wrap="square" rtlCol="0">
            <a:spAutoFit/>
          </a:bodyPr>
          <a:lstStyle/>
          <a:p>
            <a:pPr algn="ctr" defTabSz="914400"/>
            <a:r>
              <a:rPr lang="en-US" dirty="0">
                <a:solidFill>
                  <a:prstClr val="white"/>
                </a:solidFill>
                <a:latin typeface="Calibri" panose="020F0502020204030204"/>
              </a:rPr>
              <a:t>Building Volume (from Near-Field -&gt; Far-Field)</a:t>
            </a:r>
            <a:endParaRPr lang="el-GR" dirty="0">
              <a:solidFill>
                <a:prstClr val="white"/>
              </a:solidFill>
              <a:latin typeface="Calibri" panose="020F0502020204030204"/>
            </a:endParaRPr>
          </a:p>
          <a:p>
            <a:pPr algn="ctr" defTabSz="914400"/>
            <a:endParaRPr lang="el-GR" dirty="0">
              <a:solidFill>
                <a:prstClr val="white"/>
              </a:solidFill>
              <a:latin typeface="Calibri" panose="020F0502020204030204"/>
            </a:endParaRPr>
          </a:p>
        </p:txBody>
      </p:sp>
      <p:grpSp>
        <p:nvGrpSpPr>
          <p:cNvPr id="60" name="Group 59"/>
          <p:cNvGrpSpPr/>
          <p:nvPr/>
        </p:nvGrpSpPr>
        <p:grpSpPr>
          <a:xfrm>
            <a:off x="745224" y="1780842"/>
            <a:ext cx="6669343" cy="4365583"/>
            <a:chOff x="2444817" y="1380067"/>
            <a:chExt cx="7316759" cy="5203612"/>
          </a:xfrm>
        </p:grpSpPr>
        <p:sp>
          <p:nvSpPr>
            <p:cNvPr id="61" name="Rechteck 1"/>
            <p:cNvSpPr/>
            <p:nvPr/>
          </p:nvSpPr>
          <p:spPr>
            <a:xfrm>
              <a:off x="3048000" y="1380067"/>
              <a:ext cx="6129867" cy="5203612"/>
            </a:xfrm>
            <a:prstGeom prst="rect">
              <a:avLst/>
            </a:prstGeom>
            <a:solidFill>
              <a:srgbClr val="70AD47"/>
            </a:solidFill>
            <a:ln w="12700" cap="flat" cmpd="sng" algn="ctr">
              <a:solidFill>
                <a:srgbClr val="70AD47">
                  <a:shade val="50000"/>
                </a:srgbClr>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rPr>
                <a:t>ADBE </a:t>
              </a:r>
              <a:r>
                <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rPr>
                <a:t>Façade </a:t>
              </a: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62" name="Grafik 2"/>
            <p:cNvPicPr>
              <a:picLocks noChangeAspect="1"/>
            </p:cNvPicPr>
            <p:nvPr/>
          </p:nvPicPr>
          <p:blipFill>
            <a:blip r:embed="rId3"/>
            <a:stretch>
              <a:fillRect/>
            </a:stretch>
          </p:blipFill>
          <p:spPr>
            <a:xfrm>
              <a:off x="3417593" y="1770937"/>
              <a:ext cx="5370896" cy="4488425"/>
            </a:xfrm>
            <a:prstGeom prst="rect">
              <a:avLst/>
            </a:prstGeom>
          </p:spPr>
        </p:pic>
        <p:sp>
          <p:nvSpPr>
            <p:cNvPr id="63" name="Pfeil nach links und rechts 53"/>
            <p:cNvSpPr/>
            <p:nvPr/>
          </p:nvSpPr>
          <p:spPr>
            <a:xfrm>
              <a:off x="2444817" y="3609471"/>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4" name="Pfeil nach links und rechts 54"/>
            <p:cNvSpPr/>
            <p:nvPr/>
          </p:nvSpPr>
          <p:spPr>
            <a:xfrm>
              <a:off x="2444817" y="5378916"/>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5" name="Pfeil nach links und rechts 57"/>
            <p:cNvSpPr/>
            <p:nvPr/>
          </p:nvSpPr>
          <p:spPr>
            <a:xfrm>
              <a:off x="2444817" y="3094785"/>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6" name="Pfeil nach links und rechts 58"/>
            <p:cNvSpPr/>
            <p:nvPr/>
          </p:nvSpPr>
          <p:spPr>
            <a:xfrm>
              <a:off x="2444817" y="2770468"/>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handover</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7" name="Pfeil nach links und rechts 59"/>
            <p:cNvSpPr/>
            <p:nvPr/>
          </p:nvSpPr>
          <p:spPr>
            <a:xfrm>
              <a:off x="2444817" y="2412140"/>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handover</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parameter</a:t>
              </a:r>
              <a:endParaRPr kumimoji="0" lang="de-DE"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8" name="Textfeld 61"/>
            <p:cNvSpPr txBox="1"/>
            <p:nvPr/>
          </p:nvSpPr>
          <p:spPr>
            <a:xfrm>
              <a:off x="3271261" y="3937595"/>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temperature</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Q_flow</a:t>
              </a:r>
              <a:endParaRPr kumimoji="0" lang="de-DE" sz="1400" b="1" i="0" u="none" strike="noStrike" kern="0" cap="none" spc="0" normalizeH="0" baseline="0" noProof="0" dirty="0">
                <a:ln>
                  <a:noFill/>
                </a:ln>
                <a:solidFill>
                  <a:srgbClr val="BC0200"/>
                </a:solidFill>
                <a:effectLst/>
                <a:uLnTx/>
                <a:uFillTx/>
                <a:latin typeface="Calibri" panose="020F0502020204030204"/>
              </a:endParaRPr>
            </a:p>
          </p:txBody>
        </p:sp>
        <p:sp>
          <p:nvSpPr>
            <p:cNvPr id="69" name="Textfeld 62"/>
            <p:cNvSpPr txBox="1"/>
            <p:nvPr/>
          </p:nvSpPr>
          <p:spPr>
            <a:xfrm>
              <a:off x="3279353" y="5711989"/>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007FFF"/>
                  </a:solidFill>
                  <a:effectLst/>
                  <a:uLnTx/>
                  <a:uFillTx/>
                  <a:latin typeface="Calibri" panose="020F0502020204030204"/>
                </a:rPr>
                <a:t>m_flow</a:t>
              </a:r>
              <a:endParaRPr kumimoji="0" lang="de-DE" sz="1400" b="1" i="0" u="none" strike="noStrike" kern="0" cap="none" spc="0" normalizeH="0" baseline="0" noProof="0" dirty="0">
                <a:ln>
                  <a:noFill/>
                </a:ln>
                <a:solidFill>
                  <a:srgbClr val="007FFF"/>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007FFF"/>
                  </a:solidFill>
                  <a:effectLst/>
                  <a:uLnTx/>
                  <a:uFillTx/>
                  <a:latin typeface="Calibri" panose="020F0502020204030204"/>
                </a:rPr>
                <a:t>(</a:t>
              </a:r>
              <a:r>
                <a:rPr kumimoji="0" lang="de-DE" sz="1400" b="1" i="0" u="none" strike="noStrike" kern="0" cap="none" spc="0" normalizeH="0" baseline="0" noProof="0" dirty="0" err="1">
                  <a:ln>
                    <a:noFill/>
                  </a:ln>
                  <a:solidFill>
                    <a:srgbClr val="007FFF"/>
                  </a:solidFill>
                  <a:effectLst/>
                  <a:uLnTx/>
                  <a:uFillTx/>
                  <a:latin typeface="Calibri" panose="020F0502020204030204"/>
                </a:rPr>
                <a:t>pressure</a:t>
              </a:r>
              <a:r>
                <a:rPr kumimoji="0" lang="de-DE" sz="1400" b="1" i="0" u="none" strike="noStrike" kern="0" cap="none" spc="0" normalizeH="0" baseline="0" noProof="0" dirty="0">
                  <a:ln>
                    <a:noFill/>
                  </a:ln>
                  <a:solidFill>
                    <a:srgbClr val="007FFF"/>
                  </a:solidFill>
                  <a:effectLst/>
                  <a:uLnTx/>
                  <a:uFillTx/>
                  <a:latin typeface="Calibri" panose="020F0502020204030204"/>
                </a:rPr>
                <a:t>)</a:t>
              </a:r>
            </a:p>
          </p:txBody>
        </p:sp>
        <p:sp>
          <p:nvSpPr>
            <p:cNvPr id="70" name="Textfeld 63"/>
            <p:cNvSpPr txBox="1"/>
            <p:nvPr/>
          </p:nvSpPr>
          <p:spPr>
            <a:xfrm>
              <a:off x="7714972" y="3937595"/>
              <a:ext cx="1241658" cy="738664"/>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temperature</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Q_flow</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radiation</a:t>
              </a:r>
              <a:endParaRPr kumimoji="0" lang="de-DE" sz="1400" b="1" i="0" u="none" strike="noStrike" kern="0" cap="none" spc="0" normalizeH="0" baseline="0" noProof="0" dirty="0">
                <a:ln>
                  <a:noFill/>
                </a:ln>
                <a:solidFill>
                  <a:srgbClr val="BC0200"/>
                </a:solidFill>
                <a:effectLst/>
                <a:uLnTx/>
                <a:uFillTx/>
                <a:latin typeface="Calibri" panose="020F0502020204030204"/>
              </a:endParaRPr>
            </a:p>
          </p:txBody>
        </p:sp>
        <p:sp>
          <p:nvSpPr>
            <p:cNvPr id="71" name="Textfeld 64"/>
            <p:cNvSpPr txBox="1"/>
            <p:nvPr/>
          </p:nvSpPr>
          <p:spPr>
            <a:xfrm>
              <a:off x="7723064" y="5711989"/>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007FFF"/>
                  </a:solidFill>
                  <a:effectLst/>
                  <a:uLnTx/>
                  <a:uFillTx/>
                  <a:latin typeface="Calibri" panose="020F0502020204030204"/>
                </a:rPr>
                <a:t>m_flow</a:t>
              </a:r>
              <a:endParaRPr kumimoji="0" lang="de-DE" sz="1400" b="1" i="0" u="none" strike="noStrike" kern="0" cap="none" spc="0" normalizeH="0" baseline="0" noProof="0" dirty="0">
                <a:ln>
                  <a:noFill/>
                </a:ln>
                <a:solidFill>
                  <a:srgbClr val="007FFF"/>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007FFF"/>
                  </a:solidFill>
                  <a:effectLst/>
                  <a:uLnTx/>
                  <a:uFillTx/>
                  <a:latin typeface="Calibri" panose="020F0502020204030204"/>
                </a:rPr>
                <a:t>(</a:t>
              </a:r>
              <a:r>
                <a:rPr kumimoji="0" lang="de-DE" sz="1400" b="1" i="0" u="none" strike="noStrike" kern="0" cap="none" spc="0" normalizeH="0" baseline="0" noProof="0" dirty="0" err="1">
                  <a:ln>
                    <a:noFill/>
                  </a:ln>
                  <a:solidFill>
                    <a:srgbClr val="007FFF"/>
                  </a:solidFill>
                  <a:effectLst/>
                  <a:uLnTx/>
                  <a:uFillTx/>
                  <a:latin typeface="Calibri" panose="020F0502020204030204"/>
                </a:rPr>
                <a:t>pressure</a:t>
              </a:r>
              <a:r>
                <a:rPr kumimoji="0" lang="de-DE" sz="1400" b="1" i="0" u="none" strike="noStrike" kern="0" cap="none" spc="0" normalizeH="0" baseline="0" noProof="0" dirty="0">
                  <a:ln>
                    <a:noFill/>
                  </a:ln>
                  <a:solidFill>
                    <a:srgbClr val="007FFF"/>
                  </a:solidFill>
                  <a:effectLst/>
                  <a:uLnTx/>
                  <a:uFillTx/>
                  <a:latin typeface="Calibri" panose="020F0502020204030204"/>
                </a:rPr>
                <a:t>)</a:t>
              </a:r>
            </a:p>
          </p:txBody>
        </p:sp>
        <p:sp>
          <p:nvSpPr>
            <p:cNvPr id="72" name="Pfeil nach links und rechts 55"/>
            <p:cNvSpPr/>
            <p:nvPr/>
          </p:nvSpPr>
          <p:spPr>
            <a:xfrm>
              <a:off x="8452543" y="5377443"/>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3" name="Pfeil nach links und rechts 56"/>
            <p:cNvSpPr/>
            <p:nvPr/>
          </p:nvSpPr>
          <p:spPr>
            <a:xfrm>
              <a:off x="8452542" y="3609471"/>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handover parameter</a:t>
              </a:r>
            </a:p>
          </p:txBody>
        </p:sp>
      </p:grpSp>
      <p:sp>
        <p:nvSpPr>
          <p:cNvPr id="74" name="TextBox 73"/>
          <p:cNvSpPr txBox="1"/>
          <p:nvPr/>
        </p:nvSpPr>
        <p:spPr>
          <a:xfrm rot="16200000">
            <a:off x="6711710" y="4013339"/>
            <a:ext cx="908741" cy="276999"/>
          </a:xfrm>
          <a:prstGeom prst="rect">
            <a:avLst/>
          </a:prstGeom>
          <a:noFill/>
        </p:spPr>
        <p:txBody>
          <a:bodyPr wrap="square" rtlCol="0">
            <a:spAutoFit/>
          </a:bodyPr>
          <a:lstStyle/>
          <a:p>
            <a:pPr algn="ctr" defTabSz="914400"/>
            <a:r>
              <a:rPr lang="en-US" sz="1200" b="1" dirty="0">
                <a:solidFill>
                  <a:prstClr val="black"/>
                </a:solidFill>
                <a:latin typeface="Calibri" panose="020F0502020204030204"/>
              </a:rPr>
              <a:t>near-field</a:t>
            </a:r>
            <a:endParaRPr lang="el-GR" sz="1200" b="1" dirty="0">
              <a:solidFill>
                <a:prstClr val="black"/>
              </a:solidFill>
              <a:latin typeface="Calibri" panose="020F0502020204030204"/>
            </a:endParaRPr>
          </a:p>
        </p:txBody>
      </p:sp>
      <p:sp>
        <p:nvSpPr>
          <p:cNvPr id="2" name="TextBox 1"/>
          <p:cNvSpPr txBox="1"/>
          <p:nvPr/>
        </p:nvSpPr>
        <p:spPr>
          <a:xfrm>
            <a:off x="7230643" y="2041132"/>
            <a:ext cx="4637783" cy="4031873"/>
          </a:xfrm>
          <a:prstGeom prst="rect">
            <a:avLst/>
          </a:prstGeom>
          <a:noFill/>
        </p:spPr>
        <p:txBody>
          <a:bodyPr wrap="square" rtlCol="0">
            <a:spAutoFit/>
          </a:bodyPr>
          <a:lstStyle/>
          <a:p>
            <a:pPr algn="just"/>
            <a:r>
              <a:rPr lang="en-US" sz="1600" u="sng" dirty="0">
                <a:latin typeface="Calibri" panose="020F0502020204030204" pitchFamily="34" charset="0"/>
                <a:cs typeface="Calibri" panose="020F0502020204030204" pitchFamily="34" charset="0"/>
              </a:rPr>
              <a:t>Step 1</a:t>
            </a:r>
            <a:r>
              <a:rPr lang="en-US" sz="1600" dirty="0">
                <a:latin typeface="Calibri" panose="020F0502020204030204" pitchFamily="34" charset="0"/>
                <a:cs typeface="Calibri" panose="020F0502020204030204" pitchFamily="34" charset="0"/>
              </a:rPr>
              <a:t>: Validate the CFD model against available measurement data provided by Aachen, for isothermal conditions.</a:t>
            </a:r>
          </a:p>
          <a:p>
            <a:pPr algn="just"/>
            <a:r>
              <a:rPr lang="en-US" sz="1600" dirty="0">
                <a:latin typeface="Calibri" panose="020F0502020204030204" pitchFamily="34" charset="0"/>
                <a:cs typeface="Calibri" panose="020F0502020204030204" pitchFamily="34" charset="0"/>
              </a:rPr>
              <a:t>A RANS (Reynolds-Averaged-</a:t>
            </a:r>
            <a:r>
              <a:rPr lang="en-US" sz="1600" dirty="0" err="1">
                <a:latin typeface="Calibri" panose="020F0502020204030204" pitchFamily="34" charset="0"/>
                <a:cs typeface="Calibri" panose="020F0502020204030204" pitchFamily="34" charset="0"/>
              </a:rPr>
              <a:t>Navier</a:t>
            </a:r>
            <a:r>
              <a:rPr lang="en-US" sz="1600" dirty="0">
                <a:latin typeface="Calibri" panose="020F0502020204030204" pitchFamily="34" charset="0"/>
                <a:cs typeface="Calibri" panose="020F0502020204030204" pitchFamily="34" charset="0"/>
              </a:rPr>
              <a:t>-Stokes) will be applied, excluding the implementation of very highly sophisticated approaches (e.g. LES or Reynolds-Stress Models)</a:t>
            </a:r>
          </a:p>
          <a:p>
            <a:pPr algn="just"/>
            <a:endParaRPr lang="en-US" sz="1600" dirty="0">
              <a:latin typeface="Calibri" panose="020F0502020204030204" pitchFamily="34" charset="0"/>
              <a:cs typeface="Calibri" panose="020F0502020204030204" pitchFamily="34" charset="0"/>
            </a:endParaRPr>
          </a:p>
          <a:p>
            <a:pPr algn="just"/>
            <a:r>
              <a:rPr lang="en-US" sz="1600" dirty="0">
                <a:latin typeface="Calibri" panose="020F0502020204030204" pitchFamily="34" charset="0"/>
                <a:cs typeface="Calibri" panose="020F0502020204030204" pitchFamily="34" charset="0"/>
              </a:rPr>
              <a:t>Objective: Identify the range of validity of 0D equations currently used in </a:t>
            </a:r>
            <a:r>
              <a:rPr lang="en-US" sz="1600" dirty="0" err="1">
                <a:latin typeface="Calibri" panose="020F0502020204030204" pitchFamily="34" charset="0"/>
                <a:cs typeface="Calibri" panose="020F0502020204030204" pitchFamily="34" charset="0"/>
              </a:rPr>
              <a:t>Modelica</a:t>
            </a:r>
            <a:r>
              <a:rPr lang="en-US" sz="1600" dirty="0">
                <a:latin typeface="Calibri" panose="020F0502020204030204" pitchFamily="34" charset="0"/>
                <a:cs typeface="Calibri" panose="020F0502020204030204" pitchFamily="34" charset="0"/>
              </a:rPr>
              <a:t> for the calculation of key performance indicators (Far-Field) relevant to thermal comfort experienced by building occupants, e.g. a) velocity profiles, b) volume distribution of aeration rates, c)  temperature profiles, induced by the operation of ADBE ventilation configurations</a:t>
            </a:r>
            <a:endParaRPr lang="el-G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3896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E35D27EB-D7A3-4583-BD0F-0E3552B22A9E}"/>
              </a:ext>
            </a:extLst>
          </p:cNvPr>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5" name="Θέση αριθμού διαφάνειας 4">
            <a:extLst>
              <a:ext uri="{FF2B5EF4-FFF2-40B4-BE49-F238E27FC236}">
                <a16:creationId xmlns:a16="http://schemas.microsoft.com/office/drawing/2014/main" id="{728318CD-8595-4721-A389-DC4DC62C7F4D}"/>
              </a:ext>
            </a:extLst>
          </p:cNvPr>
          <p:cNvSpPr>
            <a:spLocks noGrp="1"/>
          </p:cNvSpPr>
          <p:nvPr>
            <p:ph type="sldNum" sz="quarter" idx="12"/>
          </p:nvPr>
        </p:nvSpPr>
        <p:spPr/>
        <p:txBody>
          <a:bodyPr/>
          <a:lstStyle/>
          <a:p>
            <a:fld id="{76F34D8A-136C-4FA7-8325-F06DF2D5CB3D}" type="slidenum">
              <a:rPr lang="en-US" smtClean="0"/>
              <a:t>32</a:t>
            </a:fld>
            <a:endParaRPr lang="en-US"/>
          </a:p>
        </p:txBody>
      </p:sp>
      <p:sp>
        <p:nvSpPr>
          <p:cNvPr id="7" name="Τίτλος 2">
            <a:extLst>
              <a:ext uri="{FF2B5EF4-FFF2-40B4-BE49-F238E27FC236}">
                <a16:creationId xmlns:a16="http://schemas.microsoft.com/office/drawing/2014/main" id="{58419C73-2AD9-4694-9259-5F457FD5798F}"/>
              </a:ext>
            </a:extLst>
          </p:cNvPr>
          <p:cNvSpPr>
            <a:spLocks noGrp="1"/>
          </p:cNvSpPr>
          <p:nvPr>
            <p:ph type="title"/>
          </p:nvPr>
        </p:nvSpPr>
        <p:spPr>
          <a:xfrm>
            <a:off x="1097280" y="286603"/>
            <a:ext cx="10058400" cy="1458114"/>
          </a:xfrm>
        </p:spPr>
        <p:txBody>
          <a:bodyPr>
            <a:normAutofit fontScale="90000"/>
          </a:bodyPr>
          <a:lstStyle/>
          <a:p>
            <a:r>
              <a:rPr lang="en-GB" dirty="0">
                <a:solidFill>
                  <a:schemeClr val="accent5">
                    <a:lumMod val="75000"/>
                  </a:schemeClr>
                </a:solidFill>
              </a:rPr>
              <a:t>Task 1.5: Active-façade CFD simulation and optimization guidelines</a:t>
            </a:r>
            <a:r>
              <a:rPr lang="en-US" dirty="0">
                <a:solidFill>
                  <a:schemeClr val="accent5">
                    <a:lumMod val="75000"/>
                  </a:schemeClr>
                </a:solidFill>
              </a:rPr>
              <a:t/>
            </a:r>
            <a:br>
              <a:rPr lang="en-US" dirty="0">
                <a:solidFill>
                  <a:schemeClr val="accent5">
                    <a:lumMod val="75000"/>
                  </a:schemeClr>
                </a:solidFill>
              </a:rPr>
            </a:br>
            <a:endParaRPr lang="en-US" dirty="0"/>
          </a:p>
        </p:txBody>
      </p:sp>
      <p:sp>
        <p:nvSpPr>
          <p:cNvPr id="58" name="Rectangle 57"/>
          <p:cNvSpPr/>
          <p:nvPr/>
        </p:nvSpPr>
        <p:spPr>
          <a:xfrm>
            <a:off x="7095066" y="1780842"/>
            <a:ext cx="4908938" cy="4200010"/>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9" name="TextBox 58"/>
          <p:cNvSpPr txBox="1"/>
          <p:nvPr/>
        </p:nvSpPr>
        <p:spPr>
          <a:xfrm>
            <a:off x="6765851" y="1828486"/>
            <a:ext cx="5567368" cy="646331"/>
          </a:xfrm>
          <a:prstGeom prst="rect">
            <a:avLst/>
          </a:prstGeom>
          <a:noFill/>
        </p:spPr>
        <p:txBody>
          <a:bodyPr wrap="square" rtlCol="0">
            <a:spAutoFit/>
          </a:bodyPr>
          <a:lstStyle/>
          <a:p>
            <a:pPr algn="ctr" defTabSz="914400"/>
            <a:r>
              <a:rPr lang="en-US" dirty="0">
                <a:solidFill>
                  <a:prstClr val="white"/>
                </a:solidFill>
                <a:latin typeface="Calibri" panose="020F0502020204030204"/>
              </a:rPr>
              <a:t>Building Volume (from Near-Field -&gt; Far-Field)</a:t>
            </a:r>
            <a:endParaRPr lang="el-GR" dirty="0">
              <a:solidFill>
                <a:prstClr val="white"/>
              </a:solidFill>
              <a:latin typeface="Calibri" panose="020F0502020204030204"/>
            </a:endParaRPr>
          </a:p>
          <a:p>
            <a:pPr algn="ctr" defTabSz="914400"/>
            <a:endParaRPr lang="el-GR" dirty="0">
              <a:solidFill>
                <a:prstClr val="white"/>
              </a:solidFill>
              <a:latin typeface="Calibri" panose="020F0502020204030204"/>
            </a:endParaRPr>
          </a:p>
        </p:txBody>
      </p:sp>
      <p:grpSp>
        <p:nvGrpSpPr>
          <p:cNvPr id="60" name="Group 59"/>
          <p:cNvGrpSpPr/>
          <p:nvPr/>
        </p:nvGrpSpPr>
        <p:grpSpPr>
          <a:xfrm>
            <a:off x="745224" y="1780842"/>
            <a:ext cx="6669343" cy="4365583"/>
            <a:chOff x="2444817" y="1380067"/>
            <a:chExt cx="7316759" cy="5203612"/>
          </a:xfrm>
        </p:grpSpPr>
        <p:sp>
          <p:nvSpPr>
            <p:cNvPr id="61" name="Rechteck 1"/>
            <p:cNvSpPr/>
            <p:nvPr/>
          </p:nvSpPr>
          <p:spPr>
            <a:xfrm>
              <a:off x="3048000" y="1380067"/>
              <a:ext cx="6129867" cy="5203612"/>
            </a:xfrm>
            <a:prstGeom prst="rect">
              <a:avLst/>
            </a:prstGeom>
            <a:solidFill>
              <a:srgbClr val="70AD47"/>
            </a:solidFill>
            <a:ln w="12700" cap="flat" cmpd="sng" algn="ctr">
              <a:solidFill>
                <a:srgbClr val="70AD47">
                  <a:shade val="50000"/>
                </a:srgbClr>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rPr>
                <a:t>ADBE </a:t>
              </a:r>
              <a:r>
                <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rPr>
                <a:t>Façade </a:t>
              </a: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62" name="Grafik 2"/>
            <p:cNvPicPr>
              <a:picLocks noChangeAspect="1"/>
            </p:cNvPicPr>
            <p:nvPr/>
          </p:nvPicPr>
          <p:blipFill>
            <a:blip r:embed="rId3"/>
            <a:stretch>
              <a:fillRect/>
            </a:stretch>
          </p:blipFill>
          <p:spPr>
            <a:xfrm>
              <a:off x="3417593" y="1770937"/>
              <a:ext cx="5370896" cy="4488425"/>
            </a:xfrm>
            <a:prstGeom prst="rect">
              <a:avLst/>
            </a:prstGeom>
          </p:spPr>
        </p:pic>
        <p:sp>
          <p:nvSpPr>
            <p:cNvPr id="63" name="Pfeil nach links und rechts 53"/>
            <p:cNvSpPr/>
            <p:nvPr/>
          </p:nvSpPr>
          <p:spPr>
            <a:xfrm>
              <a:off x="2444817" y="3609471"/>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4" name="Pfeil nach links und rechts 54"/>
            <p:cNvSpPr/>
            <p:nvPr/>
          </p:nvSpPr>
          <p:spPr>
            <a:xfrm>
              <a:off x="2444817" y="5378916"/>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5" name="Pfeil nach links und rechts 57"/>
            <p:cNvSpPr/>
            <p:nvPr/>
          </p:nvSpPr>
          <p:spPr>
            <a:xfrm>
              <a:off x="2444817" y="3094785"/>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6" name="Pfeil nach links und rechts 58"/>
            <p:cNvSpPr/>
            <p:nvPr/>
          </p:nvSpPr>
          <p:spPr>
            <a:xfrm>
              <a:off x="2444817" y="2770468"/>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handover</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7" name="Pfeil nach links und rechts 59"/>
            <p:cNvSpPr/>
            <p:nvPr/>
          </p:nvSpPr>
          <p:spPr>
            <a:xfrm>
              <a:off x="2444817" y="2412140"/>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handover</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parameter</a:t>
              </a:r>
              <a:endParaRPr kumimoji="0" lang="de-DE"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8" name="Textfeld 61"/>
            <p:cNvSpPr txBox="1"/>
            <p:nvPr/>
          </p:nvSpPr>
          <p:spPr>
            <a:xfrm>
              <a:off x="3271261" y="3937595"/>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temperature</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Q_flow</a:t>
              </a:r>
              <a:endParaRPr kumimoji="0" lang="de-DE" sz="1400" b="1" i="0" u="none" strike="noStrike" kern="0" cap="none" spc="0" normalizeH="0" baseline="0" noProof="0" dirty="0">
                <a:ln>
                  <a:noFill/>
                </a:ln>
                <a:solidFill>
                  <a:srgbClr val="BC0200"/>
                </a:solidFill>
                <a:effectLst/>
                <a:uLnTx/>
                <a:uFillTx/>
                <a:latin typeface="Calibri" panose="020F0502020204030204"/>
              </a:endParaRPr>
            </a:p>
          </p:txBody>
        </p:sp>
        <p:sp>
          <p:nvSpPr>
            <p:cNvPr id="69" name="Textfeld 62"/>
            <p:cNvSpPr txBox="1"/>
            <p:nvPr/>
          </p:nvSpPr>
          <p:spPr>
            <a:xfrm>
              <a:off x="3279353" y="5711989"/>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007FFF"/>
                  </a:solidFill>
                  <a:effectLst/>
                  <a:uLnTx/>
                  <a:uFillTx/>
                  <a:latin typeface="Calibri" panose="020F0502020204030204"/>
                </a:rPr>
                <a:t>m_flow</a:t>
              </a:r>
              <a:endParaRPr kumimoji="0" lang="de-DE" sz="1400" b="1" i="0" u="none" strike="noStrike" kern="0" cap="none" spc="0" normalizeH="0" baseline="0" noProof="0" dirty="0">
                <a:ln>
                  <a:noFill/>
                </a:ln>
                <a:solidFill>
                  <a:srgbClr val="007FFF"/>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007FFF"/>
                  </a:solidFill>
                  <a:effectLst/>
                  <a:uLnTx/>
                  <a:uFillTx/>
                  <a:latin typeface="Calibri" panose="020F0502020204030204"/>
                </a:rPr>
                <a:t>(</a:t>
              </a:r>
              <a:r>
                <a:rPr kumimoji="0" lang="de-DE" sz="1400" b="1" i="0" u="none" strike="noStrike" kern="0" cap="none" spc="0" normalizeH="0" baseline="0" noProof="0" dirty="0" err="1">
                  <a:ln>
                    <a:noFill/>
                  </a:ln>
                  <a:solidFill>
                    <a:srgbClr val="007FFF"/>
                  </a:solidFill>
                  <a:effectLst/>
                  <a:uLnTx/>
                  <a:uFillTx/>
                  <a:latin typeface="Calibri" panose="020F0502020204030204"/>
                </a:rPr>
                <a:t>pressure</a:t>
              </a:r>
              <a:r>
                <a:rPr kumimoji="0" lang="de-DE" sz="1400" b="1" i="0" u="none" strike="noStrike" kern="0" cap="none" spc="0" normalizeH="0" baseline="0" noProof="0" dirty="0">
                  <a:ln>
                    <a:noFill/>
                  </a:ln>
                  <a:solidFill>
                    <a:srgbClr val="007FFF"/>
                  </a:solidFill>
                  <a:effectLst/>
                  <a:uLnTx/>
                  <a:uFillTx/>
                  <a:latin typeface="Calibri" panose="020F0502020204030204"/>
                </a:rPr>
                <a:t>)</a:t>
              </a:r>
            </a:p>
          </p:txBody>
        </p:sp>
        <p:sp>
          <p:nvSpPr>
            <p:cNvPr id="70" name="Textfeld 63"/>
            <p:cNvSpPr txBox="1"/>
            <p:nvPr/>
          </p:nvSpPr>
          <p:spPr>
            <a:xfrm>
              <a:off x="7714972" y="3937595"/>
              <a:ext cx="1241658" cy="738664"/>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temperature</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Q_flow</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radiation</a:t>
              </a:r>
              <a:endParaRPr kumimoji="0" lang="de-DE" sz="1400" b="1" i="0" u="none" strike="noStrike" kern="0" cap="none" spc="0" normalizeH="0" baseline="0" noProof="0" dirty="0">
                <a:ln>
                  <a:noFill/>
                </a:ln>
                <a:solidFill>
                  <a:srgbClr val="BC0200"/>
                </a:solidFill>
                <a:effectLst/>
                <a:uLnTx/>
                <a:uFillTx/>
                <a:latin typeface="Calibri" panose="020F0502020204030204"/>
              </a:endParaRPr>
            </a:p>
          </p:txBody>
        </p:sp>
        <p:sp>
          <p:nvSpPr>
            <p:cNvPr id="71" name="Textfeld 64"/>
            <p:cNvSpPr txBox="1"/>
            <p:nvPr/>
          </p:nvSpPr>
          <p:spPr>
            <a:xfrm>
              <a:off x="7723064" y="5711989"/>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007FFF"/>
                  </a:solidFill>
                  <a:effectLst/>
                  <a:uLnTx/>
                  <a:uFillTx/>
                  <a:latin typeface="Calibri" panose="020F0502020204030204"/>
                </a:rPr>
                <a:t>m_flow</a:t>
              </a:r>
              <a:endParaRPr kumimoji="0" lang="de-DE" sz="1400" b="1" i="0" u="none" strike="noStrike" kern="0" cap="none" spc="0" normalizeH="0" baseline="0" noProof="0" dirty="0">
                <a:ln>
                  <a:noFill/>
                </a:ln>
                <a:solidFill>
                  <a:srgbClr val="007FFF"/>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007FFF"/>
                  </a:solidFill>
                  <a:effectLst/>
                  <a:uLnTx/>
                  <a:uFillTx/>
                  <a:latin typeface="Calibri" panose="020F0502020204030204"/>
                </a:rPr>
                <a:t>(</a:t>
              </a:r>
              <a:r>
                <a:rPr kumimoji="0" lang="de-DE" sz="1400" b="1" i="0" u="none" strike="noStrike" kern="0" cap="none" spc="0" normalizeH="0" baseline="0" noProof="0" dirty="0" err="1">
                  <a:ln>
                    <a:noFill/>
                  </a:ln>
                  <a:solidFill>
                    <a:srgbClr val="007FFF"/>
                  </a:solidFill>
                  <a:effectLst/>
                  <a:uLnTx/>
                  <a:uFillTx/>
                  <a:latin typeface="Calibri" panose="020F0502020204030204"/>
                </a:rPr>
                <a:t>pressure</a:t>
              </a:r>
              <a:r>
                <a:rPr kumimoji="0" lang="de-DE" sz="1400" b="1" i="0" u="none" strike="noStrike" kern="0" cap="none" spc="0" normalizeH="0" baseline="0" noProof="0" dirty="0">
                  <a:ln>
                    <a:noFill/>
                  </a:ln>
                  <a:solidFill>
                    <a:srgbClr val="007FFF"/>
                  </a:solidFill>
                  <a:effectLst/>
                  <a:uLnTx/>
                  <a:uFillTx/>
                  <a:latin typeface="Calibri" panose="020F0502020204030204"/>
                </a:rPr>
                <a:t>)</a:t>
              </a:r>
            </a:p>
          </p:txBody>
        </p:sp>
        <p:sp>
          <p:nvSpPr>
            <p:cNvPr id="72" name="Pfeil nach links und rechts 55"/>
            <p:cNvSpPr/>
            <p:nvPr/>
          </p:nvSpPr>
          <p:spPr>
            <a:xfrm>
              <a:off x="8452543" y="5377443"/>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3" name="Pfeil nach links und rechts 56"/>
            <p:cNvSpPr/>
            <p:nvPr/>
          </p:nvSpPr>
          <p:spPr>
            <a:xfrm>
              <a:off x="8452542" y="3609471"/>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handover parameter</a:t>
              </a:r>
            </a:p>
          </p:txBody>
        </p:sp>
      </p:grpSp>
      <p:sp>
        <p:nvSpPr>
          <p:cNvPr id="74" name="TextBox 73"/>
          <p:cNvSpPr txBox="1"/>
          <p:nvPr/>
        </p:nvSpPr>
        <p:spPr>
          <a:xfrm rot="16200000">
            <a:off x="6711710" y="4013339"/>
            <a:ext cx="908741" cy="276999"/>
          </a:xfrm>
          <a:prstGeom prst="rect">
            <a:avLst/>
          </a:prstGeom>
          <a:noFill/>
        </p:spPr>
        <p:txBody>
          <a:bodyPr wrap="square" rtlCol="0">
            <a:spAutoFit/>
          </a:bodyPr>
          <a:lstStyle/>
          <a:p>
            <a:pPr algn="ctr" defTabSz="914400"/>
            <a:r>
              <a:rPr lang="en-US" sz="1200" b="1" dirty="0">
                <a:solidFill>
                  <a:prstClr val="black"/>
                </a:solidFill>
                <a:latin typeface="Calibri" panose="020F0502020204030204"/>
              </a:rPr>
              <a:t>near-field</a:t>
            </a:r>
            <a:endParaRPr lang="el-GR" sz="1200" b="1" dirty="0">
              <a:solidFill>
                <a:prstClr val="black"/>
              </a:solidFill>
              <a:latin typeface="Calibri" panose="020F0502020204030204"/>
            </a:endParaRPr>
          </a:p>
        </p:txBody>
      </p:sp>
      <p:sp>
        <p:nvSpPr>
          <p:cNvPr id="2" name="TextBox 1"/>
          <p:cNvSpPr txBox="1"/>
          <p:nvPr/>
        </p:nvSpPr>
        <p:spPr>
          <a:xfrm>
            <a:off x="7280677" y="2264441"/>
            <a:ext cx="4637783" cy="3539430"/>
          </a:xfrm>
          <a:prstGeom prst="rect">
            <a:avLst/>
          </a:prstGeom>
          <a:noFill/>
        </p:spPr>
        <p:txBody>
          <a:bodyPr wrap="square" rtlCol="0">
            <a:spAutoFit/>
          </a:bodyPr>
          <a:lstStyle/>
          <a:p>
            <a:pPr algn="just"/>
            <a:r>
              <a:rPr lang="en-US" sz="1600" dirty="0">
                <a:latin typeface="Calibri" panose="020F0502020204030204" pitchFamily="34" charset="0"/>
                <a:cs typeface="Calibri" panose="020F0502020204030204" pitchFamily="34" charset="0"/>
              </a:rPr>
              <a:t>The Near-Field parameters are located adjacent to ADBE (near –field) flow properties and are relevant to </a:t>
            </a:r>
            <a:r>
              <a:rPr lang="en-US" sz="1600" dirty="0" err="1">
                <a:latin typeface="Calibri" panose="020F0502020204030204" pitchFamily="34" charset="0"/>
                <a:cs typeface="Calibri" panose="020F0502020204030204" pitchFamily="34" charset="0"/>
              </a:rPr>
              <a:t>to</a:t>
            </a:r>
            <a:r>
              <a:rPr lang="en-US" sz="1600" dirty="0">
                <a:latin typeface="Calibri" panose="020F0502020204030204" pitchFamily="34" charset="0"/>
                <a:cs typeface="Calibri" panose="020F0502020204030204" pitchFamily="34" charset="0"/>
              </a:rPr>
              <a:t> (a) air volume flow rates exiting the ADBE, b) their temperature profiles, and c) its pressure profile adjacent to the duct outlet – </a:t>
            </a:r>
            <a:r>
              <a:rPr lang="en-US" sz="1600" dirty="0">
                <a:solidFill>
                  <a:srgbClr val="FF0000"/>
                </a:solidFill>
                <a:latin typeface="Calibri" panose="020F0502020204030204" pitchFamily="34" charset="0"/>
                <a:cs typeface="Calibri" panose="020F0502020204030204" pitchFamily="34" charset="0"/>
              </a:rPr>
              <a:t>Level 1 simulations</a:t>
            </a:r>
          </a:p>
          <a:p>
            <a:pPr algn="just"/>
            <a:endParaRPr lang="en-US" sz="1600" dirty="0">
              <a:solidFill>
                <a:srgbClr val="FF0000"/>
              </a:solidFill>
              <a:latin typeface="Calibri" panose="020F0502020204030204" pitchFamily="34" charset="0"/>
              <a:cs typeface="Calibri" panose="020F0502020204030204" pitchFamily="34" charset="0"/>
            </a:endParaRPr>
          </a:p>
          <a:p>
            <a:pPr algn="just"/>
            <a:r>
              <a:rPr lang="en-US" sz="1600" dirty="0">
                <a:solidFill>
                  <a:srgbClr val="FF0000"/>
                </a:solidFill>
                <a:latin typeface="Calibri" panose="020F0502020204030204" pitchFamily="34" charset="0"/>
                <a:cs typeface="Calibri" panose="020F0502020204030204" pitchFamily="34" charset="0"/>
              </a:rPr>
              <a:t>Milestone: Define a set of measurement campaigns</a:t>
            </a:r>
          </a:p>
          <a:p>
            <a:pPr algn="just"/>
            <a:endParaRPr lang="en-US" sz="1600" dirty="0">
              <a:latin typeface="Calibri" panose="020F0502020204030204" pitchFamily="34" charset="0"/>
              <a:cs typeface="Calibri" panose="020F0502020204030204" pitchFamily="34" charset="0"/>
            </a:endParaRPr>
          </a:p>
          <a:p>
            <a:pPr algn="just"/>
            <a:r>
              <a:rPr lang="en-US" sz="1600" dirty="0">
                <a:latin typeface="Calibri" panose="020F0502020204030204" pitchFamily="34" charset="0"/>
                <a:cs typeface="Calibri" panose="020F0502020204030204" pitchFamily="34" charset="0"/>
              </a:rPr>
              <a:t>Assumption: the flow is considered as isothermal; thus for the validation no considerable heat exchanging mechanisms will be accounted for</a:t>
            </a:r>
          </a:p>
          <a:p>
            <a:pPr algn="just"/>
            <a:endParaRPr lang="en-US" sz="1600" dirty="0">
              <a:latin typeface="Calibri" panose="020F0502020204030204" pitchFamily="34" charset="0"/>
              <a:cs typeface="Calibri" panose="020F0502020204030204" pitchFamily="34" charset="0"/>
            </a:endParaRPr>
          </a:p>
          <a:p>
            <a:pPr algn="just"/>
            <a:r>
              <a:rPr lang="en-US" sz="1600" dirty="0">
                <a:latin typeface="Calibri" panose="020F0502020204030204" pitchFamily="34" charset="0"/>
                <a:cs typeface="Calibri" panose="020F0502020204030204" pitchFamily="34" charset="0"/>
              </a:rPr>
              <a:t>Identify the range of validity expected….by the application of current MODELICA 0D equations</a:t>
            </a:r>
          </a:p>
        </p:txBody>
      </p:sp>
    </p:spTree>
    <p:extLst>
      <p:ext uri="{BB962C8B-B14F-4D97-AF65-F5344CB8AC3E}">
        <p14:creationId xmlns:p14="http://schemas.microsoft.com/office/powerpoint/2010/main" val="3429424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E35D27EB-D7A3-4583-BD0F-0E3552B22A9E}"/>
              </a:ext>
            </a:extLst>
          </p:cNvPr>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5" name="Θέση αριθμού διαφάνειας 4">
            <a:extLst>
              <a:ext uri="{FF2B5EF4-FFF2-40B4-BE49-F238E27FC236}">
                <a16:creationId xmlns:a16="http://schemas.microsoft.com/office/drawing/2014/main" id="{728318CD-8595-4721-A389-DC4DC62C7F4D}"/>
              </a:ext>
            </a:extLst>
          </p:cNvPr>
          <p:cNvSpPr>
            <a:spLocks noGrp="1"/>
          </p:cNvSpPr>
          <p:nvPr>
            <p:ph type="sldNum" sz="quarter" idx="12"/>
          </p:nvPr>
        </p:nvSpPr>
        <p:spPr/>
        <p:txBody>
          <a:bodyPr/>
          <a:lstStyle/>
          <a:p>
            <a:fld id="{76F34D8A-136C-4FA7-8325-F06DF2D5CB3D}" type="slidenum">
              <a:rPr lang="en-US" smtClean="0"/>
              <a:t>33</a:t>
            </a:fld>
            <a:endParaRPr lang="en-US"/>
          </a:p>
        </p:txBody>
      </p:sp>
      <p:sp>
        <p:nvSpPr>
          <p:cNvPr id="7" name="Τίτλος 2">
            <a:extLst>
              <a:ext uri="{FF2B5EF4-FFF2-40B4-BE49-F238E27FC236}">
                <a16:creationId xmlns:a16="http://schemas.microsoft.com/office/drawing/2014/main" id="{58419C73-2AD9-4694-9259-5F457FD5798F}"/>
              </a:ext>
            </a:extLst>
          </p:cNvPr>
          <p:cNvSpPr>
            <a:spLocks noGrp="1"/>
          </p:cNvSpPr>
          <p:nvPr>
            <p:ph type="title"/>
          </p:nvPr>
        </p:nvSpPr>
        <p:spPr>
          <a:xfrm>
            <a:off x="1097280" y="286603"/>
            <a:ext cx="10058400" cy="1458114"/>
          </a:xfrm>
        </p:spPr>
        <p:txBody>
          <a:bodyPr>
            <a:normAutofit fontScale="90000"/>
          </a:bodyPr>
          <a:lstStyle/>
          <a:p>
            <a:r>
              <a:rPr lang="en-GB" dirty="0"/>
              <a:t>Task 1.5: Active-façade CFD simulation and optimization guidelines</a:t>
            </a:r>
            <a:endParaRPr lang="en-US" dirty="0"/>
          </a:p>
        </p:txBody>
      </p:sp>
      <p:sp>
        <p:nvSpPr>
          <p:cNvPr id="58" name="Rectangle 57"/>
          <p:cNvSpPr/>
          <p:nvPr/>
        </p:nvSpPr>
        <p:spPr>
          <a:xfrm>
            <a:off x="7095066" y="1780842"/>
            <a:ext cx="4908938" cy="4200010"/>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9" name="TextBox 58"/>
          <p:cNvSpPr txBox="1"/>
          <p:nvPr/>
        </p:nvSpPr>
        <p:spPr>
          <a:xfrm>
            <a:off x="6765851" y="1842581"/>
            <a:ext cx="5567368" cy="646331"/>
          </a:xfrm>
          <a:prstGeom prst="rect">
            <a:avLst/>
          </a:prstGeom>
          <a:noFill/>
        </p:spPr>
        <p:txBody>
          <a:bodyPr wrap="square" rtlCol="0">
            <a:spAutoFit/>
          </a:bodyPr>
          <a:lstStyle/>
          <a:p>
            <a:pPr algn="ctr" defTabSz="914400"/>
            <a:r>
              <a:rPr lang="en-US" dirty="0">
                <a:solidFill>
                  <a:prstClr val="white"/>
                </a:solidFill>
                <a:latin typeface="Calibri" panose="020F0502020204030204"/>
              </a:rPr>
              <a:t>Building Volume (from Near-Field -&gt; Far-Field)</a:t>
            </a:r>
            <a:endParaRPr lang="el-GR" dirty="0">
              <a:solidFill>
                <a:prstClr val="white"/>
              </a:solidFill>
              <a:latin typeface="Calibri" panose="020F0502020204030204"/>
            </a:endParaRPr>
          </a:p>
          <a:p>
            <a:pPr algn="ctr" defTabSz="914400"/>
            <a:endParaRPr lang="el-GR" dirty="0">
              <a:solidFill>
                <a:prstClr val="white"/>
              </a:solidFill>
              <a:latin typeface="Calibri" panose="020F0502020204030204"/>
            </a:endParaRPr>
          </a:p>
        </p:txBody>
      </p:sp>
      <p:grpSp>
        <p:nvGrpSpPr>
          <p:cNvPr id="60" name="Group 59"/>
          <p:cNvGrpSpPr/>
          <p:nvPr/>
        </p:nvGrpSpPr>
        <p:grpSpPr>
          <a:xfrm>
            <a:off x="745224" y="1780842"/>
            <a:ext cx="6669343" cy="4365583"/>
            <a:chOff x="2444817" y="1380067"/>
            <a:chExt cx="7316759" cy="5203612"/>
          </a:xfrm>
        </p:grpSpPr>
        <p:sp>
          <p:nvSpPr>
            <p:cNvPr id="61" name="Rechteck 1"/>
            <p:cNvSpPr/>
            <p:nvPr/>
          </p:nvSpPr>
          <p:spPr>
            <a:xfrm>
              <a:off x="3048000" y="1380067"/>
              <a:ext cx="6129867" cy="5203612"/>
            </a:xfrm>
            <a:prstGeom prst="rect">
              <a:avLst/>
            </a:prstGeom>
            <a:solidFill>
              <a:srgbClr val="70AD47"/>
            </a:solidFill>
            <a:ln w="12700" cap="flat" cmpd="sng" algn="ctr">
              <a:solidFill>
                <a:srgbClr val="70AD47">
                  <a:shade val="50000"/>
                </a:srgbClr>
              </a:solidFill>
              <a:prstDash val="solid"/>
              <a:miter lim="800000"/>
            </a:ln>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rPr>
                <a:t>ADBE </a:t>
              </a:r>
              <a:r>
                <a:rPr kumimoji="0" lang="de-DE" sz="1800" b="0" i="0" u="none" strike="noStrike" kern="0" cap="none" spc="0" normalizeH="0" baseline="0" noProof="0" dirty="0">
                  <a:ln>
                    <a:noFill/>
                  </a:ln>
                  <a:solidFill>
                    <a:prstClr val="white"/>
                  </a:solidFill>
                  <a:effectLst/>
                  <a:uLnTx/>
                  <a:uFillTx/>
                  <a:latin typeface="Calibri" panose="020F0502020204030204"/>
                  <a:ea typeface="+mn-ea"/>
                  <a:cs typeface="+mn-cs"/>
                </a:rPr>
                <a:t>Façade </a:t>
              </a: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62" name="Grafik 2"/>
            <p:cNvPicPr>
              <a:picLocks noChangeAspect="1"/>
            </p:cNvPicPr>
            <p:nvPr/>
          </p:nvPicPr>
          <p:blipFill>
            <a:blip r:embed="rId3"/>
            <a:stretch>
              <a:fillRect/>
            </a:stretch>
          </p:blipFill>
          <p:spPr>
            <a:xfrm>
              <a:off x="3417593" y="1770937"/>
              <a:ext cx="5370896" cy="4488425"/>
            </a:xfrm>
            <a:prstGeom prst="rect">
              <a:avLst/>
            </a:prstGeom>
          </p:spPr>
        </p:pic>
        <p:sp>
          <p:nvSpPr>
            <p:cNvPr id="63" name="Pfeil nach links und rechts 53"/>
            <p:cNvSpPr/>
            <p:nvPr/>
          </p:nvSpPr>
          <p:spPr>
            <a:xfrm>
              <a:off x="2444817" y="3609471"/>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4" name="Pfeil nach links und rechts 54"/>
            <p:cNvSpPr/>
            <p:nvPr/>
          </p:nvSpPr>
          <p:spPr>
            <a:xfrm>
              <a:off x="2444817" y="5378916"/>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5" name="Pfeil nach links und rechts 57"/>
            <p:cNvSpPr/>
            <p:nvPr/>
          </p:nvSpPr>
          <p:spPr>
            <a:xfrm>
              <a:off x="2444817" y="3094785"/>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6" name="Pfeil nach links und rechts 58"/>
            <p:cNvSpPr/>
            <p:nvPr/>
          </p:nvSpPr>
          <p:spPr>
            <a:xfrm>
              <a:off x="2444817" y="2770468"/>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handover</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7" name="Pfeil nach links und rechts 59"/>
            <p:cNvSpPr/>
            <p:nvPr/>
          </p:nvSpPr>
          <p:spPr>
            <a:xfrm>
              <a:off x="2444817" y="2412140"/>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handover</a:t>
              </a: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 </a:t>
              </a:r>
              <a:r>
                <a:rPr kumimoji="0" lang="de-DE" sz="800" b="0" i="0" u="none" strike="noStrike" kern="0" cap="none" spc="0" normalizeH="0" baseline="0" noProof="0" dirty="0" err="1">
                  <a:ln>
                    <a:noFill/>
                  </a:ln>
                  <a:solidFill>
                    <a:prstClr val="black"/>
                  </a:solidFill>
                  <a:effectLst/>
                  <a:uLnTx/>
                  <a:uFillTx/>
                  <a:latin typeface="Calibri" panose="020F0502020204030204"/>
                  <a:ea typeface="+mn-ea"/>
                  <a:cs typeface="+mn-cs"/>
                </a:rPr>
                <a:t>parameter</a:t>
              </a:r>
              <a:endParaRPr kumimoji="0" lang="de-DE"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8" name="Textfeld 61"/>
            <p:cNvSpPr txBox="1"/>
            <p:nvPr/>
          </p:nvSpPr>
          <p:spPr>
            <a:xfrm>
              <a:off x="3271261" y="3937595"/>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temperature</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Q_flow</a:t>
              </a:r>
              <a:endParaRPr kumimoji="0" lang="de-DE" sz="1400" b="1" i="0" u="none" strike="noStrike" kern="0" cap="none" spc="0" normalizeH="0" baseline="0" noProof="0" dirty="0">
                <a:ln>
                  <a:noFill/>
                </a:ln>
                <a:solidFill>
                  <a:srgbClr val="BC0200"/>
                </a:solidFill>
                <a:effectLst/>
                <a:uLnTx/>
                <a:uFillTx/>
                <a:latin typeface="Calibri" panose="020F0502020204030204"/>
              </a:endParaRPr>
            </a:p>
          </p:txBody>
        </p:sp>
        <p:sp>
          <p:nvSpPr>
            <p:cNvPr id="69" name="Textfeld 62"/>
            <p:cNvSpPr txBox="1"/>
            <p:nvPr/>
          </p:nvSpPr>
          <p:spPr>
            <a:xfrm>
              <a:off x="3279353" y="5711989"/>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007FFF"/>
                  </a:solidFill>
                  <a:effectLst/>
                  <a:uLnTx/>
                  <a:uFillTx/>
                  <a:latin typeface="Calibri" panose="020F0502020204030204"/>
                </a:rPr>
                <a:t>m_flow</a:t>
              </a:r>
              <a:endParaRPr kumimoji="0" lang="de-DE" sz="1400" b="1" i="0" u="none" strike="noStrike" kern="0" cap="none" spc="0" normalizeH="0" baseline="0" noProof="0" dirty="0">
                <a:ln>
                  <a:noFill/>
                </a:ln>
                <a:solidFill>
                  <a:srgbClr val="007FFF"/>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007FFF"/>
                  </a:solidFill>
                  <a:effectLst/>
                  <a:uLnTx/>
                  <a:uFillTx/>
                  <a:latin typeface="Calibri" panose="020F0502020204030204"/>
                </a:rPr>
                <a:t>(</a:t>
              </a:r>
              <a:r>
                <a:rPr kumimoji="0" lang="de-DE" sz="1400" b="1" i="0" u="none" strike="noStrike" kern="0" cap="none" spc="0" normalizeH="0" baseline="0" noProof="0" dirty="0" err="1">
                  <a:ln>
                    <a:noFill/>
                  </a:ln>
                  <a:solidFill>
                    <a:srgbClr val="007FFF"/>
                  </a:solidFill>
                  <a:effectLst/>
                  <a:uLnTx/>
                  <a:uFillTx/>
                  <a:latin typeface="Calibri" panose="020F0502020204030204"/>
                </a:rPr>
                <a:t>pressure</a:t>
              </a:r>
              <a:r>
                <a:rPr kumimoji="0" lang="de-DE" sz="1400" b="1" i="0" u="none" strike="noStrike" kern="0" cap="none" spc="0" normalizeH="0" baseline="0" noProof="0" dirty="0">
                  <a:ln>
                    <a:noFill/>
                  </a:ln>
                  <a:solidFill>
                    <a:srgbClr val="007FFF"/>
                  </a:solidFill>
                  <a:effectLst/>
                  <a:uLnTx/>
                  <a:uFillTx/>
                  <a:latin typeface="Calibri" panose="020F0502020204030204"/>
                </a:rPr>
                <a:t>)</a:t>
              </a:r>
            </a:p>
          </p:txBody>
        </p:sp>
        <p:sp>
          <p:nvSpPr>
            <p:cNvPr id="70" name="Textfeld 63"/>
            <p:cNvSpPr txBox="1"/>
            <p:nvPr/>
          </p:nvSpPr>
          <p:spPr>
            <a:xfrm>
              <a:off x="7714972" y="3937595"/>
              <a:ext cx="1241658" cy="738664"/>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temperature</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Q_flow</a:t>
              </a:r>
              <a:endParaRPr kumimoji="0" lang="de-DE" sz="1400" b="1" i="0" u="none" strike="noStrike" kern="0" cap="none" spc="0" normalizeH="0" baseline="0" noProof="0" dirty="0">
                <a:ln>
                  <a:noFill/>
                </a:ln>
                <a:solidFill>
                  <a:srgbClr val="BC0200"/>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BC0200"/>
                  </a:solidFill>
                  <a:effectLst/>
                  <a:uLnTx/>
                  <a:uFillTx/>
                  <a:latin typeface="Calibri" panose="020F0502020204030204"/>
                </a:rPr>
                <a:t>radiation</a:t>
              </a:r>
              <a:endParaRPr kumimoji="0" lang="de-DE" sz="1400" b="1" i="0" u="none" strike="noStrike" kern="0" cap="none" spc="0" normalizeH="0" baseline="0" noProof="0" dirty="0">
                <a:ln>
                  <a:noFill/>
                </a:ln>
                <a:solidFill>
                  <a:srgbClr val="BC0200"/>
                </a:solidFill>
                <a:effectLst/>
                <a:uLnTx/>
                <a:uFillTx/>
                <a:latin typeface="Calibri" panose="020F0502020204030204"/>
              </a:endParaRPr>
            </a:p>
          </p:txBody>
        </p:sp>
        <p:sp>
          <p:nvSpPr>
            <p:cNvPr id="71" name="Textfeld 64"/>
            <p:cNvSpPr txBox="1"/>
            <p:nvPr/>
          </p:nvSpPr>
          <p:spPr>
            <a:xfrm>
              <a:off x="7723064" y="5711989"/>
              <a:ext cx="1241658" cy="523220"/>
            </a:xfrm>
            <a:prstGeom prst="rect">
              <a:avLst/>
            </a:prstGeom>
            <a:noFill/>
            <a:ln w="1905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err="1">
                  <a:ln>
                    <a:noFill/>
                  </a:ln>
                  <a:solidFill>
                    <a:srgbClr val="007FFF"/>
                  </a:solidFill>
                  <a:effectLst/>
                  <a:uLnTx/>
                  <a:uFillTx/>
                  <a:latin typeface="Calibri" panose="020F0502020204030204"/>
                </a:rPr>
                <a:t>m_flow</a:t>
              </a:r>
              <a:endParaRPr kumimoji="0" lang="de-DE" sz="1400" b="1" i="0" u="none" strike="noStrike" kern="0" cap="none" spc="0" normalizeH="0" baseline="0" noProof="0" dirty="0">
                <a:ln>
                  <a:noFill/>
                </a:ln>
                <a:solidFill>
                  <a:srgbClr val="007FFF"/>
                </a:solidFill>
                <a:effectLst/>
                <a:uLnTx/>
                <a:uFillTx/>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400" b="1" i="0" u="none" strike="noStrike" kern="0" cap="none" spc="0" normalizeH="0" baseline="0" noProof="0" dirty="0">
                  <a:ln>
                    <a:noFill/>
                  </a:ln>
                  <a:solidFill>
                    <a:srgbClr val="007FFF"/>
                  </a:solidFill>
                  <a:effectLst/>
                  <a:uLnTx/>
                  <a:uFillTx/>
                  <a:latin typeface="Calibri" panose="020F0502020204030204"/>
                </a:rPr>
                <a:t>(</a:t>
              </a:r>
              <a:r>
                <a:rPr kumimoji="0" lang="de-DE" sz="1400" b="1" i="0" u="none" strike="noStrike" kern="0" cap="none" spc="0" normalizeH="0" baseline="0" noProof="0" dirty="0" err="1">
                  <a:ln>
                    <a:noFill/>
                  </a:ln>
                  <a:solidFill>
                    <a:srgbClr val="007FFF"/>
                  </a:solidFill>
                  <a:effectLst/>
                  <a:uLnTx/>
                  <a:uFillTx/>
                  <a:latin typeface="Calibri" panose="020F0502020204030204"/>
                </a:rPr>
                <a:t>pressure</a:t>
              </a:r>
              <a:r>
                <a:rPr kumimoji="0" lang="de-DE" sz="1400" b="1" i="0" u="none" strike="noStrike" kern="0" cap="none" spc="0" normalizeH="0" baseline="0" noProof="0" dirty="0">
                  <a:ln>
                    <a:noFill/>
                  </a:ln>
                  <a:solidFill>
                    <a:srgbClr val="007FFF"/>
                  </a:solidFill>
                  <a:effectLst/>
                  <a:uLnTx/>
                  <a:uFillTx/>
                  <a:latin typeface="Calibri" panose="020F0502020204030204"/>
                </a:rPr>
                <a:t>)</a:t>
              </a:r>
            </a:p>
          </p:txBody>
        </p:sp>
        <p:sp>
          <p:nvSpPr>
            <p:cNvPr id="72" name="Pfeil nach links und rechts 55"/>
            <p:cNvSpPr/>
            <p:nvPr/>
          </p:nvSpPr>
          <p:spPr>
            <a:xfrm>
              <a:off x="8452543" y="5377443"/>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a:ln>
                    <a:noFill/>
                  </a:ln>
                  <a:solidFill>
                    <a:prstClr val="black"/>
                  </a:solidFill>
                  <a:effectLst/>
                  <a:uLnTx/>
                  <a:uFillTx/>
                  <a:latin typeface="Calibri" panose="020F0502020204030204"/>
                  <a:ea typeface="+mn-ea"/>
                  <a:cs typeface="+mn-cs"/>
                </a:rPr>
                <a:t>handover parameter</a:t>
              </a:r>
              <a:endPar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3" name="Pfeil nach links und rechts 56"/>
            <p:cNvSpPr/>
            <p:nvPr/>
          </p:nvSpPr>
          <p:spPr>
            <a:xfrm>
              <a:off x="8452542" y="3609471"/>
              <a:ext cx="1309033" cy="365760"/>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handover parameter</a:t>
              </a:r>
            </a:p>
          </p:txBody>
        </p:sp>
      </p:grpSp>
      <p:sp>
        <p:nvSpPr>
          <p:cNvPr id="74" name="TextBox 73"/>
          <p:cNvSpPr txBox="1"/>
          <p:nvPr/>
        </p:nvSpPr>
        <p:spPr>
          <a:xfrm rot="16200000">
            <a:off x="6711710" y="4013339"/>
            <a:ext cx="908741" cy="276999"/>
          </a:xfrm>
          <a:prstGeom prst="rect">
            <a:avLst/>
          </a:prstGeom>
          <a:noFill/>
        </p:spPr>
        <p:txBody>
          <a:bodyPr wrap="square" rtlCol="0">
            <a:spAutoFit/>
          </a:bodyPr>
          <a:lstStyle/>
          <a:p>
            <a:pPr algn="ctr" defTabSz="914400"/>
            <a:r>
              <a:rPr lang="en-US" sz="1200" b="1" dirty="0">
                <a:solidFill>
                  <a:prstClr val="black"/>
                </a:solidFill>
                <a:latin typeface="Calibri" panose="020F0502020204030204"/>
              </a:rPr>
              <a:t>near-field</a:t>
            </a:r>
            <a:endParaRPr lang="el-GR" sz="1200" b="1" dirty="0">
              <a:solidFill>
                <a:prstClr val="black"/>
              </a:solidFill>
              <a:latin typeface="Calibri" panose="020F0502020204030204"/>
            </a:endParaRPr>
          </a:p>
        </p:txBody>
      </p:sp>
      <p:sp>
        <p:nvSpPr>
          <p:cNvPr id="2" name="TextBox 1"/>
          <p:cNvSpPr txBox="1"/>
          <p:nvPr/>
        </p:nvSpPr>
        <p:spPr>
          <a:xfrm>
            <a:off x="7394637" y="2280315"/>
            <a:ext cx="4570298" cy="3077766"/>
          </a:xfrm>
          <a:prstGeom prst="rect">
            <a:avLst/>
          </a:prstGeom>
          <a:noFill/>
        </p:spPr>
        <p:txBody>
          <a:bodyPr wrap="square" rtlCol="0">
            <a:spAutoFit/>
          </a:bodyPr>
          <a:lstStyle/>
          <a:p>
            <a:pPr algn="just"/>
            <a:r>
              <a:rPr lang="en-US" sz="1600" u="sng" dirty="0"/>
              <a:t>Step 2:  Support the definition of Objectives (T2.2)</a:t>
            </a:r>
            <a:r>
              <a:rPr lang="en-US" sz="1600" dirty="0"/>
              <a:t>:</a:t>
            </a:r>
          </a:p>
          <a:p>
            <a:pPr algn="just">
              <a:buFont typeface="Wingdings" panose="05000000000000000000" pitchFamily="2" charset="2"/>
              <a:buChar char="v"/>
            </a:pPr>
            <a:r>
              <a:rPr lang="en-US" sz="1600" dirty="0"/>
              <a:t>An advanced model that can predict the effect of ADBE façade technical/operational  characteristics on achievable volume and temperature thermal comfort performance indicators:</a:t>
            </a:r>
          </a:p>
          <a:p>
            <a:pPr algn="just"/>
            <a:r>
              <a:rPr lang="en-US" sz="1600" dirty="0"/>
              <a:t>e.g. Temperature profiles, velocity and pressure profiles at every position of the building (define area of interest), extrapolation of 0D equations better describing the heat transfer coefficients (e.g. </a:t>
            </a:r>
            <a:r>
              <a:rPr lang="en-US" sz="1600" dirty="0" err="1"/>
              <a:t>Nusselt</a:t>
            </a:r>
            <a:r>
              <a:rPr lang="en-US" sz="1600" dirty="0"/>
              <a:t> equation) adjacent the building ADBE inner surface  – </a:t>
            </a:r>
            <a:r>
              <a:rPr lang="en-US" sz="1600" dirty="0">
                <a:solidFill>
                  <a:srgbClr val="FF0000"/>
                </a:solidFill>
              </a:rPr>
              <a:t>Level 2 simulations</a:t>
            </a:r>
          </a:p>
          <a:p>
            <a:pPr algn="just"/>
            <a:endParaRPr lang="en-US" sz="1600" dirty="0"/>
          </a:p>
        </p:txBody>
      </p:sp>
    </p:spTree>
    <p:extLst>
      <p:ext uri="{BB962C8B-B14F-4D97-AF65-F5344CB8AC3E}">
        <p14:creationId xmlns:p14="http://schemas.microsoft.com/office/powerpoint/2010/main" val="2773772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E35D27EB-D7A3-4583-BD0F-0E3552B22A9E}"/>
              </a:ext>
            </a:extLst>
          </p:cNvPr>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5" name="Θέση αριθμού διαφάνειας 4">
            <a:extLst>
              <a:ext uri="{FF2B5EF4-FFF2-40B4-BE49-F238E27FC236}">
                <a16:creationId xmlns:a16="http://schemas.microsoft.com/office/drawing/2014/main" id="{728318CD-8595-4721-A389-DC4DC62C7F4D}"/>
              </a:ext>
            </a:extLst>
          </p:cNvPr>
          <p:cNvSpPr>
            <a:spLocks noGrp="1"/>
          </p:cNvSpPr>
          <p:nvPr>
            <p:ph type="sldNum" sz="quarter" idx="12"/>
          </p:nvPr>
        </p:nvSpPr>
        <p:spPr/>
        <p:txBody>
          <a:bodyPr/>
          <a:lstStyle/>
          <a:p>
            <a:fld id="{76F34D8A-136C-4FA7-8325-F06DF2D5CB3D}" type="slidenum">
              <a:rPr lang="en-US" smtClean="0"/>
              <a:t>34</a:t>
            </a:fld>
            <a:endParaRPr lang="en-US"/>
          </a:p>
        </p:txBody>
      </p:sp>
      <p:sp>
        <p:nvSpPr>
          <p:cNvPr id="7" name="Τίτλος 2">
            <a:extLst>
              <a:ext uri="{FF2B5EF4-FFF2-40B4-BE49-F238E27FC236}">
                <a16:creationId xmlns:a16="http://schemas.microsoft.com/office/drawing/2014/main" id="{58419C73-2AD9-4694-9259-5F457FD5798F}"/>
              </a:ext>
            </a:extLst>
          </p:cNvPr>
          <p:cNvSpPr>
            <a:spLocks noGrp="1"/>
          </p:cNvSpPr>
          <p:nvPr>
            <p:ph type="title"/>
          </p:nvPr>
        </p:nvSpPr>
        <p:spPr>
          <a:xfrm>
            <a:off x="1097280" y="286603"/>
            <a:ext cx="10058400" cy="1458114"/>
          </a:xfrm>
        </p:spPr>
        <p:txBody>
          <a:bodyPr>
            <a:normAutofit fontScale="90000"/>
          </a:bodyPr>
          <a:lstStyle/>
          <a:p>
            <a:r>
              <a:rPr lang="en-GB" dirty="0"/>
              <a:t>Task 1.5: Active-façade CFD simulation and optimization guidelines</a:t>
            </a:r>
            <a:endParaRPr lang="en-US" dirty="0"/>
          </a:p>
        </p:txBody>
      </p:sp>
      <p:sp>
        <p:nvSpPr>
          <p:cNvPr id="3" name="Rectangle 2"/>
          <p:cNvSpPr/>
          <p:nvPr/>
        </p:nvSpPr>
        <p:spPr>
          <a:xfrm>
            <a:off x="1176068" y="1775030"/>
            <a:ext cx="6096000" cy="369332"/>
          </a:xfrm>
          <a:prstGeom prst="rect">
            <a:avLst/>
          </a:prstGeom>
        </p:spPr>
        <p:txBody>
          <a:bodyPr>
            <a:spAutoFit/>
          </a:bodyPr>
          <a:lstStyle/>
          <a:p>
            <a:r>
              <a:rPr lang="en-US" dirty="0"/>
              <a:t>A typical example: </a:t>
            </a:r>
            <a:endParaRPr lang="el-GR" dirty="0"/>
          </a:p>
        </p:txBody>
      </p:sp>
      <p:pic>
        <p:nvPicPr>
          <p:cNvPr id="8" name="0d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754483" y="1877037"/>
            <a:ext cx="4621992" cy="3307437"/>
          </a:xfrm>
          <a:prstGeom prst="rect">
            <a:avLst/>
          </a:prstGeom>
        </p:spPr>
      </p:pic>
      <p:pic>
        <p:nvPicPr>
          <p:cNvPr id="26" name="Picture 2"/>
          <p:cNvPicPr>
            <a:picLocks noChangeAspect="1" noChangeArrowheads="1"/>
          </p:cNvPicPr>
          <p:nvPr/>
        </p:nvPicPr>
        <p:blipFill>
          <a:blip r:embed="rId6">
            <a:extLst>
              <a:ext uri="{28A0092B-C50C-407E-A947-70E740481C1C}">
                <a14:useLocalDpi xmlns:a14="http://schemas.microsoft.com/office/drawing/2010/main" val="0"/>
              </a:ext>
            </a:extLst>
          </a:blip>
          <a:srcRect t="13264" r="10144"/>
          <a:stretch>
            <a:fillRect/>
          </a:stretch>
        </p:blipFill>
        <p:spPr bwMode="auto">
          <a:xfrm>
            <a:off x="1283550" y="2174675"/>
            <a:ext cx="4465055" cy="298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176068" y="5157914"/>
            <a:ext cx="10918610" cy="1169551"/>
          </a:xfrm>
          <a:prstGeom prst="rect">
            <a:avLst/>
          </a:prstGeom>
          <a:noFill/>
        </p:spPr>
        <p:txBody>
          <a:bodyPr wrap="square" rtlCol="0">
            <a:spAutoFit/>
          </a:bodyPr>
          <a:lstStyle/>
          <a:p>
            <a:pPr lvl="0"/>
            <a:r>
              <a:rPr lang="en-US" sz="1400" dirty="0"/>
              <a:t>References: T.S. Larsen, N. Nikolopoulos, A. Nikolopoulos, G. Strotos, K.-S. Nikas. Characterization and prediction of the volume flow rate aerating a cross ventilated building by means of experimental techniques and numerical approaches. </a:t>
            </a:r>
            <a:r>
              <a:rPr lang="el-GR" sz="1400" dirty="0"/>
              <a:t>Energy and </a:t>
            </a:r>
            <a:r>
              <a:rPr lang="el-GR" sz="1400" dirty="0" err="1"/>
              <a:t>Buildings</a:t>
            </a:r>
            <a:r>
              <a:rPr lang="el-GR" sz="1400" dirty="0"/>
              <a:t>, </a:t>
            </a:r>
            <a:r>
              <a:rPr lang="el-GR" sz="1400" dirty="0" err="1"/>
              <a:t>Volume</a:t>
            </a:r>
            <a:r>
              <a:rPr lang="el-GR" sz="1400" dirty="0"/>
              <a:t> 43, </a:t>
            </a:r>
            <a:r>
              <a:rPr lang="el-GR" sz="1400" dirty="0" err="1"/>
              <a:t>Issue</a:t>
            </a:r>
            <a:r>
              <a:rPr lang="el-GR" sz="1400" dirty="0"/>
              <a:t> 6, (2011), 1371-1381.</a:t>
            </a:r>
          </a:p>
          <a:p>
            <a:pPr lvl="0"/>
            <a:r>
              <a:rPr lang="en-US" sz="1400" dirty="0"/>
              <a:t>K.-S. Nikas, N. Nikolopoulos, A. Nikolopoulos. Numerical study of a naturally cross-ventilated building. </a:t>
            </a:r>
            <a:r>
              <a:rPr lang="el-GR" sz="1400" dirty="0"/>
              <a:t>Energy and </a:t>
            </a:r>
            <a:r>
              <a:rPr lang="el-GR" sz="1400" dirty="0" err="1"/>
              <a:t>Buildings</a:t>
            </a:r>
            <a:r>
              <a:rPr lang="el-GR" sz="1400" dirty="0"/>
              <a:t> 42, (2010), 422-434.</a:t>
            </a:r>
          </a:p>
          <a:p>
            <a:endParaRPr lang="el-GR" sz="1400" dirty="0"/>
          </a:p>
        </p:txBody>
      </p:sp>
    </p:spTree>
    <p:extLst>
      <p:ext uri="{BB962C8B-B14F-4D97-AF65-F5344CB8AC3E}">
        <p14:creationId xmlns:p14="http://schemas.microsoft.com/office/powerpoint/2010/main" val="565644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4" name="Slide Number Placeholder 3"/>
          <p:cNvSpPr>
            <a:spLocks noGrp="1"/>
          </p:cNvSpPr>
          <p:nvPr>
            <p:ph type="sldNum" sz="quarter" idx="12"/>
          </p:nvPr>
        </p:nvSpPr>
        <p:spPr/>
        <p:txBody>
          <a:bodyPr/>
          <a:lstStyle/>
          <a:p>
            <a:fld id="{76F34D8A-136C-4FA7-8325-F06DF2D5CB3D}" type="slidenum">
              <a:rPr lang="en-US" smtClean="0"/>
              <a:t>35</a:t>
            </a:fld>
            <a:endParaRPr lang="en-US"/>
          </a:p>
        </p:txBody>
      </p:sp>
      <p:grpSp>
        <p:nvGrpSpPr>
          <p:cNvPr id="37" name="Group 36"/>
          <p:cNvGrpSpPr/>
          <p:nvPr/>
        </p:nvGrpSpPr>
        <p:grpSpPr>
          <a:xfrm>
            <a:off x="1380225" y="1750349"/>
            <a:ext cx="5654488" cy="4204322"/>
            <a:chOff x="2639682" y="1250829"/>
            <a:chExt cx="5753819" cy="4726743"/>
          </a:xfrm>
        </p:grpSpPr>
        <p:sp>
          <p:nvSpPr>
            <p:cNvPr id="21" name="Rechteck 1"/>
            <p:cNvSpPr/>
            <p:nvPr/>
          </p:nvSpPr>
          <p:spPr>
            <a:xfrm>
              <a:off x="2639682" y="1250829"/>
              <a:ext cx="5753819" cy="4726743"/>
            </a:xfrm>
            <a:prstGeom prst="rect">
              <a:avLst/>
            </a:prstGeom>
            <a:solidFill>
              <a:srgbClr val="70AD47"/>
            </a:solidFill>
            <a:ln w="12700" cap="flat" cmpd="sng" algn="ctr">
              <a:solidFill>
                <a:srgbClr val="70AD47">
                  <a:shade val="50000"/>
                </a:srgbClr>
              </a:solidFill>
              <a:prstDash val="solid"/>
              <a:miter lim="800000"/>
            </a:ln>
            <a:effectLst/>
          </p:spPr>
          <p:txBody>
            <a:bodyPr rtlCol="0" anchor="t"/>
            <a:lstStyle/>
            <a:p>
              <a:pPr lvl="0" algn="ctr" defTabSz="914400">
                <a:defRPr/>
              </a:pPr>
              <a:r>
                <a:rPr lang="de-DE" b="1" kern="0" dirty="0">
                  <a:solidFill>
                    <a:prstClr val="white"/>
                  </a:solidFill>
                  <a:latin typeface="Calibri" panose="020F0502020204030204"/>
                </a:rPr>
                <a:t>ADBE </a:t>
              </a:r>
              <a:r>
                <a:rPr lang="de-DE" kern="0" dirty="0">
                  <a:solidFill>
                    <a:prstClr val="white"/>
                  </a:solidFill>
                  <a:latin typeface="Calibri" panose="020F0502020204030204"/>
                </a:rPr>
                <a:t>Façade </a:t>
              </a:r>
              <a:endParaRPr lang="de-DE" b="1" kern="0" dirty="0">
                <a:solidFill>
                  <a:prstClr val="white"/>
                </a:solidFill>
                <a:latin typeface="Calibri" panose="020F0502020204030204"/>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de-D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2" name="Grafik 2"/>
            <p:cNvPicPr>
              <a:picLocks noChangeAspect="1"/>
            </p:cNvPicPr>
            <p:nvPr/>
          </p:nvPicPr>
          <p:blipFill>
            <a:blip r:embed="rId2"/>
            <a:stretch>
              <a:fillRect/>
            </a:stretch>
          </p:blipFill>
          <p:spPr>
            <a:xfrm>
              <a:off x="3054516" y="1544127"/>
              <a:ext cx="4954142" cy="4140146"/>
            </a:xfrm>
            <a:prstGeom prst="rect">
              <a:avLst/>
            </a:prstGeom>
          </p:spPr>
        </p:pic>
      </p:grpSp>
      <p:grpSp>
        <p:nvGrpSpPr>
          <p:cNvPr id="41" name="Group 40"/>
          <p:cNvGrpSpPr/>
          <p:nvPr/>
        </p:nvGrpSpPr>
        <p:grpSpPr>
          <a:xfrm>
            <a:off x="6656514" y="1750348"/>
            <a:ext cx="5567368" cy="4204322"/>
            <a:chOff x="6624632" y="1367124"/>
            <a:chExt cx="5567368" cy="4613728"/>
          </a:xfrm>
        </p:grpSpPr>
        <p:sp>
          <p:nvSpPr>
            <p:cNvPr id="38" name="Rectangle 37"/>
            <p:cNvSpPr/>
            <p:nvPr/>
          </p:nvSpPr>
          <p:spPr>
            <a:xfrm>
              <a:off x="7095066" y="1403250"/>
              <a:ext cx="4908938" cy="457760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l-G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p:cNvSpPr txBox="1"/>
            <p:nvPr/>
          </p:nvSpPr>
          <p:spPr>
            <a:xfrm>
              <a:off x="6624632" y="1367124"/>
              <a:ext cx="5567368" cy="641960"/>
            </a:xfrm>
            <a:prstGeom prst="rect">
              <a:avLst/>
            </a:prstGeom>
            <a:noFill/>
          </p:spPr>
          <p:txBody>
            <a:bodyPr wrap="square" rtlCol="0">
              <a:spAutoFit/>
            </a:bodyPr>
            <a:lstStyle/>
            <a:p>
              <a:pPr algn="ctr" defTabSz="914400"/>
              <a:r>
                <a:rPr lang="en-US" dirty="0">
                  <a:solidFill>
                    <a:prstClr val="white"/>
                  </a:solidFill>
                  <a:latin typeface="Calibri" panose="020F0502020204030204"/>
                </a:rPr>
                <a:t>ADBE system (itself) (from Near-Field -&gt; Far-Field)</a:t>
              </a:r>
              <a:endParaRPr lang="el-GR" dirty="0">
                <a:solidFill>
                  <a:prstClr val="white"/>
                </a:solidFill>
                <a:latin typeface="Calibri" panose="020F0502020204030204"/>
              </a:endParaRPr>
            </a:p>
            <a:p>
              <a:pPr algn="ctr" defTabSz="914400"/>
              <a:endParaRPr lang="el-GR" dirty="0">
                <a:solidFill>
                  <a:prstClr val="white"/>
                </a:solidFill>
                <a:latin typeface="Calibri" panose="020F0502020204030204"/>
              </a:endParaRPr>
            </a:p>
          </p:txBody>
        </p:sp>
        <p:sp>
          <p:nvSpPr>
            <p:cNvPr id="40" name="TextBox 39"/>
            <p:cNvSpPr txBox="1"/>
            <p:nvPr/>
          </p:nvSpPr>
          <p:spPr>
            <a:xfrm>
              <a:off x="7372065" y="1744717"/>
              <a:ext cx="4570298" cy="3884091"/>
            </a:xfrm>
            <a:prstGeom prst="rect">
              <a:avLst/>
            </a:prstGeom>
            <a:noFill/>
          </p:spPr>
          <p:txBody>
            <a:bodyPr wrap="square" rtlCol="0">
              <a:spAutoFit/>
            </a:bodyPr>
            <a:lstStyle/>
            <a:p>
              <a:pPr algn="just"/>
              <a:r>
                <a:rPr lang="en-US" sz="1600" u="sng" dirty="0"/>
                <a:t>Step 3:  Support the definition of Objectives (T2.2):</a:t>
              </a:r>
            </a:p>
            <a:p>
              <a:pPr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CFD can enhance the optimization of ADBE individual components, being embedded in the </a:t>
              </a:r>
              <a:r>
                <a:rPr lang="en-US" sz="1600" dirty="0" err="1">
                  <a:latin typeface="Calibri" panose="020F0502020204030204" pitchFamily="34" charset="0"/>
                  <a:cs typeface="Calibri" panose="020F0502020204030204" pitchFamily="34" charset="0"/>
                </a:rPr>
                <a:t>Modelica</a:t>
              </a:r>
              <a:r>
                <a:rPr lang="en-US" sz="1600" dirty="0">
                  <a:latin typeface="Calibri" panose="020F0502020204030204" pitchFamily="34" charset="0"/>
                  <a:cs typeface="Calibri" panose="020F0502020204030204" pitchFamily="34" charset="0"/>
                </a:rPr>
                <a:t> platform, by Aachen.</a:t>
              </a:r>
            </a:p>
            <a:p>
              <a:pPr algn="just">
                <a:buFont typeface="Wingdings" panose="05000000000000000000" pitchFamily="2" charset="2"/>
                <a:buChar char="v"/>
              </a:pPr>
              <a:r>
                <a:rPr lang="en-US" sz="1600" dirty="0">
                  <a:latin typeface="Calibri" panose="020F0502020204030204" pitchFamily="34" charset="0"/>
                  <a:cs typeface="Calibri" panose="020F0502020204030204" pitchFamily="34" charset="0"/>
                </a:rPr>
                <a:t>Again this can be done by individual components operation representation and data exchange following a “handover parameter” approach.</a:t>
              </a:r>
            </a:p>
            <a:p>
              <a:pPr algn="just">
                <a:buFont typeface="Wingdings" panose="05000000000000000000" pitchFamily="2" charset="2"/>
                <a:buChar char="v"/>
              </a:pPr>
              <a:r>
                <a:rPr lang="en-US" sz="1600" dirty="0">
                  <a:solidFill>
                    <a:srgbClr val="FFC000"/>
                  </a:solidFill>
                  <a:latin typeface="Calibri" panose="020F0502020204030204" pitchFamily="34" charset="0"/>
                  <a:cs typeface="Calibri" panose="020F0502020204030204" pitchFamily="34" charset="0"/>
                </a:rPr>
                <a:t>This list of components will be discussed in the course of the project, upon available time and resources</a:t>
              </a:r>
              <a:r>
                <a:rPr lang="en-US" sz="1600" dirty="0">
                  <a:latin typeface="Calibri" panose="020F0502020204030204" pitchFamily="34" charset="0"/>
                  <a:cs typeface="Calibri" panose="020F0502020204030204" pitchFamily="34" charset="0"/>
                </a:rPr>
                <a:t>.</a:t>
              </a:r>
            </a:p>
            <a:p>
              <a:pPr algn="just">
                <a:buFont typeface="Wingdings" panose="05000000000000000000" pitchFamily="2" charset="2"/>
                <a:buChar char="v"/>
              </a:pPr>
              <a:endParaRPr lang="en-US" sz="1600" dirty="0"/>
            </a:p>
            <a:p>
              <a:pPr algn="just">
                <a:buFont typeface="Wingdings" panose="05000000000000000000" pitchFamily="2" charset="2"/>
                <a:buChar char="v"/>
              </a:pPr>
              <a:endParaRPr lang="en-US" sz="1600" dirty="0"/>
            </a:p>
            <a:p>
              <a:pPr algn="just"/>
              <a:r>
                <a:rPr lang="en-US" sz="1600" dirty="0"/>
                <a:t> </a:t>
              </a:r>
              <a:r>
                <a:rPr lang="en-US" sz="1600" dirty="0">
                  <a:solidFill>
                    <a:srgbClr val="FF0000"/>
                  </a:solidFill>
                </a:rPr>
                <a:t>Level 3- simulations</a:t>
              </a:r>
            </a:p>
            <a:p>
              <a:pPr algn="just"/>
              <a:endParaRPr lang="en-US" sz="1600" dirty="0"/>
            </a:p>
          </p:txBody>
        </p:sp>
      </p:grpSp>
      <p:sp>
        <p:nvSpPr>
          <p:cNvPr id="42" name="Pfeil nach links und rechts 56"/>
          <p:cNvSpPr/>
          <p:nvPr/>
        </p:nvSpPr>
        <p:spPr>
          <a:xfrm>
            <a:off x="4393380" y="4762499"/>
            <a:ext cx="3655245" cy="235009"/>
          </a:xfrm>
          <a:prstGeom prst="leftRightArrow">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800" b="0" i="0" u="none" strike="noStrike" kern="0" cap="none" spc="0" normalizeH="0" baseline="0" noProof="0" dirty="0">
                <a:ln>
                  <a:noFill/>
                </a:ln>
                <a:solidFill>
                  <a:prstClr val="black"/>
                </a:solidFill>
                <a:effectLst/>
                <a:uLnTx/>
                <a:uFillTx/>
                <a:latin typeface="Calibri" panose="020F0502020204030204"/>
                <a:ea typeface="+mn-ea"/>
                <a:cs typeface="+mn-cs"/>
              </a:rPr>
              <a:t>Example: handover parameter</a:t>
            </a:r>
          </a:p>
        </p:txBody>
      </p:sp>
      <p:sp>
        <p:nvSpPr>
          <p:cNvPr id="43" name="Τίτλος 2">
            <a:extLst>
              <a:ext uri="{FF2B5EF4-FFF2-40B4-BE49-F238E27FC236}">
                <a16:creationId xmlns:a16="http://schemas.microsoft.com/office/drawing/2014/main" id="{58419C73-2AD9-4694-9259-5F457FD5798F}"/>
              </a:ext>
            </a:extLst>
          </p:cNvPr>
          <p:cNvSpPr>
            <a:spLocks noGrp="1"/>
          </p:cNvSpPr>
          <p:nvPr>
            <p:ph type="title"/>
          </p:nvPr>
        </p:nvSpPr>
        <p:spPr>
          <a:xfrm>
            <a:off x="1285335" y="292235"/>
            <a:ext cx="10058400" cy="1458114"/>
          </a:xfrm>
        </p:spPr>
        <p:txBody>
          <a:bodyPr>
            <a:normAutofit fontScale="90000"/>
          </a:bodyPr>
          <a:lstStyle/>
          <a:p>
            <a:r>
              <a:rPr lang="en-GB" dirty="0"/>
              <a:t>Task 1.5: Active-façade CFD simulation and optimization guidelines</a:t>
            </a:r>
            <a:endParaRPr lang="en-US" dirty="0"/>
          </a:p>
        </p:txBody>
      </p:sp>
      <p:sp>
        <p:nvSpPr>
          <p:cNvPr id="2" name="Oval 1"/>
          <p:cNvSpPr/>
          <p:nvPr/>
        </p:nvSpPr>
        <p:spPr>
          <a:xfrm>
            <a:off x="3096883" y="2767642"/>
            <a:ext cx="733245" cy="117319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Oval 13"/>
          <p:cNvSpPr/>
          <p:nvPr/>
        </p:nvSpPr>
        <p:spPr>
          <a:xfrm>
            <a:off x="3855583" y="4555453"/>
            <a:ext cx="733245" cy="1173193"/>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967945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58419C73-2AD9-4694-9259-5F457FD5798F}"/>
              </a:ext>
            </a:extLst>
          </p:cNvPr>
          <p:cNvSpPr>
            <a:spLocks noGrp="1"/>
          </p:cNvSpPr>
          <p:nvPr>
            <p:ph type="title"/>
          </p:nvPr>
        </p:nvSpPr>
        <p:spPr>
          <a:xfrm>
            <a:off x="1097280" y="268179"/>
            <a:ext cx="11094720" cy="1458114"/>
          </a:xfrm>
        </p:spPr>
        <p:txBody>
          <a:bodyPr>
            <a:normAutofit/>
          </a:bodyPr>
          <a:lstStyle/>
          <a:p>
            <a:r>
              <a:rPr lang="en-GB" dirty="0"/>
              <a:t>Task 1.5: Active-façade CFD simulation and optimization guidelines</a:t>
            </a:r>
            <a:endParaRPr lang="en-US" dirty="0"/>
          </a:p>
        </p:txBody>
      </p:sp>
      <p:sp>
        <p:nvSpPr>
          <p:cNvPr id="4" name="Θέση υποσέλιδου 3">
            <a:extLst>
              <a:ext uri="{FF2B5EF4-FFF2-40B4-BE49-F238E27FC236}">
                <a16:creationId xmlns:a16="http://schemas.microsoft.com/office/drawing/2014/main" id="{E35D27EB-D7A3-4583-BD0F-0E3552B22A9E}"/>
              </a:ext>
            </a:extLst>
          </p:cNvPr>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5" name="Θέση αριθμού διαφάνειας 4">
            <a:extLst>
              <a:ext uri="{FF2B5EF4-FFF2-40B4-BE49-F238E27FC236}">
                <a16:creationId xmlns:a16="http://schemas.microsoft.com/office/drawing/2014/main" id="{728318CD-8595-4721-A389-DC4DC62C7F4D}"/>
              </a:ext>
            </a:extLst>
          </p:cNvPr>
          <p:cNvSpPr>
            <a:spLocks noGrp="1"/>
          </p:cNvSpPr>
          <p:nvPr>
            <p:ph type="sldNum" sz="quarter" idx="12"/>
          </p:nvPr>
        </p:nvSpPr>
        <p:spPr/>
        <p:txBody>
          <a:bodyPr/>
          <a:lstStyle/>
          <a:p>
            <a:fld id="{76F34D8A-136C-4FA7-8325-F06DF2D5CB3D}" type="slidenum">
              <a:rPr lang="en-US" smtClean="0"/>
              <a:t>36</a:t>
            </a:fld>
            <a:endParaRPr lang="en-US"/>
          </a:p>
        </p:txBody>
      </p:sp>
      <p:sp>
        <p:nvSpPr>
          <p:cNvPr id="8" name="TextBox 7"/>
          <p:cNvSpPr txBox="1"/>
          <p:nvPr/>
        </p:nvSpPr>
        <p:spPr>
          <a:xfrm>
            <a:off x="1097280" y="1806108"/>
            <a:ext cx="10833100" cy="3970318"/>
          </a:xfrm>
          <a:prstGeom prst="rect">
            <a:avLst/>
          </a:prstGeom>
          <a:noFill/>
        </p:spPr>
        <p:txBody>
          <a:bodyPr wrap="square" rtlCol="0">
            <a:spAutoFit/>
          </a:bodyPr>
          <a:lstStyle/>
          <a:p>
            <a:r>
              <a:rPr lang="en-US" dirty="0">
                <a:solidFill>
                  <a:srgbClr val="0070C0"/>
                </a:solidFill>
              </a:rPr>
              <a:t>Step 1- Validation of the CFD model (Jan 2018-)</a:t>
            </a:r>
          </a:p>
          <a:p>
            <a:endParaRPr lang="en-US" sz="1600" dirty="0"/>
          </a:p>
          <a:p>
            <a:pPr algn="just">
              <a:spcAft>
                <a:spcPts val="600"/>
              </a:spcAft>
            </a:pPr>
            <a:r>
              <a:rPr lang="en-US" dirty="0"/>
              <a:t>Aachen has conducted measurements in well controlled building volumes, as concerns ventilation systems. Aachen has provided CERTH with corresponding geometry and operational data, which will be used to develop, formulate and run the CFD model;</a:t>
            </a:r>
          </a:p>
          <a:p>
            <a:pPr algn="just">
              <a:spcAft>
                <a:spcPts val="600"/>
              </a:spcAft>
            </a:pPr>
            <a:r>
              <a:rPr lang="en-US" dirty="0"/>
              <a:t>Comparison of the numerical results against experimental data as concerns velocity profiles at different locations will be made; </a:t>
            </a:r>
          </a:p>
          <a:p>
            <a:pPr algn="just">
              <a:spcAft>
                <a:spcPts val="600"/>
              </a:spcAft>
            </a:pPr>
            <a:r>
              <a:rPr lang="en-US" dirty="0"/>
              <a:t>Similar studies can be tracked in the open literature;</a:t>
            </a:r>
          </a:p>
          <a:p>
            <a:pPr algn="just">
              <a:spcAft>
                <a:spcPts val="600"/>
              </a:spcAft>
            </a:pPr>
            <a:r>
              <a:rPr lang="en-US" dirty="0"/>
              <a:t>The innovation lies </a:t>
            </a:r>
            <a:r>
              <a:rPr lang="en-US" dirty="0">
                <a:solidFill>
                  <a:srgbClr val="FF0000"/>
                </a:solidFill>
              </a:rPr>
              <a:t>on the coupling of CFD platforms with 0D model approaches</a:t>
            </a:r>
            <a:r>
              <a:rPr lang="en-US" dirty="0"/>
              <a:t>, being in position to simulate the behavior of energy systems (e.g. innovative ones as that of ADBE active façade);</a:t>
            </a:r>
          </a:p>
          <a:p>
            <a:pPr algn="just">
              <a:spcAft>
                <a:spcPts val="600"/>
              </a:spcAft>
            </a:pPr>
            <a:r>
              <a:rPr lang="en-US" dirty="0">
                <a:solidFill>
                  <a:srgbClr val="FF0000"/>
                </a:solidFill>
              </a:rPr>
              <a:t>The objective of CFD is to increase the accuracy of such systems, especially for the case of components  for which no previous experience and/or simplified equations exist (e.g. in our case the effect of PV panels on temperature profiles and achievable aeriation rates).</a:t>
            </a:r>
            <a:endParaRPr lang="el-GR" dirty="0">
              <a:solidFill>
                <a:srgbClr val="FF0000"/>
              </a:solidFill>
            </a:endParaRPr>
          </a:p>
        </p:txBody>
      </p:sp>
    </p:spTree>
    <p:extLst>
      <p:ext uri="{BB962C8B-B14F-4D97-AF65-F5344CB8AC3E}">
        <p14:creationId xmlns:p14="http://schemas.microsoft.com/office/powerpoint/2010/main" val="4078441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10312400" cy="4138506"/>
          </a:xfrm>
        </p:spPr>
        <p:txBody>
          <a:bodyPr>
            <a:normAutofit/>
          </a:bodyPr>
          <a:lstStyle/>
          <a:p>
            <a:r>
              <a:rPr lang="de-DE" dirty="0"/>
              <a:t>The </a:t>
            </a:r>
            <a:r>
              <a:rPr lang="de-DE" b="1" dirty="0"/>
              <a:t>objectives</a:t>
            </a:r>
            <a:r>
              <a:rPr lang="de-DE" dirty="0"/>
              <a:t> of WP5 are:</a:t>
            </a:r>
          </a:p>
          <a:p>
            <a:pPr lvl="1">
              <a:buFont typeface="Wingdings" panose="05000000000000000000" pitchFamily="2" charset="2"/>
              <a:buChar char="§"/>
            </a:pPr>
            <a:r>
              <a:rPr lang="en-US" b="1" dirty="0"/>
              <a:t>Develop business models </a:t>
            </a:r>
            <a:r>
              <a:rPr lang="en-US" dirty="0"/>
              <a:t>for each one of the demo cases, adjusting to their singularities, technical and financial boundary conditions and national regulations, in order to obtain viable models based on renting and leasing options</a:t>
            </a:r>
          </a:p>
          <a:p>
            <a:pPr lvl="1">
              <a:buFont typeface="Wingdings" panose="05000000000000000000" pitchFamily="2" charset="2"/>
              <a:buChar char="§"/>
            </a:pPr>
            <a:r>
              <a:rPr lang="en-US" b="1" dirty="0"/>
              <a:t>Design a modular ADBE solution (product &amp; system) consistent with the concepts of circular economy</a:t>
            </a:r>
          </a:p>
          <a:p>
            <a:pPr lvl="2">
              <a:buFont typeface="Wingdings" panose="05000000000000000000" pitchFamily="2" charset="2"/>
              <a:buChar char="§"/>
            </a:pPr>
            <a:r>
              <a:rPr lang="en-US" sz="1600" dirty="0"/>
              <a:t>The use of reusable non-toxic and recyclable materials and components for all demo cases implementations, and define market materials alternatives for the replicability</a:t>
            </a:r>
          </a:p>
          <a:p>
            <a:pPr lvl="2">
              <a:buFont typeface="Wingdings" panose="05000000000000000000" pitchFamily="2" charset="2"/>
              <a:buChar char="§"/>
            </a:pPr>
            <a:r>
              <a:rPr lang="en-US" sz="1600" dirty="0"/>
              <a:t>The very low-cost installations for implementing the developed solutions, specifically the ADBE and IMCS ones</a:t>
            </a:r>
          </a:p>
          <a:p>
            <a:pPr lvl="2">
              <a:buFont typeface="Wingdings" panose="05000000000000000000" pitchFamily="2" charset="2"/>
              <a:buChar char="§"/>
            </a:pPr>
            <a:r>
              <a:rPr lang="en-US" sz="1600" dirty="0"/>
              <a:t>Guarantee maximum energy reductions and maximum energy harvesting, allowing for reliable and measurable leasing/renting conditions required for all the involved actors of the business models</a:t>
            </a:r>
          </a:p>
          <a:p>
            <a:pPr lvl="2">
              <a:buFont typeface="Wingdings" panose="05000000000000000000" pitchFamily="2" charset="2"/>
              <a:buChar char="§"/>
            </a:pPr>
            <a:r>
              <a:rPr lang="en-US" sz="1600" dirty="0"/>
              <a:t>Dimensioning and scalability of the business models at district scale, through link of the inputs and outputs of optimal energy management systems (OEMS) to the financial models</a:t>
            </a:r>
          </a:p>
          <a:p>
            <a:pPr lvl="2">
              <a:buFont typeface="Wingdings" panose="05000000000000000000" pitchFamily="2" charset="2"/>
              <a:buChar char="§"/>
            </a:pPr>
            <a:r>
              <a:rPr lang="en-US" sz="1600" dirty="0"/>
              <a:t>Synthetize, define and automatize specific LCA and LCC KPIs’ as the basis of the development of the specific CAPEX and OPEX models to be implemented in the businesses strategies in general, and specifically for the demo cases</a:t>
            </a:r>
          </a:p>
        </p:txBody>
      </p:sp>
      <p:sp>
        <p:nvSpPr>
          <p:cNvPr id="3" name="Titel 2"/>
          <p:cNvSpPr>
            <a:spLocks noGrp="1"/>
          </p:cNvSpPr>
          <p:nvPr>
            <p:ph type="title"/>
          </p:nvPr>
        </p:nvSpPr>
        <p:spPr/>
        <p:txBody>
          <a:bodyPr/>
          <a:lstStyle/>
          <a:p>
            <a:r>
              <a:rPr lang="de-DE" dirty="0"/>
              <a:t>WP5 Objectives</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37</a:t>
            </a:fld>
            <a:endParaRPr lang="en-US" dirty="0"/>
          </a:p>
        </p:txBody>
      </p:sp>
    </p:spTree>
    <p:extLst>
      <p:ext uri="{BB962C8B-B14F-4D97-AF65-F5344CB8AC3E}">
        <p14:creationId xmlns:p14="http://schemas.microsoft.com/office/powerpoint/2010/main" val="12703711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2" name="6 Conector angular">
            <a:extLst>
              <a:ext uri="{FF2B5EF4-FFF2-40B4-BE49-F238E27FC236}">
                <a16:creationId xmlns:a16="http://schemas.microsoft.com/office/drawing/2014/main" id="{13C72674-36C2-4EAD-8AFC-CD100A36035A}"/>
              </a:ext>
            </a:extLst>
          </p:cNvPr>
          <p:cNvCxnSpPr>
            <a:cxnSpLocks/>
            <a:stCxn id="32" idx="2"/>
            <a:endCxn id="93" idx="0"/>
          </p:cNvCxnSpPr>
          <p:nvPr/>
        </p:nvCxnSpPr>
        <p:spPr>
          <a:xfrm rot="5400000">
            <a:off x="1004974" y="3744537"/>
            <a:ext cx="2684791" cy="118429"/>
          </a:xfrm>
          <a:prstGeom prst="bentConnector3">
            <a:avLst>
              <a:gd name="adj1" fmla="val 50000"/>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6 Conector angular">
            <a:extLst>
              <a:ext uri="{FF2B5EF4-FFF2-40B4-BE49-F238E27FC236}">
                <a16:creationId xmlns:a16="http://schemas.microsoft.com/office/drawing/2014/main" id="{20E629F4-699D-4719-B201-B16C66FD2147}"/>
              </a:ext>
            </a:extLst>
          </p:cNvPr>
          <p:cNvCxnSpPr>
            <a:cxnSpLocks/>
            <a:stCxn id="39" idx="2"/>
            <a:endCxn id="82" idx="0"/>
          </p:cNvCxnSpPr>
          <p:nvPr/>
        </p:nvCxnSpPr>
        <p:spPr>
          <a:xfrm rot="5400000">
            <a:off x="5773473" y="3537663"/>
            <a:ext cx="2687357" cy="534742"/>
          </a:xfrm>
          <a:prstGeom prst="bentConnector3">
            <a:avLst>
              <a:gd name="adj1" fmla="val 32617"/>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7" name="8 Conector angular">
            <a:extLst>
              <a:ext uri="{FF2B5EF4-FFF2-40B4-BE49-F238E27FC236}">
                <a16:creationId xmlns:a16="http://schemas.microsoft.com/office/drawing/2014/main" id="{CFF00711-E2BA-4F93-95C9-D69C87C197CA}"/>
              </a:ext>
            </a:extLst>
          </p:cNvPr>
          <p:cNvCxnSpPr>
            <a:cxnSpLocks/>
            <a:stCxn id="63" idx="2"/>
            <a:endCxn id="58" idx="0"/>
          </p:cNvCxnSpPr>
          <p:nvPr/>
        </p:nvCxnSpPr>
        <p:spPr>
          <a:xfrm rot="16200000" flipH="1">
            <a:off x="8589450" y="3029033"/>
            <a:ext cx="2028893" cy="899587"/>
          </a:xfrm>
          <a:prstGeom prst="bentConnector3">
            <a:avLst>
              <a:gd name="adj1" fmla="val 56859"/>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4" name="6 Conector angular">
            <a:extLst>
              <a:ext uri="{FF2B5EF4-FFF2-40B4-BE49-F238E27FC236}">
                <a16:creationId xmlns:a16="http://schemas.microsoft.com/office/drawing/2014/main" id="{3B3DBF0E-9E96-4EE7-A5A6-22FE87031785}"/>
              </a:ext>
            </a:extLst>
          </p:cNvPr>
          <p:cNvCxnSpPr>
            <a:cxnSpLocks/>
            <a:stCxn id="35" idx="2"/>
            <a:endCxn id="52" idx="0"/>
          </p:cNvCxnSpPr>
          <p:nvPr/>
        </p:nvCxnSpPr>
        <p:spPr>
          <a:xfrm rot="16200000" flipH="1">
            <a:off x="3714125" y="3121022"/>
            <a:ext cx="1532638" cy="213305"/>
          </a:xfrm>
          <a:prstGeom prst="bentConnector3">
            <a:avLst>
              <a:gd name="adj1" fmla="val 68158"/>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6 Conector angular">
            <a:extLst>
              <a:ext uri="{FF2B5EF4-FFF2-40B4-BE49-F238E27FC236}">
                <a16:creationId xmlns:a16="http://schemas.microsoft.com/office/drawing/2014/main" id="{314F4784-9BAC-4147-AA8D-128666406340}"/>
              </a:ext>
            </a:extLst>
          </p:cNvPr>
          <p:cNvCxnSpPr>
            <a:cxnSpLocks/>
            <a:stCxn id="34" idx="2"/>
            <a:endCxn id="49" idx="0"/>
          </p:cNvCxnSpPr>
          <p:nvPr/>
        </p:nvCxnSpPr>
        <p:spPr>
          <a:xfrm rot="5400000">
            <a:off x="2769584" y="3047641"/>
            <a:ext cx="1533575" cy="361005"/>
          </a:xfrm>
          <a:prstGeom prst="bentConnector3">
            <a:avLst>
              <a:gd name="adj1" fmla="val 66851"/>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6 Conector angular"/>
          <p:cNvCxnSpPr>
            <a:cxnSpLocks/>
            <a:stCxn id="37" idx="2"/>
            <a:endCxn id="45" idx="0"/>
          </p:cNvCxnSpPr>
          <p:nvPr/>
        </p:nvCxnSpPr>
        <p:spPr>
          <a:xfrm rot="16200000" flipH="1">
            <a:off x="5389872" y="2760534"/>
            <a:ext cx="1014422" cy="416065"/>
          </a:xfrm>
          <a:prstGeom prst="bentConnector3">
            <a:avLst>
              <a:gd name="adj1" fmla="val 81353"/>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6 Conector angular"/>
          <p:cNvCxnSpPr>
            <a:cxnSpLocks/>
            <a:stCxn id="34" idx="2"/>
            <a:endCxn id="11" idx="0"/>
          </p:cNvCxnSpPr>
          <p:nvPr/>
        </p:nvCxnSpPr>
        <p:spPr>
          <a:xfrm rot="16200000" flipH="1">
            <a:off x="2607001" y="3571227"/>
            <a:ext cx="2655923" cy="436179"/>
          </a:xfrm>
          <a:prstGeom prst="bentConnector3">
            <a:avLst>
              <a:gd name="adj1" fmla="val 38399"/>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sv-SE" dirty="0"/>
              <a:t>PLUG-N-HARVEST</a:t>
            </a:r>
            <a:br>
              <a:rPr lang="sv-SE" dirty="0"/>
            </a:br>
            <a:r>
              <a:rPr lang="sv-SE" dirty="0"/>
              <a:t>ID: 768735 - H2020-EU.2.1.5.2.</a:t>
            </a:r>
          </a:p>
        </p:txBody>
      </p:sp>
      <p:sp>
        <p:nvSpPr>
          <p:cNvPr id="4" name="Slide Number Placeholder 3"/>
          <p:cNvSpPr>
            <a:spLocks noGrp="1"/>
          </p:cNvSpPr>
          <p:nvPr>
            <p:ph type="sldNum" sz="quarter" idx="12"/>
          </p:nvPr>
        </p:nvSpPr>
        <p:spPr/>
        <p:txBody>
          <a:bodyPr/>
          <a:lstStyle/>
          <a:p>
            <a:fld id="{76F34D8A-136C-4FA7-8325-F06DF2D5CB3D}" type="slidenum">
              <a:rPr lang="en-US" smtClean="0"/>
              <a:t>38</a:t>
            </a:fld>
            <a:endParaRPr lang="en-US"/>
          </a:p>
        </p:txBody>
      </p:sp>
      <p:sp>
        <p:nvSpPr>
          <p:cNvPr id="5" name="Title 4"/>
          <p:cNvSpPr>
            <a:spLocks noGrp="1"/>
          </p:cNvSpPr>
          <p:nvPr>
            <p:ph type="title"/>
          </p:nvPr>
        </p:nvSpPr>
        <p:spPr/>
        <p:txBody>
          <a:bodyPr/>
          <a:lstStyle/>
          <a:p>
            <a:r>
              <a:rPr lang="en-US" dirty="0"/>
              <a:t>WP5 Timeline </a:t>
            </a:r>
          </a:p>
        </p:txBody>
      </p:sp>
      <p:cxnSp>
        <p:nvCxnSpPr>
          <p:cNvPr id="6" name="6 Conector angular"/>
          <p:cNvCxnSpPr>
            <a:cxnSpLocks/>
            <a:stCxn id="31" idx="2"/>
            <a:endCxn id="13" idx="0"/>
          </p:cNvCxnSpPr>
          <p:nvPr/>
        </p:nvCxnSpPr>
        <p:spPr>
          <a:xfrm rot="16200000" flipH="1">
            <a:off x="1077533" y="3140585"/>
            <a:ext cx="1519454" cy="160995"/>
          </a:xfrm>
          <a:prstGeom prst="bentConnector3">
            <a:avLst>
              <a:gd name="adj1" fmla="val 68316"/>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7 Conector angular"/>
          <p:cNvCxnSpPr>
            <a:cxnSpLocks/>
            <a:stCxn id="22" idx="2"/>
            <a:endCxn id="12" idx="0"/>
          </p:cNvCxnSpPr>
          <p:nvPr/>
        </p:nvCxnSpPr>
        <p:spPr>
          <a:xfrm rot="16200000" flipH="1">
            <a:off x="-157423" y="3086508"/>
            <a:ext cx="1500891" cy="250585"/>
          </a:xfrm>
          <a:prstGeom prst="bentConnector3">
            <a:avLst>
              <a:gd name="adj1" fmla="val 70529"/>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8 Conector angular"/>
          <p:cNvCxnSpPr>
            <a:cxnSpLocks/>
            <a:stCxn id="62" idx="2"/>
            <a:endCxn id="19" idx="0"/>
          </p:cNvCxnSpPr>
          <p:nvPr/>
        </p:nvCxnSpPr>
        <p:spPr>
          <a:xfrm rot="16200000" flipH="1">
            <a:off x="7273484" y="3404289"/>
            <a:ext cx="2122013" cy="214371"/>
          </a:xfrm>
          <a:prstGeom prst="bentConnector3">
            <a:avLst>
              <a:gd name="adj1" fmla="val 43443"/>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10 Conector angular"/>
          <p:cNvCxnSpPr>
            <a:cxnSpLocks/>
            <a:stCxn id="77" idx="2"/>
            <a:endCxn id="48" idx="0"/>
          </p:cNvCxnSpPr>
          <p:nvPr/>
        </p:nvCxnSpPr>
        <p:spPr>
          <a:xfrm rot="5400000">
            <a:off x="10979118" y="3123010"/>
            <a:ext cx="1445848" cy="150021"/>
          </a:xfrm>
          <a:prstGeom prst="bentConnector3">
            <a:avLst>
              <a:gd name="adj1" fmla="val 72685"/>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0" name="11 Diagrama"/>
          <p:cNvGraphicFramePr/>
          <p:nvPr>
            <p:extLst/>
          </p:nvPr>
        </p:nvGraphicFramePr>
        <p:xfrm>
          <a:off x="143340" y="2464957"/>
          <a:ext cx="11858160" cy="634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16 Anillo"/>
          <p:cNvSpPr/>
          <p:nvPr/>
        </p:nvSpPr>
        <p:spPr>
          <a:xfrm>
            <a:off x="3650988" y="5117279"/>
            <a:ext cx="1004127" cy="979716"/>
          </a:xfrm>
          <a:prstGeom prst="donut">
            <a:avLst>
              <a:gd name="adj" fmla="val 20000"/>
            </a:avLst>
          </a:pr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17 Elipse"/>
          <p:cNvSpPr/>
          <p:nvPr/>
        </p:nvSpPr>
        <p:spPr>
          <a:xfrm>
            <a:off x="495090" y="3962247"/>
            <a:ext cx="446449" cy="435596"/>
          </a:xfrm>
          <a:prstGeom prst="ellipse">
            <a:avLst/>
          </a:prstGeom>
          <a:solidFill>
            <a:srgbClr val="37990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19 Elipse"/>
          <p:cNvSpPr/>
          <p:nvPr/>
        </p:nvSpPr>
        <p:spPr>
          <a:xfrm>
            <a:off x="1694533" y="3980810"/>
            <a:ext cx="446449" cy="435596"/>
          </a:xfrm>
          <a:prstGeom prst="ellipse">
            <a:avLst/>
          </a:prstGeom>
          <a:solidFill>
            <a:srgbClr val="37990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22 Rectángulo"/>
          <p:cNvSpPr/>
          <p:nvPr/>
        </p:nvSpPr>
        <p:spPr>
          <a:xfrm>
            <a:off x="-181954" y="4275590"/>
            <a:ext cx="1798684" cy="11499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2000" dirty="0"/>
              <a:t>T5.1, T5.5,</a:t>
            </a:r>
            <a:br>
              <a:rPr lang="es-ES_tradnl" sz="2000" dirty="0"/>
            </a:br>
            <a:r>
              <a:rPr lang="es-ES_tradnl" sz="2000" dirty="0"/>
              <a:t>T5.6 </a:t>
            </a:r>
          </a:p>
          <a:p>
            <a:pPr algn="ctr" defTabSz="1422364">
              <a:lnSpc>
                <a:spcPct val="90000"/>
              </a:lnSpc>
              <a:spcBef>
                <a:spcPct val="0"/>
              </a:spcBef>
            </a:pPr>
            <a:r>
              <a:rPr lang="en-GB" sz="2000" dirty="0"/>
              <a:t>Start</a:t>
            </a:r>
          </a:p>
        </p:txBody>
      </p:sp>
      <p:sp>
        <p:nvSpPr>
          <p:cNvPr id="16" name="24 Rectángulo"/>
          <p:cNvSpPr/>
          <p:nvPr/>
        </p:nvSpPr>
        <p:spPr>
          <a:xfrm>
            <a:off x="913270" y="4061727"/>
            <a:ext cx="1798684" cy="12816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spcAft>
                <a:spcPct val="35000"/>
              </a:spcAft>
            </a:pPr>
            <a:r>
              <a:rPr lang="en-GB" sz="2000" dirty="0"/>
              <a:t>T5.2</a:t>
            </a:r>
            <a:br>
              <a:rPr lang="en-GB" sz="2000" dirty="0"/>
            </a:br>
            <a:r>
              <a:rPr lang="en-GB" sz="2000" dirty="0"/>
              <a:t>Start</a:t>
            </a:r>
          </a:p>
        </p:txBody>
      </p:sp>
      <p:sp>
        <p:nvSpPr>
          <p:cNvPr id="19" name="30 Anillo"/>
          <p:cNvSpPr/>
          <p:nvPr/>
        </p:nvSpPr>
        <p:spPr>
          <a:xfrm>
            <a:off x="7939612" y="4572482"/>
            <a:ext cx="1004127" cy="979716"/>
          </a:xfrm>
          <a:prstGeom prst="donut">
            <a:avLst>
              <a:gd name="adj" fmla="val 20000"/>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25 Rectángulo"/>
          <p:cNvSpPr/>
          <p:nvPr/>
        </p:nvSpPr>
        <p:spPr>
          <a:xfrm>
            <a:off x="6853022" y="3589754"/>
            <a:ext cx="1626569" cy="127101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b="1" dirty="0"/>
              <a:t>D5.1.1, D5.1.2 </a:t>
            </a:r>
          </a:p>
          <a:p>
            <a:pPr algn="ctr" defTabSz="1422364">
              <a:lnSpc>
                <a:spcPct val="90000"/>
              </a:lnSpc>
              <a:spcBef>
                <a:spcPct val="0"/>
              </a:spcBef>
            </a:pPr>
            <a:r>
              <a:rPr lang="en-GB" b="1" dirty="0"/>
              <a:t>Final</a:t>
            </a:r>
            <a:br>
              <a:rPr lang="en-GB" b="1" dirty="0"/>
            </a:br>
            <a:r>
              <a:rPr lang="en-GB" sz="1700" dirty="0"/>
              <a:t>D5.5, D5.6.1, D5.6.2</a:t>
            </a:r>
            <a:br>
              <a:rPr lang="en-GB" sz="1700" dirty="0"/>
            </a:br>
            <a:r>
              <a:rPr lang="en-GB" sz="1700" dirty="0"/>
              <a:t>Third</a:t>
            </a:r>
          </a:p>
        </p:txBody>
      </p:sp>
      <p:sp>
        <p:nvSpPr>
          <p:cNvPr id="22" name="33 CuadroTexto"/>
          <p:cNvSpPr txBox="1"/>
          <p:nvPr/>
        </p:nvSpPr>
        <p:spPr>
          <a:xfrm>
            <a:off x="71310"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a:t>
            </a:r>
            <a:endParaRPr lang="es-ES" sz="3200" dirty="0">
              <a:solidFill>
                <a:srgbClr val="379901"/>
              </a:solidFill>
              <a:latin typeface="Aharoni" panose="02010803020104030203" pitchFamily="2" charset="-79"/>
              <a:cs typeface="Aharoni" panose="02010803020104030203" pitchFamily="2" charset="-79"/>
            </a:endParaRPr>
          </a:p>
        </p:txBody>
      </p:sp>
      <p:sp>
        <p:nvSpPr>
          <p:cNvPr id="28" name="21 Elipse"/>
          <p:cNvSpPr/>
          <p:nvPr/>
        </p:nvSpPr>
        <p:spPr>
          <a:xfrm>
            <a:off x="8225252" y="4846116"/>
            <a:ext cx="446449" cy="435596"/>
          </a:xfrm>
          <a:prstGeom prst="ellipse">
            <a:avLst/>
          </a:prstGeom>
          <a:solidFill>
            <a:srgbClr val="FF6600"/>
          </a:solidFill>
          <a:ln>
            <a:solidFill>
              <a:srgbClr val="FF66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33 CuadroTexto"/>
          <p:cNvSpPr txBox="1"/>
          <p:nvPr/>
        </p:nvSpPr>
        <p:spPr>
          <a:xfrm>
            <a:off x="700581"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Q2</a:t>
            </a:r>
            <a:endParaRPr lang="es-ES" sz="3200" dirty="0">
              <a:solidFill>
                <a:srgbClr val="379901"/>
              </a:solidFill>
              <a:latin typeface="Aharoni" panose="02010803020104030203" pitchFamily="2" charset="-79"/>
              <a:cs typeface="Aharoni" panose="02010803020104030203" pitchFamily="2" charset="-79"/>
            </a:endParaRPr>
          </a:p>
        </p:txBody>
      </p:sp>
      <p:sp>
        <p:nvSpPr>
          <p:cNvPr id="31" name="33 CuadroTexto"/>
          <p:cNvSpPr txBox="1"/>
          <p:nvPr/>
        </p:nvSpPr>
        <p:spPr>
          <a:xfrm>
            <a:off x="1360343"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Q3</a:t>
            </a:r>
            <a:endParaRPr lang="es-ES" sz="3200" dirty="0">
              <a:solidFill>
                <a:srgbClr val="379901"/>
              </a:solidFill>
              <a:latin typeface="Aharoni" panose="02010803020104030203" pitchFamily="2" charset="-79"/>
              <a:cs typeface="Aharoni" panose="02010803020104030203" pitchFamily="2" charset="-79"/>
            </a:endParaRPr>
          </a:p>
        </p:txBody>
      </p:sp>
      <p:sp>
        <p:nvSpPr>
          <p:cNvPr id="32" name="33 CuadroTexto"/>
          <p:cNvSpPr txBox="1"/>
          <p:nvPr/>
        </p:nvSpPr>
        <p:spPr>
          <a:xfrm>
            <a:off x="2010163"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Q4</a:t>
            </a:r>
            <a:endParaRPr lang="es-ES" sz="3200" dirty="0">
              <a:solidFill>
                <a:srgbClr val="379901"/>
              </a:solidFill>
              <a:latin typeface="Aharoni" panose="02010803020104030203" pitchFamily="2" charset="-79"/>
              <a:cs typeface="Aharoni" panose="02010803020104030203" pitchFamily="2" charset="-79"/>
            </a:endParaRPr>
          </a:p>
        </p:txBody>
      </p:sp>
      <p:sp>
        <p:nvSpPr>
          <p:cNvPr id="33" name="33 CuadroTexto"/>
          <p:cNvSpPr txBox="1"/>
          <p:nvPr/>
        </p:nvSpPr>
        <p:spPr>
          <a:xfrm>
            <a:off x="2647203"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Q5</a:t>
            </a:r>
            <a:endParaRPr lang="es-ES" sz="3200" dirty="0">
              <a:solidFill>
                <a:srgbClr val="379901"/>
              </a:solidFill>
              <a:latin typeface="Aharoni" panose="02010803020104030203" pitchFamily="2" charset="-79"/>
              <a:cs typeface="Aharoni" panose="02010803020104030203" pitchFamily="2" charset="-79"/>
            </a:endParaRPr>
          </a:p>
        </p:txBody>
      </p:sp>
      <p:sp>
        <p:nvSpPr>
          <p:cNvPr id="34" name="33 CuadroTexto"/>
          <p:cNvSpPr txBox="1"/>
          <p:nvPr/>
        </p:nvSpPr>
        <p:spPr>
          <a:xfrm>
            <a:off x="3320453"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Q6</a:t>
            </a:r>
            <a:endParaRPr lang="es-ES" sz="3200" dirty="0">
              <a:solidFill>
                <a:srgbClr val="379901"/>
              </a:solidFill>
              <a:latin typeface="Aharoni" panose="02010803020104030203" pitchFamily="2" charset="-79"/>
              <a:cs typeface="Aharoni" panose="02010803020104030203" pitchFamily="2" charset="-79"/>
            </a:endParaRPr>
          </a:p>
        </p:txBody>
      </p:sp>
      <p:sp>
        <p:nvSpPr>
          <p:cNvPr id="35" name="33 CuadroTexto"/>
          <p:cNvSpPr txBox="1"/>
          <p:nvPr/>
        </p:nvSpPr>
        <p:spPr>
          <a:xfrm>
            <a:off x="3977372"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Q7</a:t>
            </a:r>
            <a:endParaRPr lang="es-ES" sz="3200" dirty="0">
              <a:solidFill>
                <a:srgbClr val="379901"/>
              </a:solidFill>
              <a:latin typeface="Aharoni" panose="02010803020104030203" pitchFamily="2" charset="-79"/>
              <a:cs typeface="Aharoni" panose="02010803020104030203" pitchFamily="2" charset="-79"/>
            </a:endParaRPr>
          </a:p>
        </p:txBody>
      </p:sp>
      <p:sp>
        <p:nvSpPr>
          <p:cNvPr id="36" name="33 CuadroTexto"/>
          <p:cNvSpPr txBox="1"/>
          <p:nvPr/>
        </p:nvSpPr>
        <p:spPr>
          <a:xfrm>
            <a:off x="4637839"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Q8</a:t>
            </a:r>
            <a:endParaRPr lang="es-ES" sz="3200" dirty="0">
              <a:solidFill>
                <a:srgbClr val="379901"/>
              </a:solidFill>
              <a:latin typeface="Aharoni" panose="02010803020104030203" pitchFamily="2" charset="-79"/>
              <a:cs typeface="Aharoni" panose="02010803020104030203" pitchFamily="2" charset="-79"/>
            </a:endParaRPr>
          </a:p>
        </p:txBody>
      </p:sp>
      <p:sp>
        <p:nvSpPr>
          <p:cNvPr id="37" name="33 CuadroTexto"/>
          <p:cNvSpPr txBox="1"/>
          <p:nvPr/>
        </p:nvSpPr>
        <p:spPr>
          <a:xfrm>
            <a:off x="5292631" y="1845807"/>
            <a:ext cx="792840"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Q9</a:t>
            </a:r>
            <a:endParaRPr lang="es-ES" sz="3200" dirty="0">
              <a:solidFill>
                <a:srgbClr val="379901"/>
              </a:solidFill>
              <a:latin typeface="Aharoni" panose="02010803020104030203" pitchFamily="2" charset="-79"/>
              <a:cs typeface="Aharoni" panose="02010803020104030203" pitchFamily="2" charset="-79"/>
            </a:endParaRPr>
          </a:p>
        </p:txBody>
      </p:sp>
      <p:sp>
        <p:nvSpPr>
          <p:cNvPr id="38" name="33 CuadroTexto"/>
          <p:cNvSpPr txBox="1"/>
          <p:nvPr/>
        </p:nvSpPr>
        <p:spPr>
          <a:xfrm>
            <a:off x="5945998" y="1845807"/>
            <a:ext cx="1020466"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Q10</a:t>
            </a:r>
            <a:endParaRPr lang="es-ES" sz="3200" dirty="0">
              <a:solidFill>
                <a:srgbClr val="379901"/>
              </a:solidFill>
              <a:latin typeface="Aharoni" panose="02010803020104030203" pitchFamily="2" charset="-79"/>
              <a:cs typeface="Aharoni" panose="02010803020104030203" pitchFamily="2" charset="-79"/>
            </a:endParaRPr>
          </a:p>
        </p:txBody>
      </p:sp>
      <p:sp>
        <p:nvSpPr>
          <p:cNvPr id="39" name="33 CuadroTexto"/>
          <p:cNvSpPr txBox="1"/>
          <p:nvPr/>
        </p:nvSpPr>
        <p:spPr>
          <a:xfrm>
            <a:off x="6889517" y="1845807"/>
            <a:ext cx="990009"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Q11</a:t>
            </a:r>
            <a:endParaRPr lang="es-ES" sz="3200" dirty="0">
              <a:solidFill>
                <a:srgbClr val="379901"/>
              </a:solidFill>
              <a:latin typeface="Aharoni" panose="02010803020104030203" pitchFamily="2" charset="-79"/>
              <a:cs typeface="Aharoni" panose="02010803020104030203" pitchFamily="2" charset="-79"/>
            </a:endParaRPr>
          </a:p>
        </p:txBody>
      </p:sp>
      <p:sp>
        <p:nvSpPr>
          <p:cNvPr id="40" name="22 Rectángulo"/>
          <p:cNvSpPr/>
          <p:nvPr/>
        </p:nvSpPr>
        <p:spPr>
          <a:xfrm>
            <a:off x="8260037" y="5304580"/>
            <a:ext cx="1312025" cy="74043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2000" dirty="0"/>
              <a:t>T5.1</a:t>
            </a:r>
          </a:p>
          <a:p>
            <a:pPr algn="ctr" defTabSz="1422364">
              <a:lnSpc>
                <a:spcPct val="90000"/>
              </a:lnSpc>
              <a:spcBef>
                <a:spcPct val="0"/>
              </a:spcBef>
            </a:pPr>
            <a:r>
              <a:rPr lang="en-GB" sz="2000" dirty="0"/>
              <a:t>End</a:t>
            </a:r>
          </a:p>
        </p:txBody>
      </p:sp>
      <p:sp>
        <p:nvSpPr>
          <p:cNvPr id="41" name="21 Elipse"/>
          <p:cNvSpPr/>
          <p:nvPr/>
        </p:nvSpPr>
        <p:spPr>
          <a:xfrm>
            <a:off x="11407107" y="4186700"/>
            <a:ext cx="446449" cy="435596"/>
          </a:xfrm>
          <a:prstGeom prst="ellipse">
            <a:avLst/>
          </a:prstGeom>
          <a:solidFill>
            <a:srgbClr val="FF6600"/>
          </a:solidFill>
          <a:ln>
            <a:solidFill>
              <a:srgbClr val="FF66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24 Rectángulo"/>
          <p:cNvSpPr/>
          <p:nvPr/>
        </p:nvSpPr>
        <p:spPr>
          <a:xfrm>
            <a:off x="10739291" y="4826469"/>
            <a:ext cx="1656209" cy="11072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spcAft>
                <a:spcPct val="35000"/>
              </a:spcAft>
            </a:pPr>
            <a:r>
              <a:rPr lang="en-GB" sz="2000" dirty="0"/>
              <a:t>T5.3, T5.4, T5.5, T5.6</a:t>
            </a:r>
            <a:br>
              <a:rPr lang="en-GB" sz="2000" dirty="0"/>
            </a:br>
            <a:r>
              <a:rPr lang="en-GB" sz="2000" dirty="0"/>
              <a:t>End</a:t>
            </a:r>
          </a:p>
        </p:txBody>
      </p:sp>
      <p:sp>
        <p:nvSpPr>
          <p:cNvPr id="45" name="16 Anillo"/>
          <p:cNvSpPr/>
          <p:nvPr/>
        </p:nvSpPr>
        <p:spPr>
          <a:xfrm rot="21438257">
            <a:off x="5626091" y="3475236"/>
            <a:ext cx="1004127" cy="979716"/>
          </a:xfrm>
          <a:prstGeom prst="donut">
            <a:avLst>
              <a:gd name="adj" fmla="val 20000"/>
            </a:avLst>
          </a:pr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8" name="30 Anillo"/>
          <p:cNvSpPr/>
          <p:nvPr/>
        </p:nvSpPr>
        <p:spPr>
          <a:xfrm>
            <a:off x="11124967" y="3920944"/>
            <a:ext cx="1004127" cy="979716"/>
          </a:xfrm>
          <a:prstGeom prst="donut">
            <a:avLst>
              <a:gd name="adj" fmla="val 20000"/>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1" name="25 Rectángulo"/>
          <p:cNvSpPr/>
          <p:nvPr/>
        </p:nvSpPr>
        <p:spPr>
          <a:xfrm>
            <a:off x="10079546" y="3099956"/>
            <a:ext cx="1558033" cy="111526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b="1" dirty="0"/>
              <a:t>D5.3, D5.4, D5.5, D5.6.1, D5.6.2</a:t>
            </a:r>
          </a:p>
          <a:p>
            <a:pPr algn="ctr" defTabSz="1422364">
              <a:lnSpc>
                <a:spcPct val="90000"/>
              </a:lnSpc>
              <a:spcBef>
                <a:spcPct val="0"/>
              </a:spcBef>
            </a:pPr>
            <a:r>
              <a:rPr lang="en-GB" b="1" dirty="0"/>
              <a:t>Final</a:t>
            </a:r>
          </a:p>
        </p:txBody>
      </p:sp>
      <p:sp>
        <p:nvSpPr>
          <p:cNvPr id="49" name="19 Elipse">
            <a:extLst>
              <a:ext uri="{FF2B5EF4-FFF2-40B4-BE49-F238E27FC236}">
                <a16:creationId xmlns:a16="http://schemas.microsoft.com/office/drawing/2014/main" id="{29FF50A1-61E8-4D71-B451-ED178FBEB8F1}"/>
              </a:ext>
            </a:extLst>
          </p:cNvPr>
          <p:cNvSpPr/>
          <p:nvPr/>
        </p:nvSpPr>
        <p:spPr>
          <a:xfrm>
            <a:off x="3132643" y="3994931"/>
            <a:ext cx="446449" cy="435596"/>
          </a:xfrm>
          <a:prstGeom prst="ellipse">
            <a:avLst/>
          </a:prstGeom>
          <a:solidFill>
            <a:srgbClr val="37990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0" name="24 Rectángulo">
            <a:extLst>
              <a:ext uri="{FF2B5EF4-FFF2-40B4-BE49-F238E27FC236}">
                <a16:creationId xmlns:a16="http://schemas.microsoft.com/office/drawing/2014/main" id="{EDD08DF2-DC0C-45AC-9918-96C7433FCC56}"/>
              </a:ext>
            </a:extLst>
          </p:cNvPr>
          <p:cNvSpPr/>
          <p:nvPr/>
        </p:nvSpPr>
        <p:spPr>
          <a:xfrm>
            <a:off x="2451272" y="4100699"/>
            <a:ext cx="1798684" cy="12816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spcAft>
                <a:spcPct val="35000"/>
              </a:spcAft>
            </a:pPr>
            <a:r>
              <a:rPr lang="en-GB" sz="2000" dirty="0"/>
              <a:t>T5.3</a:t>
            </a:r>
            <a:br>
              <a:rPr lang="en-GB" sz="2000" dirty="0"/>
            </a:br>
            <a:r>
              <a:rPr lang="en-GB" sz="2000" dirty="0"/>
              <a:t>Start</a:t>
            </a:r>
          </a:p>
        </p:txBody>
      </p:sp>
      <p:sp>
        <p:nvSpPr>
          <p:cNvPr id="52" name="19 Elipse">
            <a:extLst>
              <a:ext uri="{FF2B5EF4-FFF2-40B4-BE49-F238E27FC236}">
                <a16:creationId xmlns:a16="http://schemas.microsoft.com/office/drawing/2014/main" id="{68C3B86D-E619-4FB7-AC17-4364FBEA26C4}"/>
              </a:ext>
            </a:extLst>
          </p:cNvPr>
          <p:cNvSpPr/>
          <p:nvPr/>
        </p:nvSpPr>
        <p:spPr>
          <a:xfrm>
            <a:off x="4363872" y="3993994"/>
            <a:ext cx="446449" cy="435596"/>
          </a:xfrm>
          <a:prstGeom prst="ellipse">
            <a:avLst/>
          </a:prstGeom>
          <a:solidFill>
            <a:srgbClr val="37990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3" name="24 Rectángulo">
            <a:extLst>
              <a:ext uri="{FF2B5EF4-FFF2-40B4-BE49-F238E27FC236}">
                <a16:creationId xmlns:a16="http://schemas.microsoft.com/office/drawing/2014/main" id="{8010532A-23B1-4D60-AA9D-270FCCBFB0E6}"/>
              </a:ext>
            </a:extLst>
          </p:cNvPr>
          <p:cNvSpPr/>
          <p:nvPr/>
        </p:nvSpPr>
        <p:spPr>
          <a:xfrm>
            <a:off x="3641853" y="4127611"/>
            <a:ext cx="1798684" cy="12816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spcAft>
                <a:spcPct val="35000"/>
              </a:spcAft>
            </a:pPr>
            <a:r>
              <a:rPr lang="en-GB" sz="2000" dirty="0"/>
              <a:t>T5.4</a:t>
            </a:r>
            <a:br>
              <a:rPr lang="en-GB" sz="2000" dirty="0"/>
            </a:br>
            <a:r>
              <a:rPr lang="en-GB" sz="2000" dirty="0"/>
              <a:t>Start</a:t>
            </a:r>
          </a:p>
        </p:txBody>
      </p:sp>
      <p:sp>
        <p:nvSpPr>
          <p:cNvPr id="62" name="33 CuadroTexto">
            <a:extLst>
              <a:ext uri="{FF2B5EF4-FFF2-40B4-BE49-F238E27FC236}">
                <a16:creationId xmlns:a16="http://schemas.microsoft.com/office/drawing/2014/main" id="{6005271D-4FC9-4ECA-A2B0-FE44A67E0A24}"/>
              </a:ext>
            </a:extLst>
          </p:cNvPr>
          <p:cNvSpPr txBox="1"/>
          <p:nvPr/>
        </p:nvSpPr>
        <p:spPr>
          <a:xfrm>
            <a:off x="7717072" y="1834920"/>
            <a:ext cx="1020466"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Q12</a:t>
            </a:r>
            <a:endParaRPr lang="es-ES" sz="3200" dirty="0">
              <a:solidFill>
                <a:srgbClr val="379901"/>
              </a:solidFill>
              <a:latin typeface="Aharoni" panose="02010803020104030203" pitchFamily="2" charset="-79"/>
              <a:cs typeface="Aharoni" panose="02010803020104030203" pitchFamily="2" charset="-79"/>
            </a:endParaRPr>
          </a:p>
        </p:txBody>
      </p:sp>
      <p:sp>
        <p:nvSpPr>
          <p:cNvPr id="63" name="33 CuadroTexto">
            <a:extLst>
              <a:ext uri="{FF2B5EF4-FFF2-40B4-BE49-F238E27FC236}">
                <a16:creationId xmlns:a16="http://schemas.microsoft.com/office/drawing/2014/main" id="{2F924DB7-98E4-431D-BDF6-D74AE4417F31}"/>
              </a:ext>
            </a:extLst>
          </p:cNvPr>
          <p:cNvSpPr txBox="1"/>
          <p:nvPr/>
        </p:nvSpPr>
        <p:spPr>
          <a:xfrm>
            <a:off x="8643870" y="1848832"/>
            <a:ext cx="1020466"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Q13</a:t>
            </a:r>
            <a:endParaRPr lang="es-ES" sz="3200" dirty="0">
              <a:solidFill>
                <a:srgbClr val="379901"/>
              </a:solidFill>
              <a:latin typeface="Aharoni" panose="02010803020104030203" pitchFamily="2" charset="-79"/>
              <a:cs typeface="Aharoni" panose="02010803020104030203" pitchFamily="2" charset="-79"/>
            </a:endParaRPr>
          </a:p>
        </p:txBody>
      </p:sp>
      <p:sp>
        <p:nvSpPr>
          <p:cNvPr id="64" name="33 CuadroTexto">
            <a:extLst>
              <a:ext uri="{FF2B5EF4-FFF2-40B4-BE49-F238E27FC236}">
                <a16:creationId xmlns:a16="http://schemas.microsoft.com/office/drawing/2014/main" id="{ECC78074-4E2C-4EA4-8612-E6DD8AEECF61}"/>
              </a:ext>
            </a:extLst>
          </p:cNvPr>
          <p:cNvSpPr txBox="1"/>
          <p:nvPr/>
        </p:nvSpPr>
        <p:spPr>
          <a:xfrm>
            <a:off x="9539131" y="1845807"/>
            <a:ext cx="1020466"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Q14</a:t>
            </a:r>
            <a:endParaRPr lang="es-ES" sz="3200" dirty="0">
              <a:solidFill>
                <a:srgbClr val="379901"/>
              </a:solidFill>
              <a:latin typeface="Aharoni" panose="02010803020104030203" pitchFamily="2" charset="-79"/>
              <a:cs typeface="Aharoni" panose="02010803020104030203" pitchFamily="2" charset="-79"/>
            </a:endParaRPr>
          </a:p>
        </p:txBody>
      </p:sp>
      <p:sp>
        <p:nvSpPr>
          <p:cNvPr id="65" name="33 CuadroTexto">
            <a:extLst>
              <a:ext uri="{FF2B5EF4-FFF2-40B4-BE49-F238E27FC236}">
                <a16:creationId xmlns:a16="http://schemas.microsoft.com/office/drawing/2014/main" id="{9155E78B-634E-4264-84CE-28B94CE55AB3}"/>
              </a:ext>
            </a:extLst>
          </p:cNvPr>
          <p:cNvSpPr txBox="1"/>
          <p:nvPr/>
        </p:nvSpPr>
        <p:spPr>
          <a:xfrm>
            <a:off x="10387863" y="1855745"/>
            <a:ext cx="1020466"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Q15</a:t>
            </a:r>
            <a:endParaRPr lang="es-ES" sz="3200" dirty="0">
              <a:solidFill>
                <a:srgbClr val="379901"/>
              </a:solidFill>
              <a:latin typeface="Aharoni" panose="02010803020104030203" pitchFamily="2" charset="-79"/>
              <a:cs typeface="Aharoni" panose="02010803020104030203" pitchFamily="2" charset="-79"/>
            </a:endParaRPr>
          </a:p>
        </p:txBody>
      </p:sp>
      <p:sp>
        <p:nvSpPr>
          <p:cNvPr id="77" name="33 CuadroTexto">
            <a:extLst>
              <a:ext uri="{FF2B5EF4-FFF2-40B4-BE49-F238E27FC236}">
                <a16:creationId xmlns:a16="http://schemas.microsoft.com/office/drawing/2014/main" id="{66C4E0D5-4C21-4568-8E69-06DE3A744891}"/>
              </a:ext>
            </a:extLst>
          </p:cNvPr>
          <p:cNvSpPr txBox="1"/>
          <p:nvPr/>
        </p:nvSpPr>
        <p:spPr>
          <a:xfrm>
            <a:off x="11266819" y="1859547"/>
            <a:ext cx="1020466" cy="615549"/>
          </a:xfrm>
          <a:prstGeom prst="rect">
            <a:avLst/>
          </a:prstGeom>
          <a:noFill/>
        </p:spPr>
        <p:txBody>
          <a:bodyPr wrap="none" lIns="121917" tIns="60958" rIns="121917" bIns="60958" rtlCol="0">
            <a:spAutoFit/>
          </a:bodyPr>
          <a:lstStyle/>
          <a:p>
            <a:r>
              <a:rPr lang="es-ES_tradnl" sz="3200" dirty="0">
                <a:solidFill>
                  <a:srgbClr val="379901"/>
                </a:solidFill>
                <a:latin typeface="Aharoni" panose="02010803020104030203" pitchFamily="2" charset="-79"/>
                <a:cs typeface="Aharoni" panose="02010803020104030203" pitchFamily="2" charset="-79"/>
              </a:rPr>
              <a:t>Q16</a:t>
            </a:r>
            <a:endParaRPr lang="es-ES" sz="3200" dirty="0">
              <a:solidFill>
                <a:srgbClr val="379901"/>
              </a:solidFill>
              <a:latin typeface="Aharoni" panose="02010803020104030203" pitchFamily="2" charset="-79"/>
              <a:cs typeface="Aharoni" panose="02010803020104030203" pitchFamily="2" charset="-79"/>
            </a:endParaRPr>
          </a:p>
        </p:txBody>
      </p:sp>
      <p:sp>
        <p:nvSpPr>
          <p:cNvPr id="58" name="30 Anillo">
            <a:extLst>
              <a:ext uri="{FF2B5EF4-FFF2-40B4-BE49-F238E27FC236}">
                <a16:creationId xmlns:a16="http://schemas.microsoft.com/office/drawing/2014/main" id="{532474A2-6C07-4F42-BC33-F55A7FEFC339}"/>
              </a:ext>
            </a:extLst>
          </p:cNvPr>
          <p:cNvSpPr/>
          <p:nvPr/>
        </p:nvSpPr>
        <p:spPr>
          <a:xfrm>
            <a:off x="9551626" y="4493274"/>
            <a:ext cx="1004127" cy="979716"/>
          </a:xfrm>
          <a:prstGeom prst="donut">
            <a:avLst>
              <a:gd name="adj" fmla="val 20000"/>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9" name="21 Elipse">
            <a:extLst>
              <a:ext uri="{FF2B5EF4-FFF2-40B4-BE49-F238E27FC236}">
                <a16:creationId xmlns:a16="http://schemas.microsoft.com/office/drawing/2014/main" id="{6F926619-3685-4588-AB80-D078658A0BCC}"/>
              </a:ext>
            </a:extLst>
          </p:cNvPr>
          <p:cNvSpPr/>
          <p:nvPr/>
        </p:nvSpPr>
        <p:spPr>
          <a:xfrm>
            <a:off x="9837266" y="4766908"/>
            <a:ext cx="446449" cy="435596"/>
          </a:xfrm>
          <a:prstGeom prst="ellipse">
            <a:avLst/>
          </a:prstGeom>
          <a:solidFill>
            <a:srgbClr val="FF6600"/>
          </a:solidFill>
          <a:ln>
            <a:solidFill>
              <a:srgbClr val="FF66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6" name="22 Rectángulo">
            <a:extLst>
              <a:ext uri="{FF2B5EF4-FFF2-40B4-BE49-F238E27FC236}">
                <a16:creationId xmlns:a16="http://schemas.microsoft.com/office/drawing/2014/main" id="{7FCC505C-11B5-455B-B3B3-6A17E9C47B1C}"/>
              </a:ext>
            </a:extLst>
          </p:cNvPr>
          <p:cNvSpPr/>
          <p:nvPr/>
        </p:nvSpPr>
        <p:spPr>
          <a:xfrm>
            <a:off x="9735115" y="5219552"/>
            <a:ext cx="1558034" cy="87403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2000" dirty="0"/>
              <a:t>T5.2</a:t>
            </a:r>
          </a:p>
          <a:p>
            <a:pPr algn="ctr" defTabSz="1422364">
              <a:lnSpc>
                <a:spcPct val="90000"/>
              </a:lnSpc>
              <a:spcBef>
                <a:spcPct val="0"/>
              </a:spcBef>
            </a:pPr>
            <a:r>
              <a:rPr lang="en-GB" sz="2000" dirty="0"/>
              <a:t>End</a:t>
            </a:r>
          </a:p>
        </p:txBody>
      </p:sp>
      <p:sp>
        <p:nvSpPr>
          <p:cNvPr id="68" name="25 Rectángulo">
            <a:extLst>
              <a:ext uri="{FF2B5EF4-FFF2-40B4-BE49-F238E27FC236}">
                <a16:creationId xmlns:a16="http://schemas.microsoft.com/office/drawing/2014/main" id="{7C7C05DF-0CF2-4E8D-8CD2-E2A07EBD79FF}"/>
              </a:ext>
            </a:extLst>
          </p:cNvPr>
          <p:cNvSpPr/>
          <p:nvPr/>
        </p:nvSpPr>
        <p:spPr>
          <a:xfrm>
            <a:off x="9005067" y="3888074"/>
            <a:ext cx="1224593" cy="7788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b="1" dirty="0"/>
              <a:t>D5.2.2</a:t>
            </a:r>
          </a:p>
          <a:p>
            <a:pPr algn="ctr" defTabSz="1422364">
              <a:lnSpc>
                <a:spcPct val="90000"/>
              </a:lnSpc>
              <a:spcBef>
                <a:spcPct val="0"/>
              </a:spcBef>
            </a:pPr>
            <a:r>
              <a:rPr lang="en-GB" b="1" dirty="0"/>
              <a:t>Final</a:t>
            </a:r>
          </a:p>
        </p:txBody>
      </p:sp>
      <p:sp>
        <p:nvSpPr>
          <p:cNvPr id="69" name="25 Rectángulo">
            <a:extLst>
              <a:ext uri="{FF2B5EF4-FFF2-40B4-BE49-F238E27FC236}">
                <a16:creationId xmlns:a16="http://schemas.microsoft.com/office/drawing/2014/main" id="{264E4347-C346-4115-9A0C-7D2D8473BE0A}"/>
              </a:ext>
            </a:extLst>
          </p:cNvPr>
          <p:cNvSpPr/>
          <p:nvPr/>
        </p:nvSpPr>
        <p:spPr>
          <a:xfrm>
            <a:off x="5433383" y="4207147"/>
            <a:ext cx="1317858" cy="9756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b="1" dirty="0"/>
              <a:t>D5.2.1 </a:t>
            </a:r>
            <a:r>
              <a:rPr lang="en-GB" b="1" dirty="0"/>
              <a:t>Final</a:t>
            </a:r>
            <a:br>
              <a:rPr lang="en-GB" b="1" dirty="0"/>
            </a:br>
            <a:r>
              <a:rPr lang="es-ES_tradnl" sz="1700" dirty="0"/>
              <a:t>D5.2.2 </a:t>
            </a:r>
            <a:r>
              <a:rPr lang="es-ES_tradnl" sz="1700" dirty="0" err="1"/>
              <a:t>First</a:t>
            </a:r>
            <a:endParaRPr lang="es-ES_tradnl" sz="1700" dirty="0"/>
          </a:p>
        </p:txBody>
      </p:sp>
      <p:sp>
        <p:nvSpPr>
          <p:cNvPr id="80" name="25 Rectángulo">
            <a:extLst>
              <a:ext uri="{FF2B5EF4-FFF2-40B4-BE49-F238E27FC236}">
                <a16:creationId xmlns:a16="http://schemas.microsoft.com/office/drawing/2014/main" id="{394C3094-84DA-497D-A386-24C92C22B98F}"/>
              </a:ext>
            </a:extLst>
          </p:cNvPr>
          <p:cNvSpPr/>
          <p:nvPr/>
        </p:nvSpPr>
        <p:spPr>
          <a:xfrm>
            <a:off x="2666700" y="5013261"/>
            <a:ext cx="1238979" cy="92049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1700" dirty="0"/>
              <a:t>D5.1.1,</a:t>
            </a:r>
            <a:br>
              <a:rPr lang="es-ES_tradnl" sz="1700" dirty="0"/>
            </a:br>
            <a:r>
              <a:rPr lang="es-ES_tradnl" sz="1700" dirty="0"/>
              <a:t>D5.1.2,</a:t>
            </a:r>
            <a:br>
              <a:rPr lang="es-ES_tradnl" sz="1700" dirty="0"/>
            </a:br>
            <a:r>
              <a:rPr lang="es-ES_tradnl" sz="1700" dirty="0"/>
              <a:t>D5.2.1</a:t>
            </a:r>
          </a:p>
          <a:p>
            <a:pPr algn="ctr" defTabSz="1422364">
              <a:lnSpc>
                <a:spcPct val="90000"/>
              </a:lnSpc>
              <a:spcBef>
                <a:spcPct val="0"/>
              </a:spcBef>
            </a:pPr>
            <a:r>
              <a:rPr lang="en-GB" sz="1700" dirty="0"/>
              <a:t>First</a:t>
            </a:r>
          </a:p>
        </p:txBody>
      </p:sp>
      <p:sp>
        <p:nvSpPr>
          <p:cNvPr id="82" name="16 Anillo">
            <a:extLst>
              <a:ext uri="{FF2B5EF4-FFF2-40B4-BE49-F238E27FC236}">
                <a16:creationId xmlns:a16="http://schemas.microsoft.com/office/drawing/2014/main" id="{1E6553A2-C813-4DAD-AB80-102C7C9F2790}"/>
              </a:ext>
            </a:extLst>
          </p:cNvPr>
          <p:cNvSpPr/>
          <p:nvPr/>
        </p:nvSpPr>
        <p:spPr>
          <a:xfrm>
            <a:off x="6347716" y="5148713"/>
            <a:ext cx="1004127" cy="979716"/>
          </a:xfrm>
          <a:prstGeom prst="donut">
            <a:avLst>
              <a:gd name="adj" fmla="val 20000"/>
            </a:avLst>
          </a:pr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3" name="25 Rectángulo">
            <a:extLst>
              <a:ext uri="{FF2B5EF4-FFF2-40B4-BE49-F238E27FC236}">
                <a16:creationId xmlns:a16="http://schemas.microsoft.com/office/drawing/2014/main" id="{6A25FE77-6032-4F58-AC82-ECA2B49BC1E6}"/>
              </a:ext>
            </a:extLst>
          </p:cNvPr>
          <p:cNvSpPr/>
          <p:nvPr/>
        </p:nvSpPr>
        <p:spPr>
          <a:xfrm>
            <a:off x="7049326" y="5227166"/>
            <a:ext cx="983483" cy="7788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1700" dirty="0"/>
              <a:t>D5.3, D5.4</a:t>
            </a:r>
          </a:p>
          <a:p>
            <a:pPr algn="ctr" defTabSz="1422364">
              <a:lnSpc>
                <a:spcPct val="90000"/>
              </a:lnSpc>
              <a:spcBef>
                <a:spcPct val="0"/>
              </a:spcBef>
            </a:pPr>
            <a:r>
              <a:rPr lang="en-GB" sz="1700" dirty="0"/>
              <a:t>First</a:t>
            </a:r>
          </a:p>
        </p:txBody>
      </p:sp>
      <p:sp>
        <p:nvSpPr>
          <p:cNvPr id="93" name="16 Anillo">
            <a:extLst>
              <a:ext uri="{FF2B5EF4-FFF2-40B4-BE49-F238E27FC236}">
                <a16:creationId xmlns:a16="http://schemas.microsoft.com/office/drawing/2014/main" id="{CFA90278-6855-47A8-B03B-260E22881C15}"/>
              </a:ext>
            </a:extLst>
          </p:cNvPr>
          <p:cNvSpPr/>
          <p:nvPr/>
        </p:nvSpPr>
        <p:spPr>
          <a:xfrm>
            <a:off x="1786090" y="5146147"/>
            <a:ext cx="1004127" cy="979716"/>
          </a:xfrm>
          <a:prstGeom prst="donut">
            <a:avLst>
              <a:gd name="adj" fmla="val 20000"/>
            </a:avLst>
          </a:pr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9" name="25 Rectángulo">
            <a:extLst>
              <a:ext uri="{FF2B5EF4-FFF2-40B4-BE49-F238E27FC236}">
                <a16:creationId xmlns:a16="http://schemas.microsoft.com/office/drawing/2014/main" id="{9F3057C6-C25A-430B-8EAA-3D49DF93EBAB}"/>
              </a:ext>
            </a:extLst>
          </p:cNvPr>
          <p:cNvSpPr/>
          <p:nvPr/>
        </p:nvSpPr>
        <p:spPr>
          <a:xfrm>
            <a:off x="568993" y="5087045"/>
            <a:ext cx="1353043" cy="10090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1700" dirty="0"/>
              <a:t>D5.5, D5.6.1, D5.6.2</a:t>
            </a:r>
          </a:p>
          <a:p>
            <a:pPr algn="ctr" defTabSz="1422364">
              <a:lnSpc>
                <a:spcPct val="90000"/>
              </a:lnSpc>
              <a:spcBef>
                <a:spcPct val="0"/>
              </a:spcBef>
            </a:pPr>
            <a:r>
              <a:rPr lang="en-GB" sz="1700" dirty="0"/>
              <a:t>First</a:t>
            </a:r>
          </a:p>
        </p:txBody>
      </p:sp>
      <p:sp>
        <p:nvSpPr>
          <p:cNvPr id="112" name="16 Anillo">
            <a:extLst>
              <a:ext uri="{FF2B5EF4-FFF2-40B4-BE49-F238E27FC236}">
                <a16:creationId xmlns:a16="http://schemas.microsoft.com/office/drawing/2014/main" id="{F3B5CE69-E298-4812-9422-9B4BDB845697}"/>
              </a:ext>
            </a:extLst>
          </p:cNvPr>
          <p:cNvSpPr/>
          <p:nvPr/>
        </p:nvSpPr>
        <p:spPr>
          <a:xfrm>
            <a:off x="4731891" y="5113870"/>
            <a:ext cx="1004127" cy="979716"/>
          </a:xfrm>
          <a:prstGeom prst="donut">
            <a:avLst>
              <a:gd name="adj" fmla="val 20000"/>
            </a:avLst>
          </a:pr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cxnSp>
        <p:nvCxnSpPr>
          <p:cNvPr id="118" name="6 Conector angular">
            <a:extLst>
              <a:ext uri="{FF2B5EF4-FFF2-40B4-BE49-F238E27FC236}">
                <a16:creationId xmlns:a16="http://schemas.microsoft.com/office/drawing/2014/main" id="{2DE89D51-9AFF-485F-8CD8-F1DFDFC1509A}"/>
              </a:ext>
            </a:extLst>
          </p:cNvPr>
          <p:cNvCxnSpPr>
            <a:cxnSpLocks/>
            <a:stCxn id="36" idx="2"/>
            <a:endCxn id="112" idx="0"/>
          </p:cNvCxnSpPr>
          <p:nvPr/>
        </p:nvCxnSpPr>
        <p:spPr>
          <a:xfrm rot="16200000" flipH="1">
            <a:off x="3807850" y="3687765"/>
            <a:ext cx="2652514" cy="199696"/>
          </a:xfrm>
          <a:prstGeom prst="bentConnector3">
            <a:avLst>
              <a:gd name="adj1" fmla="val 36136"/>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2" name="25 Rectángulo">
            <a:extLst>
              <a:ext uri="{FF2B5EF4-FFF2-40B4-BE49-F238E27FC236}">
                <a16:creationId xmlns:a16="http://schemas.microsoft.com/office/drawing/2014/main" id="{60624EFC-20D9-44AA-A450-D4962A57457C}"/>
              </a:ext>
            </a:extLst>
          </p:cNvPr>
          <p:cNvSpPr/>
          <p:nvPr/>
        </p:nvSpPr>
        <p:spPr>
          <a:xfrm>
            <a:off x="5439416" y="5009593"/>
            <a:ext cx="1059580" cy="100909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1700" dirty="0"/>
              <a:t>D5.5, D5.6.1, D5.6.2</a:t>
            </a:r>
          </a:p>
          <a:p>
            <a:pPr algn="ctr" defTabSz="1422364">
              <a:lnSpc>
                <a:spcPct val="90000"/>
              </a:lnSpc>
              <a:spcBef>
                <a:spcPct val="0"/>
              </a:spcBef>
            </a:pPr>
            <a:r>
              <a:rPr lang="en-GB" sz="1700" dirty="0"/>
              <a:t>Second</a:t>
            </a:r>
          </a:p>
        </p:txBody>
      </p:sp>
    </p:spTree>
    <p:extLst>
      <p:ext uri="{BB962C8B-B14F-4D97-AF65-F5344CB8AC3E}">
        <p14:creationId xmlns:p14="http://schemas.microsoft.com/office/powerpoint/2010/main" val="12213702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1" name="Conector: angular 220">
            <a:extLst>
              <a:ext uri="{FF2B5EF4-FFF2-40B4-BE49-F238E27FC236}">
                <a16:creationId xmlns:a16="http://schemas.microsoft.com/office/drawing/2014/main" id="{422B8E52-20F2-4912-9DB7-201443FACD08}"/>
              </a:ext>
            </a:extLst>
          </p:cNvPr>
          <p:cNvCxnSpPr>
            <a:cxnSpLocks/>
            <a:stCxn id="208" idx="0"/>
            <a:endCxn id="12" idx="2"/>
          </p:cNvCxnSpPr>
          <p:nvPr/>
        </p:nvCxnSpPr>
        <p:spPr>
          <a:xfrm rot="16200000" flipV="1">
            <a:off x="5092007" y="2847895"/>
            <a:ext cx="1307939" cy="269980"/>
          </a:xfrm>
          <a:prstGeom prst="bentConnector3">
            <a:avLst>
              <a:gd name="adj1" fmla="val 16598"/>
            </a:avLst>
          </a:prstGeom>
          <a:ln w="28575"/>
        </p:spPr>
        <p:style>
          <a:lnRef idx="1">
            <a:schemeClr val="accent2"/>
          </a:lnRef>
          <a:fillRef idx="0">
            <a:schemeClr val="accent2"/>
          </a:fillRef>
          <a:effectRef idx="0">
            <a:schemeClr val="accent2"/>
          </a:effectRef>
          <a:fontRef idx="minor">
            <a:schemeClr val="tx1"/>
          </a:fontRef>
        </p:style>
      </p:cxnSp>
      <p:cxnSp>
        <p:nvCxnSpPr>
          <p:cNvPr id="191" name="Conector: angular 190">
            <a:extLst>
              <a:ext uri="{FF2B5EF4-FFF2-40B4-BE49-F238E27FC236}">
                <a16:creationId xmlns:a16="http://schemas.microsoft.com/office/drawing/2014/main" id="{04863C6F-8AA2-4579-A03F-9C549BC5E651}"/>
              </a:ext>
            </a:extLst>
          </p:cNvPr>
          <p:cNvCxnSpPr>
            <a:stCxn id="188" idx="0"/>
            <a:endCxn id="136" idx="2"/>
          </p:cNvCxnSpPr>
          <p:nvPr/>
        </p:nvCxnSpPr>
        <p:spPr>
          <a:xfrm rot="5400000" flipH="1" flipV="1">
            <a:off x="9302765" y="2982343"/>
            <a:ext cx="3011742" cy="1717213"/>
          </a:xfrm>
          <a:prstGeom prst="bentConnector3">
            <a:avLst>
              <a:gd name="adj1" fmla="val 20988"/>
            </a:avLst>
          </a:prstGeom>
          <a:ln w="28575"/>
        </p:spPr>
        <p:style>
          <a:lnRef idx="1">
            <a:schemeClr val="accent2"/>
          </a:lnRef>
          <a:fillRef idx="0">
            <a:schemeClr val="accent2"/>
          </a:fillRef>
          <a:effectRef idx="0">
            <a:schemeClr val="accent2"/>
          </a:effectRef>
          <a:fontRef idx="minor">
            <a:schemeClr val="tx1"/>
          </a:fontRef>
        </p:style>
      </p:cxnSp>
      <p:cxnSp>
        <p:nvCxnSpPr>
          <p:cNvPr id="195" name="Conector: angular 194">
            <a:extLst>
              <a:ext uri="{FF2B5EF4-FFF2-40B4-BE49-F238E27FC236}">
                <a16:creationId xmlns:a16="http://schemas.microsoft.com/office/drawing/2014/main" id="{E8CF2DB9-4592-4DDB-BAA7-C022EE8E5638}"/>
              </a:ext>
            </a:extLst>
          </p:cNvPr>
          <p:cNvCxnSpPr>
            <a:stCxn id="189" idx="0"/>
            <a:endCxn id="136" idx="2"/>
          </p:cNvCxnSpPr>
          <p:nvPr/>
        </p:nvCxnSpPr>
        <p:spPr>
          <a:xfrm rot="5400000" flipH="1" flipV="1">
            <a:off x="10040125" y="3712861"/>
            <a:ext cx="3004901" cy="249336"/>
          </a:xfrm>
          <a:prstGeom prst="bentConnector3">
            <a:avLst>
              <a:gd name="adj1" fmla="val 20584"/>
            </a:avLst>
          </a:prstGeom>
          <a:ln w="28575"/>
        </p:spPr>
        <p:style>
          <a:lnRef idx="1">
            <a:schemeClr val="accent2"/>
          </a:lnRef>
          <a:fillRef idx="0">
            <a:schemeClr val="accent2"/>
          </a:fillRef>
          <a:effectRef idx="0">
            <a:schemeClr val="accent2"/>
          </a:effectRef>
          <a:fontRef idx="minor">
            <a:schemeClr val="tx1"/>
          </a:fontRef>
        </p:style>
      </p:cxnSp>
      <p:cxnSp>
        <p:nvCxnSpPr>
          <p:cNvPr id="43" name="Conector: angular 42">
            <a:extLst>
              <a:ext uri="{FF2B5EF4-FFF2-40B4-BE49-F238E27FC236}">
                <a16:creationId xmlns:a16="http://schemas.microsoft.com/office/drawing/2014/main" id="{C75A0E4C-FCB2-4621-A058-9FAC01149C7B}"/>
              </a:ext>
            </a:extLst>
          </p:cNvPr>
          <p:cNvCxnSpPr>
            <a:cxnSpLocks/>
            <a:stCxn id="14" idx="2"/>
            <a:endCxn id="44" idx="0"/>
          </p:cNvCxnSpPr>
          <p:nvPr/>
        </p:nvCxnSpPr>
        <p:spPr>
          <a:xfrm rot="16200000" flipH="1">
            <a:off x="6143607" y="3089084"/>
            <a:ext cx="2991814" cy="1503769"/>
          </a:xfrm>
          <a:prstGeom prst="bentConnector3">
            <a:avLst>
              <a:gd name="adj1" fmla="val 78186"/>
            </a:avLst>
          </a:prstGeom>
          <a:ln w="28575"/>
        </p:spPr>
        <p:style>
          <a:lnRef idx="1">
            <a:schemeClr val="accent2"/>
          </a:lnRef>
          <a:fillRef idx="0">
            <a:schemeClr val="accent2"/>
          </a:fillRef>
          <a:effectRef idx="0">
            <a:schemeClr val="accent2"/>
          </a:effectRef>
          <a:fontRef idx="minor">
            <a:schemeClr val="tx1"/>
          </a:fontRef>
        </p:style>
      </p:cxnSp>
      <p:cxnSp>
        <p:nvCxnSpPr>
          <p:cNvPr id="41" name="Conector: angular 40">
            <a:extLst>
              <a:ext uri="{FF2B5EF4-FFF2-40B4-BE49-F238E27FC236}">
                <a16:creationId xmlns:a16="http://schemas.microsoft.com/office/drawing/2014/main" id="{0A2656B1-C4EC-449A-AD32-EDCA7DAEF2A7}"/>
              </a:ext>
            </a:extLst>
          </p:cNvPr>
          <p:cNvCxnSpPr>
            <a:cxnSpLocks/>
            <a:stCxn id="14" idx="2"/>
            <a:endCxn id="19" idx="0"/>
          </p:cNvCxnSpPr>
          <p:nvPr/>
        </p:nvCxnSpPr>
        <p:spPr>
          <a:xfrm rot="16200000" flipH="1">
            <a:off x="5394490" y="3838201"/>
            <a:ext cx="2989676" cy="3397"/>
          </a:xfrm>
          <a:prstGeom prst="bentConnector3">
            <a:avLst>
              <a:gd name="adj1" fmla="val 50000"/>
            </a:avLst>
          </a:prstGeom>
          <a:ln w="28575"/>
        </p:spPr>
        <p:style>
          <a:lnRef idx="1">
            <a:schemeClr val="accent2"/>
          </a:lnRef>
          <a:fillRef idx="0">
            <a:schemeClr val="accent2"/>
          </a:fillRef>
          <a:effectRef idx="0">
            <a:schemeClr val="accent2"/>
          </a:effectRef>
          <a:fontRef idx="minor">
            <a:schemeClr val="tx1"/>
          </a:fontRef>
        </p:style>
      </p:cxnSp>
      <p:cxnSp>
        <p:nvCxnSpPr>
          <p:cNvPr id="46" name="Conector: angular 45">
            <a:extLst>
              <a:ext uri="{FF2B5EF4-FFF2-40B4-BE49-F238E27FC236}">
                <a16:creationId xmlns:a16="http://schemas.microsoft.com/office/drawing/2014/main" id="{F6CEDFBA-AB28-4645-A463-3E0358BD40B2}"/>
              </a:ext>
            </a:extLst>
          </p:cNvPr>
          <p:cNvCxnSpPr>
            <a:cxnSpLocks/>
            <a:stCxn id="8" idx="2"/>
            <a:endCxn id="47" idx="0"/>
          </p:cNvCxnSpPr>
          <p:nvPr/>
        </p:nvCxnSpPr>
        <p:spPr>
          <a:xfrm rot="5400000">
            <a:off x="1127005" y="2217767"/>
            <a:ext cx="1541973" cy="1760287"/>
          </a:xfrm>
          <a:prstGeom prst="bentConnector3">
            <a:avLst>
              <a:gd name="adj1" fmla="val 66472"/>
            </a:avLst>
          </a:prstGeom>
          <a:ln w="28575"/>
        </p:spPr>
        <p:style>
          <a:lnRef idx="1">
            <a:schemeClr val="accent2"/>
          </a:lnRef>
          <a:fillRef idx="0">
            <a:schemeClr val="accent2"/>
          </a:fillRef>
          <a:effectRef idx="0">
            <a:schemeClr val="accent2"/>
          </a:effectRef>
          <a:fontRef idx="minor">
            <a:schemeClr val="tx1"/>
          </a:fontRef>
        </p:style>
      </p:cxnSp>
      <p:cxnSp>
        <p:nvCxnSpPr>
          <p:cNvPr id="28" name="Conector: angular 27">
            <a:extLst>
              <a:ext uri="{FF2B5EF4-FFF2-40B4-BE49-F238E27FC236}">
                <a16:creationId xmlns:a16="http://schemas.microsoft.com/office/drawing/2014/main" id="{18C3670F-AC0B-4FCF-97B8-9C66F00E6F38}"/>
              </a:ext>
            </a:extLst>
          </p:cNvPr>
          <p:cNvCxnSpPr>
            <a:cxnSpLocks/>
            <a:stCxn id="9" idx="2"/>
            <a:endCxn id="26" idx="0"/>
          </p:cNvCxnSpPr>
          <p:nvPr/>
        </p:nvCxnSpPr>
        <p:spPr>
          <a:xfrm rot="16200000" flipH="1">
            <a:off x="2970256" y="2877858"/>
            <a:ext cx="1301775" cy="216216"/>
          </a:xfrm>
          <a:prstGeom prst="bentConnector3">
            <a:avLst>
              <a:gd name="adj1" fmla="val 75756"/>
            </a:avLst>
          </a:prstGeom>
          <a:ln w="28575"/>
        </p:spPr>
        <p:style>
          <a:lnRef idx="1">
            <a:schemeClr val="accent2"/>
          </a:lnRef>
          <a:fillRef idx="0">
            <a:schemeClr val="accent2"/>
          </a:fillRef>
          <a:effectRef idx="0">
            <a:schemeClr val="accent2"/>
          </a:effectRef>
          <a:fontRef idx="minor">
            <a:schemeClr val="tx1"/>
          </a:fontRef>
        </p:style>
      </p:cxnSp>
      <p:cxnSp>
        <p:nvCxnSpPr>
          <p:cNvPr id="31" name="Conector: angular 30">
            <a:extLst>
              <a:ext uri="{FF2B5EF4-FFF2-40B4-BE49-F238E27FC236}">
                <a16:creationId xmlns:a16="http://schemas.microsoft.com/office/drawing/2014/main" id="{6AD83FD1-1129-4157-AC3D-03773B6548F0}"/>
              </a:ext>
            </a:extLst>
          </p:cNvPr>
          <p:cNvCxnSpPr>
            <a:cxnSpLocks/>
            <a:stCxn id="8" idx="2"/>
            <a:endCxn id="30" idx="0"/>
          </p:cNvCxnSpPr>
          <p:nvPr/>
        </p:nvCxnSpPr>
        <p:spPr>
          <a:xfrm rot="5400000">
            <a:off x="1064849" y="3631613"/>
            <a:ext cx="3017974" cy="408597"/>
          </a:xfrm>
          <a:prstGeom prst="bentConnector3">
            <a:avLst>
              <a:gd name="adj1" fmla="val 34177"/>
            </a:avLst>
          </a:prstGeom>
          <a:ln w="28575"/>
        </p:spPr>
        <p:style>
          <a:lnRef idx="1">
            <a:schemeClr val="accent2"/>
          </a:lnRef>
          <a:fillRef idx="0">
            <a:schemeClr val="accent2"/>
          </a:fillRef>
          <a:effectRef idx="0">
            <a:schemeClr val="accent2"/>
          </a:effectRef>
          <a:fontRef idx="minor">
            <a:schemeClr val="tx1"/>
          </a:fontRef>
        </p:style>
      </p:cxnSp>
      <p:graphicFrame>
        <p:nvGraphicFramePr>
          <p:cNvPr id="6" name="Marcador de contenido 5">
            <a:extLst>
              <a:ext uri="{FF2B5EF4-FFF2-40B4-BE49-F238E27FC236}">
                <a16:creationId xmlns:a16="http://schemas.microsoft.com/office/drawing/2014/main" id="{5648F377-1F30-4228-8511-DD696F91B5AA}"/>
              </a:ext>
            </a:extLst>
          </p:cNvPr>
          <p:cNvGraphicFramePr>
            <a:graphicFrameLocks noGrp="1"/>
          </p:cNvGraphicFramePr>
          <p:nvPr>
            <p:ph idx="1"/>
            <p:extLst>
              <p:ext uri="{D42A27DB-BD31-4B8C-83A1-F6EECF244321}">
                <p14:modId xmlns:p14="http://schemas.microsoft.com/office/powerpoint/2010/main" val="2883149994"/>
              </p:ext>
            </p:extLst>
          </p:nvPr>
        </p:nvGraphicFramePr>
        <p:xfrm>
          <a:off x="1096961" y="2443156"/>
          <a:ext cx="10851200" cy="777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el 2"/>
          <p:cNvSpPr>
            <a:spLocks noGrp="1"/>
          </p:cNvSpPr>
          <p:nvPr>
            <p:ph type="title"/>
          </p:nvPr>
        </p:nvSpPr>
        <p:spPr>
          <a:xfrm>
            <a:off x="1097280" y="286603"/>
            <a:ext cx="10058400" cy="1458114"/>
          </a:xfrm>
        </p:spPr>
        <p:txBody>
          <a:bodyPr/>
          <a:lstStyle/>
          <a:p>
            <a:r>
              <a:rPr lang="de-DE" dirty="0"/>
              <a:t>WP5 current status</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39</a:t>
            </a:fld>
            <a:endParaRPr lang="en-US" dirty="0"/>
          </a:p>
        </p:txBody>
      </p:sp>
      <p:sp>
        <p:nvSpPr>
          <p:cNvPr id="7" name="33 CuadroTexto">
            <a:extLst>
              <a:ext uri="{FF2B5EF4-FFF2-40B4-BE49-F238E27FC236}">
                <a16:creationId xmlns:a16="http://schemas.microsoft.com/office/drawing/2014/main" id="{6D40AAC8-276E-4259-B578-2A42FFB620AC}"/>
              </a:ext>
            </a:extLst>
          </p:cNvPr>
          <p:cNvSpPr txBox="1"/>
          <p:nvPr/>
        </p:nvSpPr>
        <p:spPr>
          <a:xfrm>
            <a:off x="1718362" y="1865263"/>
            <a:ext cx="789215"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JAN</a:t>
            </a:r>
            <a:endParaRPr lang="es-ES" sz="2200" dirty="0">
              <a:solidFill>
                <a:srgbClr val="379901"/>
              </a:solidFill>
              <a:latin typeface="Aharoni" panose="02010803020104030203" pitchFamily="2" charset="-79"/>
              <a:cs typeface="Aharoni" panose="02010803020104030203" pitchFamily="2" charset="-79"/>
            </a:endParaRPr>
          </a:p>
        </p:txBody>
      </p:sp>
      <p:sp>
        <p:nvSpPr>
          <p:cNvPr id="8" name="33 CuadroTexto">
            <a:extLst>
              <a:ext uri="{FF2B5EF4-FFF2-40B4-BE49-F238E27FC236}">
                <a16:creationId xmlns:a16="http://schemas.microsoft.com/office/drawing/2014/main" id="{12C9745D-4244-478F-8060-BCF86CADB209}"/>
              </a:ext>
            </a:extLst>
          </p:cNvPr>
          <p:cNvSpPr txBox="1"/>
          <p:nvPr/>
        </p:nvSpPr>
        <p:spPr>
          <a:xfrm>
            <a:off x="2384008" y="1865263"/>
            <a:ext cx="788251"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FEB</a:t>
            </a:r>
            <a:endParaRPr lang="es-ES" sz="2200" dirty="0">
              <a:solidFill>
                <a:srgbClr val="379901"/>
              </a:solidFill>
              <a:latin typeface="Aharoni" panose="02010803020104030203" pitchFamily="2" charset="-79"/>
              <a:cs typeface="Aharoni" panose="02010803020104030203" pitchFamily="2" charset="-79"/>
            </a:endParaRPr>
          </a:p>
        </p:txBody>
      </p:sp>
      <p:sp>
        <p:nvSpPr>
          <p:cNvPr id="9" name="33 CuadroTexto">
            <a:extLst>
              <a:ext uri="{FF2B5EF4-FFF2-40B4-BE49-F238E27FC236}">
                <a16:creationId xmlns:a16="http://schemas.microsoft.com/office/drawing/2014/main" id="{DE0F12A9-0F82-402C-B156-E43751C9E633}"/>
              </a:ext>
            </a:extLst>
          </p:cNvPr>
          <p:cNvSpPr txBox="1"/>
          <p:nvPr/>
        </p:nvSpPr>
        <p:spPr>
          <a:xfrm>
            <a:off x="3073614" y="1873418"/>
            <a:ext cx="878842"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MAR</a:t>
            </a:r>
            <a:endParaRPr lang="es-ES" sz="2200" dirty="0">
              <a:solidFill>
                <a:srgbClr val="379901"/>
              </a:solidFill>
              <a:latin typeface="Aharoni" panose="02010803020104030203" pitchFamily="2" charset="-79"/>
              <a:cs typeface="Aharoni" panose="02010803020104030203" pitchFamily="2" charset="-79"/>
            </a:endParaRPr>
          </a:p>
        </p:txBody>
      </p:sp>
      <p:sp>
        <p:nvSpPr>
          <p:cNvPr id="10" name="33 CuadroTexto">
            <a:extLst>
              <a:ext uri="{FF2B5EF4-FFF2-40B4-BE49-F238E27FC236}">
                <a16:creationId xmlns:a16="http://schemas.microsoft.com/office/drawing/2014/main" id="{5282E005-4C9D-43A2-90F3-F7EA645AC8E5}"/>
              </a:ext>
            </a:extLst>
          </p:cNvPr>
          <p:cNvSpPr txBox="1"/>
          <p:nvPr/>
        </p:nvSpPr>
        <p:spPr>
          <a:xfrm>
            <a:off x="3801409" y="1865263"/>
            <a:ext cx="853862"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APR</a:t>
            </a:r>
            <a:endParaRPr lang="es-ES" sz="2200" dirty="0">
              <a:solidFill>
                <a:srgbClr val="379901"/>
              </a:solidFill>
              <a:latin typeface="Aharoni" panose="02010803020104030203" pitchFamily="2" charset="-79"/>
              <a:cs typeface="Aharoni" panose="02010803020104030203" pitchFamily="2" charset="-79"/>
            </a:endParaRPr>
          </a:p>
        </p:txBody>
      </p:sp>
      <p:sp>
        <p:nvSpPr>
          <p:cNvPr id="11" name="33 CuadroTexto">
            <a:extLst>
              <a:ext uri="{FF2B5EF4-FFF2-40B4-BE49-F238E27FC236}">
                <a16:creationId xmlns:a16="http://schemas.microsoft.com/office/drawing/2014/main" id="{23D82F4C-58AF-4F0B-85BC-E6487F8C5395}"/>
              </a:ext>
            </a:extLst>
          </p:cNvPr>
          <p:cNvSpPr txBox="1"/>
          <p:nvPr/>
        </p:nvSpPr>
        <p:spPr>
          <a:xfrm>
            <a:off x="4565756" y="1883401"/>
            <a:ext cx="837568"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MAY</a:t>
            </a:r>
            <a:endParaRPr lang="es-ES" sz="2200" dirty="0">
              <a:solidFill>
                <a:srgbClr val="379901"/>
              </a:solidFill>
              <a:latin typeface="Aharoni" panose="02010803020104030203" pitchFamily="2" charset="-79"/>
              <a:cs typeface="Aharoni" panose="02010803020104030203" pitchFamily="2" charset="-79"/>
            </a:endParaRPr>
          </a:p>
        </p:txBody>
      </p:sp>
      <p:sp>
        <p:nvSpPr>
          <p:cNvPr id="12" name="33 CuadroTexto">
            <a:extLst>
              <a:ext uri="{FF2B5EF4-FFF2-40B4-BE49-F238E27FC236}">
                <a16:creationId xmlns:a16="http://schemas.microsoft.com/office/drawing/2014/main" id="{51FCDA75-AD1F-4A41-AA5E-14C05858F72C}"/>
              </a:ext>
            </a:extLst>
          </p:cNvPr>
          <p:cNvSpPr txBox="1"/>
          <p:nvPr/>
        </p:nvSpPr>
        <p:spPr>
          <a:xfrm>
            <a:off x="5212924" y="1867254"/>
            <a:ext cx="796124"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JUN</a:t>
            </a:r>
            <a:endParaRPr lang="es-ES" sz="2200" dirty="0">
              <a:solidFill>
                <a:srgbClr val="379901"/>
              </a:solidFill>
              <a:latin typeface="Aharoni" panose="02010803020104030203" pitchFamily="2" charset="-79"/>
              <a:cs typeface="Aharoni" panose="02010803020104030203" pitchFamily="2" charset="-79"/>
            </a:endParaRPr>
          </a:p>
        </p:txBody>
      </p:sp>
      <p:sp>
        <p:nvSpPr>
          <p:cNvPr id="13" name="33 CuadroTexto">
            <a:extLst>
              <a:ext uri="{FF2B5EF4-FFF2-40B4-BE49-F238E27FC236}">
                <a16:creationId xmlns:a16="http://schemas.microsoft.com/office/drawing/2014/main" id="{B854A5D8-D8FE-4CA9-B061-46043A61D569}"/>
              </a:ext>
            </a:extLst>
          </p:cNvPr>
          <p:cNvSpPr txBox="1"/>
          <p:nvPr/>
        </p:nvSpPr>
        <p:spPr>
          <a:xfrm>
            <a:off x="5877921" y="1867254"/>
            <a:ext cx="752786"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JUL</a:t>
            </a:r>
            <a:endParaRPr lang="es-ES" sz="2200" dirty="0">
              <a:solidFill>
                <a:srgbClr val="379901"/>
              </a:solidFill>
              <a:latin typeface="Aharoni" panose="02010803020104030203" pitchFamily="2" charset="-79"/>
              <a:cs typeface="Aharoni" panose="02010803020104030203" pitchFamily="2" charset="-79"/>
            </a:endParaRPr>
          </a:p>
        </p:txBody>
      </p:sp>
      <p:sp>
        <p:nvSpPr>
          <p:cNvPr id="14" name="33 CuadroTexto">
            <a:extLst>
              <a:ext uri="{FF2B5EF4-FFF2-40B4-BE49-F238E27FC236}">
                <a16:creationId xmlns:a16="http://schemas.microsoft.com/office/drawing/2014/main" id="{709942A1-BA64-4FA6-BB20-231E313A6F8D}"/>
              </a:ext>
            </a:extLst>
          </p:cNvPr>
          <p:cNvSpPr txBox="1"/>
          <p:nvPr/>
        </p:nvSpPr>
        <p:spPr>
          <a:xfrm>
            <a:off x="6452935" y="1883401"/>
            <a:ext cx="869390"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AUG</a:t>
            </a:r>
            <a:endParaRPr lang="es-ES" sz="2200" dirty="0">
              <a:solidFill>
                <a:srgbClr val="379901"/>
              </a:solidFill>
              <a:latin typeface="Aharoni" panose="02010803020104030203" pitchFamily="2" charset="-79"/>
              <a:cs typeface="Aharoni" panose="02010803020104030203" pitchFamily="2" charset="-79"/>
            </a:endParaRPr>
          </a:p>
        </p:txBody>
      </p:sp>
      <p:sp>
        <p:nvSpPr>
          <p:cNvPr id="15" name="33 CuadroTexto">
            <a:extLst>
              <a:ext uri="{FF2B5EF4-FFF2-40B4-BE49-F238E27FC236}">
                <a16:creationId xmlns:a16="http://schemas.microsoft.com/office/drawing/2014/main" id="{546C73EC-346D-4CEA-BE11-5191E0FA14AD}"/>
              </a:ext>
            </a:extLst>
          </p:cNvPr>
          <p:cNvSpPr txBox="1"/>
          <p:nvPr/>
        </p:nvSpPr>
        <p:spPr>
          <a:xfrm>
            <a:off x="1061307" y="1873419"/>
            <a:ext cx="839218"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DEC</a:t>
            </a:r>
            <a:endParaRPr lang="es-ES" sz="2200" dirty="0">
              <a:solidFill>
                <a:srgbClr val="379901"/>
              </a:solidFill>
              <a:latin typeface="Aharoni" panose="02010803020104030203" pitchFamily="2" charset="-79"/>
              <a:cs typeface="Aharoni" panose="02010803020104030203" pitchFamily="2" charset="-79"/>
            </a:endParaRPr>
          </a:p>
        </p:txBody>
      </p:sp>
      <p:sp>
        <p:nvSpPr>
          <p:cNvPr id="16" name="33 CuadroTexto">
            <a:extLst>
              <a:ext uri="{FF2B5EF4-FFF2-40B4-BE49-F238E27FC236}">
                <a16:creationId xmlns:a16="http://schemas.microsoft.com/office/drawing/2014/main" id="{6555A205-09A2-4FF1-AA61-F9DA8868137C}"/>
              </a:ext>
            </a:extLst>
          </p:cNvPr>
          <p:cNvSpPr txBox="1"/>
          <p:nvPr/>
        </p:nvSpPr>
        <p:spPr>
          <a:xfrm>
            <a:off x="366702" y="1869439"/>
            <a:ext cx="871610"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NOV</a:t>
            </a:r>
            <a:endParaRPr lang="es-ES" sz="2200" dirty="0">
              <a:solidFill>
                <a:srgbClr val="379901"/>
              </a:solidFill>
              <a:latin typeface="Aharoni" panose="02010803020104030203" pitchFamily="2" charset="-79"/>
              <a:cs typeface="Aharoni" panose="02010803020104030203" pitchFamily="2" charset="-79"/>
            </a:endParaRPr>
          </a:p>
        </p:txBody>
      </p:sp>
      <p:sp>
        <p:nvSpPr>
          <p:cNvPr id="19" name="Rectángulo 18">
            <a:extLst>
              <a:ext uri="{FF2B5EF4-FFF2-40B4-BE49-F238E27FC236}">
                <a16:creationId xmlns:a16="http://schemas.microsoft.com/office/drawing/2014/main" id="{5531778B-F5D8-419F-BE36-E04999672346}"/>
              </a:ext>
            </a:extLst>
          </p:cNvPr>
          <p:cNvSpPr/>
          <p:nvPr/>
        </p:nvSpPr>
        <p:spPr>
          <a:xfrm>
            <a:off x="6235014" y="5334738"/>
            <a:ext cx="1312025" cy="670560"/>
          </a:xfrm>
          <a:prstGeom prst="rect">
            <a:avLst/>
          </a:prstGeom>
          <a:ln w="28575"/>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2400" b="1" dirty="0"/>
              <a:t>D5.6.1a</a:t>
            </a:r>
            <a:endParaRPr lang="ca-ES" sz="2400" b="1" dirty="0"/>
          </a:p>
        </p:txBody>
      </p:sp>
      <p:sp>
        <p:nvSpPr>
          <p:cNvPr id="26" name="Rectángulo 25">
            <a:extLst>
              <a:ext uri="{FF2B5EF4-FFF2-40B4-BE49-F238E27FC236}">
                <a16:creationId xmlns:a16="http://schemas.microsoft.com/office/drawing/2014/main" id="{0D321363-80FC-475F-B9EF-2FE5A3B4FF49}"/>
              </a:ext>
            </a:extLst>
          </p:cNvPr>
          <p:cNvSpPr/>
          <p:nvPr/>
        </p:nvSpPr>
        <p:spPr>
          <a:xfrm>
            <a:off x="2605329" y="3636854"/>
            <a:ext cx="2247843" cy="1617788"/>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b="1" dirty="0"/>
              <a:t>Partners’ Business Models &amp; Direct/Indirect Exploitable Results identification (ALL but AHC, RWM, CCC LL)</a:t>
            </a:r>
          </a:p>
        </p:txBody>
      </p:sp>
      <p:sp>
        <p:nvSpPr>
          <p:cNvPr id="30" name="Rectángulo 29">
            <a:extLst>
              <a:ext uri="{FF2B5EF4-FFF2-40B4-BE49-F238E27FC236}">
                <a16:creationId xmlns:a16="http://schemas.microsoft.com/office/drawing/2014/main" id="{2573C23A-F259-472B-82DC-D860815C0D31}"/>
              </a:ext>
            </a:extLst>
          </p:cNvPr>
          <p:cNvSpPr/>
          <p:nvPr/>
        </p:nvSpPr>
        <p:spPr>
          <a:xfrm>
            <a:off x="1052889" y="5344898"/>
            <a:ext cx="2633296" cy="1036986"/>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b="1" dirty="0"/>
              <a:t>Partners’ characterization sheet validation (ALL but AHC, RWM, CCC)</a:t>
            </a:r>
          </a:p>
        </p:txBody>
      </p:sp>
      <p:sp>
        <p:nvSpPr>
          <p:cNvPr id="47" name="Rectángulo 46">
            <a:extLst>
              <a:ext uri="{FF2B5EF4-FFF2-40B4-BE49-F238E27FC236}">
                <a16:creationId xmlns:a16="http://schemas.microsoft.com/office/drawing/2014/main" id="{98FEA31A-5B71-48F8-B15A-B120496E602E}"/>
              </a:ext>
            </a:extLst>
          </p:cNvPr>
          <p:cNvSpPr/>
          <p:nvPr/>
        </p:nvSpPr>
        <p:spPr>
          <a:xfrm>
            <a:off x="81510" y="3868897"/>
            <a:ext cx="1872673" cy="135062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b="1" dirty="0"/>
              <a:t>CE Design Guidelines 1</a:t>
            </a:r>
            <a:r>
              <a:rPr lang="en-US" sz="1600" b="1" baseline="30000" dirty="0"/>
              <a:t>st</a:t>
            </a:r>
            <a:r>
              <a:rPr lang="en-US" sz="1600" b="1" dirty="0"/>
              <a:t> Draft (EIG, AIGUASOL)</a:t>
            </a:r>
          </a:p>
        </p:txBody>
      </p:sp>
      <p:sp>
        <p:nvSpPr>
          <p:cNvPr id="44" name="Rectángulo 43">
            <a:extLst>
              <a:ext uri="{FF2B5EF4-FFF2-40B4-BE49-F238E27FC236}">
                <a16:creationId xmlns:a16="http://schemas.microsoft.com/office/drawing/2014/main" id="{1684B93B-844C-4567-BBB7-A3A772A1BA14}"/>
              </a:ext>
            </a:extLst>
          </p:cNvPr>
          <p:cNvSpPr/>
          <p:nvPr/>
        </p:nvSpPr>
        <p:spPr>
          <a:xfrm>
            <a:off x="7735386" y="5336876"/>
            <a:ext cx="1312025" cy="670560"/>
          </a:xfrm>
          <a:prstGeom prst="rect">
            <a:avLst/>
          </a:prstGeom>
          <a:ln w="28575"/>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2400" b="1" dirty="0"/>
              <a:t>D5.6.2a</a:t>
            </a:r>
            <a:endParaRPr lang="ca-ES" sz="2400" b="1" dirty="0"/>
          </a:p>
        </p:txBody>
      </p:sp>
      <p:sp>
        <p:nvSpPr>
          <p:cNvPr id="86" name="33 CuadroTexto">
            <a:extLst>
              <a:ext uri="{FF2B5EF4-FFF2-40B4-BE49-F238E27FC236}">
                <a16:creationId xmlns:a16="http://schemas.microsoft.com/office/drawing/2014/main" id="{E9F91FB5-DDF9-40BB-B264-1780ACDC01EE}"/>
              </a:ext>
            </a:extLst>
          </p:cNvPr>
          <p:cNvSpPr txBox="1"/>
          <p:nvPr/>
        </p:nvSpPr>
        <p:spPr>
          <a:xfrm>
            <a:off x="7151307" y="1880400"/>
            <a:ext cx="801185"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SEP</a:t>
            </a:r>
            <a:endParaRPr lang="es-ES" sz="2200" dirty="0">
              <a:solidFill>
                <a:srgbClr val="379901"/>
              </a:solidFill>
              <a:latin typeface="Aharoni" panose="02010803020104030203" pitchFamily="2" charset="-79"/>
              <a:cs typeface="Aharoni" panose="02010803020104030203" pitchFamily="2" charset="-79"/>
            </a:endParaRPr>
          </a:p>
        </p:txBody>
      </p:sp>
      <p:sp>
        <p:nvSpPr>
          <p:cNvPr id="87" name="Rectángulo 86">
            <a:extLst>
              <a:ext uri="{FF2B5EF4-FFF2-40B4-BE49-F238E27FC236}">
                <a16:creationId xmlns:a16="http://schemas.microsoft.com/office/drawing/2014/main" id="{2A93F29D-5119-4446-A164-F7B1C08BB9C0}"/>
              </a:ext>
            </a:extLst>
          </p:cNvPr>
          <p:cNvSpPr/>
          <p:nvPr/>
        </p:nvSpPr>
        <p:spPr>
          <a:xfrm>
            <a:off x="461394" y="2452946"/>
            <a:ext cx="1485489" cy="767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200" b="1" dirty="0">
                <a:solidFill>
                  <a:schemeClr val="bg1"/>
                </a:solidFill>
              </a:rPr>
              <a:t>2017</a:t>
            </a:r>
            <a:endParaRPr lang="ca-ES" sz="4200" b="1" dirty="0">
              <a:solidFill>
                <a:schemeClr val="bg1"/>
              </a:solidFill>
            </a:endParaRPr>
          </a:p>
        </p:txBody>
      </p:sp>
      <p:sp>
        <p:nvSpPr>
          <p:cNvPr id="134" name="33 CuadroTexto">
            <a:extLst>
              <a:ext uri="{FF2B5EF4-FFF2-40B4-BE49-F238E27FC236}">
                <a16:creationId xmlns:a16="http://schemas.microsoft.com/office/drawing/2014/main" id="{6AFBACA1-AC87-4861-951D-12EAAF8FDA70}"/>
              </a:ext>
            </a:extLst>
          </p:cNvPr>
          <p:cNvSpPr txBox="1"/>
          <p:nvPr/>
        </p:nvSpPr>
        <p:spPr>
          <a:xfrm>
            <a:off x="9953850" y="1865262"/>
            <a:ext cx="789215"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JAN</a:t>
            </a:r>
            <a:endParaRPr lang="es-ES" sz="2200" dirty="0">
              <a:solidFill>
                <a:srgbClr val="379901"/>
              </a:solidFill>
              <a:latin typeface="Aharoni" panose="02010803020104030203" pitchFamily="2" charset="-79"/>
              <a:cs typeface="Aharoni" panose="02010803020104030203" pitchFamily="2" charset="-79"/>
            </a:endParaRPr>
          </a:p>
        </p:txBody>
      </p:sp>
      <p:sp>
        <p:nvSpPr>
          <p:cNvPr id="135" name="33 CuadroTexto">
            <a:extLst>
              <a:ext uri="{FF2B5EF4-FFF2-40B4-BE49-F238E27FC236}">
                <a16:creationId xmlns:a16="http://schemas.microsoft.com/office/drawing/2014/main" id="{89D37BC9-22EE-4A0C-8ACF-EEF00463A71B}"/>
              </a:ext>
            </a:extLst>
          </p:cNvPr>
          <p:cNvSpPr txBox="1"/>
          <p:nvPr/>
        </p:nvSpPr>
        <p:spPr>
          <a:xfrm>
            <a:off x="10629656" y="1865262"/>
            <a:ext cx="788251"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FEB</a:t>
            </a:r>
            <a:endParaRPr lang="es-ES" sz="2200" dirty="0">
              <a:solidFill>
                <a:srgbClr val="379901"/>
              </a:solidFill>
              <a:latin typeface="Aharoni" panose="02010803020104030203" pitchFamily="2" charset="-79"/>
              <a:cs typeface="Aharoni" panose="02010803020104030203" pitchFamily="2" charset="-79"/>
            </a:endParaRPr>
          </a:p>
        </p:txBody>
      </p:sp>
      <p:sp>
        <p:nvSpPr>
          <p:cNvPr id="136" name="33 CuadroTexto">
            <a:extLst>
              <a:ext uri="{FF2B5EF4-FFF2-40B4-BE49-F238E27FC236}">
                <a16:creationId xmlns:a16="http://schemas.microsoft.com/office/drawing/2014/main" id="{061911F4-1C74-4E93-B808-36F1FDC35DD7}"/>
              </a:ext>
            </a:extLst>
          </p:cNvPr>
          <p:cNvSpPr txBox="1"/>
          <p:nvPr/>
        </p:nvSpPr>
        <p:spPr>
          <a:xfrm>
            <a:off x="11227822" y="1873417"/>
            <a:ext cx="878842"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MAR</a:t>
            </a:r>
            <a:endParaRPr lang="es-ES" sz="2200" dirty="0">
              <a:solidFill>
                <a:srgbClr val="379901"/>
              </a:solidFill>
              <a:latin typeface="Aharoni" panose="02010803020104030203" pitchFamily="2" charset="-79"/>
              <a:cs typeface="Aharoni" panose="02010803020104030203" pitchFamily="2" charset="-79"/>
            </a:endParaRPr>
          </a:p>
        </p:txBody>
      </p:sp>
      <p:sp>
        <p:nvSpPr>
          <p:cNvPr id="137" name="33 CuadroTexto">
            <a:extLst>
              <a:ext uri="{FF2B5EF4-FFF2-40B4-BE49-F238E27FC236}">
                <a16:creationId xmlns:a16="http://schemas.microsoft.com/office/drawing/2014/main" id="{CA0F589E-59E2-4E61-AE3D-880A03FB6C07}"/>
              </a:ext>
            </a:extLst>
          </p:cNvPr>
          <p:cNvSpPr txBox="1"/>
          <p:nvPr/>
        </p:nvSpPr>
        <p:spPr>
          <a:xfrm>
            <a:off x="9245995" y="1873418"/>
            <a:ext cx="839218"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DEC</a:t>
            </a:r>
            <a:endParaRPr lang="es-ES" sz="2200" dirty="0">
              <a:solidFill>
                <a:srgbClr val="379901"/>
              </a:solidFill>
              <a:latin typeface="Aharoni" panose="02010803020104030203" pitchFamily="2" charset="-79"/>
              <a:cs typeface="Aharoni" panose="02010803020104030203" pitchFamily="2" charset="-79"/>
            </a:endParaRPr>
          </a:p>
        </p:txBody>
      </p:sp>
      <p:sp>
        <p:nvSpPr>
          <p:cNvPr id="138" name="33 CuadroTexto">
            <a:extLst>
              <a:ext uri="{FF2B5EF4-FFF2-40B4-BE49-F238E27FC236}">
                <a16:creationId xmlns:a16="http://schemas.microsoft.com/office/drawing/2014/main" id="{F997D4A6-38FF-45F9-BC9B-4B4CBC53E3B3}"/>
              </a:ext>
            </a:extLst>
          </p:cNvPr>
          <p:cNvSpPr txBox="1"/>
          <p:nvPr/>
        </p:nvSpPr>
        <p:spPr>
          <a:xfrm>
            <a:off x="8541230" y="1869438"/>
            <a:ext cx="871610"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NOV</a:t>
            </a:r>
            <a:endParaRPr lang="es-ES" sz="2200" dirty="0">
              <a:solidFill>
                <a:srgbClr val="379901"/>
              </a:solidFill>
              <a:latin typeface="Aharoni" panose="02010803020104030203" pitchFamily="2" charset="-79"/>
              <a:cs typeface="Aharoni" panose="02010803020104030203" pitchFamily="2" charset="-79"/>
            </a:endParaRPr>
          </a:p>
        </p:txBody>
      </p:sp>
      <p:sp>
        <p:nvSpPr>
          <p:cNvPr id="139" name="33 CuadroTexto">
            <a:extLst>
              <a:ext uri="{FF2B5EF4-FFF2-40B4-BE49-F238E27FC236}">
                <a16:creationId xmlns:a16="http://schemas.microsoft.com/office/drawing/2014/main" id="{3B54CAB8-B224-4086-B4C0-386C4FF1EDE5}"/>
              </a:ext>
            </a:extLst>
          </p:cNvPr>
          <p:cNvSpPr txBox="1"/>
          <p:nvPr/>
        </p:nvSpPr>
        <p:spPr>
          <a:xfrm>
            <a:off x="7798289" y="1869439"/>
            <a:ext cx="842415" cy="461661"/>
          </a:xfrm>
          <a:prstGeom prst="rect">
            <a:avLst/>
          </a:prstGeom>
          <a:noFill/>
        </p:spPr>
        <p:txBody>
          <a:bodyPr wrap="square" lIns="121917" tIns="60958" rIns="121917" bIns="60958" rtlCol="0">
            <a:spAutoFit/>
          </a:bodyPr>
          <a:lstStyle/>
          <a:p>
            <a:r>
              <a:rPr lang="es-ES_tradnl" sz="2200" dirty="0">
                <a:solidFill>
                  <a:srgbClr val="379901"/>
                </a:solidFill>
                <a:latin typeface="Aharoni" panose="02010803020104030203" pitchFamily="2" charset="-79"/>
                <a:cs typeface="Aharoni" panose="02010803020104030203" pitchFamily="2" charset="-79"/>
              </a:rPr>
              <a:t>OCT</a:t>
            </a:r>
            <a:endParaRPr lang="es-ES" sz="2200" dirty="0">
              <a:solidFill>
                <a:srgbClr val="379901"/>
              </a:solidFill>
              <a:latin typeface="Aharoni" panose="02010803020104030203" pitchFamily="2" charset="-79"/>
              <a:cs typeface="Aharoni" panose="02010803020104030203" pitchFamily="2" charset="-79"/>
            </a:endParaRPr>
          </a:p>
        </p:txBody>
      </p:sp>
      <p:sp>
        <p:nvSpPr>
          <p:cNvPr id="188" name="Rectángulo 187">
            <a:extLst>
              <a:ext uri="{FF2B5EF4-FFF2-40B4-BE49-F238E27FC236}">
                <a16:creationId xmlns:a16="http://schemas.microsoft.com/office/drawing/2014/main" id="{F511F827-A39A-4D61-856B-F197E21A20FB}"/>
              </a:ext>
            </a:extLst>
          </p:cNvPr>
          <p:cNvSpPr/>
          <p:nvPr/>
        </p:nvSpPr>
        <p:spPr>
          <a:xfrm>
            <a:off x="9294017" y="5346820"/>
            <a:ext cx="1312025" cy="670560"/>
          </a:xfrm>
          <a:prstGeom prst="rect">
            <a:avLst/>
          </a:prstGeom>
          <a:ln w="28575"/>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2400" b="1" dirty="0"/>
              <a:t>D5.1.1a</a:t>
            </a:r>
            <a:endParaRPr lang="ca-ES" sz="2400" b="1" dirty="0"/>
          </a:p>
        </p:txBody>
      </p:sp>
      <p:sp>
        <p:nvSpPr>
          <p:cNvPr id="189" name="Rectángulo 188">
            <a:extLst>
              <a:ext uri="{FF2B5EF4-FFF2-40B4-BE49-F238E27FC236}">
                <a16:creationId xmlns:a16="http://schemas.microsoft.com/office/drawing/2014/main" id="{A02B0E80-9A78-4F91-8A79-331BE6BD1A4E}"/>
              </a:ext>
            </a:extLst>
          </p:cNvPr>
          <p:cNvSpPr/>
          <p:nvPr/>
        </p:nvSpPr>
        <p:spPr>
          <a:xfrm>
            <a:off x="10761894" y="5339979"/>
            <a:ext cx="1312025" cy="670560"/>
          </a:xfrm>
          <a:prstGeom prst="rect">
            <a:avLst/>
          </a:prstGeom>
          <a:ln w="28575"/>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2400" b="1" dirty="0"/>
              <a:t>D5.1.2a</a:t>
            </a:r>
            <a:endParaRPr lang="ca-ES" sz="2400" b="1" dirty="0"/>
          </a:p>
        </p:txBody>
      </p:sp>
      <p:sp>
        <p:nvSpPr>
          <p:cNvPr id="208" name="Rectángulo 207">
            <a:extLst>
              <a:ext uri="{FF2B5EF4-FFF2-40B4-BE49-F238E27FC236}">
                <a16:creationId xmlns:a16="http://schemas.microsoft.com/office/drawing/2014/main" id="{AC36301F-8A24-437F-AB96-02AABA1AB2DB}"/>
              </a:ext>
            </a:extLst>
          </p:cNvPr>
          <p:cNvSpPr/>
          <p:nvPr/>
        </p:nvSpPr>
        <p:spPr>
          <a:xfrm>
            <a:off x="5038577" y="3636854"/>
            <a:ext cx="1684778" cy="1617787"/>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b="1" dirty="0"/>
              <a:t>Market Analysis, Development of CEBM for </a:t>
            </a:r>
            <a:r>
              <a:rPr lang="en-US" sz="1600" b="1" dirty="0" err="1"/>
              <a:t>PnH</a:t>
            </a:r>
            <a:r>
              <a:rPr lang="en-US" sz="1600" b="1" dirty="0"/>
              <a:t> DER (ALL but AHC, RWM, CCC)</a:t>
            </a:r>
          </a:p>
        </p:txBody>
      </p:sp>
      <p:sp>
        <p:nvSpPr>
          <p:cNvPr id="237" name="Rectángulo 236">
            <a:extLst>
              <a:ext uri="{FF2B5EF4-FFF2-40B4-BE49-F238E27FC236}">
                <a16:creationId xmlns:a16="http://schemas.microsoft.com/office/drawing/2014/main" id="{AC2FFE9E-C94A-454E-B52C-1C490BDD9F3D}"/>
              </a:ext>
            </a:extLst>
          </p:cNvPr>
          <p:cNvSpPr/>
          <p:nvPr/>
        </p:nvSpPr>
        <p:spPr>
          <a:xfrm>
            <a:off x="7766937" y="3783066"/>
            <a:ext cx="2658919" cy="706677"/>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b="1" dirty="0"/>
              <a:t>Material DB Web Tool development (EIG, AIGUASOL, CERTH?)</a:t>
            </a:r>
          </a:p>
        </p:txBody>
      </p:sp>
      <p:sp>
        <p:nvSpPr>
          <p:cNvPr id="242" name="Cerrar llave 241">
            <a:extLst>
              <a:ext uri="{FF2B5EF4-FFF2-40B4-BE49-F238E27FC236}">
                <a16:creationId xmlns:a16="http://schemas.microsoft.com/office/drawing/2014/main" id="{83DA8EC5-9780-43EB-AC02-14EB18EA351B}"/>
              </a:ext>
            </a:extLst>
          </p:cNvPr>
          <p:cNvSpPr/>
          <p:nvPr/>
        </p:nvSpPr>
        <p:spPr>
          <a:xfrm rot="5400000">
            <a:off x="8893240" y="1976320"/>
            <a:ext cx="465005" cy="2953800"/>
          </a:xfrm>
          <a:prstGeom prst="rightBrace">
            <a:avLst>
              <a:gd name="adj1" fmla="val 54216"/>
              <a:gd name="adj2" fmla="val 50000"/>
            </a:avLst>
          </a:prstGeom>
          <a:ln w="19050"/>
        </p:spPr>
        <p:style>
          <a:lnRef idx="1">
            <a:schemeClr val="accent2"/>
          </a:lnRef>
          <a:fillRef idx="0">
            <a:schemeClr val="accent2"/>
          </a:fillRef>
          <a:effectRef idx="0">
            <a:schemeClr val="accent2"/>
          </a:effectRef>
          <a:fontRef idx="minor">
            <a:schemeClr val="tx1"/>
          </a:fontRef>
        </p:style>
        <p:txBody>
          <a:bodyPr rtlCol="0" anchor="ctr"/>
          <a:lstStyle/>
          <a:p>
            <a:pPr algn="ctr"/>
            <a:endParaRPr lang="ca-ES"/>
          </a:p>
        </p:txBody>
      </p:sp>
    </p:spTree>
    <p:extLst>
      <p:ext uri="{BB962C8B-B14F-4D97-AF65-F5344CB8AC3E}">
        <p14:creationId xmlns:p14="http://schemas.microsoft.com/office/powerpoint/2010/main" val="35829640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The </a:t>
            </a:r>
            <a:r>
              <a:rPr lang="de-DE" b="1" dirty="0"/>
              <a:t>objectives</a:t>
            </a:r>
            <a:r>
              <a:rPr lang="de-DE" dirty="0"/>
              <a:t> of WP1 are:</a:t>
            </a:r>
          </a:p>
          <a:p>
            <a:pPr lvl="1">
              <a:buFont typeface="Wingdings" panose="05000000000000000000" pitchFamily="2" charset="2"/>
              <a:buChar char="§"/>
            </a:pPr>
            <a:r>
              <a:rPr lang="de-DE" dirty="0"/>
              <a:t>Systematically formalise all initial stakeholders‘ requirements</a:t>
            </a:r>
          </a:p>
          <a:p>
            <a:pPr lvl="1">
              <a:buFont typeface="Wingdings" panose="05000000000000000000" pitchFamily="2" charset="2"/>
              <a:buChar char="§"/>
            </a:pPr>
            <a:r>
              <a:rPr lang="de-DE" dirty="0"/>
              <a:t>Provide inputs for technical and non-technical work packages and align with validation activities</a:t>
            </a:r>
          </a:p>
          <a:p>
            <a:pPr lvl="1">
              <a:buFont typeface="Wingdings" panose="05000000000000000000" pitchFamily="2" charset="2"/>
              <a:buChar char="§"/>
            </a:pPr>
            <a:r>
              <a:rPr lang="de-DE" dirty="0"/>
              <a:t>Perform thorough pilot surveys to identify special needs and existing infrastructure of pilot premises</a:t>
            </a:r>
          </a:p>
          <a:p>
            <a:pPr lvl="1">
              <a:buFont typeface="Wingdings" panose="05000000000000000000" pitchFamily="2" charset="2"/>
              <a:buChar char="§"/>
            </a:pPr>
            <a:r>
              <a:rPr lang="de-DE" dirty="0"/>
              <a:t>Elicit the generic and specific User &amp; Business Requirements and perform requirements refinement based on lessons learned</a:t>
            </a:r>
          </a:p>
          <a:p>
            <a:pPr lvl="1">
              <a:buFont typeface="Wingdings" panose="05000000000000000000" pitchFamily="2" charset="2"/>
              <a:buChar char="§"/>
            </a:pPr>
            <a:r>
              <a:rPr lang="de-DE" dirty="0"/>
              <a:t>Prepare a pilot evaluation and system validation framework</a:t>
            </a:r>
          </a:p>
          <a:p>
            <a:pPr lvl="1">
              <a:buFont typeface="Wingdings" panose="05000000000000000000" pitchFamily="2" charset="2"/>
              <a:buChar char="§"/>
            </a:pPr>
            <a:endParaRPr lang="de-DE" dirty="0"/>
          </a:p>
          <a:p>
            <a:pPr marL="0" indent="0">
              <a:buNone/>
            </a:pPr>
            <a:r>
              <a:rPr lang="de-DE" dirty="0"/>
              <a:t>In particular, </a:t>
            </a:r>
            <a:r>
              <a:rPr lang="en-US" dirty="0">
                <a:solidFill>
                  <a:schemeClr val="tx1"/>
                </a:solidFill>
              </a:rPr>
              <a:t>most of the </a:t>
            </a:r>
            <a:r>
              <a:rPr lang="en-US" dirty="0"/>
              <a:t>requirements </a:t>
            </a:r>
            <a:r>
              <a:rPr lang="de-DE" dirty="0"/>
              <a:t>are expressed in </a:t>
            </a:r>
            <a:r>
              <a:rPr lang="de-DE" b="1" dirty="0"/>
              <a:t>Key Peformance Indicators (KPIs</a:t>
            </a:r>
            <a:r>
              <a:rPr lang="de-DE" dirty="0"/>
              <a:t>)</a:t>
            </a:r>
          </a:p>
          <a:p>
            <a:pPr marL="0" indent="0">
              <a:buNone/>
            </a:pPr>
            <a:endParaRPr lang="de-DE" dirty="0"/>
          </a:p>
        </p:txBody>
      </p:sp>
      <p:sp>
        <p:nvSpPr>
          <p:cNvPr id="3" name="Titel 2"/>
          <p:cNvSpPr>
            <a:spLocks noGrp="1"/>
          </p:cNvSpPr>
          <p:nvPr>
            <p:ph type="title"/>
          </p:nvPr>
        </p:nvSpPr>
        <p:spPr/>
        <p:txBody>
          <a:bodyPr/>
          <a:lstStyle/>
          <a:p>
            <a:r>
              <a:rPr lang="de-DE" dirty="0"/>
              <a:t>WP1 Objectives</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4</a:t>
            </a:fld>
            <a:endParaRPr lang="en-US" dirty="0"/>
          </a:p>
        </p:txBody>
      </p:sp>
    </p:spTree>
    <p:extLst>
      <p:ext uri="{BB962C8B-B14F-4D97-AF65-F5344CB8AC3E}">
        <p14:creationId xmlns:p14="http://schemas.microsoft.com/office/powerpoint/2010/main" val="19900375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n-US" sz="3857" dirty="0">
                <a:latin typeface="Arial" panose="020B0604020202020204" pitchFamily="34" charset="0"/>
                <a:cs typeface="Arial" panose="020B0604020202020204" pitchFamily="34" charset="0"/>
              </a:rPr>
              <a:t>Task 5.1 – Circular economy design </a:t>
            </a:r>
            <a:r>
              <a:rPr lang="en-US" sz="3857" dirty="0" err="1">
                <a:latin typeface="Arial" panose="020B0604020202020204" pitchFamily="34" charset="0"/>
                <a:cs typeface="Arial" panose="020B0604020202020204" pitchFamily="34" charset="0"/>
              </a:rPr>
              <a:t>delimitants</a:t>
            </a:r>
            <a:r>
              <a:rPr lang="en-US" sz="3857" dirty="0">
                <a:latin typeface="Arial" panose="020B0604020202020204" pitchFamily="34" charset="0"/>
                <a:cs typeface="Arial" panose="020B0604020202020204" pitchFamily="34" charset="0"/>
              </a:rPr>
              <a:t>, conditioners &amp; materials database.</a:t>
            </a:r>
            <a:endParaRPr lang="es-ES" sz="3857" dirty="0"/>
          </a:p>
        </p:txBody>
      </p:sp>
      <p:sp>
        <p:nvSpPr>
          <p:cNvPr id="3" name="Marcador de contenido 2"/>
          <p:cNvSpPr>
            <a:spLocks noGrp="1"/>
          </p:cNvSpPr>
          <p:nvPr>
            <p:ph idx="1"/>
          </p:nvPr>
        </p:nvSpPr>
        <p:spPr>
          <a:xfrm>
            <a:off x="1154566" y="1910080"/>
            <a:ext cx="10515600" cy="3662046"/>
          </a:xfrm>
        </p:spPr>
        <p:txBody>
          <a:bodyPr>
            <a:normAutofit lnSpcReduction="10000"/>
          </a:bodyPr>
          <a:lstStyle/>
          <a:p>
            <a:pPr marL="0" indent="0">
              <a:buNone/>
            </a:pPr>
            <a:r>
              <a:rPr lang="en-US" sz="2286" dirty="0">
                <a:latin typeface="Arial" panose="020B0604020202020204" pitchFamily="34" charset="0"/>
                <a:cs typeface="Arial" panose="020B0604020202020204" pitchFamily="34" charset="0"/>
              </a:rPr>
              <a:t>For the 5.1 task, EIG is developing the following documents:</a:t>
            </a:r>
          </a:p>
          <a:p>
            <a:pPr marL="0" indent="0">
              <a:buNone/>
            </a:pPr>
            <a:endParaRPr lang="en-US" sz="2286" dirty="0">
              <a:latin typeface="Arial" panose="020B0604020202020204" pitchFamily="34" charset="0"/>
              <a:cs typeface="Arial" panose="020B0604020202020204" pitchFamily="34" charset="0"/>
            </a:endParaRPr>
          </a:p>
          <a:p>
            <a:pPr lvl="1">
              <a:lnSpc>
                <a:spcPct val="120000"/>
              </a:lnSpc>
            </a:pPr>
            <a:r>
              <a:rPr lang="en-US" sz="2000" dirty="0">
                <a:solidFill>
                  <a:srgbClr val="0070C0"/>
                </a:solidFill>
                <a:latin typeface="Arial" panose="020B0604020202020204" pitchFamily="34" charset="0"/>
                <a:cs typeface="Arial" panose="020B0604020202020204" pitchFamily="34" charset="0"/>
              </a:rPr>
              <a:t>5.1.1a_Circular Economy Design </a:t>
            </a:r>
            <a:r>
              <a:rPr lang="en-US" sz="2000" dirty="0" smtClean="0">
                <a:solidFill>
                  <a:srgbClr val="0070C0"/>
                </a:solidFill>
                <a:latin typeface="Arial" panose="020B0604020202020204" pitchFamily="34" charset="0"/>
                <a:cs typeface="Arial" panose="020B0604020202020204" pitchFamily="34" charset="0"/>
              </a:rPr>
              <a:t>Requirements,</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visual &amp; periodically updated.</a:t>
            </a:r>
          </a:p>
          <a:p>
            <a:pPr lvl="2">
              <a:lnSpc>
                <a:spcPct val="120000"/>
              </a:lnSpc>
            </a:pPr>
            <a:r>
              <a:rPr lang="en-US" sz="1600" dirty="0">
                <a:latin typeface="Arial" panose="020B0604020202020204" pitchFamily="34" charset="0"/>
                <a:cs typeface="Arial" panose="020B0604020202020204" pitchFamily="34" charset="0"/>
              </a:rPr>
              <a:t>To be discussed its inclusion in </a:t>
            </a:r>
            <a:r>
              <a:rPr lang="en-US" sz="1600" dirty="0" err="1">
                <a:latin typeface="Arial" panose="020B0604020202020204" pitchFamily="34" charset="0"/>
                <a:cs typeface="Arial" panose="020B0604020202020204" pitchFamily="34" charset="0"/>
              </a:rPr>
              <a:t>PnH</a:t>
            </a:r>
            <a:r>
              <a:rPr lang="en-US" sz="1600" dirty="0">
                <a:latin typeface="Arial" panose="020B0604020202020204" pitchFamily="34" charset="0"/>
                <a:cs typeface="Arial" panose="020B0604020202020204" pitchFamily="34" charset="0"/>
              </a:rPr>
              <a:t> website</a:t>
            </a:r>
          </a:p>
          <a:p>
            <a:pPr lvl="1">
              <a:lnSpc>
                <a:spcPct val="120000"/>
              </a:lnSpc>
            </a:pPr>
            <a:r>
              <a:rPr lang="en-US" sz="2000" dirty="0">
                <a:solidFill>
                  <a:srgbClr val="0070C0"/>
                </a:solidFill>
                <a:latin typeface="Arial" panose="020B0604020202020204" pitchFamily="34" charset="0"/>
                <a:cs typeface="Arial" panose="020B0604020202020204" pitchFamily="34" charset="0"/>
              </a:rPr>
              <a:t>5.1.1b_Circular Economy Design </a:t>
            </a:r>
            <a:r>
              <a:rPr lang="en-US" sz="2000" dirty="0" err="1">
                <a:solidFill>
                  <a:srgbClr val="0070C0"/>
                </a:solidFill>
                <a:latin typeface="Arial" panose="020B0604020202020204" pitchFamily="34" charset="0"/>
                <a:cs typeface="Arial" panose="020B0604020202020204" pitchFamily="34" charset="0"/>
              </a:rPr>
              <a:t>Delimitants</a:t>
            </a:r>
            <a:r>
              <a:rPr lang="en-US" sz="2000" dirty="0">
                <a:solidFill>
                  <a:srgbClr val="0070C0"/>
                </a:solidFill>
                <a:latin typeface="Arial" panose="020B0604020202020204" pitchFamily="34" charset="0"/>
                <a:cs typeface="Arial" panose="020B0604020202020204" pitchFamily="34" charset="0"/>
              </a:rPr>
              <a:t> and Conditioners report</a:t>
            </a:r>
          </a:p>
          <a:p>
            <a:pPr lvl="1">
              <a:lnSpc>
                <a:spcPct val="120000"/>
              </a:lnSpc>
            </a:pPr>
            <a:r>
              <a:rPr lang="en-US" sz="2000" dirty="0">
                <a:solidFill>
                  <a:srgbClr val="0070C0"/>
                </a:solidFill>
                <a:latin typeface="Arial" panose="020B0604020202020204" pitchFamily="34" charset="0"/>
                <a:cs typeface="Arial" panose="020B0604020202020204" pitchFamily="34" charset="0"/>
              </a:rPr>
              <a:t>5.1.2_Materials data base </a:t>
            </a:r>
          </a:p>
          <a:p>
            <a:pPr lvl="3">
              <a:lnSpc>
                <a:spcPct val="120000"/>
              </a:lnSpc>
            </a:pPr>
            <a:r>
              <a:rPr lang="en-US" sz="1600" dirty="0">
                <a:latin typeface="Arial" panose="020B0604020202020204" pitchFamily="34" charset="0"/>
                <a:cs typeface="Arial" panose="020B0604020202020204" pitchFamily="34" charset="0"/>
              </a:rPr>
              <a:t>Definition of the requirements and desired characteristics of the web tool (in progress)</a:t>
            </a:r>
          </a:p>
          <a:p>
            <a:pPr lvl="3">
              <a:lnSpc>
                <a:spcPct val="120000"/>
              </a:lnSpc>
            </a:pPr>
            <a:r>
              <a:rPr lang="en-US" sz="1600" dirty="0">
                <a:latin typeface="Arial" panose="020B0604020202020204" pitchFamily="34" charset="0"/>
                <a:cs typeface="Arial" panose="020B0604020202020204" pitchFamily="34" charset="0"/>
              </a:rPr>
              <a:t>Excel file (field definition, first draft) to search</a:t>
            </a:r>
          </a:p>
          <a:p>
            <a:pPr lvl="3">
              <a:lnSpc>
                <a:spcPct val="120000"/>
              </a:lnSpc>
            </a:pPr>
            <a:r>
              <a:rPr lang="en-US" sz="1600" dirty="0">
                <a:latin typeface="Arial" panose="020B0604020202020204" pitchFamily="34" charset="0"/>
                <a:cs typeface="Arial" panose="020B0604020202020204" pitchFamily="34" charset="0"/>
              </a:rPr>
              <a:t>Single material data sheet</a:t>
            </a:r>
          </a:p>
        </p:txBody>
      </p:sp>
    </p:spTree>
    <p:extLst>
      <p:ext uri="{BB962C8B-B14F-4D97-AF65-F5344CB8AC3E}">
        <p14:creationId xmlns:p14="http://schemas.microsoft.com/office/powerpoint/2010/main" val="17254075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Elipse 42"/>
          <p:cNvSpPr/>
          <p:nvPr/>
        </p:nvSpPr>
        <p:spPr>
          <a:xfrm>
            <a:off x="6258119" y="3384532"/>
            <a:ext cx="3690000" cy="298800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88"/>
          </a:p>
        </p:txBody>
      </p:sp>
      <p:pic>
        <p:nvPicPr>
          <p:cNvPr id="42" name="Afbeelding 2"/>
          <p:cNvPicPr>
            <a:picLocks noChangeAspect="1"/>
          </p:cNvPicPr>
          <p:nvPr/>
        </p:nvPicPr>
        <p:blipFill rotWithShape="1">
          <a:blip r:embed="rId2" cstate="screen">
            <a:clrChange>
              <a:clrFrom>
                <a:srgbClr val="FBFBF4"/>
              </a:clrFrom>
              <a:clrTo>
                <a:srgbClr val="FBFBF4">
                  <a:alpha val="0"/>
                </a:srgbClr>
              </a:clrTo>
            </a:clrChange>
            <a:extLst>
              <a:ext uri="{28A0092B-C50C-407E-A947-70E740481C1C}">
                <a14:useLocalDpi xmlns:a14="http://schemas.microsoft.com/office/drawing/2010/main"/>
              </a:ext>
            </a:extLst>
          </a:blip>
          <a:srcRect/>
          <a:stretch/>
        </p:blipFill>
        <p:spPr>
          <a:xfrm>
            <a:off x="9134194" y="2801201"/>
            <a:ext cx="2561176" cy="2879674"/>
          </a:xfrm>
          <a:prstGeom prst="rect">
            <a:avLst/>
          </a:prstGeom>
        </p:spPr>
      </p:pic>
      <p:sp>
        <p:nvSpPr>
          <p:cNvPr id="7" name="Elipse 6"/>
          <p:cNvSpPr/>
          <p:nvPr/>
        </p:nvSpPr>
        <p:spPr>
          <a:xfrm>
            <a:off x="266873" y="1326828"/>
            <a:ext cx="3688809" cy="29867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88"/>
          </a:p>
        </p:txBody>
      </p:sp>
      <p:sp>
        <p:nvSpPr>
          <p:cNvPr id="30" name="CuadroTexto 29"/>
          <p:cNvSpPr txBox="1"/>
          <p:nvPr/>
        </p:nvSpPr>
        <p:spPr>
          <a:xfrm>
            <a:off x="38124" y="348523"/>
            <a:ext cx="4177366" cy="795859"/>
          </a:xfrm>
          <a:prstGeom prst="rect">
            <a:avLst/>
          </a:prstGeom>
          <a:solidFill>
            <a:srgbClr val="0070C0"/>
          </a:solidFill>
        </p:spPr>
        <p:txBody>
          <a:bodyPr wrap="square" rtlCol="0">
            <a:spAutoFit/>
          </a:bodyPr>
          <a:lstStyle/>
          <a:p>
            <a:pPr algn="ctr"/>
            <a:r>
              <a:rPr lang="es-ES" sz="2286" b="1" dirty="0">
                <a:solidFill>
                  <a:schemeClr val="bg1"/>
                </a:solidFill>
                <a:latin typeface="Arial Narrow" panose="020B0606020202030204" pitchFamily="34" charset="0"/>
              </a:rPr>
              <a:t>5.1.1ª_Circular Economy</a:t>
            </a:r>
          </a:p>
          <a:p>
            <a:pPr algn="ctr"/>
            <a:r>
              <a:rPr lang="es-ES" sz="2286" b="1" dirty="0" err="1">
                <a:solidFill>
                  <a:schemeClr val="bg1">
                    <a:lumMod val="85000"/>
                  </a:schemeClr>
                </a:solidFill>
                <a:latin typeface="Arial Narrow" panose="020B0606020202030204" pitchFamily="34" charset="0"/>
              </a:rPr>
              <a:t>Design</a:t>
            </a:r>
            <a:r>
              <a:rPr lang="es-ES" sz="2286" b="1" dirty="0">
                <a:solidFill>
                  <a:schemeClr val="bg1">
                    <a:lumMod val="85000"/>
                  </a:schemeClr>
                </a:solidFill>
                <a:latin typeface="Arial Narrow" panose="020B0606020202030204" pitchFamily="34" charset="0"/>
              </a:rPr>
              <a:t> </a:t>
            </a:r>
            <a:r>
              <a:rPr lang="es-ES" sz="2286" b="1" dirty="0" err="1" smtClean="0">
                <a:solidFill>
                  <a:schemeClr val="bg1">
                    <a:lumMod val="85000"/>
                  </a:schemeClr>
                </a:solidFill>
                <a:latin typeface="Arial Narrow" panose="020B0606020202030204" pitchFamily="34" charset="0"/>
              </a:rPr>
              <a:t>Requirements</a:t>
            </a:r>
            <a:endParaRPr lang="es-ES" sz="2286" b="1" dirty="0">
              <a:solidFill>
                <a:schemeClr val="bg1">
                  <a:lumMod val="85000"/>
                </a:schemeClr>
              </a:solidFill>
              <a:latin typeface="Arial Narrow" panose="020B0606020202030204" pitchFamily="34" charset="0"/>
            </a:endParaRPr>
          </a:p>
        </p:txBody>
      </p:sp>
      <p:grpSp>
        <p:nvGrpSpPr>
          <p:cNvPr id="2" name="Grupo 1"/>
          <p:cNvGrpSpPr/>
          <p:nvPr/>
        </p:nvGrpSpPr>
        <p:grpSpPr>
          <a:xfrm>
            <a:off x="6495345" y="3833083"/>
            <a:ext cx="3767298" cy="1607104"/>
            <a:chOff x="11044656" y="5542134"/>
            <a:chExt cx="5274217" cy="2249945"/>
          </a:xfrm>
        </p:grpSpPr>
        <p:sp>
          <p:nvSpPr>
            <p:cNvPr id="34" name="CuadroTexto 33"/>
            <p:cNvSpPr txBox="1"/>
            <p:nvPr/>
          </p:nvSpPr>
          <p:spPr>
            <a:xfrm>
              <a:off x="11044656" y="5542134"/>
              <a:ext cx="2169160" cy="1680460"/>
            </a:xfrm>
            <a:prstGeom prst="rect">
              <a:avLst/>
            </a:prstGeom>
            <a:noFill/>
          </p:spPr>
          <p:txBody>
            <a:bodyPr wrap="square" rtlCol="0">
              <a:spAutoFit/>
            </a:bodyPr>
            <a:lstStyle/>
            <a:p>
              <a:r>
                <a:rPr lang="es-ES" sz="7200" dirty="0">
                  <a:solidFill>
                    <a:srgbClr val="0070C0"/>
                  </a:solidFill>
                  <a:latin typeface="Arial" panose="020B0604020202020204" pitchFamily="34" charset="0"/>
                  <a:cs typeface="Arial" panose="020B0604020202020204" pitchFamily="34" charset="0"/>
                </a:rPr>
                <a:t>3.</a:t>
              </a:r>
            </a:p>
          </p:txBody>
        </p:sp>
        <p:sp>
          <p:nvSpPr>
            <p:cNvPr id="35" name="CuadroTexto 34"/>
            <p:cNvSpPr txBox="1"/>
            <p:nvPr/>
          </p:nvSpPr>
          <p:spPr>
            <a:xfrm>
              <a:off x="12078185" y="7016482"/>
              <a:ext cx="1999452" cy="775597"/>
            </a:xfrm>
            <a:prstGeom prst="rect">
              <a:avLst/>
            </a:prstGeom>
            <a:noFill/>
          </p:spPr>
          <p:txBody>
            <a:bodyPr wrap="square" rtlCol="0">
              <a:spAutoFit/>
            </a:bodyPr>
            <a:lstStyle/>
            <a:p>
              <a:pPr lvl="0"/>
              <a:r>
                <a:rPr lang="en-GB" sz="750" dirty="0">
                  <a:latin typeface="Arial" panose="020B0604020202020204" pitchFamily="34" charset="0"/>
                  <a:cs typeface="Arial" panose="020B0604020202020204" pitchFamily="34" charset="0"/>
                </a:rPr>
                <a:t>…to guarantee they are safely recovered at the end of use cycle.</a:t>
              </a:r>
              <a:endParaRPr lang="en-GB" sz="750" i="1" dirty="0">
                <a:latin typeface="Arial" panose="020B0604020202020204" pitchFamily="34" charset="0"/>
                <a:cs typeface="Arial" panose="020B0604020202020204" pitchFamily="34" charset="0"/>
              </a:endParaRPr>
            </a:p>
            <a:p>
              <a:r>
                <a:rPr lang="en-GB" sz="750" dirty="0">
                  <a:latin typeface="Arial" panose="020B0604020202020204" pitchFamily="34" charset="0"/>
                  <a:cs typeface="Arial" panose="020B0604020202020204" pitchFamily="34" charset="0"/>
                </a:rPr>
                <a:t> </a:t>
              </a:r>
              <a:r>
                <a:rPr lang="en-GB" sz="750" i="1" dirty="0" smtClean="0">
                  <a:latin typeface="Arial" panose="020B0604020202020204" pitchFamily="34" charset="0"/>
                  <a:cs typeface="Arial" panose="020B0604020202020204" pitchFamily="34" charset="0"/>
                </a:rPr>
                <a:t>Example</a:t>
              </a:r>
              <a:r>
                <a:rPr lang="en-GB" sz="750" i="1" dirty="0">
                  <a:latin typeface="Arial" panose="020B0604020202020204" pitchFamily="34" charset="0"/>
                  <a:cs typeface="Arial" panose="020B0604020202020204" pitchFamily="34" charset="0"/>
                </a:rPr>
                <a:t>: steel</a:t>
              </a:r>
            </a:p>
          </p:txBody>
        </p:sp>
        <p:sp>
          <p:nvSpPr>
            <p:cNvPr id="41" name="CuadroTexto 40"/>
            <p:cNvSpPr txBox="1"/>
            <p:nvPr/>
          </p:nvSpPr>
          <p:spPr>
            <a:xfrm>
              <a:off x="12148289" y="5828360"/>
              <a:ext cx="4170584" cy="1237004"/>
            </a:xfrm>
            <a:prstGeom prst="rect">
              <a:avLst/>
            </a:prstGeom>
            <a:noFill/>
          </p:spPr>
          <p:txBody>
            <a:bodyPr wrap="square" rtlCol="0">
              <a:spAutoFit/>
            </a:bodyPr>
            <a:lstStyle/>
            <a:p>
              <a:r>
                <a:rPr lang="en-GB" sz="2571" b="1" dirty="0">
                  <a:solidFill>
                    <a:srgbClr val="0070C0"/>
                  </a:solidFill>
                  <a:latin typeface="Arial" panose="020B0604020202020204" pitchFamily="34" charset="0"/>
                  <a:cs typeface="Arial" panose="020B0604020202020204" pitchFamily="34" charset="0"/>
                </a:rPr>
                <a:t>Keep track on scarce materials</a:t>
              </a:r>
            </a:p>
          </p:txBody>
        </p:sp>
      </p:grpSp>
      <p:grpSp>
        <p:nvGrpSpPr>
          <p:cNvPr id="12" name="11 Grupo"/>
          <p:cNvGrpSpPr/>
          <p:nvPr/>
        </p:nvGrpSpPr>
        <p:grpSpPr>
          <a:xfrm>
            <a:off x="488052" y="1494215"/>
            <a:ext cx="3562226" cy="2530700"/>
            <a:chOff x="5019436" y="5218958"/>
            <a:chExt cx="4987116" cy="3542981"/>
          </a:xfrm>
        </p:grpSpPr>
        <p:sp>
          <p:nvSpPr>
            <p:cNvPr id="27" name="Flecha abajo 26"/>
            <p:cNvSpPr/>
            <p:nvPr/>
          </p:nvSpPr>
          <p:spPr>
            <a:xfrm>
              <a:off x="5452213" y="7393104"/>
              <a:ext cx="1221053" cy="1313046"/>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86"/>
            </a:p>
          </p:txBody>
        </p:sp>
        <p:sp>
          <p:nvSpPr>
            <p:cNvPr id="36" name="CuadroTexto 35"/>
            <p:cNvSpPr txBox="1"/>
            <p:nvPr/>
          </p:nvSpPr>
          <p:spPr>
            <a:xfrm>
              <a:off x="5019436" y="5218958"/>
              <a:ext cx="2169160" cy="1680461"/>
            </a:xfrm>
            <a:prstGeom prst="rect">
              <a:avLst/>
            </a:prstGeom>
            <a:noFill/>
          </p:spPr>
          <p:txBody>
            <a:bodyPr wrap="square" rtlCol="0">
              <a:spAutoFit/>
            </a:bodyPr>
            <a:lstStyle/>
            <a:p>
              <a:r>
                <a:rPr lang="es-ES" sz="7200" dirty="0">
                  <a:solidFill>
                    <a:srgbClr val="0070C0"/>
                  </a:solidFill>
                  <a:latin typeface="Arial" panose="020B0604020202020204" pitchFamily="34" charset="0"/>
                  <a:cs typeface="Arial" panose="020B0604020202020204" pitchFamily="34" charset="0"/>
                </a:rPr>
                <a:t>1.</a:t>
              </a:r>
            </a:p>
          </p:txBody>
        </p:sp>
        <p:sp>
          <p:nvSpPr>
            <p:cNvPr id="37" name="CuadroTexto 36"/>
            <p:cNvSpPr txBox="1"/>
            <p:nvPr/>
          </p:nvSpPr>
          <p:spPr>
            <a:xfrm>
              <a:off x="6128821" y="5463425"/>
              <a:ext cx="2774097" cy="1237005"/>
            </a:xfrm>
            <a:prstGeom prst="rect">
              <a:avLst/>
            </a:prstGeom>
            <a:noFill/>
          </p:spPr>
          <p:txBody>
            <a:bodyPr wrap="square" rtlCol="0">
              <a:spAutoFit/>
            </a:bodyPr>
            <a:lstStyle/>
            <a:p>
              <a:r>
                <a:rPr lang="en-GB" sz="2571" b="1" dirty="0">
                  <a:solidFill>
                    <a:srgbClr val="0070C0"/>
                  </a:solidFill>
                  <a:latin typeface="Arial" panose="020B0604020202020204" pitchFamily="34" charset="0"/>
                  <a:cs typeface="Arial" panose="020B0604020202020204" pitchFamily="34" charset="0"/>
                </a:rPr>
                <a:t>Use safe materials</a:t>
              </a:r>
            </a:p>
          </p:txBody>
        </p:sp>
        <p:sp>
          <p:nvSpPr>
            <p:cNvPr id="38" name="CuadroTexto 37"/>
            <p:cNvSpPr txBox="1"/>
            <p:nvPr/>
          </p:nvSpPr>
          <p:spPr>
            <a:xfrm>
              <a:off x="5457647" y="6693679"/>
              <a:ext cx="4548905" cy="2068260"/>
            </a:xfrm>
            <a:prstGeom prst="rect">
              <a:avLst/>
            </a:prstGeom>
            <a:noFill/>
          </p:spPr>
          <p:txBody>
            <a:bodyPr wrap="square" rtlCol="0">
              <a:spAutoFit/>
            </a:bodyPr>
            <a:lstStyle/>
            <a:p>
              <a:pPr lvl="0"/>
              <a:r>
                <a:rPr lang="en-US" sz="750" dirty="0">
                  <a:latin typeface="Arial" panose="020B0604020202020204" pitchFamily="34" charset="0"/>
                  <a:cs typeface="Arial" panose="020B0604020202020204" pitchFamily="34" charset="0"/>
                </a:rPr>
                <a:t>Design with materials that are safe for the humans &amp; the environment whenever they are used. Safe during manufacturing, use (intentional &amp; unintentional), recycling, as well as if they end up in nature.</a:t>
              </a:r>
            </a:p>
            <a:p>
              <a:pPr lvl="0"/>
              <a:endParaRPr lang="en-US" sz="750" dirty="0">
                <a:latin typeface="Arial" panose="020B0604020202020204" pitchFamily="34" charset="0"/>
                <a:cs typeface="Arial" panose="020B0604020202020204" pitchFamily="34" charset="0"/>
              </a:endParaRPr>
            </a:p>
            <a:p>
              <a:pPr lvl="2"/>
              <a:r>
                <a:rPr lang="en-US" sz="750" dirty="0">
                  <a:latin typeface="Arial" panose="020B0604020202020204" pitchFamily="34" charset="0"/>
                  <a:cs typeface="Arial" panose="020B0604020202020204" pitchFamily="34" charset="0"/>
                </a:rPr>
                <a:t>Use products free of C2C banned substances</a:t>
              </a:r>
            </a:p>
            <a:p>
              <a:pPr lvl="2"/>
              <a:endParaRPr lang="en-US" sz="750" dirty="0">
                <a:latin typeface="Arial" panose="020B0604020202020204" pitchFamily="34" charset="0"/>
                <a:cs typeface="Arial" panose="020B0604020202020204" pitchFamily="34" charset="0"/>
              </a:endParaRPr>
            </a:p>
            <a:p>
              <a:pPr lvl="2"/>
              <a:r>
                <a:rPr lang="en-US" sz="750" dirty="0">
                  <a:latin typeface="Arial" panose="020B0604020202020204" pitchFamily="34" charset="0"/>
                  <a:cs typeface="Arial" panose="020B0604020202020204" pitchFamily="34" charset="0"/>
                </a:rPr>
                <a:t>At least prevent the exposure to toxic components</a:t>
              </a:r>
            </a:p>
            <a:p>
              <a:pPr lvl="2"/>
              <a:endParaRPr lang="en-US" sz="750" dirty="0">
                <a:latin typeface="Arial" panose="020B0604020202020204" pitchFamily="34" charset="0"/>
                <a:cs typeface="Arial" panose="020B0604020202020204" pitchFamily="34" charset="0"/>
              </a:endParaRPr>
            </a:p>
            <a:p>
              <a:pPr lvl="2"/>
              <a:r>
                <a:rPr lang="en-US" sz="750" dirty="0">
                  <a:latin typeface="Arial" panose="020B0604020202020204" pitchFamily="34" charset="0"/>
                  <a:cs typeface="Arial" panose="020B0604020202020204" pitchFamily="34" charset="0"/>
                </a:rPr>
                <a:t>Avoid &amp; phase out all toxic components</a:t>
              </a:r>
            </a:p>
            <a:p>
              <a:pPr lvl="2"/>
              <a:endParaRPr lang="en-US" sz="750" dirty="0">
                <a:latin typeface="Arial" panose="020B0604020202020204" pitchFamily="34" charset="0"/>
                <a:cs typeface="Arial" panose="020B0604020202020204" pitchFamily="34" charset="0"/>
              </a:endParaRPr>
            </a:p>
            <a:p>
              <a:pPr lvl="2"/>
              <a:r>
                <a:rPr lang="en-US" sz="750" dirty="0">
                  <a:latin typeface="Arial" panose="020B0604020202020204" pitchFamily="34" charset="0"/>
                  <a:cs typeface="Arial" panose="020B0604020202020204" pitchFamily="34" charset="0"/>
                </a:rPr>
                <a:t>Use C2C </a:t>
              </a:r>
              <a:r>
                <a:rPr lang="en-US" sz="750" dirty="0" err="1">
                  <a:latin typeface="Arial" panose="020B0604020202020204" pitchFamily="34" charset="0"/>
                  <a:cs typeface="Arial" panose="020B0604020202020204" pitchFamily="34" charset="0"/>
                </a:rPr>
                <a:t>Certified</a:t>
              </a:r>
              <a:r>
                <a:rPr lang="en-US" sz="750" baseline="30000" dirty="0" err="1">
                  <a:latin typeface="Arial" panose="020B0604020202020204" pitchFamily="34" charset="0"/>
                  <a:cs typeface="Arial" panose="020B0604020202020204" pitchFamily="34" charset="0"/>
                </a:rPr>
                <a:t>TM</a:t>
              </a:r>
              <a:r>
                <a:rPr lang="en-US" sz="750" dirty="0">
                  <a:latin typeface="Arial" panose="020B0604020202020204" pitchFamily="34" charset="0"/>
                  <a:cs typeface="Arial" panose="020B0604020202020204" pitchFamily="34" charset="0"/>
                </a:rPr>
                <a:t> products</a:t>
              </a:r>
            </a:p>
            <a:p>
              <a:endParaRPr lang="en-GB" sz="750" dirty="0">
                <a:latin typeface="Arial" panose="020B0604020202020204" pitchFamily="34" charset="0"/>
                <a:cs typeface="Arial" panose="020B0604020202020204" pitchFamily="34" charset="0"/>
              </a:endParaRPr>
            </a:p>
          </p:txBody>
        </p:sp>
        <p:sp>
          <p:nvSpPr>
            <p:cNvPr id="39" name="CuadroTexto 38"/>
            <p:cNvSpPr txBox="1"/>
            <p:nvPr/>
          </p:nvSpPr>
          <p:spPr>
            <a:xfrm>
              <a:off x="5821567" y="7299494"/>
              <a:ext cx="464941" cy="683136"/>
            </a:xfrm>
            <a:prstGeom prst="rect">
              <a:avLst/>
            </a:prstGeom>
            <a:noFill/>
          </p:spPr>
          <p:txBody>
            <a:bodyPr wrap="square" rtlCol="0">
              <a:spAutoFit/>
            </a:bodyPr>
            <a:lstStyle/>
            <a:p>
              <a:pPr algn="ctr"/>
              <a:r>
                <a:rPr lang="es-ES" sz="2571" b="1" dirty="0">
                  <a:solidFill>
                    <a:schemeClr val="bg1"/>
                  </a:solidFill>
                </a:rPr>
                <a:t>-</a:t>
              </a:r>
            </a:p>
          </p:txBody>
        </p:sp>
        <p:sp>
          <p:nvSpPr>
            <p:cNvPr id="40" name="CuadroTexto 39"/>
            <p:cNvSpPr txBox="1"/>
            <p:nvPr/>
          </p:nvSpPr>
          <p:spPr>
            <a:xfrm>
              <a:off x="5821567" y="8057072"/>
              <a:ext cx="464941" cy="683136"/>
            </a:xfrm>
            <a:prstGeom prst="rect">
              <a:avLst/>
            </a:prstGeom>
            <a:noFill/>
          </p:spPr>
          <p:txBody>
            <a:bodyPr wrap="square" rtlCol="0">
              <a:spAutoFit/>
            </a:bodyPr>
            <a:lstStyle/>
            <a:p>
              <a:pPr algn="ctr"/>
              <a:r>
                <a:rPr lang="es-ES" sz="2571" b="1" dirty="0">
                  <a:solidFill>
                    <a:schemeClr val="bg1"/>
                  </a:solidFill>
                </a:rPr>
                <a:t>+</a:t>
              </a:r>
            </a:p>
          </p:txBody>
        </p:sp>
      </p:grpSp>
      <p:sp>
        <p:nvSpPr>
          <p:cNvPr id="24" name="CuadroTexto 23">
            <a:extLst>
              <a:ext uri="{FF2B5EF4-FFF2-40B4-BE49-F238E27FC236}">
                <a16:creationId xmlns:a16="http://schemas.microsoft.com/office/drawing/2014/main" id="{962C0F13-3886-4E5E-9822-03F4736AB95A}"/>
              </a:ext>
            </a:extLst>
          </p:cNvPr>
          <p:cNvSpPr txBox="1"/>
          <p:nvPr/>
        </p:nvSpPr>
        <p:spPr>
          <a:xfrm>
            <a:off x="7438715" y="5404833"/>
            <a:ext cx="2147021" cy="784830"/>
          </a:xfrm>
          <a:prstGeom prst="rect">
            <a:avLst/>
          </a:prstGeom>
          <a:noFill/>
        </p:spPr>
        <p:txBody>
          <a:bodyPr wrap="square" rtlCol="0">
            <a:spAutoFit/>
          </a:bodyPr>
          <a:lstStyle/>
          <a:p>
            <a:pPr lvl="0"/>
            <a:r>
              <a:rPr lang="en-GB" sz="750" dirty="0">
                <a:latin typeface="Arial" panose="020B0604020202020204" pitchFamily="34" charset="0"/>
                <a:cs typeface="Arial" panose="020B0604020202020204" pitchFamily="34" charset="0"/>
              </a:rPr>
              <a:t>Many materials commonly used, are in stock for less than 25 years, with current consumption yields. These are scarce materials. Track them to avoid to lose the control on them is critical in a circular economy. </a:t>
            </a:r>
          </a:p>
        </p:txBody>
      </p:sp>
      <p:grpSp>
        <p:nvGrpSpPr>
          <p:cNvPr id="26" name="Grupo 1"/>
          <p:cNvGrpSpPr/>
          <p:nvPr/>
        </p:nvGrpSpPr>
        <p:grpSpPr>
          <a:xfrm>
            <a:off x="2927742" y="3632839"/>
            <a:ext cx="3022879" cy="2198912"/>
            <a:chOff x="5695515" y="2999846"/>
            <a:chExt cx="4232028" cy="3078476"/>
          </a:xfrm>
        </p:grpSpPr>
        <p:sp>
          <p:nvSpPr>
            <p:cNvPr id="28" name="Flecha abajo 19"/>
            <p:cNvSpPr/>
            <p:nvPr/>
          </p:nvSpPr>
          <p:spPr>
            <a:xfrm>
              <a:off x="7136479" y="4817831"/>
              <a:ext cx="1221053" cy="1248894"/>
            </a:xfrm>
            <a:prstGeom prst="down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86"/>
            </a:p>
          </p:txBody>
        </p:sp>
        <p:sp>
          <p:nvSpPr>
            <p:cNvPr id="29" name="CuadroTexto 20"/>
            <p:cNvSpPr txBox="1"/>
            <p:nvPr/>
          </p:nvSpPr>
          <p:spPr>
            <a:xfrm>
              <a:off x="5695515" y="2999846"/>
              <a:ext cx="1415181" cy="1052621"/>
            </a:xfrm>
            <a:prstGeom prst="rect">
              <a:avLst/>
            </a:prstGeom>
            <a:noFill/>
          </p:spPr>
          <p:txBody>
            <a:bodyPr wrap="square" rtlCol="0">
              <a:spAutoFit/>
            </a:bodyPr>
            <a:lstStyle/>
            <a:p>
              <a:r>
                <a:rPr lang="es-ES" sz="4286" spc="-214" dirty="0">
                  <a:solidFill>
                    <a:srgbClr val="1199FF"/>
                  </a:solidFill>
                  <a:latin typeface="Arial" panose="020B0604020202020204" pitchFamily="34" charset="0"/>
                  <a:cs typeface="Arial" panose="020B0604020202020204" pitchFamily="34" charset="0"/>
                </a:rPr>
                <a:t>1.1.</a:t>
              </a:r>
            </a:p>
          </p:txBody>
        </p:sp>
        <p:sp>
          <p:nvSpPr>
            <p:cNvPr id="31" name="CuadroTexto 21"/>
            <p:cNvSpPr txBox="1"/>
            <p:nvPr/>
          </p:nvSpPr>
          <p:spPr>
            <a:xfrm>
              <a:off x="6922723" y="3158379"/>
              <a:ext cx="3004820" cy="813480"/>
            </a:xfrm>
            <a:prstGeom prst="rect">
              <a:avLst/>
            </a:prstGeom>
            <a:noFill/>
          </p:spPr>
          <p:txBody>
            <a:bodyPr wrap="square" rtlCol="0">
              <a:spAutoFit/>
            </a:bodyPr>
            <a:lstStyle/>
            <a:p>
              <a:r>
                <a:rPr lang="en-GB" sz="1588" b="1" dirty="0">
                  <a:solidFill>
                    <a:srgbClr val="1199FF"/>
                  </a:solidFill>
                  <a:latin typeface="Arial" panose="020B0604020202020204" pitchFamily="34" charset="0"/>
                  <a:cs typeface="Arial" panose="020B0604020202020204" pitchFamily="34" charset="0"/>
                </a:rPr>
                <a:t>Use C2C Certified™ criteria</a:t>
              </a:r>
            </a:p>
          </p:txBody>
        </p:sp>
        <p:sp>
          <p:nvSpPr>
            <p:cNvPr id="32" name="CuadroTexto 22"/>
            <p:cNvSpPr txBox="1"/>
            <p:nvPr/>
          </p:nvSpPr>
          <p:spPr>
            <a:xfrm>
              <a:off x="7510750" y="3891325"/>
              <a:ext cx="2323107" cy="2068259"/>
            </a:xfrm>
            <a:prstGeom prst="rect">
              <a:avLst/>
            </a:prstGeom>
            <a:noFill/>
          </p:spPr>
          <p:txBody>
            <a:bodyPr wrap="square" rtlCol="0">
              <a:spAutoFit/>
            </a:bodyPr>
            <a:lstStyle/>
            <a:p>
              <a:pPr lvl="0"/>
              <a:r>
                <a:rPr lang="en-US" sz="750" dirty="0">
                  <a:latin typeface="Arial" panose="020B0604020202020204" pitchFamily="34" charset="0"/>
                  <a:cs typeface="Arial" panose="020B0604020202020204" pitchFamily="34" charset="0"/>
                </a:rPr>
                <a:t>To find preferred materials, we will use a standardized and world –wide recognized methodology: </a:t>
              </a:r>
            </a:p>
            <a:p>
              <a:pPr lvl="0" algn="r"/>
              <a:r>
                <a:rPr lang="en-US" sz="750" dirty="0">
                  <a:solidFill>
                    <a:schemeClr val="accent1">
                      <a:lumMod val="75000"/>
                    </a:schemeClr>
                  </a:solidFill>
                  <a:latin typeface="Arial" panose="020B0604020202020204" pitchFamily="34" charset="0"/>
                  <a:cs typeface="Arial" panose="020B0604020202020204" pitchFamily="34" charset="0"/>
                </a:rPr>
                <a:t>Cradle to </a:t>
              </a:r>
              <a:r>
                <a:rPr lang="en-US" sz="750" dirty="0" err="1">
                  <a:solidFill>
                    <a:schemeClr val="accent1">
                      <a:lumMod val="75000"/>
                    </a:schemeClr>
                  </a:solidFill>
                  <a:latin typeface="Arial" panose="020B0604020202020204" pitchFamily="34" charset="0"/>
                  <a:cs typeface="Arial" panose="020B0604020202020204" pitchFamily="34" charset="0"/>
                </a:rPr>
                <a:t>Cradle</a:t>
              </a:r>
              <a:r>
                <a:rPr lang="en-US" sz="750" baseline="30000" dirty="0" err="1">
                  <a:solidFill>
                    <a:schemeClr val="accent1">
                      <a:lumMod val="75000"/>
                    </a:schemeClr>
                  </a:solidFill>
                  <a:latin typeface="Arial" panose="020B0604020202020204" pitchFamily="34" charset="0"/>
                  <a:cs typeface="Arial" panose="020B0604020202020204" pitchFamily="34" charset="0"/>
                </a:rPr>
                <a:t>CM</a:t>
              </a:r>
              <a:r>
                <a:rPr lang="en-US" sz="750" baseline="30000" dirty="0">
                  <a:solidFill>
                    <a:schemeClr val="accent1">
                      <a:lumMod val="75000"/>
                    </a:schemeClr>
                  </a:solidFill>
                  <a:latin typeface="Arial" panose="020B0604020202020204" pitchFamily="34" charset="0"/>
                  <a:cs typeface="Arial" panose="020B0604020202020204" pitchFamily="34" charset="0"/>
                </a:rPr>
                <a:t> </a:t>
              </a:r>
              <a:r>
                <a:rPr lang="en-US" sz="750" dirty="0">
                  <a:solidFill>
                    <a:schemeClr val="accent1">
                      <a:lumMod val="75000"/>
                    </a:schemeClr>
                  </a:solidFill>
                  <a:latin typeface="Arial" panose="020B0604020202020204" pitchFamily="34" charset="0"/>
                  <a:cs typeface="Arial" panose="020B0604020202020204" pitchFamily="34" charset="0"/>
                </a:rPr>
                <a:t>Products Certified Standard</a:t>
              </a:r>
            </a:p>
            <a:p>
              <a:pPr lvl="0"/>
              <a:endParaRPr lang="en-US" sz="750" dirty="0">
                <a:solidFill>
                  <a:schemeClr val="accent1">
                    <a:lumMod val="75000"/>
                  </a:schemeClr>
                </a:solidFill>
                <a:latin typeface="Arial" panose="020B0604020202020204" pitchFamily="34" charset="0"/>
                <a:cs typeface="Arial" panose="020B0604020202020204" pitchFamily="34" charset="0"/>
              </a:endParaRPr>
            </a:p>
            <a:p>
              <a:pPr lvl="1"/>
              <a:r>
                <a:rPr lang="en-US" sz="750" dirty="0">
                  <a:latin typeface="Arial" panose="020B0604020202020204" pitchFamily="34" charset="0"/>
                  <a:cs typeface="Arial" panose="020B0604020202020204" pitchFamily="34" charset="0"/>
                </a:rPr>
                <a:t>BASIC</a:t>
              </a:r>
            </a:p>
            <a:p>
              <a:pPr lvl="1"/>
              <a:endParaRPr lang="en-US" sz="750" dirty="0">
                <a:latin typeface="Arial" panose="020B0604020202020204" pitchFamily="34" charset="0"/>
                <a:cs typeface="Arial" panose="020B0604020202020204" pitchFamily="34" charset="0"/>
              </a:endParaRPr>
            </a:p>
            <a:p>
              <a:pPr lvl="1"/>
              <a:r>
                <a:rPr lang="en-US" sz="750" dirty="0">
                  <a:latin typeface="Arial" panose="020B0604020202020204" pitchFamily="34" charset="0"/>
                  <a:cs typeface="Arial" panose="020B0604020202020204" pitchFamily="34" charset="0"/>
                </a:rPr>
                <a:t>BRONZE / SILVER</a:t>
              </a:r>
            </a:p>
            <a:p>
              <a:pPr lvl="1"/>
              <a:endParaRPr lang="en-GB" sz="750" dirty="0">
                <a:latin typeface="Arial" panose="020B0604020202020204" pitchFamily="34" charset="0"/>
                <a:cs typeface="Arial" panose="020B0604020202020204" pitchFamily="34" charset="0"/>
              </a:endParaRPr>
            </a:p>
            <a:p>
              <a:pPr lvl="1"/>
              <a:r>
                <a:rPr lang="en-GB" sz="750" dirty="0">
                  <a:latin typeface="Arial" panose="020B0604020202020204" pitchFamily="34" charset="0"/>
                  <a:cs typeface="Arial" panose="020B0604020202020204" pitchFamily="34" charset="0"/>
                </a:rPr>
                <a:t>Optimized: GOLD / PLATINUM</a:t>
              </a:r>
              <a:endParaRPr lang="en-US" sz="750" dirty="0">
                <a:latin typeface="Arial" panose="020B0604020202020204" pitchFamily="34" charset="0"/>
                <a:cs typeface="Arial" panose="020B0604020202020204" pitchFamily="34" charset="0"/>
              </a:endParaRPr>
            </a:p>
          </p:txBody>
        </p:sp>
        <p:sp>
          <p:nvSpPr>
            <p:cNvPr id="33" name="CuadroTexto 23"/>
            <p:cNvSpPr txBox="1"/>
            <p:nvPr/>
          </p:nvSpPr>
          <p:spPr>
            <a:xfrm>
              <a:off x="7518703" y="4651347"/>
              <a:ext cx="464941" cy="683136"/>
            </a:xfrm>
            <a:prstGeom prst="rect">
              <a:avLst/>
            </a:prstGeom>
            <a:noFill/>
          </p:spPr>
          <p:txBody>
            <a:bodyPr wrap="square" rtlCol="0">
              <a:spAutoFit/>
            </a:bodyPr>
            <a:lstStyle/>
            <a:p>
              <a:pPr algn="ctr"/>
              <a:r>
                <a:rPr lang="es-ES" sz="2571" b="1" dirty="0">
                  <a:solidFill>
                    <a:schemeClr val="bg1"/>
                  </a:solidFill>
                </a:rPr>
                <a:t>-</a:t>
              </a:r>
            </a:p>
          </p:txBody>
        </p:sp>
        <p:sp>
          <p:nvSpPr>
            <p:cNvPr id="44" name="CuadroTexto 24"/>
            <p:cNvSpPr txBox="1"/>
            <p:nvPr/>
          </p:nvSpPr>
          <p:spPr>
            <a:xfrm>
              <a:off x="7518703" y="5395186"/>
              <a:ext cx="464941" cy="683136"/>
            </a:xfrm>
            <a:prstGeom prst="rect">
              <a:avLst/>
            </a:prstGeom>
            <a:noFill/>
          </p:spPr>
          <p:txBody>
            <a:bodyPr wrap="square" rtlCol="0">
              <a:spAutoFit/>
            </a:bodyPr>
            <a:lstStyle/>
            <a:p>
              <a:pPr algn="ctr"/>
              <a:r>
                <a:rPr lang="es-ES" sz="2571" b="1" dirty="0">
                  <a:solidFill>
                    <a:schemeClr val="bg1"/>
                  </a:solidFill>
                </a:rPr>
                <a:t>+</a:t>
              </a:r>
            </a:p>
          </p:txBody>
        </p:sp>
        <p:pic>
          <p:nvPicPr>
            <p:cNvPr id="45" name="Imagen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82423" y="4520949"/>
              <a:ext cx="1188186" cy="959688"/>
            </a:xfrm>
            <a:prstGeom prst="rect">
              <a:avLst/>
            </a:prstGeom>
          </p:spPr>
        </p:pic>
      </p:grpSp>
      <p:grpSp>
        <p:nvGrpSpPr>
          <p:cNvPr id="15" name="14 Grupo"/>
          <p:cNvGrpSpPr/>
          <p:nvPr/>
        </p:nvGrpSpPr>
        <p:grpSpPr>
          <a:xfrm>
            <a:off x="6806686" y="257474"/>
            <a:ext cx="4316248" cy="2492466"/>
            <a:chOff x="8106037" y="830169"/>
            <a:chExt cx="6042747" cy="3489454"/>
          </a:xfrm>
        </p:grpSpPr>
        <p:sp>
          <p:nvSpPr>
            <p:cNvPr id="46" name="CuadroTexto 14"/>
            <p:cNvSpPr txBox="1"/>
            <p:nvPr/>
          </p:nvSpPr>
          <p:spPr>
            <a:xfrm>
              <a:off x="8106037" y="830169"/>
              <a:ext cx="2169160" cy="1680461"/>
            </a:xfrm>
            <a:prstGeom prst="rect">
              <a:avLst/>
            </a:prstGeom>
            <a:noFill/>
          </p:spPr>
          <p:txBody>
            <a:bodyPr wrap="square" rtlCol="0">
              <a:spAutoFit/>
            </a:bodyPr>
            <a:lstStyle/>
            <a:p>
              <a:r>
                <a:rPr lang="es-ES" sz="7200" dirty="0">
                  <a:solidFill>
                    <a:srgbClr val="0070C0"/>
                  </a:solidFill>
                  <a:latin typeface="Arial" panose="020B0604020202020204" pitchFamily="34" charset="0"/>
                  <a:cs typeface="Arial" panose="020B0604020202020204" pitchFamily="34" charset="0"/>
                </a:rPr>
                <a:t>2.</a:t>
              </a:r>
            </a:p>
          </p:txBody>
        </p:sp>
        <p:sp>
          <p:nvSpPr>
            <p:cNvPr id="47" name="CuadroTexto 15"/>
            <p:cNvSpPr txBox="1"/>
            <p:nvPr/>
          </p:nvSpPr>
          <p:spPr>
            <a:xfrm>
              <a:off x="9565142" y="2897695"/>
              <a:ext cx="4583642" cy="1421928"/>
            </a:xfrm>
            <a:prstGeom prst="rect">
              <a:avLst/>
            </a:prstGeom>
            <a:noFill/>
          </p:spPr>
          <p:txBody>
            <a:bodyPr wrap="square" rtlCol="0">
              <a:spAutoFit/>
            </a:bodyPr>
            <a:lstStyle/>
            <a:p>
              <a:r>
                <a:rPr lang="en-GB" sz="750" dirty="0">
                  <a:latin typeface="Arial" panose="020B0604020202020204" pitchFamily="34" charset="0"/>
                  <a:cs typeface="Arial" panose="020B0604020202020204" pitchFamily="34" charset="0"/>
                </a:rPr>
                <a:t>Work with supply chain to understand how products are made</a:t>
              </a:r>
            </a:p>
            <a:p>
              <a:pPr lvl="0"/>
              <a:r>
                <a:rPr lang="en-GB" sz="750" dirty="0">
                  <a:latin typeface="Arial" panose="020B0604020202020204" pitchFamily="34" charset="0"/>
                  <a:cs typeface="Arial" panose="020B0604020202020204" pitchFamily="34" charset="0"/>
                </a:rPr>
                <a:t>Always opt for those suppliers that use renewable energy to power its activities. When possible, work in BIM or use systems like </a:t>
              </a:r>
              <a:r>
                <a:rPr lang="en-GB" sz="750" dirty="0" err="1">
                  <a:latin typeface="Arial" panose="020B0604020202020204" pitchFamily="34" charset="0"/>
                  <a:cs typeface="Arial" panose="020B0604020202020204" pitchFamily="34" charset="0"/>
                </a:rPr>
                <a:t>blockchain</a:t>
              </a:r>
              <a:r>
                <a:rPr lang="en-GB" sz="750" dirty="0">
                  <a:latin typeface="Arial" panose="020B0604020202020204" pitchFamily="34" charset="0"/>
                  <a:cs typeface="Arial" panose="020B0604020202020204" pitchFamily="34" charset="0"/>
                </a:rPr>
                <a:t> or materials passports to preserve traceability and transparency.</a:t>
              </a:r>
            </a:p>
            <a:p>
              <a:pPr lvl="0"/>
              <a:r>
                <a:rPr lang="en-GB" sz="750" dirty="0">
                  <a:latin typeface="Arial" panose="020B0604020202020204" pitchFamily="34" charset="0"/>
                  <a:cs typeface="Arial" panose="020B0604020202020204" pitchFamily="34" charset="0"/>
                </a:rPr>
                <a:t>Prefer suppliers aligned with Sustainable Development Goals, UN Global Compact 10 principles or verified by a third party program. </a:t>
              </a:r>
            </a:p>
            <a:p>
              <a:endParaRPr lang="en-GB" sz="750" dirty="0">
                <a:latin typeface="Arial" panose="020B0604020202020204" pitchFamily="34" charset="0"/>
                <a:cs typeface="Arial" panose="020B0604020202020204" pitchFamily="34" charset="0"/>
              </a:endParaRPr>
            </a:p>
            <a:p>
              <a:pPr lvl="1"/>
              <a:r>
                <a:rPr lang="en-GB" sz="750" i="1" dirty="0">
                  <a:latin typeface="Arial" panose="020B0604020202020204" pitchFamily="34" charset="0"/>
                  <a:cs typeface="Arial" panose="020B0604020202020204" pitchFamily="34" charset="0"/>
                </a:rPr>
                <a:t>Example: FSC for wood.</a:t>
              </a:r>
            </a:p>
          </p:txBody>
        </p:sp>
        <p:sp>
          <p:nvSpPr>
            <p:cNvPr id="48" name="CuadroTexto 18"/>
            <p:cNvSpPr txBox="1"/>
            <p:nvPr/>
          </p:nvSpPr>
          <p:spPr>
            <a:xfrm>
              <a:off x="9450148" y="1024590"/>
              <a:ext cx="4126437" cy="1790874"/>
            </a:xfrm>
            <a:prstGeom prst="rect">
              <a:avLst/>
            </a:prstGeom>
            <a:noFill/>
          </p:spPr>
          <p:txBody>
            <a:bodyPr wrap="square" rtlCol="0">
              <a:spAutoFit/>
            </a:bodyPr>
            <a:lstStyle/>
            <a:p>
              <a:r>
                <a:rPr lang="en-GB" sz="2571" b="1" dirty="0">
                  <a:solidFill>
                    <a:srgbClr val="0070C0"/>
                  </a:solidFill>
                  <a:latin typeface="Arial" panose="020B0604020202020204" pitchFamily="34" charset="0"/>
                  <a:cs typeface="Arial" panose="020B0604020202020204" pitchFamily="34" charset="0"/>
                </a:rPr>
                <a:t>Understanding what is behind a product / material</a:t>
              </a:r>
              <a:endParaRPr lang="en-GB" sz="2286" b="1" dirty="0">
                <a:solidFill>
                  <a:srgbClr val="0070C0"/>
                </a:solidFill>
                <a:latin typeface="Arial" panose="020B0604020202020204" pitchFamily="34" charset="0"/>
                <a:cs typeface="Arial" panose="020B0604020202020204" pitchFamily="34" charset="0"/>
              </a:endParaRPr>
            </a:p>
          </p:txBody>
        </p:sp>
      </p:grpSp>
      <p:pic>
        <p:nvPicPr>
          <p:cNvPr id="14" name="Picture 2" descr="Resultado de imagen de sustainable development goa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3043" y="1703525"/>
            <a:ext cx="2727109" cy="1681007"/>
          </a:xfrm>
          <a:prstGeom prst="rect">
            <a:avLst/>
          </a:prstGeom>
          <a:noFill/>
          <a:extLst>
            <a:ext uri="{909E8E84-426E-40DD-AFC4-6F175D3DCCD1}">
              <a14:hiddenFill xmlns:a14="http://schemas.microsoft.com/office/drawing/2010/main">
                <a:solidFill>
                  <a:srgbClr val="FFFFFF"/>
                </a:solidFill>
              </a14:hiddenFill>
            </a:ext>
          </a:extLst>
        </p:spPr>
      </p:pic>
      <p:sp>
        <p:nvSpPr>
          <p:cNvPr id="49" name="CuadroTexto 48"/>
          <p:cNvSpPr txBox="1"/>
          <p:nvPr/>
        </p:nvSpPr>
        <p:spPr>
          <a:xfrm>
            <a:off x="614643" y="5427708"/>
            <a:ext cx="2484157" cy="369332"/>
          </a:xfrm>
          <a:prstGeom prst="rect">
            <a:avLst/>
          </a:prstGeom>
          <a:noFill/>
        </p:spPr>
        <p:txBody>
          <a:bodyPr wrap="square" rtlCol="0">
            <a:spAutoFit/>
          </a:bodyPr>
          <a:lstStyle/>
          <a:p>
            <a:r>
              <a:rPr lang="es-ES" sz="600" dirty="0" err="1" smtClean="0">
                <a:latin typeface="+mj-lt"/>
              </a:rPr>
              <a:t>Cradle</a:t>
            </a:r>
            <a:r>
              <a:rPr lang="es-ES" sz="600" dirty="0" smtClean="0">
                <a:latin typeface="+mj-lt"/>
              </a:rPr>
              <a:t> to </a:t>
            </a:r>
            <a:r>
              <a:rPr lang="es-ES" sz="600" dirty="0" err="1" smtClean="0">
                <a:latin typeface="+mj-lt"/>
              </a:rPr>
              <a:t>Cradle</a:t>
            </a:r>
            <a:r>
              <a:rPr lang="es-ES" sz="600" dirty="0" smtClean="0">
                <a:latin typeface="+mj-lt"/>
              </a:rPr>
              <a:t> and C2C are </a:t>
            </a:r>
            <a:r>
              <a:rPr lang="es-ES" sz="600" dirty="0" err="1" smtClean="0">
                <a:latin typeface="+mj-lt"/>
              </a:rPr>
              <a:t>Registered</a:t>
            </a:r>
            <a:r>
              <a:rPr lang="es-ES" sz="600" dirty="0" smtClean="0">
                <a:latin typeface="+mj-lt"/>
              </a:rPr>
              <a:t> Marks of MBDC, LLC</a:t>
            </a:r>
          </a:p>
          <a:p>
            <a:r>
              <a:rPr lang="es-ES" sz="600" dirty="0" err="1" smtClean="0">
                <a:latin typeface="+mj-lt"/>
              </a:rPr>
              <a:t>Cradle</a:t>
            </a:r>
            <a:r>
              <a:rPr lang="es-ES" sz="600" dirty="0" smtClean="0">
                <a:latin typeface="+mj-lt"/>
              </a:rPr>
              <a:t> </a:t>
            </a:r>
            <a:r>
              <a:rPr lang="es-ES" sz="600" dirty="0" err="1" smtClean="0">
                <a:latin typeface="+mj-lt"/>
              </a:rPr>
              <a:t>ot</a:t>
            </a:r>
            <a:r>
              <a:rPr lang="es-ES" sz="600" dirty="0" smtClean="0">
                <a:latin typeface="+mj-lt"/>
              </a:rPr>
              <a:t> </a:t>
            </a:r>
            <a:r>
              <a:rPr lang="es-ES" sz="600" dirty="0" err="1" smtClean="0">
                <a:latin typeface="+mj-lt"/>
              </a:rPr>
              <a:t>Cradle</a:t>
            </a:r>
            <a:r>
              <a:rPr lang="es-ES" sz="600" dirty="0" smtClean="0">
                <a:latin typeface="+mj-lt"/>
              </a:rPr>
              <a:t> </a:t>
            </a:r>
            <a:r>
              <a:rPr lang="es-ES" sz="600" dirty="0" err="1" smtClean="0">
                <a:latin typeface="+mj-lt"/>
              </a:rPr>
              <a:t>Certified</a:t>
            </a:r>
            <a:r>
              <a:rPr lang="es-ES" sz="600" dirty="0" smtClean="0">
                <a:latin typeface="+mj-lt"/>
              </a:rPr>
              <a:t> </a:t>
            </a:r>
            <a:r>
              <a:rPr lang="es-ES" sz="600" dirty="0" err="1" smtClean="0">
                <a:latin typeface="+mj-lt"/>
              </a:rPr>
              <a:t>is</a:t>
            </a:r>
            <a:r>
              <a:rPr lang="es-ES" sz="600" dirty="0" smtClean="0">
                <a:latin typeface="+mj-lt"/>
              </a:rPr>
              <a:t> a  Certification </a:t>
            </a:r>
            <a:r>
              <a:rPr lang="es-ES" sz="600" dirty="0" err="1" smtClean="0">
                <a:latin typeface="+mj-lt"/>
              </a:rPr>
              <a:t>mark</a:t>
            </a:r>
            <a:r>
              <a:rPr lang="es-ES" sz="600" dirty="0" smtClean="0">
                <a:latin typeface="+mj-lt"/>
              </a:rPr>
              <a:t> </a:t>
            </a:r>
            <a:r>
              <a:rPr lang="es-ES" sz="600" dirty="0" err="1" smtClean="0">
                <a:latin typeface="+mj-lt"/>
              </a:rPr>
              <a:t>exclusively</a:t>
            </a:r>
            <a:r>
              <a:rPr lang="es-ES" sz="600" dirty="0" smtClean="0">
                <a:latin typeface="+mj-lt"/>
              </a:rPr>
              <a:t> </a:t>
            </a:r>
            <a:r>
              <a:rPr lang="es-ES" sz="600" dirty="0" err="1" smtClean="0">
                <a:latin typeface="+mj-lt"/>
              </a:rPr>
              <a:t>licensed</a:t>
            </a:r>
            <a:r>
              <a:rPr lang="es-ES" sz="600" dirty="0" smtClean="0">
                <a:latin typeface="+mj-lt"/>
              </a:rPr>
              <a:t> </a:t>
            </a:r>
            <a:r>
              <a:rPr lang="es-ES" sz="600" dirty="0" err="1" smtClean="0">
                <a:latin typeface="+mj-lt"/>
              </a:rPr>
              <a:t>by</a:t>
            </a:r>
            <a:r>
              <a:rPr lang="es-ES" sz="600" dirty="0" smtClean="0">
                <a:latin typeface="+mj-lt"/>
              </a:rPr>
              <a:t> </a:t>
            </a:r>
            <a:r>
              <a:rPr lang="es-ES" sz="600" dirty="0" err="1" smtClean="0">
                <a:latin typeface="+mj-lt"/>
              </a:rPr>
              <a:t>the</a:t>
            </a:r>
            <a:r>
              <a:rPr lang="es-ES" sz="600" dirty="0" smtClean="0">
                <a:latin typeface="+mj-lt"/>
              </a:rPr>
              <a:t> C2CPII</a:t>
            </a:r>
            <a:endParaRPr lang="es-ES" sz="600" dirty="0">
              <a:latin typeface="+mj-lt"/>
            </a:endParaRPr>
          </a:p>
        </p:txBody>
      </p:sp>
      <p:sp>
        <p:nvSpPr>
          <p:cNvPr id="50" name="CuadroTexto 49"/>
          <p:cNvSpPr txBox="1"/>
          <p:nvPr/>
        </p:nvSpPr>
        <p:spPr>
          <a:xfrm>
            <a:off x="5123043" y="3319484"/>
            <a:ext cx="1490133" cy="184666"/>
          </a:xfrm>
          <a:prstGeom prst="rect">
            <a:avLst/>
          </a:prstGeom>
          <a:noFill/>
        </p:spPr>
        <p:txBody>
          <a:bodyPr wrap="square" rtlCol="0">
            <a:spAutoFit/>
          </a:bodyPr>
          <a:lstStyle/>
          <a:p>
            <a:r>
              <a:rPr lang="es-ES" sz="600" dirty="0" err="1" smtClean="0">
                <a:latin typeface="+mj-lt"/>
              </a:rPr>
              <a:t>Source</a:t>
            </a:r>
            <a:r>
              <a:rPr lang="es-ES" sz="600" dirty="0" smtClean="0">
                <a:latin typeface="+mj-lt"/>
              </a:rPr>
              <a:t>: www.un.org</a:t>
            </a:r>
            <a:endParaRPr lang="es-ES" sz="600" dirty="0">
              <a:latin typeface="+mj-lt"/>
            </a:endParaRPr>
          </a:p>
        </p:txBody>
      </p:sp>
      <p:sp>
        <p:nvSpPr>
          <p:cNvPr id="51" name="CuadroTexto 50"/>
          <p:cNvSpPr txBox="1"/>
          <p:nvPr/>
        </p:nvSpPr>
        <p:spPr>
          <a:xfrm>
            <a:off x="9886921" y="5657372"/>
            <a:ext cx="1490133" cy="246221"/>
          </a:xfrm>
          <a:prstGeom prst="rect">
            <a:avLst/>
          </a:prstGeom>
          <a:noFill/>
        </p:spPr>
        <p:txBody>
          <a:bodyPr wrap="square" rtlCol="0">
            <a:spAutoFit/>
          </a:bodyPr>
          <a:lstStyle/>
          <a:p>
            <a:r>
              <a:rPr lang="es-ES" sz="500" dirty="0" err="1" smtClean="0">
                <a:latin typeface="+mj-lt"/>
              </a:rPr>
              <a:t>Source</a:t>
            </a:r>
            <a:r>
              <a:rPr lang="es-ES" sz="500" dirty="0" smtClean="0">
                <a:latin typeface="+mj-lt"/>
              </a:rPr>
              <a:t>: UN TEEB, US Geological </a:t>
            </a:r>
            <a:r>
              <a:rPr lang="es-ES" sz="500" dirty="0" err="1" smtClean="0">
                <a:latin typeface="+mj-lt"/>
              </a:rPr>
              <a:t>Survey</a:t>
            </a:r>
            <a:r>
              <a:rPr lang="es-ES" sz="500" dirty="0" smtClean="0">
                <a:latin typeface="+mj-lt"/>
              </a:rPr>
              <a:t>, BP. </a:t>
            </a:r>
            <a:r>
              <a:rPr lang="es-ES" sz="500" dirty="0" err="1" smtClean="0">
                <a:latin typeface="+mj-lt"/>
              </a:rPr>
              <a:t>Worm</a:t>
            </a:r>
            <a:r>
              <a:rPr lang="es-ES" sz="500" dirty="0" smtClean="0">
                <a:latin typeface="+mj-lt"/>
              </a:rPr>
              <a:t> et al. 2006</a:t>
            </a:r>
            <a:endParaRPr lang="es-ES" sz="500" dirty="0">
              <a:latin typeface="+mj-lt"/>
            </a:endParaRPr>
          </a:p>
        </p:txBody>
      </p:sp>
    </p:spTree>
    <p:extLst>
      <p:ext uri="{BB962C8B-B14F-4D97-AF65-F5344CB8AC3E}">
        <p14:creationId xmlns:p14="http://schemas.microsoft.com/office/powerpoint/2010/main" val="1331547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Elipse 6"/>
          <p:cNvSpPr/>
          <p:nvPr/>
        </p:nvSpPr>
        <p:spPr>
          <a:xfrm>
            <a:off x="360356" y="1097219"/>
            <a:ext cx="3688809" cy="29867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88"/>
          </a:p>
        </p:txBody>
      </p:sp>
      <p:grpSp>
        <p:nvGrpSpPr>
          <p:cNvPr id="17" name="Grupo 16"/>
          <p:cNvGrpSpPr/>
          <p:nvPr/>
        </p:nvGrpSpPr>
        <p:grpSpPr>
          <a:xfrm>
            <a:off x="5039856" y="2733344"/>
            <a:ext cx="3733557" cy="3088029"/>
            <a:chOff x="8211764" y="1089392"/>
            <a:chExt cx="4614370" cy="3941284"/>
          </a:xfrm>
        </p:grpSpPr>
        <p:sp>
          <p:nvSpPr>
            <p:cNvPr id="39" name="Elipse 38"/>
            <p:cNvSpPr/>
            <p:nvPr/>
          </p:nvSpPr>
          <p:spPr>
            <a:xfrm>
              <a:off x="8211764" y="1089392"/>
              <a:ext cx="4614370" cy="394128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588"/>
            </a:p>
          </p:txBody>
        </p:sp>
        <p:pic>
          <p:nvPicPr>
            <p:cNvPr id="40" name="Imagen 39"/>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50561" y="1421348"/>
              <a:ext cx="4188017" cy="3577080"/>
            </a:xfrm>
            <a:prstGeom prst="rect">
              <a:avLst/>
            </a:prstGeom>
          </p:spPr>
        </p:pic>
      </p:grpSp>
      <p:grpSp>
        <p:nvGrpSpPr>
          <p:cNvPr id="6" name="5 Grupo"/>
          <p:cNvGrpSpPr/>
          <p:nvPr/>
        </p:nvGrpSpPr>
        <p:grpSpPr>
          <a:xfrm>
            <a:off x="414619" y="1393891"/>
            <a:ext cx="4082934" cy="2510776"/>
            <a:chOff x="476669" y="2343063"/>
            <a:chExt cx="5716108" cy="3515087"/>
          </a:xfrm>
        </p:grpSpPr>
        <p:sp>
          <p:nvSpPr>
            <p:cNvPr id="28" name="CuadroTexto 27"/>
            <p:cNvSpPr txBox="1"/>
            <p:nvPr/>
          </p:nvSpPr>
          <p:spPr>
            <a:xfrm>
              <a:off x="476669" y="2343063"/>
              <a:ext cx="2169160" cy="1680461"/>
            </a:xfrm>
            <a:prstGeom prst="rect">
              <a:avLst/>
            </a:prstGeom>
            <a:noFill/>
          </p:spPr>
          <p:txBody>
            <a:bodyPr wrap="square" rtlCol="0">
              <a:spAutoFit/>
            </a:bodyPr>
            <a:lstStyle>
              <a:defPPr>
                <a:defRPr lang="es-ES"/>
              </a:defPPr>
              <a:lvl1pPr>
                <a:defRPr sz="10080">
                  <a:solidFill>
                    <a:schemeClr val="accent1">
                      <a:lumMod val="75000"/>
                    </a:schemeClr>
                  </a:solidFill>
                  <a:latin typeface="Arial" panose="020B0604020202020204" pitchFamily="34" charset="0"/>
                  <a:cs typeface="Arial" panose="020B0604020202020204" pitchFamily="34" charset="0"/>
                </a:defRPr>
              </a:lvl1pPr>
            </a:lstStyle>
            <a:p>
              <a:r>
                <a:rPr lang="es-ES" sz="7200" dirty="0">
                  <a:solidFill>
                    <a:srgbClr val="0070C0"/>
                  </a:solidFill>
                </a:rPr>
                <a:t>4.</a:t>
              </a:r>
            </a:p>
          </p:txBody>
        </p:sp>
        <p:sp>
          <p:nvSpPr>
            <p:cNvPr id="29" name="CuadroTexto 28"/>
            <p:cNvSpPr txBox="1"/>
            <p:nvPr/>
          </p:nvSpPr>
          <p:spPr>
            <a:xfrm>
              <a:off x="1561249" y="2564661"/>
              <a:ext cx="4631528" cy="1237005"/>
            </a:xfrm>
            <a:prstGeom prst="rect">
              <a:avLst/>
            </a:prstGeom>
            <a:noFill/>
          </p:spPr>
          <p:txBody>
            <a:bodyPr wrap="square" rtlCol="0">
              <a:spAutoFit/>
            </a:bodyPr>
            <a:lstStyle>
              <a:defPPr>
                <a:defRPr lang="es-ES"/>
              </a:defPPr>
              <a:lvl1pPr>
                <a:defRPr sz="2223" b="1">
                  <a:solidFill>
                    <a:schemeClr val="accent1">
                      <a:lumMod val="75000"/>
                    </a:schemeClr>
                  </a:solidFill>
                  <a:latin typeface="Arial" panose="020B0604020202020204" pitchFamily="34" charset="0"/>
                  <a:cs typeface="Arial" panose="020B0604020202020204" pitchFamily="34" charset="0"/>
                </a:defRPr>
              </a:lvl1pPr>
            </a:lstStyle>
            <a:p>
              <a:r>
                <a:rPr lang="en-GB" sz="2571" dirty="0">
                  <a:solidFill>
                    <a:srgbClr val="0070C0"/>
                  </a:solidFill>
                </a:rPr>
                <a:t>Think in System Circularity</a:t>
              </a:r>
            </a:p>
          </p:txBody>
        </p:sp>
        <p:graphicFrame>
          <p:nvGraphicFramePr>
            <p:cNvPr id="30" name="Diagrama 29"/>
            <p:cNvGraphicFramePr/>
            <p:nvPr>
              <p:extLst/>
            </p:nvPr>
          </p:nvGraphicFramePr>
          <p:xfrm>
            <a:off x="1561249" y="3451524"/>
            <a:ext cx="4401233" cy="24066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grpSp>
        <p:nvGrpSpPr>
          <p:cNvPr id="5" name="4 Grupo"/>
          <p:cNvGrpSpPr/>
          <p:nvPr/>
        </p:nvGrpSpPr>
        <p:grpSpPr>
          <a:xfrm>
            <a:off x="9028572" y="269945"/>
            <a:ext cx="2568942" cy="2463399"/>
            <a:chOff x="3811819" y="6616406"/>
            <a:chExt cx="3596519" cy="3448758"/>
          </a:xfrm>
        </p:grpSpPr>
        <p:sp>
          <p:nvSpPr>
            <p:cNvPr id="34" name="CuadroTexto 33"/>
            <p:cNvSpPr txBox="1"/>
            <p:nvPr/>
          </p:nvSpPr>
          <p:spPr>
            <a:xfrm>
              <a:off x="5030119" y="6718992"/>
              <a:ext cx="2167267" cy="813480"/>
            </a:xfrm>
            <a:prstGeom prst="rect">
              <a:avLst/>
            </a:prstGeom>
            <a:noFill/>
          </p:spPr>
          <p:txBody>
            <a:bodyPr wrap="square" rtlCol="0">
              <a:spAutoFit/>
            </a:bodyPr>
            <a:lstStyle>
              <a:defPPr>
                <a:defRPr lang="es-ES"/>
              </a:defPPr>
              <a:lvl1pPr>
                <a:defRPr sz="2223" b="1">
                  <a:solidFill>
                    <a:schemeClr val="accent1">
                      <a:lumMod val="75000"/>
                    </a:schemeClr>
                  </a:solidFill>
                  <a:latin typeface="Arial" panose="020B0604020202020204" pitchFamily="34" charset="0"/>
                  <a:cs typeface="Arial" panose="020B0604020202020204" pitchFamily="34" charset="0"/>
                </a:defRPr>
              </a:lvl1pPr>
            </a:lstStyle>
            <a:p>
              <a:r>
                <a:rPr lang="en-GB" sz="1588" dirty="0">
                  <a:solidFill>
                    <a:srgbClr val="1199FF"/>
                  </a:solidFill>
                </a:rPr>
                <a:t>Choose the inner cycle</a:t>
              </a:r>
            </a:p>
          </p:txBody>
        </p:sp>
        <p:pic>
          <p:nvPicPr>
            <p:cNvPr id="26" name="Imagen 25"/>
            <p:cNvPicPr/>
            <p:nvPr/>
          </p:nvPicPr>
          <p:blipFill rotWithShape="1">
            <a:blip r:embed="rId8" cstate="print">
              <a:extLst>
                <a:ext uri="{28A0092B-C50C-407E-A947-70E740481C1C}">
                  <a14:useLocalDpi xmlns:a14="http://schemas.microsoft.com/office/drawing/2010/main" val="0"/>
                </a:ext>
              </a:extLst>
            </a:blip>
            <a:srcRect r="79742"/>
            <a:stretch/>
          </p:blipFill>
          <p:spPr bwMode="auto">
            <a:xfrm>
              <a:off x="3890049" y="7649624"/>
              <a:ext cx="1016605" cy="2415540"/>
            </a:xfrm>
            <a:prstGeom prst="rect">
              <a:avLst/>
            </a:prstGeom>
            <a:noFill/>
          </p:spPr>
        </p:pic>
        <p:sp>
          <p:nvSpPr>
            <p:cNvPr id="33" name="CuadroTexto 32"/>
            <p:cNvSpPr txBox="1"/>
            <p:nvPr/>
          </p:nvSpPr>
          <p:spPr>
            <a:xfrm>
              <a:off x="3811819" y="6616406"/>
              <a:ext cx="2169160" cy="1052621"/>
            </a:xfrm>
            <a:prstGeom prst="rect">
              <a:avLst/>
            </a:prstGeom>
            <a:noFill/>
          </p:spPr>
          <p:txBody>
            <a:bodyPr wrap="square" rtlCol="0">
              <a:spAutoFit/>
            </a:bodyPr>
            <a:lstStyle>
              <a:defPPr>
                <a:defRPr lang="es-ES"/>
              </a:defPPr>
              <a:lvl1pPr>
                <a:defRPr sz="10080">
                  <a:solidFill>
                    <a:schemeClr val="accent1">
                      <a:lumMod val="75000"/>
                    </a:schemeClr>
                  </a:solidFill>
                  <a:latin typeface="Arial" panose="020B0604020202020204" pitchFamily="34" charset="0"/>
                  <a:cs typeface="Arial" panose="020B0604020202020204" pitchFamily="34" charset="0"/>
                </a:defRPr>
              </a:lvl1pPr>
            </a:lstStyle>
            <a:p>
              <a:r>
                <a:rPr lang="es-ES" sz="4286" spc="-214" dirty="0">
                  <a:solidFill>
                    <a:srgbClr val="1199FF"/>
                  </a:solidFill>
                </a:rPr>
                <a:t>4.4.</a:t>
              </a:r>
            </a:p>
          </p:txBody>
        </p:sp>
        <p:sp>
          <p:nvSpPr>
            <p:cNvPr id="35" name="CuadroTexto 34"/>
            <p:cNvSpPr txBox="1"/>
            <p:nvPr/>
          </p:nvSpPr>
          <p:spPr>
            <a:xfrm>
              <a:off x="4762919" y="7649624"/>
              <a:ext cx="2629617" cy="614015"/>
            </a:xfrm>
            <a:prstGeom prst="rect">
              <a:avLst/>
            </a:prstGeom>
            <a:noFill/>
          </p:spPr>
          <p:txBody>
            <a:bodyPr wrap="square" rtlCol="0">
              <a:spAutoFit/>
            </a:bodyPr>
            <a:lstStyle/>
            <a:p>
              <a:pPr lvl="0"/>
              <a:r>
                <a:rPr lang="en-GB" sz="750" dirty="0">
                  <a:solidFill>
                    <a:srgbClr val="0070C0"/>
                  </a:solidFill>
                  <a:latin typeface="Arial" panose="020B0604020202020204" pitchFamily="34" charset="0"/>
                  <a:cs typeface="Arial" panose="020B0604020202020204" pitchFamily="34" charset="0"/>
                </a:rPr>
                <a:t>Inner cycle</a:t>
              </a:r>
              <a:r>
                <a:rPr lang="en-GB" sz="750" dirty="0">
                  <a:latin typeface="Arial" panose="020B0604020202020204" pitchFamily="34" charset="0"/>
                  <a:cs typeface="Arial" panose="020B0604020202020204" pitchFamily="34" charset="0"/>
                  <a:sym typeface="Wingdings" panose="05000000000000000000" pitchFamily="2" charset="2"/>
                </a:rPr>
                <a:t> maintenance, repair, refurbish. Example: car parts re-utilization</a:t>
              </a:r>
              <a:endParaRPr lang="en-GB" sz="750" i="1" dirty="0">
                <a:latin typeface="Arial" panose="020B0604020202020204" pitchFamily="34" charset="0"/>
                <a:cs typeface="Arial" panose="020B0604020202020204" pitchFamily="34" charset="0"/>
              </a:endParaRPr>
            </a:p>
          </p:txBody>
        </p:sp>
        <p:sp>
          <p:nvSpPr>
            <p:cNvPr id="36" name="CuadroTexto 35"/>
            <p:cNvSpPr txBox="1"/>
            <p:nvPr/>
          </p:nvSpPr>
          <p:spPr>
            <a:xfrm>
              <a:off x="4762919" y="8272931"/>
              <a:ext cx="2629617" cy="452431"/>
            </a:xfrm>
            <a:prstGeom prst="rect">
              <a:avLst/>
            </a:prstGeom>
            <a:noFill/>
          </p:spPr>
          <p:txBody>
            <a:bodyPr wrap="square" rtlCol="0">
              <a:spAutoFit/>
            </a:bodyPr>
            <a:lstStyle/>
            <a:p>
              <a:pPr lvl="0"/>
              <a:r>
                <a:rPr lang="en-GB" sz="750" dirty="0">
                  <a:solidFill>
                    <a:srgbClr val="0070C0"/>
                  </a:solidFill>
                  <a:latin typeface="Arial" panose="020B0604020202020204" pitchFamily="34" charset="0"/>
                  <a:cs typeface="Arial" panose="020B0604020202020204" pitchFamily="34" charset="0"/>
                </a:rPr>
                <a:t>Cycle longer</a:t>
              </a:r>
              <a:r>
                <a:rPr lang="en-GB" sz="750" dirty="0">
                  <a:latin typeface="Arial" panose="020B0604020202020204" pitchFamily="34" charset="0"/>
                  <a:cs typeface="Arial" panose="020B0604020202020204" pitchFamily="34" charset="0"/>
                  <a:sym typeface="Wingdings" panose="05000000000000000000" pitchFamily="2" charset="2"/>
                </a:rPr>
                <a:t> extend product’s life cycle. Example: second-hand markets</a:t>
              </a:r>
              <a:endParaRPr lang="en-GB" sz="750" i="1" dirty="0">
                <a:latin typeface="Arial" panose="020B0604020202020204" pitchFamily="34" charset="0"/>
                <a:cs typeface="Arial" panose="020B0604020202020204" pitchFamily="34" charset="0"/>
              </a:endParaRPr>
            </a:p>
          </p:txBody>
        </p:sp>
        <p:sp>
          <p:nvSpPr>
            <p:cNvPr id="37" name="CuadroTexto 36"/>
            <p:cNvSpPr txBox="1"/>
            <p:nvPr/>
          </p:nvSpPr>
          <p:spPr>
            <a:xfrm>
              <a:off x="4778721" y="8759129"/>
              <a:ext cx="2629617" cy="614015"/>
            </a:xfrm>
            <a:prstGeom prst="rect">
              <a:avLst/>
            </a:prstGeom>
            <a:noFill/>
          </p:spPr>
          <p:txBody>
            <a:bodyPr wrap="square" rtlCol="0">
              <a:spAutoFit/>
            </a:bodyPr>
            <a:lstStyle/>
            <a:p>
              <a:pPr lvl="0"/>
              <a:r>
                <a:rPr lang="en-GB" sz="750" dirty="0">
                  <a:solidFill>
                    <a:srgbClr val="0070C0"/>
                  </a:solidFill>
                  <a:latin typeface="Arial" panose="020B0604020202020204" pitchFamily="34" charset="0"/>
                  <a:cs typeface="Arial" panose="020B0604020202020204" pitchFamily="34" charset="0"/>
                </a:rPr>
                <a:t>Cascade use</a:t>
              </a:r>
              <a:r>
                <a:rPr lang="en-GB" sz="750" dirty="0">
                  <a:latin typeface="Arial" panose="020B0604020202020204" pitchFamily="34" charset="0"/>
                  <a:cs typeface="Arial" panose="020B0604020202020204" pitchFamily="34" charset="0"/>
                  <a:sym typeface="Wingdings" panose="05000000000000000000" pitchFamily="2" charset="2"/>
                </a:rPr>
                <a:t> use materials for other suitable purposes. Example: use of denim cotton for insulation textiles.</a:t>
              </a:r>
              <a:endParaRPr lang="en-GB" sz="750" i="1" dirty="0">
                <a:latin typeface="Arial" panose="020B0604020202020204" pitchFamily="34" charset="0"/>
                <a:cs typeface="Arial" panose="020B0604020202020204" pitchFamily="34" charset="0"/>
              </a:endParaRPr>
            </a:p>
          </p:txBody>
        </p:sp>
        <p:sp>
          <p:nvSpPr>
            <p:cNvPr id="38" name="CuadroTexto 37"/>
            <p:cNvSpPr txBox="1"/>
            <p:nvPr/>
          </p:nvSpPr>
          <p:spPr>
            <a:xfrm>
              <a:off x="4778721" y="9381721"/>
              <a:ext cx="2629617" cy="614015"/>
            </a:xfrm>
            <a:prstGeom prst="rect">
              <a:avLst/>
            </a:prstGeom>
            <a:noFill/>
          </p:spPr>
          <p:txBody>
            <a:bodyPr wrap="square" rtlCol="0">
              <a:spAutoFit/>
            </a:bodyPr>
            <a:lstStyle/>
            <a:p>
              <a:pPr lvl="0"/>
              <a:r>
                <a:rPr lang="en-GB" sz="750" dirty="0">
                  <a:solidFill>
                    <a:srgbClr val="0070C0"/>
                  </a:solidFill>
                  <a:latin typeface="Arial" panose="020B0604020202020204" pitchFamily="34" charset="0"/>
                  <a:cs typeface="Arial" panose="020B0604020202020204" pitchFamily="34" charset="0"/>
                </a:rPr>
                <a:t>Pure inputs</a:t>
              </a:r>
              <a:r>
                <a:rPr lang="en-GB" sz="750" dirty="0">
                  <a:latin typeface="Arial" panose="020B0604020202020204" pitchFamily="34" charset="0"/>
                  <a:cs typeface="Arial" panose="020B0604020202020204" pitchFamily="34" charset="0"/>
                  <a:sym typeface="Wingdings" panose="05000000000000000000" pitchFamily="2" charset="2"/>
                </a:rPr>
                <a:t> pure materials enable future materials recycling Example: steel</a:t>
              </a:r>
              <a:endParaRPr lang="en-GB" sz="750" i="1" dirty="0">
                <a:latin typeface="Arial" panose="020B0604020202020204" pitchFamily="34" charset="0"/>
                <a:cs typeface="Arial" panose="020B0604020202020204" pitchFamily="34" charset="0"/>
              </a:endParaRPr>
            </a:p>
          </p:txBody>
        </p:sp>
      </p:grpSp>
      <p:grpSp>
        <p:nvGrpSpPr>
          <p:cNvPr id="3" name="2 Grupo"/>
          <p:cNvGrpSpPr/>
          <p:nvPr/>
        </p:nvGrpSpPr>
        <p:grpSpPr>
          <a:xfrm>
            <a:off x="8905146" y="2733344"/>
            <a:ext cx="3033414" cy="1632756"/>
            <a:chOff x="1981465" y="2604567"/>
            <a:chExt cx="4246780" cy="2285858"/>
          </a:xfrm>
        </p:grpSpPr>
        <p:sp>
          <p:nvSpPr>
            <p:cNvPr id="27" name="CuadroTexto 26"/>
            <p:cNvSpPr txBox="1"/>
            <p:nvPr/>
          </p:nvSpPr>
          <p:spPr>
            <a:xfrm>
              <a:off x="1981465" y="2604567"/>
              <a:ext cx="2169160" cy="1052621"/>
            </a:xfrm>
            <a:prstGeom prst="rect">
              <a:avLst/>
            </a:prstGeom>
            <a:noFill/>
          </p:spPr>
          <p:txBody>
            <a:bodyPr wrap="square" rtlCol="0">
              <a:spAutoFit/>
            </a:bodyPr>
            <a:lstStyle/>
            <a:p>
              <a:r>
                <a:rPr lang="es-ES" sz="4286" spc="-214" dirty="0">
                  <a:solidFill>
                    <a:srgbClr val="1199FF"/>
                  </a:solidFill>
                  <a:latin typeface="Arial" panose="020B0604020202020204" pitchFamily="34" charset="0"/>
                  <a:cs typeface="Arial" panose="020B0604020202020204" pitchFamily="34" charset="0"/>
                </a:rPr>
                <a:t>4.3.</a:t>
              </a:r>
            </a:p>
          </p:txBody>
        </p:sp>
        <p:sp>
          <p:nvSpPr>
            <p:cNvPr id="31" name="CuadroTexto 30"/>
            <p:cNvSpPr txBox="1"/>
            <p:nvPr/>
          </p:nvSpPr>
          <p:spPr>
            <a:xfrm>
              <a:off x="3223425" y="2718678"/>
              <a:ext cx="3004820" cy="813480"/>
            </a:xfrm>
            <a:prstGeom prst="rect">
              <a:avLst/>
            </a:prstGeom>
            <a:noFill/>
          </p:spPr>
          <p:txBody>
            <a:bodyPr wrap="square" rtlCol="0">
              <a:spAutoFit/>
            </a:bodyPr>
            <a:lstStyle/>
            <a:p>
              <a:r>
                <a:rPr lang="en-GB" sz="1588" b="1" dirty="0">
                  <a:solidFill>
                    <a:srgbClr val="1199FF"/>
                  </a:solidFill>
                  <a:latin typeface="Arial" panose="020B0604020202020204" pitchFamily="34" charset="0"/>
                  <a:cs typeface="Arial" panose="020B0604020202020204" pitchFamily="34" charset="0"/>
                </a:rPr>
                <a:t>Enhance materials productivity</a:t>
              </a:r>
            </a:p>
          </p:txBody>
        </p:sp>
        <p:sp>
          <p:nvSpPr>
            <p:cNvPr id="32" name="CuadroTexto 31"/>
            <p:cNvSpPr txBox="1"/>
            <p:nvPr/>
          </p:nvSpPr>
          <p:spPr>
            <a:xfrm>
              <a:off x="3066045" y="3630080"/>
              <a:ext cx="2795522" cy="1260345"/>
            </a:xfrm>
            <a:prstGeom prst="rect">
              <a:avLst/>
            </a:prstGeom>
            <a:noFill/>
          </p:spPr>
          <p:txBody>
            <a:bodyPr wrap="square" rtlCol="0">
              <a:spAutoFit/>
            </a:bodyPr>
            <a:lstStyle/>
            <a:p>
              <a:pPr lvl="0"/>
              <a:r>
                <a:rPr lang="en-GB" sz="750" dirty="0">
                  <a:solidFill>
                    <a:srgbClr val="0070C0"/>
                  </a:solidFill>
                  <a:latin typeface="Arial" panose="020B0604020202020204" pitchFamily="34" charset="0"/>
                  <a:cs typeface="Arial" panose="020B0604020202020204" pitchFamily="34" charset="0"/>
                </a:rPr>
                <a:t>Cascading </a:t>
              </a:r>
              <a:r>
                <a:rPr lang="en-GB" sz="750" dirty="0">
                  <a:latin typeface="Arial" panose="020B0604020202020204" pitchFamily="34" charset="0"/>
                  <a:cs typeface="Arial" panose="020B0604020202020204" pitchFamily="34" charset="0"/>
                </a:rPr>
                <a:t>keeps materials in circulation for longer. Thinks in life extension through maintenance, repair, parts and components recycling for other possible ways to enhance its productivity</a:t>
              </a:r>
              <a:endParaRPr lang="en-GB" sz="750" i="1" dirty="0">
                <a:latin typeface="Arial" panose="020B0604020202020204" pitchFamily="34" charset="0"/>
                <a:cs typeface="Arial" panose="020B0604020202020204" pitchFamily="34" charset="0"/>
              </a:endParaRPr>
            </a:p>
            <a:p>
              <a:r>
                <a:rPr lang="en-GB" sz="750" dirty="0">
                  <a:latin typeface="Arial" panose="020B0604020202020204" pitchFamily="34" charset="0"/>
                  <a:cs typeface="Arial" panose="020B0604020202020204" pitchFamily="34" charset="0"/>
                </a:rPr>
                <a:t> </a:t>
              </a:r>
            </a:p>
            <a:p>
              <a:pPr lvl="1"/>
              <a:r>
                <a:rPr lang="en-GB" sz="750" i="1" dirty="0">
                  <a:latin typeface="Arial" panose="020B0604020202020204" pitchFamily="34" charset="0"/>
                  <a:cs typeface="Arial" panose="020B0604020202020204" pitchFamily="34" charset="0"/>
                </a:rPr>
                <a:t>Example: wood cascading</a:t>
              </a:r>
            </a:p>
          </p:txBody>
        </p:sp>
      </p:grpSp>
      <p:grpSp>
        <p:nvGrpSpPr>
          <p:cNvPr id="47" name="46 Grupo"/>
          <p:cNvGrpSpPr/>
          <p:nvPr/>
        </p:nvGrpSpPr>
        <p:grpSpPr>
          <a:xfrm>
            <a:off x="427334" y="3774837"/>
            <a:ext cx="4480789" cy="1963566"/>
            <a:chOff x="1208578" y="2361274"/>
            <a:chExt cx="5189398" cy="2748992"/>
          </a:xfrm>
        </p:grpSpPr>
        <p:sp>
          <p:nvSpPr>
            <p:cNvPr id="48" name="CuadroTexto 3"/>
            <p:cNvSpPr txBox="1"/>
            <p:nvPr/>
          </p:nvSpPr>
          <p:spPr>
            <a:xfrm>
              <a:off x="1208578" y="2361274"/>
              <a:ext cx="2169159" cy="1052621"/>
            </a:xfrm>
            <a:prstGeom prst="rect">
              <a:avLst/>
            </a:prstGeom>
            <a:noFill/>
          </p:spPr>
          <p:txBody>
            <a:bodyPr wrap="square" rtlCol="0">
              <a:spAutoFit/>
            </a:bodyPr>
            <a:lstStyle/>
            <a:p>
              <a:r>
                <a:rPr lang="es-ES" sz="4286" spc="-214" dirty="0">
                  <a:solidFill>
                    <a:srgbClr val="1199FF"/>
                  </a:solidFill>
                  <a:latin typeface="Arial" panose="020B0604020202020204" pitchFamily="34" charset="0"/>
                  <a:cs typeface="Arial" panose="020B0604020202020204" pitchFamily="34" charset="0"/>
                </a:rPr>
                <a:t>4.1.</a:t>
              </a:r>
            </a:p>
          </p:txBody>
        </p:sp>
        <p:sp>
          <p:nvSpPr>
            <p:cNvPr id="49" name="CuadroTexto 4"/>
            <p:cNvSpPr txBox="1"/>
            <p:nvPr/>
          </p:nvSpPr>
          <p:spPr>
            <a:xfrm>
              <a:off x="2299988" y="2528568"/>
              <a:ext cx="2605461" cy="813480"/>
            </a:xfrm>
            <a:prstGeom prst="rect">
              <a:avLst/>
            </a:prstGeom>
            <a:noFill/>
          </p:spPr>
          <p:txBody>
            <a:bodyPr wrap="square" rtlCol="0">
              <a:spAutoFit/>
            </a:bodyPr>
            <a:lstStyle/>
            <a:p>
              <a:r>
                <a:rPr lang="es-ES" sz="1588" b="1" dirty="0">
                  <a:solidFill>
                    <a:srgbClr val="1199FF"/>
                  </a:solidFill>
                  <a:latin typeface="Arial" panose="020B0604020202020204" pitchFamily="34" charset="0"/>
                  <a:cs typeface="Arial" panose="020B0604020202020204" pitchFamily="34" charset="0"/>
                </a:rPr>
                <a:t>Define </a:t>
              </a:r>
              <a:r>
                <a:rPr lang="es-ES" sz="1588" b="1" dirty="0" err="1">
                  <a:solidFill>
                    <a:srgbClr val="1199FF"/>
                  </a:solidFill>
                  <a:latin typeface="Arial" panose="020B0604020202020204" pitchFamily="34" charset="0"/>
                  <a:cs typeface="Arial" panose="020B0604020202020204" pitchFamily="34" charset="0"/>
                </a:rPr>
                <a:t>the</a:t>
              </a:r>
              <a:r>
                <a:rPr lang="es-ES" sz="1588" b="1" dirty="0">
                  <a:solidFill>
                    <a:srgbClr val="1199FF"/>
                  </a:solidFill>
                  <a:latin typeface="Arial" panose="020B0604020202020204" pitchFamily="34" charset="0"/>
                  <a:cs typeface="Arial" panose="020B0604020202020204" pitchFamily="34" charset="0"/>
                </a:rPr>
                <a:t> </a:t>
              </a:r>
              <a:r>
                <a:rPr lang="es-ES" sz="1588" b="1" dirty="0" err="1">
                  <a:solidFill>
                    <a:srgbClr val="1199FF"/>
                  </a:solidFill>
                  <a:latin typeface="Arial" panose="020B0604020202020204" pitchFamily="34" charset="0"/>
                  <a:cs typeface="Arial" panose="020B0604020202020204" pitchFamily="34" charset="0"/>
                </a:rPr>
                <a:t>Right</a:t>
              </a:r>
              <a:r>
                <a:rPr lang="es-ES" sz="1588" b="1" dirty="0">
                  <a:solidFill>
                    <a:srgbClr val="1199FF"/>
                  </a:solidFill>
                  <a:latin typeface="Arial" panose="020B0604020202020204" pitchFamily="34" charset="0"/>
                  <a:cs typeface="Arial" panose="020B0604020202020204" pitchFamily="34" charset="0"/>
                </a:rPr>
                <a:t> </a:t>
              </a:r>
              <a:r>
                <a:rPr lang="es-ES" sz="1588" b="1" dirty="0" err="1">
                  <a:solidFill>
                    <a:srgbClr val="1199FF"/>
                  </a:solidFill>
                  <a:latin typeface="Arial" panose="020B0604020202020204" pitchFamily="34" charset="0"/>
                  <a:cs typeface="Arial" panose="020B0604020202020204" pitchFamily="34" charset="0"/>
                </a:rPr>
                <a:t>Cycle</a:t>
              </a:r>
              <a:endParaRPr lang="es-ES" sz="1588" b="1" dirty="0">
                <a:solidFill>
                  <a:srgbClr val="1199FF"/>
                </a:solidFill>
                <a:latin typeface="Arial" panose="020B0604020202020204" pitchFamily="34" charset="0"/>
                <a:cs typeface="Arial" panose="020B0604020202020204" pitchFamily="34" charset="0"/>
              </a:endParaRPr>
            </a:p>
          </p:txBody>
        </p:sp>
        <p:sp>
          <p:nvSpPr>
            <p:cNvPr id="50" name="CuadroTexto 5"/>
            <p:cNvSpPr txBox="1"/>
            <p:nvPr/>
          </p:nvSpPr>
          <p:spPr>
            <a:xfrm>
              <a:off x="4239395" y="3015655"/>
              <a:ext cx="2158581" cy="1975618"/>
            </a:xfrm>
            <a:prstGeom prst="rect">
              <a:avLst/>
            </a:prstGeom>
            <a:noFill/>
          </p:spPr>
          <p:txBody>
            <a:bodyPr wrap="square" rtlCol="0">
              <a:spAutoFit/>
            </a:bodyPr>
            <a:lstStyle/>
            <a:p>
              <a:pPr lvl="0"/>
              <a:r>
                <a:rPr lang="en-US" sz="714" dirty="0">
                  <a:latin typeface="Arial" panose="020B0604020202020204" pitchFamily="34" charset="0"/>
                  <a:cs typeface="Arial" panose="020B0604020202020204" pitchFamily="34" charset="0"/>
                </a:rPr>
                <a:t>Materials are divided in 2 groups</a:t>
              </a:r>
              <a:r>
                <a:rPr lang="en-US" sz="714" b="1" dirty="0">
                  <a:latin typeface="Arial" panose="020B0604020202020204" pitchFamily="34" charset="0"/>
                  <a:cs typeface="Arial" panose="020B0604020202020204" pitchFamily="34" charset="0"/>
                </a:rPr>
                <a:t>:</a:t>
              </a:r>
            </a:p>
            <a:p>
              <a:pPr lvl="0"/>
              <a:endParaRPr lang="es-ES" sz="714" dirty="0">
                <a:latin typeface="Arial" panose="020B0604020202020204" pitchFamily="34" charset="0"/>
                <a:cs typeface="Arial" panose="020B0604020202020204" pitchFamily="34" charset="0"/>
              </a:endParaRPr>
            </a:p>
            <a:p>
              <a:pPr lvl="0"/>
              <a:r>
                <a:rPr lang="en-US" sz="714" i="1" dirty="0">
                  <a:solidFill>
                    <a:srgbClr val="0070C0"/>
                  </a:solidFill>
                  <a:latin typeface="Arial" panose="020B0604020202020204" pitchFamily="34" charset="0"/>
                  <a:cs typeface="Arial" panose="020B0604020202020204" pitchFamily="34" charset="0"/>
                </a:rPr>
                <a:t>Biological Nutrients</a:t>
              </a:r>
              <a:r>
                <a:rPr lang="en-US" sz="714" dirty="0">
                  <a:solidFill>
                    <a:srgbClr val="0070C0"/>
                  </a:solidFill>
                  <a:latin typeface="Arial" panose="020B0604020202020204" pitchFamily="34" charset="0"/>
                  <a:cs typeface="Arial" panose="020B0604020202020204" pitchFamily="34" charset="0"/>
                </a:rPr>
                <a:t>: </a:t>
              </a:r>
              <a:r>
                <a:rPr lang="en-US" sz="714" dirty="0">
                  <a:latin typeface="Arial" panose="020B0604020202020204" pitchFamily="34" charset="0"/>
                  <a:cs typeface="Arial" panose="020B0604020202020204" pitchFamily="34" charset="0"/>
                </a:rPr>
                <a:t>renewable sourced (bioplastics, cotton, paper, </a:t>
              </a:r>
              <a:r>
                <a:rPr lang="en-US" sz="714" dirty="0" err="1">
                  <a:latin typeface="Arial" panose="020B0604020202020204" pitchFamily="34" charset="0"/>
                  <a:cs typeface="Arial" panose="020B0604020202020204" pitchFamily="34" charset="0"/>
                </a:rPr>
                <a:t>etc</a:t>
              </a:r>
              <a:r>
                <a:rPr lang="en-US" sz="714" dirty="0">
                  <a:latin typeface="Arial" panose="020B0604020202020204" pitchFamily="34" charset="0"/>
                  <a:cs typeface="Arial" panose="020B0604020202020204" pitchFamily="34" charset="0"/>
                </a:rPr>
                <a:t>…)</a:t>
              </a:r>
              <a:endParaRPr lang="es-ES" sz="714" dirty="0">
                <a:latin typeface="Arial" panose="020B0604020202020204" pitchFamily="34" charset="0"/>
                <a:cs typeface="Arial" panose="020B0604020202020204" pitchFamily="34" charset="0"/>
              </a:endParaRPr>
            </a:p>
            <a:p>
              <a:r>
                <a:rPr lang="en-US" sz="714" dirty="0">
                  <a:latin typeface="Arial" panose="020B0604020202020204" pitchFamily="34" charset="0"/>
                  <a:cs typeface="Arial" panose="020B0604020202020204" pitchFamily="34" charset="0"/>
                </a:rPr>
                <a:t>+ compostable /biodegradable after its use</a:t>
              </a:r>
              <a:endParaRPr lang="es-ES" sz="714" dirty="0">
                <a:latin typeface="Arial" panose="020B0604020202020204" pitchFamily="34" charset="0"/>
                <a:cs typeface="Arial" panose="020B0604020202020204" pitchFamily="34" charset="0"/>
              </a:endParaRPr>
            </a:p>
            <a:p>
              <a:pPr lvl="1"/>
              <a:r>
                <a:rPr lang="en-US" sz="714" i="1" dirty="0">
                  <a:latin typeface="Arial" panose="020B0604020202020204" pitchFamily="34" charset="0"/>
                  <a:cs typeface="Arial" panose="020B0604020202020204" pitchFamily="34" charset="0"/>
                </a:rPr>
                <a:t>Example: PLA</a:t>
              </a:r>
              <a:endParaRPr lang="es-ES" sz="714" i="1" dirty="0">
                <a:latin typeface="Arial" panose="020B0604020202020204" pitchFamily="34" charset="0"/>
                <a:cs typeface="Arial" panose="020B0604020202020204" pitchFamily="34" charset="0"/>
              </a:endParaRPr>
            </a:p>
            <a:p>
              <a:r>
                <a:rPr lang="en-US" sz="714" dirty="0">
                  <a:latin typeface="Arial" panose="020B0604020202020204" pitchFamily="34" charset="0"/>
                  <a:cs typeface="Arial" panose="020B0604020202020204" pitchFamily="34" charset="0"/>
                </a:rPr>
                <a:t> </a:t>
              </a:r>
              <a:endParaRPr lang="es-ES" sz="714" dirty="0">
                <a:latin typeface="Arial" panose="020B0604020202020204" pitchFamily="34" charset="0"/>
                <a:cs typeface="Arial" panose="020B0604020202020204" pitchFamily="34" charset="0"/>
              </a:endParaRPr>
            </a:p>
            <a:p>
              <a:pPr lvl="0"/>
              <a:r>
                <a:rPr lang="en-US" sz="714" i="1" dirty="0">
                  <a:solidFill>
                    <a:srgbClr val="0070C0"/>
                  </a:solidFill>
                  <a:latin typeface="Arial" panose="020B0604020202020204" pitchFamily="34" charset="0"/>
                  <a:cs typeface="Arial" panose="020B0604020202020204" pitchFamily="34" charset="0"/>
                </a:rPr>
                <a:t>Technical Nutrients</a:t>
              </a:r>
              <a:r>
                <a:rPr lang="en-US" sz="714" dirty="0">
                  <a:solidFill>
                    <a:srgbClr val="0070C0"/>
                  </a:solidFill>
                  <a:latin typeface="Arial" panose="020B0604020202020204" pitchFamily="34" charset="0"/>
                  <a:cs typeface="Arial" panose="020B0604020202020204" pitchFamily="34" charset="0"/>
                </a:rPr>
                <a:t>:</a:t>
              </a:r>
              <a:r>
                <a:rPr lang="en-US" sz="714" dirty="0">
                  <a:latin typeface="Arial" panose="020B0604020202020204" pitchFamily="34" charset="0"/>
                  <a:cs typeface="Arial" panose="020B0604020202020204" pitchFamily="34" charset="0"/>
                </a:rPr>
                <a:t> no renewable sourced (minerals, metals, plastics, etc.)</a:t>
              </a:r>
              <a:endParaRPr lang="es-ES" sz="714" dirty="0">
                <a:latin typeface="Arial" panose="020B0604020202020204" pitchFamily="34" charset="0"/>
                <a:cs typeface="Arial" panose="020B0604020202020204" pitchFamily="34" charset="0"/>
              </a:endParaRPr>
            </a:p>
            <a:p>
              <a:r>
                <a:rPr lang="en-US" sz="714" dirty="0">
                  <a:latin typeface="Arial" panose="020B0604020202020204" pitchFamily="34" charset="0"/>
                  <a:cs typeface="Arial" panose="020B0604020202020204" pitchFamily="34" charset="0"/>
                </a:rPr>
                <a:t>+ come back to industrial cycle</a:t>
              </a:r>
              <a:endParaRPr lang="es-ES" sz="714" dirty="0">
                <a:latin typeface="Arial" panose="020B0604020202020204" pitchFamily="34" charset="0"/>
                <a:cs typeface="Arial" panose="020B0604020202020204" pitchFamily="34" charset="0"/>
              </a:endParaRPr>
            </a:p>
            <a:p>
              <a:pPr lvl="1"/>
              <a:r>
                <a:rPr lang="en-US" sz="714" i="1" dirty="0">
                  <a:latin typeface="Arial" panose="020B0604020202020204" pitchFamily="34" charset="0"/>
                  <a:cs typeface="Arial" panose="020B0604020202020204" pitchFamily="34" charset="0"/>
                </a:rPr>
                <a:t>Example: Nylon 6</a:t>
              </a:r>
              <a:endParaRPr lang="es-ES" sz="714" i="1" dirty="0">
                <a:latin typeface="Arial" panose="020B0604020202020204" pitchFamily="34" charset="0"/>
                <a:cs typeface="Arial" panose="020B0604020202020204" pitchFamily="34" charset="0"/>
              </a:endParaRPr>
            </a:p>
          </p:txBody>
        </p:sp>
        <p:pic>
          <p:nvPicPr>
            <p:cNvPr id="51" name="Imagen 7"/>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3074"/>
            <a:stretch/>
          </p:blipFill>
          <p:spPr>
            <a:xfrm>
              <a:off x="1239071" y="3520485"/>
              <a:ext cx="3002695" cy="1589781"/>
            </a:xfrm>
            <a:prstGeom prst="rect">
              <a:avLst/>
            </a:prstGeom>
            <a:effectLst/>
          </p:spPr>
        </p:pic>
      </p:grpSp>
      <p:pic>
        <p:nvPicPr>
          <p:cNvPr id="7" name="6 Imagen"/>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tretch>
            <a:fillRect/>
          </a:stretch>
        </p:blipFill>
        <p:spPr>
          <a:xfrm>
            <a:off x="4845547" y="1600976"/>
            <a:ext cx="532610" cy="532610"/>
          </a:xfrm>
          <a:prstGeom prst="rect">
            <a:avLst/>
          </a:prstGeom>
        </p:spPr>
      </p:pic>
      <p:sp>
        <p:nvSpPr>
          <p:cNvPr id="43" name="CuadroTexto 42"/>
          <p:cNvSpPr txBox="1"/>
          <p:nvPr/>
        </p:nvSpPr>
        <p:spPr>
          <a:xfrm>
            <a:off x="38124" y="348523"/>
            <a:ext cx="4177366" cy="795859"/>
          </a:xfrm>
          <a:prstGeom prst="rect">
            <a:avLst/>
          </a:prstGeom>
          <a:solidFill>
            <a:srgbClr val="0070C0"/>
          </a:solidFill>
        </p:spPr>
        <p:txBody>
          <a:bodyPr wrap="square" rtlCol="0">
            <a:spAutoFit/>
          </a:bodyPr>
          <a:lstStyle/>
          <a:p>
            <a:pPr algn="ctr"/>
            <a:r>
              <a:rPr lang="es-ES" sz="2286" b="1" dirty="0">
                <a:solidFill>
                  <a:schemeClr val="bg1"/>
                </a:solidFill>
                <a:latin typeface="Arial Narrow" panose="020B0606020202030204" pitchFamily="34" charset="0"/>
              </a:rPr>
              <a:t>5.1.1ª_Circular Economy</a:t>
            </a:r>
          </a:p>
          <a:p>
            <a:pPr algn="ctr"/>
            <a:r>
              <a:rPr lang="es-ES" sz="2286" b="1" dirty="0" err="1">
                <a:solidFill>
                  <a:schemeClr val="bg1">
                    <a:lumMod val="85000"/>
                  </a:schemeClr>
                </a:solidFill>
                <a:latin typeface="Arial Narrow" panose="020B0606020202030204" pitchFamily="34" charset="0"/>
              </a:rPr>
              <a:t>Design</a:t>
            </a:r>
            <a:r>
              <a:rPr lang="es-ES" sz="2286" b="1" dirty="0">
                <a:solidFill>
                  <a:schemeClr val="bg1">
                    <a:lumMod val="85000"/>
                  </a:schemeClr>
                </a:solidFill>
                <a:latin typeface="Arial Narrow" panose="020B0606020202030204" pitchFamily="34" charset="0"/>
              </a:rPr>
              <a:t> </a:t>
            </a:r>
            <a:r>
              <a:rPr lang="es-ES" sz="2286" b="1" dirty="0" err="1">
                <a:solidFill>
                  <a:schemeClr val="bg1">
                    <a:lumMod val="85000"/>
                  </a:schemeClr>
                </a:solidFill>
                <a:latin typeface="Arial Narrow" panose="020B0606020202030204" pitchFamily="34" charset="0"/>
              </a:rPr>
              <a:t>Guidelines</a:t>
            </a:r>
            <a:endParaRPr lang="es-ES" sz="2286" b="1" dirty="0">
              <a:solidFill>
                <a:schemeClr val="bg1">
                  <a:lumMod val="85000"/>
                </a:schemeClr>
              </a:solidFill>
              <a:latin typeface="Arial Narrow" panose="020B0606020202030204" pitchFamily="34" charset="0"/>
            </a:endParaRPr>
          </a:p>
        </p:txBody>
      </p:sp>
      <p:grpSp>
        <p:nvGrpSpPr>
          <p:cNvPr id="46" name="5 Grupo"/>
          <p:cNvGrpSpPr/>
          <p:nvPr/>
        </p:nvGrpSpPr>
        <p:grpSpPr>
          <a:xfrm>
            <a:off x="8924117" y="4396787"/>
            <a:ext cx="2877708" cy="1184805"/>
            <a:chOff x="14471" y="2107801"/>
            <a:chExt cx="4953533" cy="1658728"/>
          </a:xfrm>
        </p:grpSpPr>
        <p:sp>
          <p:nvSpPr>
            <p:cNvPr id="52" name="CuadroTexto 51"/>
            <p:cNvSpPr txBox="1"/>
            <p:nvPr/>
          </p:nvSpPr>
          <p:spPr>
            <a:xfrm>
              <a:off x="14471" y="2107801"/>
              <a:ext cx="2169160" cy="1606582"/>
            </a:xfrm>
            <a:prstGeom prst="rect">
              <a:avLst/>
            </a:prstGeom>
            <a:noFill/>
          </p:spPr>
          <p:txBody>
            <a:bodyPr wrap="square" rtlCol="0">
              <a:spAutoFit/>
            </a:bodyPr>
            <a:lstStyle>
              <a:defPPr>
                <a:defRPr lang="es-ES"/>
              </a:defPPr>
              <a:lvl1pPr>
                <a:defRPr sz="10080">
                  <a:solidFill>
                    <a:schemeClr val="accent1">
                      <a:lumMod val="75000"/>
                    </a:schemeClr>
                  </a:solidFill>
                  <a:latin typeface="Arial" panose="020B0604020202020204" pitchFamily="34" charset="0"/>
                  <a:cs typeface="Arial" panose="020B0604020202020204" pitchFamily="34" charset="0"/>
                </a:defRPr>
              </a:lvl1pPr>
            </a:lstStyle>
            <a:p>
              <a:r>
                <a:rPr lang="es-ES" sz="6857" dirty="0">
                  <a:solidFill>
                    <a:srgbClr val="0070C0"/>
                  </a:solidFill>
                </a:rPr>
                <a:t>5.</a:t>
              </a:r>
            </a:p>
          </p:txBody>
        </p:sp>
        <p:sp>
          <p:nvSpPr>
            <p:cNvPr id="53" name="CuadroTexto 52"/>
            <p:cNvSpPr txBox="1"/>
            <p:nvPr/>
          </p:nvSpPr>
          <p:spPr>
            <a:xfrm>
              <a:off x="1514950" y="2159857"/>
              <a:ext cx="3453054" cy="1606672"/>
            </a:xfrm>
            <a:prstGeom prst="rect">
              <a:avLst/>
            </a:prstGeom>
            <a:noFill/>
          </p:spPr>
          <p:txBody>
            <a:bodyPr wrap="square" rtlCol="0">
              <a:spAutoFit/>
            </a:bodyPr>
            <a:lstStyle>
              <a:defPPr>
                <a:defRPr lang="es-ES"/>
              </a:defPPr>
              <a:lvl1pPr>
                <a:defRPr sz="2223" b="1">
                  <a:solidFill>
                    <a:schemeClr val="accent1">
                      <a:lumMod val="75000"/>
                    </a:schemeClr>
                  </a:solidFill>
                  <a:latin typeface="Arial" panose="020B0604020202020204" pitchFamily="34" charset="0"/>
                  <a:cs typeface="Arial" panose="020B0604020202020204" pitchFamily="34" charset="0"/>
                </a:defRPr>
              </a:lvl1pPr>
            </a:lstStyle>
            <a:p>
              <a:r>
                <a:rPr lang="en-GB" sz="2286" dirty="0">
                  <a:solidFill>
                    <a:srgbClr val="0070C0"/>
                  </a:solidFill>
                </a:rPr>
                <a:t>Rethink Business Model</a:t>
              </a:r>
            </a:p>
          </p:txBody>
        </p:sp>
      </p:grpSp>
      <p:grpSp>
        <p:nvGrpSpPr>
          <p:cNvPr id="41" name="40 Grupo"/>
          <p:cNvGrpSpPr/>
          <p:nvPr/>
        </p:nvGrpSpPr>
        <p:grpSpPr>
          <a:xfrm>
            <a:off x="4591468" y="343221"/>
            <a:ext cx="3950680" cy="2363114"/>
            <a:chOff x="7603057" y="484352"/>
            <a:chExt cx="3950959" cy="3308360"/>
          </a:xfrm>
          <a:solidFill>
            <a:schemeClr val="bg1"/>
          </a:solidFill>
        </p:grpSpPr>
        <p:sp>
          <p:nvSpPr>
            <p:cNvPr id="42" name="CuadroTexto 8"/>
            <p:cNvSpPr txBox="1"/>
            <p:nvPr/>
          </p:nvSpPr>
          <p:spPr>
            <a:xfrm>
              <a:off x="7603057" y="484352"/>
              <a:ext cx="2169160" cy="1052621"/>
            </a:xfrm>
            <a:prstGeom prst="rect">
              <a:avLst/>
            </a:prstGeom>
            <a:grpFill/>
          </p:spPr>
          <p:txBody>
            <a:bodyPr wrap="square" rtlCol="0">
              <a:spAutoFit/>
            </a:bodyPr>
            <a:lstStyle>
              <a:defPPr>
                <a:defRPr lang="es-ES"/>
              </a:defPPr>
              <a:lvl1pPr>
                <a:defRPr sz="6000" spc="-300">
                  <a:solidFill>
                    <a:schemeClr val="accent1"/>
                  </a:solidFill>
                  <a:latin typeface="Arial" panose="020B0604020202020204" pitchFamily="34" charset="0"/>
                  <a:cs typeface="Arial" panose="020B0604020202020204" pitchFamily="34" charset="0"/>
                </a:defRPr>
              </a:lvl1pPr>
            </a:lstStyle>
            <a:p>
              <a:r>
                <a:rPr lang="es-ES" sz="4286" dirty="0">
                  <a:solidFill>
                    <a:srgbClr val="1199FF"/>
                  </a:solidFill>
                </a:rPr>
                <a:t>4.2.</a:t>
              </a:r>
            </a:p>
          </p:txBody>
        </p:sp>
        <p:sp>
          <p:nvSpPr>
            <p:cNvPr id="44" name="CuadroTexto 9"/>
            <p:cNvSpPr txBox="1"/>
            <p:nvPr/>
          </p:nvSpPr>
          <p:spPr>
            <a:xfrm>
              <a:off x="8568609" y="591175"/>
              <a:ext cx="2407217" cy="813480"/>
            </a:xfrm>
            <a:prstGeom prst="rect">
              <a:avLst/>
            </a:prstGeom>
            <a:grpFill/>
          </p:spPr>
          <p:txBody>
            <a:bodyPr wrap="square" rtlCol="0">
              <a:spAutoFit/>
            </a:bodyPr>
            <a:lstStyle/>
            <a:p>
              <a:r>
                <a:rPr lang="es-ES" sz="1588" b="1" dirty="0" err="1">
                  <a:solidFill>
                    <a:srgbClr val="1199FF"/>
                  </a:solidFill>
                  <a:latin typeface="Arial" panose="020B0604020202020204" pitchFamily="34" charset="0"/>
                  <a:cs typeface="Arial" panose="020B0604020202020204" pitchFamily="34" charset="0"/>
                </a:rPr>
                <a:t>Make</a:t>
              </a:r>
              <a:r>
                <a:rPr lang="es-ES" sz="1588" b="1" dirty="0">
                  <a:solidFill>
                    <a:srgbClr val="1199FF"/>
                  </a:solidFill>
                  <a:latin typeface="Arial" panose="020B0604020202020204" pitchFamily="34" charset="0"/>
                  <a:cs typeface="Arial" panose="020B0604020202020204" pitchFamily="34" charset="0"/>
                </a:rPr>
                <a:t> </a:t>
              </a:r>
              <a:r>
                <a:rPr lang="es-ES" sz="1588" b="1" dirty="0" err="1">
                  <a:solidFill>
                    <a:srgbClr val="1199FF"/>
                  </a:solidFill>
                  <a:latin typeface="Arial" panose="020B0604020202020204" pitchFamily="34" charset="0"/>
                  <a:cs typeface="Arial" panose="020B0604020202020204" pitchFamily="34" charset="0"/>
                </a:rPr>
                <a:t>it</a:t>
              </a:r>
              <a:r>
                <a:rPr lang="es-ES" sz="1588" b="1" dirty="0">
                  <a:solidFill>
                    <a:srgbClr val="1199FF"/>
                  </a:solidFill>
                  <a:latin typeface="Arial" panose="020B0604020202020204" pitchFamily="34" charset="0"/>
                  <a:cs typeface="Arial" panose="020B0604020202020204" pitchFamily="34" charset="0"/>
                </a:rPr>
                <a:t> </a:t>
              </a:r>
              <a:r>
                <a:rPr lang="es-ES" sz="1588" b="1" dirty="0" err="1">
                  <a:solidFill>
                    <a:srgbClr val="1199FF"/>
                  </a:solidFill>
                  <a:latin typeface="Arial" panose="020B0604020202020204" pitchFamily="34" charset="0"/>
                  <a:cs typeface="Arial" panose="020B0604020202020204" pitchFamily="34" charset="0"/>
                </a:rPr>
                <a:t>easy</a:t>
              </a:r>
              <a:r>
                <a:rPr lang="es-ES" sz="1588" b="1" dirty="0">
                  <a:solidFill>
                    <a:srgbClr val="1199FF"/>
                  </a:solidFill>
                  <a:latin typeface="Arial" panose="020B0604020202020204" pitchFamily="34" charset="0"/>
                  <a:cs typeface="Arial" panose="020B0604020202020204" pitchFamily="34" charset="0"/>
                </a:rPr>
                <a:t> to </a:t>
              </a:r>
              <a:r>
                <a:rPr lang="es-ES" sz="1588" b="1" dirty="0" err="1">
                  <a:solidFill>
                    <a:srgbClr val="1199FF"/>
                  </a:solidFill>
                  <a:latin typeface="Arial" panose="020B0604020202020204" pitchFamily="34" charset="0"/>
                  <a:cs typeface="Arial" panose="020B0604020202020204" pitchFamily="34" charset="0"/>
                </a:rPr>
                <a:t>disassemble</a:t>
              </a:r>
              <a:endParaRPr lang="es-ES" sz="1588" b="1" dirty="0">
                <a:solidFill>
                  <a:srgbClr val="1199FF"/>
                </a:solidFill>
                <a:latin typeface="Arial" panose="020B0604020202020204" pitchFamily="34" charset="0"/>
                <a:cs typeface="Arial" panose="020B0604020202020204" pitchFamily="34" charset="0"/>
              </a:endParaRPr>
            </a:p>
          </p:txBody>
        </p:sp>
        <p:sp>
          <p:nvSpPr>
            <p:cNvPr id="45" name="CuadroTexto 10"/>
            <p:cNvSpPr txBox="1"/>
            <p:nvPr/>
          </p:nvSpPr>
          <p:spPr>
            <a:xfrm>
              <a:off x="8549196" y="1401288"/>
              <a:ext cx="3004820" cy="2391424"/>
            </a:xfrm>
            <a:prstGeom prst="rect">
              <a:avLst/>
            </a:prstGeom>
            <a:grpFill/>
          </p:spPr>
          <p:txBody>
            <a:bodyPr wrap="square" rtlCol="0">
              <a:spAutoFit/>
            </a:bodyPr>
            <a:lstStyle/>
            <a:p>
              <a:r>
                <a:rPr lang="en-US" sz="750" dirty="0">
                  <a:latin typeface="Arial" panose="020B0604020202020204" pitchFamily="34" charset="0"/>
                  <a:cs typeface="Arial" panose="020B0604020202020204" pitchFamily="34" charset="0"/>
                </a:rPr>
                <a:t>In the design process always  keep in mind deconstruction beyond how to construct. </a:t>
              </a:r>
              <a:r>
                <a:rPr lang="en-US" sz="750" b="1" i="1" dirty="0">
                  <a:solidFill>
                    <a:srgbClr val="0070C0"/>
                  </a:solidFill>
                  <a:latin typeface="Arial" panose="020B0604020202020204" pitchFamily="34" charset="0"/>
                  <a:cs typeface="Arial" panose="020B0604020202020204" pitchFamily="34" charset="0"/>
                </a:rPr>
                <a:t>Buildings are material banks.</a:t>
              </a:r>
            </a:p>
            <a:p>
              <a:endParaRPr lang="en-US" sz="750" b="1" i="1" dirty="0">
                <a:solidFill>
                  <a:schemeClr val="accent1">
                    <a:lumMod val="75000"/>
                  </a:schemeClr>
                </a:solidFill>
                <a:latin typeface="Arial" panose="020B0604020202020204" pitchFamily="34" charset="0"/>
                <a:cs typeface="Arial" panose="020B0604020202020204" pitchFamily="34" charset="0"/>
              </a:endParaRPr>
            </a:p>
            <a:p>
              <a:r>
                <a:rPr lang="en-US" sz="750" b="1" i="1" dirty="0">
                  <a:solidFill>
                    <a:srgbClr val="0070C0"/>
                  </a:solidFill>
                  <a:latin typeface="Arial" panose="020B0604020202020204" pitchFamily="34" charset="0"/>
                  <a:cs typeface="Arial" panose="020B0604020202020204" pitchFamily="34" charset="0"/>
                </a:rPr>
                <a:t>Design to enable the disassembly </a:t>
              </a:r>
              <a:r>
                <a:rPr lang="en-US" sz="750" dirty="0">
                  <a:solidFill>
                    <a:srgbClr val="0070C0"/>
                  </a:solidFill>
                  <a:latin typeface="Arial" panose="020B0604020202020204" pitchFamily="34" charset="0"/>
                  <a:cs typeface="Arial" panose="020B0604020202020204" pitchFamily="34" charset="0"/>
                </a:rPr>
                <a:t>of the product into separate materials, to make each of them recyclable through the adequate path</a:t>
              </a:r>
              <a:r>
                <a:rPr lang="en-US" sz="750" dirty="0">
                  <a:latin typeface="Arial" panose="020B0604020202020204" pitchFamily="34" charset="0"/>
                  <a:cs typeface="Arial" panose="020B0604020202020204" pitchFamily="34" charset="0"/>
                </a:rPr>
                <a:t>. </a:t>
              </a:r>
            </a:p>
            <a:p>
              <a:endParaRPr lang="en-US" sz="750" dirty="0">
                <a:latin typeface="Arial" panose="020B0604020202020204" pitchFamily="34" charset="0"/>
                <a:cs typeface="Arial" panose="020B0604020202020204" pitchFamily="34" charset="0"/>
              </a:endParaRPr>
            </a:p>
            <a:p>
              <a:r>
                <a:rPr lang="en-US" sz="750" dirty="0">
                  <a:latin typeface="Arial" panose="020B0604020202020204" pitchFamily="34" charset="0"/>
                  <a:cs typeface="Arial" panose="020B0604020202020204" pitchFamily="34" charset="0"/>
                </a:rPr>
                <a:t>Some Tips</a:t>
              </a:r>
            </a:p>
            <a:p>
              <a:pPr marL="128590" indent="-128590">
                <a:buFont typeface="Arial" panose="020B0604020202020204" pitchFamily="34" charset="0"/>
                <a:buChar char="•"/>
              </a:pPr>
              <a:r>
                <a:rPr lang="en-US" sz="750" dirty="0">
                  <a:latin typeface="Arial" panose="020B0604020202020204" pitchFamily="34" charset="0"/>
                  <a:cs typeface="Arial" panose="020B0604020202020204" pitchFamily="34" charset="0"/>
                </a:rPr>
                <a:t>Use mechanical joints that enable you to recover parts separately</a:t>
              </a:r>
            </a:p>
            <a:p>
              <a:pPr marL="128590" indent="-128590">
                <a:buFont typeface="Arial" panose="020B0604020202020204" pitchFamily="34" charset="0"/>
                <a:buChar char="•"/>
              </a:pPr>
              <a:r>
                <a:rPr lang="en-US" sz="750" dirty="0">
                  <a:latin typeface="Arial" panose="020B0604020202020204" pitchFamily="34" charset="0"/>
                  <a:cs typeface="Arial" panose="020B0604020202020204" pitchFamily="34" charset="0"/>
                </a:rPr>
                <a:t>Avoid the use of glues, welding, chemical joints, etc. .. which difficult materials separation</a:t>
              </a:r>
            </a:p>
            <a:p>
              <a:endParaRPr lang="en-US" sz="750" b="1" i="1" dirty="0">
                <a:solidFill>
                  <a:schemeClr val="accent1">
                    <a:lumMod val="75000"/>
                  </a:schemeClr>
                </a:solidFill>
                <a:latin typeface="Arial" panose="020B0604020202020204" pitchFamily="34" charset="0"/>
                <a:cs typeface="Arial" panose="020B0604020202020204" pitchFamily="34" charset="0"/>
              </a:endParaRPr>
            </a:p>
            <a:p>
              <a:pPr lvl="1"/>
              <a:r>
                <a:rPr lang="en-US" sz="750" i="1" dirty="0">
                  <a:latin typeface="Arial" panose="020B0604020202020204" pitchFamily="34" charset="0"/>
                  <a:cs typeface="Arial" panose="020B0604020202020204" pitchFamily="34" charset="0"/>
                </a:rPr>
                <a:t>Example: </a:t>
              </a:r>
              <a:r>
                <a:rPr lang="en-US" sz="750" i="1" dirty="0" err="1">
                  <a:latin typeface="Arial" panose="020B0604020202020204" pitchFamily="34" charset="0"/>
                  <a:cs typeface="Arial" panose="020B0604020202020204" pitchFamily="34" charset="0"/>
                </a:rPr>
                <a:t>Fairphone</a:t>
              </a:r>
              <a:endParaRPr lang="en-US" sz="750" i="1" dirty="0">
                <a:latin typeface="Arial" panose="020B0604020202020204" pitchFamily="34" charset="0"/>
                <a:cs typeface="Arial" panose="020B0604020202020204" pitchFamily="34" charset="0"/>
              </a:endParaRPr>
            </a:p>
          </p:txBody>
        </p:sp>
      </p:grpSp>
      <p:sp>
        <p:nvSpPr>
          <p:cNvPr id="54" name="CuadroTexto 53"/>
          <p:cNvSpPr txBox="1"/>
          <p:nvPr/>
        </p:nvSpPr>
        <p:spPr>
          <a:xfrm>
            <a:off x="7402889" y="5736734"/>
            <a:ext cx="1681562" cy="169277"/>
          </a:xfrm>
          <a:prstGeom prst="rect">
            <a:avLst/>
          </a:prstGeom>
          <a:noFill/>
        </p:spPr>
        <p:txBody>
          <a:bodyPr wrap="square" rtlCol="0">
            <a:spAutoFit/>
          </a:bodyPr>
          <a:lstStyle/>
          <a:p>
            <a:r>
              <a:rPr lang="es-ES" sz="500" dirty="0" err="1" smtClean="0">
                <a:solidFill>
                  <a:schemeClr val="bg1">
                    <a:lumMod val="50000"/>
                  </a:schemeClr>
                </a:solidFill>
                <a:latin typeface="+mj-lt"/>
              </a:rPr>
              <a:t>Source</a:t>
            </a:r>
            <a:r>
              <a:rPr lang="es-ES" sz="500" dirty="0" smtClean="0">
                <a:solidFill>
                  <a:schemeClr val="bg1">
                    <a:lumMod val="50000"/>
                  </a:schemeClr>
                </a:solidFill>
                <a:latin typeface="+mj-lt"/>
              </a:rPr>
              <a:t>: Ellen MacArthur </a:t>
            </a:r>
            <a:r>
              <a:rPr lang="es-ES" sz="500" dirty="0" err="1" smtClean="0">
                <a:solidFill>
                  <a:schemeClr val="bg1">
                    <a:lumMod val="50000"/>
                  </a:schemeClr>
                </a:solidFill>
                <a:latin typeface="+mj-lt"/>
              </a:rPr>
              <a:t>Foundation</a:t>
            </a:r>
            <a:r>
              <a:rPr lang="es-ES" sz="500" dirty="0" smtClean="0">
                <a:solidFill>
                  <a:schemeClr val="bg1">
                    <a:lumMod val="50000"/>
                  </a:schemeClr>
                </a:solidFill>
                <a:latin typeface="+mj-lt"/>
              </a:rPr>
              <a:t> 2012</a:t>
            </a:r>
            <a:endParaRPr lang="es-ES" sz="500" dirty="0">
              <a:solidFill>
                <a:schemeClr val="bg1">
                  <a:lumMod val="50000"/>
                </a:schemeClr>
              </a:solidFill>
              <a:latin typeface="+mj-lt"/>
            </a:endParaRPr>
          </a:p>
        </p:txBody>
      </p:sp>
    </p:spTree>
    <p:extLst>
      <p:ext uri="{BB962C8B-B14F-4D97-AF65-F5344CB8AC3E}">
        <p14:creationId xmlns:p14="http://schemas.microsoft.com/office/powerpoint/2010/main" val="1747945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5267693" y="3815081"/>
            <a:ext cx="1703033" cy="1753664"/>
          </a:xfrm>
          <a:prstGeom prst="rect">
            <a:avLst/>
          </a:prstGeom>
        </p:spPr>
      </p:pic>
      <p:sp>
        <p:nvSpPr>
          <p:cNvPr id="7" name="6 Rectángulo"/>
          <p:cNvSpPr/>
          <p:nvPr/>
        </p:nvSpPr>
        <p:spPr>
          <a:xfrm>
            <a:off x="0" y="162373"/>
            <a:ext cx="4784059" cy="11936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86"/>
          </a:p>
        </p:txBody>
      </p:sp>
      <p:sp>
        <p:nvSpPr>
          <p:cNvPr id="21" name="Elipse 20"/>
          <p:cNvSpPr/>
          <p:nvPr/>
        </p:nvSpPr>
        <p:spPr>
          <a:xfrm>
            <a:off x="676397" y="3424894"/>
            <a:ext cx="3328630" cy="1625210"/>
          </a:xfrm>
          <a:prstGeom prst="wedgeRectCallout">
            <a:avLst>
              <a:gd name="adj1" fmla="val -58172"/>
              <a:gd name="adj2" fmla="val -2039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nSpc>
                <a:spcPct val="150000"/>
              </a:lnSpc>
              <a:spcBef>
                <a:spcPts val="429"/>
              </a:spcBef>
              <a:spcAft>
                <a:spcPts val="429"/>
              </a:spcAft>
            </a:pPr>
            <a:r>
              <a:rPr lang="en-US" sz="1286" b="1" dirty="0">
                <a:solidFill>
                  <a:srgbClr val="0070C0"/>
                </a:solidFill>
                <a:latin typeface="Arial" panose="020B0604020202020204" pitchFamily="34" charset="0"/>
                <a:cs typeface="Arial" panose="020B0604020202020204" pitchFamily="34" charset="0"/>
              </a:rPr>
              <a:t>3. </a:t>
            </a:r>
            <a:r>
              <a:rPr lang="en-US" sz="1429" b="1" dirty="0">
                <a:solidFill>
                  <a:srgbClr val="0070C0"/>
                </a:solidFill>
                <a:latin typeface="Arial" panose="020B0604020202020204" pitchFamily="34" charset="0"/>
                <a:cs typeface="Arial" panose="020B0604020202020204" pitchFamily="34" charset="0"/>
              </a:rPr>
              <a:t>Recommendations</a:t>
            </a:r>
          </a:p>
          <a:p>
            <a:pPr marL="628989" lvl="1" indent="-244933">
              <a:buClr>
                <a:srgbClr val="0070C0"/>
              </a:buClr>
              <a:buFont typeface="Wingdings" panose="05000000000000000000" pitchFamily="2" charset="2"/>
              <a:buChar char="ü"/>
            </a:pPr>
            <a:r>
              <a:rPr lang="en-US" sz="1143" dirty="0">
                <a:solidFill>
                  <a:schemeClr val="tx1"/>
                </a:solidFill>
                <a:latin typeface="Arial" panose="020B0604020202020204" pitchFamily="34" charset="0"/>
                <a:cs typeface="Arial" panose="020B0604020202020204" pitchFamily="34" charset="0"/>
              </a:rPr>
              <a:t>Select Cradle to Cradle Certified™ materials and products. </a:t>
            </a:r>
          </a:p>
          <a:p>
            <a:pPr marL="628989" lvl="1" indent="-244933">
              <a:buClr>
                <a:srgbClr val="0070C0"/>
              </a:buClr>
              <a:buFont typeface="Wingdings" panose="05000000000000000000" pitchFamily="2" charset="2"/>
              <a:buChar char="ü"/>
            </a:pPr>
            <a:r>
              <a:rPr lang="es-ES" sz="1143" dirty="0" err="1">
                <a:solidFill>
                  <a:schemeClr val="tx1"/>
                </a:solidFill>
                <a:latin typeface="Arial" panose="020B0604020202020204" pitchFamily="34" charset="0"/>
                <a:cs typeface="Arial" panose="020B0604020202020204" pitchFamily="34" charset="0"/>
              </a:rPr>
              <a:t>Avoid</a:t>
            </a:r>
            <a:r>
              <a:rPr lang="es-ES" sz="1143" dirty="0">
                <a:solidFill>
                  <a:schemeClr val="tx1"/>
                </a:solidFill>
                <a:latin typeface="Arial" panose="020B0604020202020204" pitchFamily="34" charset="0"/>
                <a:cs typeface="Arial" panose="020B0604020202020204" pitchFamily="34" charset="0"/>
              </a:rPr>
              <a:t> </a:t>
            </a:r>
            <a:r>
              <a:rPr lang="es-ES" sz="1143" dirty="0" err="1">
                <a:solidFill>
                  <a:schemeClr val="tx1"/>
                </a:solidFill>
                <a:latin typeface="Arial" panose="020B0604020202020204" pitchFamily="34" charset="0"/>
                <a:cs typeface="Arial" panose="020B0604020202020204" pitchFamily="34" charset="0"/>
              </a:rPr>
              <a:t>the</a:t>
            </a:r>
            <a:r>
              <a:rPr lang="es-ES" sz="1143" dirty="0">
                <a:solidFill>
                  <a:schemeClr val="tx1"/>
                </a:solidFill>
                <a:latin typeface="Arial" panose="020B0604020202020204" pitchFamily="34" charset="0"/>
                <a:cs typeface="Arial" panose="020B0604020202020204" pitchFamily="34" charset="0"/>
              </a:rPr>
              <a:t> use of </a:t>
            </a:r>
            <a:r>
              <a:rPr lang="es-ES" sz="1143" dirty="0" err="1">
                <a:solidFill>
                  <a:schemeClr val="tx1"/>
                </a:solidFill>
                <a:latin typeface="Arial" panose="020B0604020202020204" pitchFamily="34" charset="0"/>
                <a:cs typeface="Arial" panose="020B0604020202020204" pitchFamily="34" charset="0"/>
              </a:rPr>
              <a:t>problematic</a:t>
            </a:r>
            <a:r>
              <a:rPr lang="es-ES" sz="1143" dirty="0">
                <a:solidFill>
                  <a:schemeClr val="tx1"/>
                </a:solidFill>
                <a:latin typeface="Arial" panose="020B0604020202020204" pitchFamily="34" charset="0"/>
                <a:cs typeface="Arial" panose="020B0604020202020204" pitchFamily="34" charset="0"/>
              </a:rPr>
              <a:t> </a:t>
            </a:r>
            <a:r>
              <a:rPr lang="es-ES" sz="1143" dirty="0" err="1">
                <a:solidFill>
                  <a:schemeClr val="tx1"/>
                </a:solidFill>
                <a:latin typeface="Arial" panose="020B0604020202020204" pitchFamily="34" charset="0"/>
                <a:cs typeface="Arial" panose="020B0604020202020204" pitchFamily="34" charset="0"/>
              </a:rPr>
              <a:t>materials</a:t>
            </a:r>
            <a:endParaRPr lang="en-US" sz="1143" dirty="0">
              <a:solidFill>
                <a:schemeClr val="tx1"/>
              </a:solidFill>
              <a:latin typeface="Arial" panose="020B0604020202020204" pitchFamily="34" charset="0"/>
              <a:cs typeface="Arial" panose="020B0604020202020204" pitchFamily="34" charset="0"/>
            </a:endParaRPr>
          </a:p>
          <a:p>
            <a:pPr marL="628989" lvl="1" indent="-244933">
              <a:buClr>
                <a:srgbClr val="0070C0"/>
              </a:buClr>
              <a:buFont typeface="Wingdings" panose="05000000000000000000" pitchFamily="2" charset="2"/>
              <a:buChar char="ü"/>
            </a:pPr>
            <a:r>
              <a:rPr lang="en-US" sz="1143" dirty="0">
                <a:solidFill>
                  <a:schemeClr val="tx1"/>
                </a:solidFill>
                <a:latin typeface="Arial" panose="020B0604020202020204" pitchFamily="34" charset="0"/>
                <a:cs typeface="Arial" panose="020B0604020202020204" pitchFamily="34" charset="0"/>
              </a:rPr>
              <a:t>Propose materials, products and suppliers to WP5 team for their pre-assessment</a:t>
            </a:r>
          </a:p>
        </p:txBody>
      </p:sp>
      <p:sp>
        <p:nvSpPr>
          <p:cNvPr id="4" name="CuadroTexto 3"/>
          <p:cNvSpPr txBox="1"/>
          <p:nvPr/>
        </p:nvSpPr>
        <p:spPr>
          <a:xfrm>
            <a:off x="10250624" y="0"/>
            <a:ext cx="1627006" cy="1375660"/>
          </a:xfrm>
          <a:prstGeom prst="rect">
            <a:avLst/>
          </a:prstGeom>
          <a:solidFill>
            <a:srgbClr val="0070C0"/>
          </a:solidFill>
        </p:spPr>
        <p:txBody>
          <a:bodyPr wrap="square" rtlCol="0" anchor="ctr">
            <a:noAutofit/>
          </a:bodyPr>
          <a:lstStyle/>
          <a:p>
            <a:pPr algn="ctr"/>
            <a:r>
              <a:rPr lang="es-ES" sz="1429" b="1" dirty="0">
                <a:solidFill>
                  <a:schemeClr val="bg1"/>
                </a:solidFill>
                <a:latin typeface="Arial Narrow" panose="020B0606020202030204" pitchFamily="34" charset="0"/>
              </a:rPr>
              <a:t>Circular Economy</a:t>
            </a:r>
          </a:p>
          <a:p>
            <a:pPr algn="ctr"/>
            <a:r>
              <a:rPr lang="es-ES" sz="1429" b="1" dirty="0" err="1">
                <a:solidFill>
                  <a:schemeClr val="bg1">
                    <a:lumMod val="85000"/>
                  </a:schemeClr>
                </a:solidFill>
                <a:latin typeface="Arial Narrow" panose="020B0606020202030204" pitchFamily="34" charset="0"/>
              </a:rPr>
              <a:t>Design</a:t>
            </a:r>
            <a:r>
              <a:rPr lang="es-ES" sz="1429" b="1" dirty="0">
                <a:solidFill>
                  <a:schemeClr val="bg1">
                    <a:lumMod val="85000"/>
                  </a:schemeClr>
                </a:solidFill>
                <a:latin typeface="Arial Narrow" panose="020B0606020202030204" pitchFamily="34" charset="0"/>
              </a:rPr>
              <a:t> </a:t>
            </a:r>
            <a:r>
              <a:rPr lang="es-ES" sz="1429" b="1" dirty="0" err="1" smtClean="0">
                <a:solidFill>
                  <a:schemeClr val="bg1">
                    <a:lumMod val="85000"/>
                  </a:schemeClr>
                </a:solidFill>
                <a:latin typeface="Arial Narrow" panose="020B0606020202030204" pitchFamily="34" charset="0"/>
              </a:rPr>
              <a:t>Requirements</a:t>
            </a:r>
            <a:endParaRPr lang="es-ES" sz="1429" b="1" dirty="0">
              <a:solidFill>
                <a:schemeClr val="bg1">
                  <a:lumMod val="85000"/>
                </a:schemeClr>
              </a:solidFill>
              <a:latin typeface="Arial Narrow" panose="020B0606020202030204" pitchFamily="34" charset="0"/>
            </a:endParaRPr>
          </a:p>
        </p:txBody>
      </p:sp>
      <p:sp>
        <p:nvSpPr>
          <p:cNvPr id="5" name="CuadroTexto 4"/>
          <p:cNvSpPr txBox="1"/>
          <p:nvPr/>
        </p:nvSpPr>
        <p:spPr>
          <a:xfrm>
            <a:off x="57496" y="155712"/>
            <a:ext cx="2334533" cy="1200329"/>
          </a:xfrm>
          <a:prstGeom prst="rect">
            <a:avLst/>
          </a:prstGeom>
          <a:noFill/>
        </p:spPr>
        <p:txBody>
          <a:bodyPr wrap="square" rtlCol="0">
            <a:spAutoFit/>
          </a:bodyPr>
          <a:lstStyle/>
          <a:p>
            <a:r>
              <a:rPr lang="es-ES" sz="7200" kern="400" spc="-214" dirty="0" smtClean="0">
                <a:solidFill>
                  <a:srgbClr val="0070C0"/>
                </a:solidFill>
                <a:latin typeface="Arial" panose="020B0604020202020204" pitchFamily="34" charset="0"/>
                <a:cs typeface="Arial" panose="020B0604020202020204" pitchFamily="34" charset="0"/>
              </a:rPr>
              <a:t>DR1</a:t>
            </a:r>
            <a:r>
              <a:rPr lang="es-ES" sz="7200" kern="400" spc="-214" dirty="0">
                <a:solidFill>
                  <a:srgbClr val="0070C0"/>
                </a:solidFill>
                <a:latin typeface="Arial" panose="020B0604020202020204" pitchFamily="34" charset="0"/>
                <a:cs typeface="Arial" panose="020B0604020202020204" pitchFamily="34" charset="0"/>
              </a:rPr>
              <a:t>.</a:t>
            </a:r>
          </a:p>
        </p:txBody>
      </p:sp>
      <p:sp>
        <p:nvSpPr>
          <p:cNvPr id="6" name="CuadroTexto 5"/>
          <p:cNvSpPr txBox="1"/>
          <p:nvPr/>
        </p:nvSpPr>
        <p:spPr>
          <a:xfrm>
            <a:off x="2286462" y="155712"/>
            <a:ext cx="2603164" cy="1279453"/>
          </a:xfrm>
          <a:prstGeom prst="rect">
            <a:avLst/>
          </a:prstGeom>
          <a:noFill/>
        </p:spPr>
        <p:txBody>
          <a:bodyPr wrap="square" rtlCol="0">
            <a:spAutoFit/>
          </a:bodyPr>
          <a:lstStyle/>
          <a:p>
            <a:r>
              <a:rPr lang="es-ES" sz="3857" b="1" dirty="0">
                <a:solidFill>
                  <a:srgbClr val="0070C0"/>
                </a:solidFill>
                <a:latin typeface="Arial" panose="020B0604020202020204" pitchFamily="34" charset="0"/>
                <a:cs typeface="Arial" panose="020B0604020202020204" pitchFamily="34" charset="0"/>
              </a:rPr>
              <a:t>Use </a:t>
            </a:r>
            <a:r>
              <a:rPr lang="es-ES" sz="3857" b="1" dirty="0" err="1">
                <a:solidFill>
                  <a:srgbClr val="0070C0"/>
                </a:solidFill>
                <a:latin typeface="Arial" panose="020B0604020202020204" pitchFamily="34" charset="0"/>
                <a:cs typeface="Arial" panose="020B0604020202020204" pitchFamily="34" charset="0"/>
              </a:rPr>
              <a:t>safe</a:t>
            </a:r>
            <a:r>
              <a:rPr lang="es-ES" sz="3857" b="1" dirty="0">
                <a:solidFill>
                  <a:srgbClr val="0070C0"/>
                </a:solidFill>
                <a:latin typeface="Arial" panose="020B0604020202020204" pitchFamily="34" charset="0"/>
                <a:cs typeface="Arial" panose="020B0604020202020204" pitchFamily="34" charset="0"/>
              </a:rPr>
              <a:t> </a:t>
            </a:r>
            <a:r>
              <a:rPr lang="es-ES" sz="3857" b="1" dirty="0" err="1">
                <a:solidFill>
                  <a:srgbClr val="0070C0"/>
                </a:solidFill>
                <a:latin typeface="Arial" panose="020B0604020202020204" pitchFamily="34" charset="0"/>
                <a:cs typeface="Arial" panose="020B0604020202020204" pitchFamily="34" charset="0"/>
              </a:rPr>
              <a:t>materials</a:t>
            </a:r>
            <a:endParaRPr lang="es-ES" sz="3857" b="1" dirty="0">
              <a:solidFill>
                <a:srgbClr val="0070C0"/>
              </a:solidFill>
              <a:latin typeface="Arial" panose="020B0604020202020204" pitchFamily="34" charset="0"/>
              <a:cs typeface="Arial" panose="020B0604020202020204" pitchFamily="34" charset="0"/>
            </a:endParaRPr>
          </a:p>
        </p:txBody>
      </p:sp>
      <p:sp>
        <p:nvSpPr>
          <p:cNvPr id="9" name="CuadroTexto 8"/>
          <p:cNvSpPr txBox="1"/>
          <p:nvPr/>
        </p:nvSpPr>
        <p:spPr>
          <a:xfrm>
            <a:off x="5384170" y="1598934"/>
            <a:ext cx="3732734" cy="1118448"/>
          </a:xfrm>
          <a:prstGeom prst="rect">
            <a:avLst/>
          </a:prstGeom>
          <a:noFill/>
          <a:ln>
            <a:noFill/>
          </a:ln>
        </p:spPr>
        <p:txBody>
          <a:bodyPr wrap="square" numCol="1" rtlCol="0">
            <a:spAutoFit/>
          </a:bodyPr>
          <a:lstStyle/>
          <a:p>
            <a:pPr>
              <a:lnSpc>
                <a:spcPct val="150000"/>
              </a:lnSpc>
              <a:spcBef>
                <a:spcPts val="429"/>
              </a:spcBef>
              <a:spcAft>
                <a:spcPts val="429"/>
              </a:spcAft>
            </a:pPr>
            <a:r>
              <a:rPr lang="en-US" sz="1429" b="1" dirty="0">
                <a:solidFill>
                  <a:srgbClr val="0070C0"/>
                </a:solidFill>
                <a:latin typeface="Arial" panose="020B0604020202020204" pitchFamily="34" charset="0"/>
                <a:cs typeface="Arial" panose="020B0604020202020204" pitchFamily="34" charset="0"/>
              </a:rPr>
              <a:t>2. Methodology to assess it</a:t>
            </a:r>
          </a:p>
          <a:p>
            <a:pPr>
              <a:lnSpc>
                <a:spcPct val="150000"/>
              </a:lnSpc>
              <a:spcBef>
                <a:spcPts val="429"/>
              </a:spcBef>
              <a:spcAft>
                <a:spcPts val="429"/>
              </a:spcAft>
            </a:pPr>
            <a:r>
              <a:rPr lang="en-US" sz="857" dirty="0">
                <a:latin typeface="Arial" panose="020B0604020202020204" pitchFamily="34" charset="0"/>
                <a:cs typeface="Arial" panose="020B0604020202020204" pitchFamily="34" charset="0"/>
              </a:rPr>
              <a:t>Use Cradle to Cradle Certified™ Products Standard Material Health quality category  (C2CPII, 2015) to select safe materials for the ADBE system. </a:t>
            </a:r>
          </a:p>
        </p:txBody>
      </p:sp>
      <p:sp>
        <p:nvSpPr>
          <p:cNvPr id="11" name="Rectángulo 10"/>
          <p:cNvSpPr/>
          <p:nvPr/>
        </p:nvSpPr>
        <p:spPr>
          <a:xfrm>
            <a:off x="5384170" y="2633368"/>
            <a:ext cx="3732734" cy="685957"/>
          </a:xfrm>
          <a:prstGeom prst="rect">
            <a:avLst/>
          </a:prstGeom>
        </p:spPr>
        <p:txBody>
          <a:bodyPr wrap="square">
            <a:spAutoFit/>
          </a:bodyPr>
          <a:lstStyle/>
          <a:p>
            <a:pPr>
              <a:lnSpc>
                <a:spcPct val="150000"/>
              </a:lnSpc>
              <a:spcBef>
                <a:spcPts val="429"/>
              </a:spcBef>
              <a:spcAft>
                <a:spcPts val="429"/>
              </a:spcAft>
            </a:pPr>
            <a:r>
              <a:rPr lang="en-US" sz="857" dirty="0">
                <a:latin typeface="Arial" panose="020B0604020202020204" pitchFamily="34" charset="0"/>
                <a:cs typeface="Arial" panose="020B0604020202020204" pitchFamily="34" charset="0"/>
              </a:rPr>
              <a:t>In Cradle to Cradle Certified™ Products Standard, materials in a product must be assessed using the following traffic light ABC-X rating system against 24 hazard end points listed on the following table:</a:t>
            </a:r>
          </a:p>
        </p:txBody>
      </p:sp>
      <p:pic>
        <p:nvPicPr>
          <p:cNvPr id="32" name="31 Imagen"/>
          <p:cNvPicPr/>
          <p:nvPr/>
        </p:nvPicPr>
        <p:blipFill>
          <a:blip r:embed="rId3">
            <a:clrChange>
              <a:clrFrom>
                <a:srgbClr val="DDEBF5"/>
              </a:clrFrom>
              <a:clrTo>
                <a:srgbClr val="DDEBF5">
                  <a:alpha val="0"/>
                </a:srgbClr>
              </a:clrTo>
            </a:clrChange>
          </a:blip>
          <a:stretch>
            <a:fillRect/>
          </a:stretch>
        </p:blipFill>
        <p:spPr>
          <a:xfrm>
            <a:off x="9117726" y="2396777"/>
            <a:ext cx="2478161" cy="842050"/>
          </a:xfrm>
          <a:prstGeom prst="rect">
            <a:avLst/>
          </a:prstGeom>
        </p:spPr>
      </p:pic>
      <p:pic>
        <p:nvPicPr>
          <p:cNvPr id="29" name="28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8448" y="1770250"/>
            <a:ext cx="574955" cy="548581"/>
          </a:xfrm>
          <a:prstGeom prst="rect">
            <a:avLst/>
          </a:prstGeom>
        </p:spPr>
      </p:pic>
      <p:graphicFrame>
        <p:nvGraphicFramePr>
          <p:cNvPr id="39" name="38 Tabla"/>
          <p:cNvGraphicFramePr>
            <a:graphicFrameLocks noGrp="1"/>
          </p:cNvGraphicFramePr>
          <p:nvPr>
            <p:extLst/>
          </p:nvPr>
        </p:nvGraphicFramePr>
        <p:xfrm>
          <a:off x="1458299" y="1763254"/>
          <a:ext cx="3630456" cy="1258407"/>
        </p:xfrm>
        <a:graphic>
          <a:graphicData uri="http://schemas.openxmlformats.org/drawingml/2006/table">
            <a:tbl>
              <a:tblPr firstRow="1" firstCol="1" bandRow="1">
                <a:tableStyleId>{69012ECD-51FC-41F1-AA8D-1B2483CD663E}</a:tableStyleId>
              </a:tblPr>
              <a:tblGrid>
                <a:gridCol w="517544">
                  <a:extLst>
                    <a:ext uri="{9D8B030D-6E8A-4147-A177-3AD203B41FA5}">
                      <a16:colId xmlns:a16="http://schemas.microsoft.com/office/drawing/2014/main" val="20000"/>
                    </a:ext>
                  </a:extLst>
                </a:gridCol>
                <a:gridCol w="895690">
                  <a:extLst>
                    <a:ext uri="{9D8B030D-6E8A-4147-A177-3AD203B41FA5}">
                      <a16:colId xmlns:a16="http://schemas.microsoft.com/office/drawing/2014/main" val="20001"/>
                    </a:ext>
                  </a:extLst>
                </a:gridCol>
                <a:gridCol w="550318">
                  <a:extLst>
                    <a:ext uri="{9D8B030D-6E8A-4147-A177-3AD203B41FA5}">
                      <a16:colId xmlns:a16="http://schemas.microsoft.com/office/drawing/2014/main" val="20002"/>
                    </a:ext>
                  </a:extLst>
                </a:gridCol>
                <a:gridCol w="1666904">
                  <a:extLst>
                    <a:ext uri="{9D8B030D-6E8A-4147-A177-3AD203B41FA5}">
                      <a16:colId xmlns:a16="http://schemas.microsoft.com/office/drawing/2014/main" val="20003"/>
                    </a:ext>
                  </a:extLst>
                </a:gridCol>
              </a:tblGrid>
              <a:tr h="324946">
                <a:tc>
                  <a:txBody>
                    <a:bodyPr/>
                    <a:lstStyle/>
                    <a:p>
                      <a:pPr algn="l">
                        <a:spcAft>
                          <a:spcPts val="0"/>
                        </a:spcAft>
                      </a:pPr>
                      <a:r>
                        <a:rPr lang="en-GB" sz="700" kern="0" dirty="0">
                          <a:effectLst/>
                          <a:latin typeface="Arial" panose="020B0604020202020204" pitchFamily="34" charset="0"/>
                          <a:cs typeface="Arial" panose="020B0604020202020204" pitchFamily="34" charset="0"/>
                        </a:rPr>
                        <a:t>Acronym</a:t>
                      </a:r>
                      <a:endParaRPr lang="es-ES" sz="700" kern="1000" dirty="0">
                        <a:effectLst/>
                        <a:latin typeface="Arial" panose="020B0604020202020204" pitchFamily="34" charset="0"/>
                        <a:ea typeface="Times New Roman"/>
                        <a:cs typeface="Arial" panose="020B0604020202020204" pitchFamily="34" charset="0"/>
                      </a:endParaRPr>
                    </a:p>
                  </a:txBody>
                  <a:tcPr marL="23694" marR="23694" marT="0" marB="0" anchor="ctr">
                    <a:lnB w="6350" cap="flat" cmpd="sng" algn="ctr">
                      <a:solidFill>
                        <a:schemeClr val="bg1"/>
                      </a:solidFill>
                      <a:prstDash val="solid"/>
                      <a:round/>
                      <a:headEnd type="none" w="med" len="med"/>
                      <a:tailEnd type="none" w="med" len="med"/>
                    </a:lnB>
                    <a:solidFill>
                      <a:srgbClr val="0070C0"/>
                    </a:solidFill>
                  </a:tcPr>
                </a:tc>
                <a:tc>
                  <a:txBody>
                    <a:bodyPr/>
                    <a:lstStyle/>
                    <a:p>
                      <a:pPr algn="l">
                        <a:spcAft>
                          <a:spcPts val="0"/>
                        </a:spcAft>
                      </a:pPr>
                      <a:r>
                        <a:rPr lang="en-GB" sz="700" kern="0" dirty="0">
                          <a:effectLst/>
                          <a:latin typeface="Arial" panose="020B0604020202020204" pitchFamily="34" charset="0"/>
                          <a:cs typeface="Arial" panose="020B0604020202020204" pitchFamily="34" charset="0"/>
                        </a:rPr>
                        <a:t>Name</a:t>
                      </a:r>
                      <a:endParaRPr lang="es-ES" sz="700" kern="1000" dirty="0">
                        <a:effectLst/>
                        <a:latin typeface="Arial" panose="020B0604020202020204" pitchFamily="34" charset="0"/>
                        <a:ea typeface="Times New Roman"/>
                        <a:cs typeface="Arial" panose="020B0604020202020204" pitchFamily="34" charset="0"/>
                      </a:endParaRPr>
                    </a:p>
                  </a:txBody>
                  <a:tcPr marL="23694" marR="23694" marT="0" marB="0" anchor="ctr">
                    <a:lnB w="6350" cap="flat" cmpd="sng" algn="ctr">
                      <a:solidFill>
                        <a:schemeClr val="bg1"/>
                      </a:solidFill>
                      <a:prstDash val="solid"/>
                      <a:round/>
                      <a:headEnd type="none" w="med" len="med"/>
                      <a:tailEnd type="none" w="med" len="med"/>
                    </a:lnB>
                    <a:solidFill>
                      <a:srgbClr val="0070C0"/>
                    </a:solidFill>
                  </a:tcPr>
                </a:tc>
                <a:tc>
                  <a:txBody>
                    <a:bodyPr/>
                    <a:lstStyle/>
                    <a:p>
                      <a:pPr algn="l">
                        <a:spcAft>
                          <a:spcPts val="0"/>
                        </a:spcAft>
                      </a:pPr>
                      <a:r>
                        <a:rPr lang="en-GB" sz="700" kern="0" dirty="0">
                          <a:effectLst/>
                          <a:latin typeface="Arial" panose="020B0604020202020204" pitchFamily="34" charset="0"/>
                          <a:cs typeface="Arial" panose="020B0604020202020204" pitchFamily="34" charset="0"/>
                        </a:rPr>
                        <a:t>Units</a:t>
                      </a:r>
                      <a:endParaRPr lang="es-ES" sz="700" kern="1000" dirty="0">
                        <a:effectLst/>
                        <a:latin typeface="Arial" panose="020B0604020202020204" pitchFamily="34" charset="0"/>
                        <a:ea typeface="Times New Roman"/>
                        <a:cs typeface="Arial" panose="020B0604020202020204" pitchFamily="34" charset="0"/>
                      </a:endParaRPr>
                    </a:p>
                  </a:txBody>
                  <a:tcPr marL="23694" marR="23694" marT="0" marB="0" anchor="ctr">
                    <a:lnB w="6350" cap="flat" cmpd="sng" algn="ctr">
                      <a:solidFill>
                        <a:schemeClr val="bg1"/>
                      </a:solidFill>
                      <a:prstDash val="solid"/>
                      <a:round/>
                      <a:headEnd type="none" w="med" len="med"/>
                      <a:tailEnd type="none" w="med" len="med"/>
                    </a:lnB>
                    <a:solidFill>
                      <a:srgbClr val="0070C0"/>
                    </a:solidFill>
                  </a:tcPr>
                </a:tc>
                <a:tc>
                  <a:txBody>
                    <a:bodyPr/>
                    <a:lstStyle/>
                    <a:p>
                      <a:pPr algn="l">
                        <a:spcAft>
                          <a:spcPts val="0"/>
                        </a:spcAft>
                      </a:pPr>
                      <a:r>
                        <a:rPr lang="en-GB" sz="700" kern="0" dirty="0">
                          <a:effectLst/>
                          <a:latin typeface="Arial" panose="020B0604020202020204" pitchFamily="34" charset="0"/>
                          <a:cs typeface="Arial" panose="020B0604020202020204" pitchFamily="34" charset="0"/>
                        </a:rPr>
                        <a:t>Description</a:t>
                      </a:r>
                      <a:endParaRPr lang="es-ES" sz="700" kern="1000" dirty="0">
                        <a:effectLst/>
                        <a:latin typeface="Arial" panose="020B0604020202020204" pitchFamily="34" charset="0"/>
                        <a:ea typeface="Times New Roman"/>
                        <a:cs typeface="Arial" panose="020B0604020202020204" pitchFamily="34" charset="0"/>
                      </a:endParaRPr>
                    </a:p>
                  </a:txBody>
                  <a:tcPr marL="23694" marR="23694" marT="0" marB="0" anchor="ctr">
                    <a:lnB w="6350" cap="flat" cmpd="sng" algn="ctr">
                      <a:solidFill>
                        <a:schemeClr val="bg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461169">
                <a:tc>
                  <a:txBody>
                    <a:bodyPr/>
                    <a:lstStyle/>
                    <a:p>
                      <a:pPr algn="l">
                        <a:spcAft>
                          <a:spcPts val="0"/>
                        </a:spcAft>
                      </a:pPr>
                      <a:r>
                        <a:rPr lang="en-GB" sz="700" kern="0" dirty="0">
                          <a:solidFill>
                            <a:schemeClr val="tx1">
                              <a:lumMod val="75000"/>
                              <a:lumOff val="25000"/>
                            </a:schemeClr>
                          </a:solidFill>
                          <a:effectLst/>
                          <a:latin typeface="Arial" panose="020B0604020202020204" pitchFamily="34" charset="0"/>
                          <a:cs typeface="Arial" panose="020B0604020202020204" pitchFamily="34" charset="0"/>
                        </a:rPr>
                        <a:t>VOCs</a:t>
                      </a:r>
                      <a:endParaRPr lang="es-ES" sz="700" kern="100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23694" marR="23694"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0"/>
                        </a:spcAft>
                      </a:pPr>
                      <a:r>
                        <a:rPr lang="en-GB" sz="700" kern="0" dirty="0">
                          <a:solidFill>
                            <a:schemeClr val="tx1">
                              <a:lumMod val="75000"/>
                              <a:lumOff val="25000"/>
                            </a:schemeClr>
                          </a:solidFill>
                          <a:effectLst/>
                          <a:latin typeface="Arial" panose="020B0604020202020204" pitchFamily="34" charset="0"/>
                          <a:cs typeface="Arial" panose="020B0604020202020204" pitchFamily="34" charset="0"/>
                        </a:rPr>
                        <a:t>VOCs concentration</a:t>
                      </a:r>
                      <a:endParaRPr lang="es-ES" sz="700" kern="100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23694" marR="23694"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0"/>
                        </a:spcAft>
                      </a:pPr>
                      <a:r>
                        <a:rPr lang="en-GB" sz="700" kern="0" dirty="0" err="1">
                          <a:solidFill>
                            <a:schemeClr val="tx1">
                              <a:lumMod val="75000"/>
                              <a:lumOff val="25000"/>
                            </a:schemeClr>
                          </a:solidFill>
                          <a:effectLst/>
                          <a:latin typeface="Arial" panose="020B0604020202020204" pitchFamily="34" charset="0"/>
                          <a:cs typeface="Arial" panose="020B0604020202020204" pitchFamily="34" charset="0"/>
                        </a:rPr>
                        <a:t>μg</a:t>
                      </a:r>
                      <a:r>
                        <a:rPr lang="en-GB" sz="700" kern="0" dirty="0">
                          <a:solidFill>
                            <a:schemeClr val="tx1">
                              <a:lumMod val="75000"/>
                              <a:lumOff val="25000"/>
                            </a:schemeClr>
                          </a:solidFill>
                          <a:effectLst/>
                          <a:latin typeface="Arial" panose="020B0604020202020204" pitchFamily="34" charset="0"/>
                          <a:cs typeface="Arial" panose="020B0604020202020204" pitchFamily="34" charset="0"/>
                        </a:rPr>
                        <a:t>/m3</a:t>
                      </a:r>
                      <a:endParaRPr lang="es-ES" sz="700" kern="100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23694" marR="23694"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0"/>
                        </a:spcAft>
                      </a:pPr>
                      <a:r>
                        <a:rPr lang="en-GB" sz="700" kern="0" dirty="0">
                          <a:solidFill>
                            <a:schemeClr val="tx1">
                              <a:lumMod val="75000"/>
                              <a:lumOff val="25000"/>
                            </a:schemeClr>
                          </a:solidFill>
                          <a:effectLst/>
                          <a:latin typeface="Arial" panose="020B0604020202020204" pitchFamily="34" charset="0"/>
                          <a:cs typeface="Arial" panose="020B0604020202020204" pitchFamily="34" charset="0"/>
                        </a:rPr>
                        <a:t>Carcinogenic</a:t>
                      </a:r>
                      <a:r>
                        <a:rPr lang="en-GB" sz="700" u="sng" kern="0" dirty="0">
                          <a:solidFill>
                            <a:schemeClr val="tx1">
                              <a:lumMod val="75000"/>
                              <a:lumOff val="25000"/>
                            </a:schemeClr>
                          </a:solidFill>
                          <a:effectLst/>
                          <a:latin typeface="Arial" panose="020B0604020202020204" pitchFamily="34" charset="0"/>
                          <a:cs typeface="Arial" panose="020B0604020202020204" pitchFamily="34" charset="0"/>
                        </a:rPr>
                        <a:t>, Mutagenic or Reproductive toxin</a:t>
                      </a:r>
                      <a:r>
                        <a:rPr lang="en-GB" sz="700" kern="0" dirty="0">
                          <a:solidFill>
                            <a:schemeClr val="tx1">
                              <a:lumMod val="75000"/>
                              <a:lumOff val="25000"/>
                            </a:schemeClr>
                          </a:solidFill>
                          <a:effectLst/>
                          <a:latin typeface="Arial" panose="020B0604020202020204" pitchFamily="34" charset="0"/>
                          <a:cs typeface="Arial" panose="020B0604020202020204" pitchFamily="34" charset="0"/>
                        </a:rPr>
                        <a:t> VOCs ratio of substance concentration to LCI value</a:t>
                      </a:r>
                      <a:endParaRPr lang="es-ES" sz="700" kern="100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23694" marR="23694"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472292">
                <a:tc>
                  <a:txBody>
                    <a:bodyPr/>
                    <a:lstStyle/>
                    <a:p>
                      <a:pPr algn="l">
                        <a:spcAft>
                          <a:spcPts val="0"/>
                        </a:spcAft>
                      </a:pPr>
                      <a:r>
                        <a:rPr lang="en-GB" sz="700" kern="0" dirty="0">
                          <a:solidFill>
                            <a:schemeClr val="tx1">
                              <a:lumMod val="75000"/>
                              <a:lumOff val="25000"/>
                            </a:schemeClr>
                          </a:solidFill>
                          <a:effectLst/>
                          <a:latin typeface="Arial" panose="020B0604020202020204" pitchFamily="34" charset="0"/>
                          <a:cs typeface="Arial" panose="020B0604020202020204" pitchFamily="34" charset="0"/>
                        </a:rPr>
                        <a:t>Toxic Mat</a:t>
                      </a:r>
                      <a:endParaRPr lang="es-ES" sz="700" kern="100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23694" marR="23694"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0"/>
                        </a:spcAft>
                      </a:pPr>
                      <a:r>
                        <a:rPr lang="en-GB" sz="700" kern="0" dirty="0">
                          <a:solidFill>
                            <a:schemeClr val="tx1">
                              <a:lumMod val="75000"/>
                              <a:lumOff val="25000"/>
                            </a:schemeClr>
                          </a:solidFill>
                          <a:effectLst/>
                          <a:latin typeface="Arial" panose="020B0604020202020204" pitchFamily="34" charset="0"/>
                          <a:cs typeface="Arial" panose="020B0604020202020204" pitchFamily="34" charset="0"/>
                        </a:rPr>
                        <a:t>Use of toxic materials</a:t>
                      </a:r>
                      <a:endParaRPr lang="es-ES" sz="700" kern="100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23694" marR="23694"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0"/>
                        </a:spcAft>
                      </a:pPr>
                      <a:r>
                        <a:rPr lang="en-GB" sz="700" kern="0" dirty="0">
                          <a:solidFill>
                            <a:schemeClr val="tx1">
                              <a:lumMod val="75000"/>
                              <a:lumOff val="25000"/>
                            </a:schemeClr>
                          </a:solidFill>
                          <a:effectLst/>
                          <a:latin typeface="Arial" panose="020B0604020202020204" pitchFamily="34" charset="0"/>
                          <a:cs typeface="Arial" panose="020B0604020202020204" pitchFamily="34" charset="0"/>
                        </a:rPr>
                        <a:t>weight %</a:t>
                      </a:r>
                      <a:endParaRPr lang="es-ES" sz="700" kern="100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23694" marR="23694"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tc>
                  <a:txBody>
                    <a:bodyPr/>
                    <a:lstStyle/>
                    <a:p>
                      <a:pPr algn="l">
                        <a:spcAft>
                          <a:spcPts val="0"/>
                        </a:spcAft>
                      </a:pPr>
                      <a:r>
                        <a:rPr lang="en-GB" sz="700" kern="0" dirty="0">
                          <a:solidFill>
                            <a:schemeClr val="tx1">
                              <a:lumMod val="75000"/>
                              <a:lumOff val="25000"/>
                            </a:schemeClr>
                          </a:solidFill>
                          <a:effectLst/>
                          <a:latin typeface="Arial" panose="020B0604020202020204" pitchFamily="34" charset="0"/>
                          <a:cs typeface="Arial" panose="020B0604020202020204" pitchFamily="34" charset="0"/>
                        </a:rPr>
                        <a:t>Percentage of toxic materials with respect to product weight </a:t>
                      </a:r>
                      <a:endParaRPr lang="es-ES" sz="700" kern="1000" dirty="0">
                        <a:solidFill>
                          <a:schemeClr val="tx1">
                            <a:lumMod val="75000"/>
                            <a:lumOff val="25000"/>
                          </a:schemeClr>
                        </a:solidFill>
                        <a:effectLst/>
                        <a:latin typeface="Arial" panose="020B0604020202020204" pitchFamily="34" charset="0"/>
                        <a:ea typeface="Times New Roman"/>
                        <a:cs typeface="Arial" panose="020B0604020202020204" pitchFamily="34" charset="0"/>
                      </a:endParaRPr>
                    </a:p>
                  </a:txBody>
                  <a:tcPr marL="23694" marR="23694"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
        <p:nvSpPr>
          <p:cNvPr id="40" name="39 CuadroTexto"/>
          <p:cNvSpPr txBox="1"/>
          <p:nvPr/>
        </p:nvSpPr>
        <p:spPr>
          <a:xfrm>
            <a:off x="283448" y="1769229"/>
            <a:ext cx="1174338" cy="972061"/>
          </a:xfrm>
          <a:prstGeom prst="rect">
            <a:avLst/>
          </a:prstGeom>
          <a:noFill/>
        </p:spPr>
        <p:txBody>
          <a:bodyPr wrap="square" rtlCol="0">
            <a:spAutoFit/>
          </a:bodyPr>
          <a:lstStyle/>
          <a:p>
            <a:r>
              <a:rPr lang="en-US" sz="1429" b="1" dirty="0">
                <a:solidFill>
                  <a:srgbClr val="0070C0"/>
                </a:solidFill>
                <a:latin typeface="Arial" panose="020B0604020202020204" pitchFamily="34" charset="0"/>
                <a:cs typeface="Arial" panose="020B0604020202020204" pitchFamily="34" charset="0"/>
              </a:rPr>
              <a:t>1. KPIs relevant to address </a:t>
            </a:r>
            <a:r>
              <a:rPr lang="en-US" sz="1429" b="1" dirty="0" smtClean="0">
                <a:solidFill>
                  <a:srgbClr val="0070C0"/>
                </a:solidFill>
                <a:latin typeface="Arial" panose="020B0604020202020204" pitchFamily="34" charset="0"/>
                <a:cs typeface="Arial" panose="020B0604020202020204" pitchFamily="34" charset="0"/>
              </a:rPr>
              <a:t>DR1</a:t>
            </a:r>
            <a:endParaRPr lang="es-ES" sz="1429" b="1" dirty="0">
              <a:solidFill>
                <a:srgbClr val="0070C0"/>
              </a:solidFill>
              <a:latin typeface="Arial" panose="020B0604020202020204" pitchFamily="34" charset="0"/>
              <a:cs typeface="Arial" panose="020B0604020202020204" pitchFamily="34" charset="0"/>
            </a:endParaRPr>
          </a:p>
        </p:txBody>
      </p:sp>
      <p:sp>
        <p:nvSpPr>
          <p:cNvPr id="3" name="Rectángulo 2"/>
          <p:cNvSpPr/>
          <p:nvPr/>
        </p:nvSpPr>
        <p:spPr>
          <a:xfrm>
            <a:off x="9692640" y="4014652"/>
            <a:ext cx="1262743" cy="1637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286"/>
          </a:p>
        </p:txBody>
      </p:sp>
      <p:pic>
        <p:nvPicPr>
          <p:cNvPr id="10" name="Imagen 9"/>
          <p:cNvPicPr>
            <a:picLocks noChangeAspect="1"/>
          </p:cNvPicPr>
          <p:nvPr/>
        </p:nvPicPr>
        <p:blipFill rotWithShape="1">
          <a:blip r:embed="rId5"/>
          <a:srcRect r="37502"/>
          <a:stretch/>
        </p:blipFill>
        <p:spPr>
          <a:xfrm>
            <a:off x="7467162" y="4052512"/>
            <a:ext cx="3299484" cy="1687451"/>
          </a:xfrm>
          <a:prstGeom prst="rect">
            <a:avLst/>
          </a:prstGeom>
        </p:spPr>
      </p:pic>
      <p:sp>
        <p:nvSpPr>
          <p:cNvPr id="2" name="CuadroTexto 1"/>
          <p:cNvSpPr txBox="1"/>
          <p:nvPr/>
        </p:nvSpPr>
        <p:spPr>
          <a:xfrm>
            <a:off x="5088755" y="318312"/>
            <a:ext cx="4883187" cy="685893"/>
          </a:xfrm>
          <a:prstGeom prst="rect">
            <a:avLst/>
          </a:prstGeom>
          <a:noFill/>
        </p:spPr>
        <p:txBody>
          <a:bodyPr wrap="square" rtlCol="0">
            <a:spAutoFit/>
          </a:bodyPr>
          <a:lstStyle/>
          <a:p>
            <a:r>
              <a:rPr lang="es-ES" sz="3857" b="1" dirty="0">
                <a:solidFill>
                  <a:schemeClr val="tx2"/>
                </a:solidFill>
                <a:latin typeface="Arial" panose="020B0604020202020204" pitchFamily="34" charset="0"/>
                <a:cs typeface="Arial" panose="020B0604020202020204" pitchFamily="34" charset="0"/>
              </a:rPr>
              <a:t>Content </a:t>
            </a:r>
            <a:r>
              <a:rPr lang="es-ES" sz="3857" b="1" dirty="0" err="1">
                <a:solidFill>
                  <a:schemeClr val="tx2"/>
                </a:solidFill>
                <a:latin typeface="Arial" panose="020B0604020202020204" pitchFamily="34" charset="0"/>
                <a:cs typeface="Arial" panose="020B0604020202020204" pitchFamily="34" charset="0"/>
              </a:rPr>
              <a:t>example</a:t>
            </a:r>
            <a:r>
              <a:rPr lang="es-ES" sz="3857" b="1" dirty="0">
                <a:solidFill>
                  <a:schemeClr val="tx2"/>
                </a:solidFill>
                <a:latin typeface="Arial" panose="020B0604020202020204" pitchFamily="34" charset="0"/>
                <a:cs typeface="Arial" panose="020B0604020202020204" pitchFamily="34" charset="0"/>
              </a:rPr>
              <a:t>:</a:t>
            </a:r>
            <a:endParaRPr lang="en-US" sz="3857" b="1" dirty="0">
              <a:solidFill>
                <a:schemeClr val="tx2"/>
              </a:solidFill>
              <a:latin typeface="Arial" panose="020B0604020202020204" pitchFamily="34" charset="0"/>
              <a:cs typeface="Arial" panose="020B0604020202020204" pitchFamily="34" charset="0"/>
            </a:endParaRPr>
          </a:p>
        </p:txBody>
      </p:sp>
      <p:sp>
        <p:nvSpPr>
          <p:cNvPr id="17" name="Elipse 20"/>
          <p:cNvSpPr/>
          <p:nvPr/>
        </p:nvSpPr>
        <p:spPr>
          <a:xfrm>
            <a:off x="4453659" y="3361456"/>
            <a:ext cx="2796879" cy="780719"/>
          </a:xfrm>
          <a:prstGeom prst="wedgeRectCallout">
            <a:avLst>
              <a:gd name="adj1" fmla="val -58172"/>
              <a:gd name="adj2" fmla="val -2039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nSpc>
                <a:spcPct val="150000"/>
              </a:lnSpc>
              <a:spcBef>
                <a:spcPts val="429"/>
              </a:spcBef>
              <a:spcAft>
                <a:spcPts val="429"/>
              </a:spcAft>
            </a:pPr>
            <a:r>
              <a:rPr lang="en-US" sz="1286" b="1" dirty="0">
                <a:solidFill>
                  <a:srgbClr val="0070C0"/>
                </a:solidFill>
                <a:latin typeface="Arial" panose="020B0604020202020204" pitchFamily="34" charset="0"/>
                <a:cs typeface="Arial" panose="020B0604020202020204" pitchFamily="34" charset="0"/>
              </a:rPr>
              <a:t>4. Relevant Case studies</a:t>
            </a:r>
          </a:p>
          <a:p>
            <a:pPr marL="204111" indent="-204111">
              <a:buClr>
                <a:srgbClr val="0070C0"/>
              </a:buClr>
              <a:buFont typeface="Arial" panose="020B0604020202020204" pitchFamily="34" charset="0"/>
              <a:buChar char="•"/>
            </a:pPr>
            <a:r>
              <a:rPr lang="es-ES" sz="1143" dirty="0">
                <a:solidFill>
                  <a:schemeClr val="tx1">
                    <a:lumMod val="65000"/>
                    <a:lumOff val="35000"/>
                  </a:schemeClr>
                </a:solidFill>
                <a:latin typeface="Arial" panose="020B0604020202020204" pitchFamily="34" charset="0"/>
                <a:cs typeface="Arial" panose="020B0604020202020204" pitchFamily="34" charset="0"/>
              </a:rPr>
              <a:t>Park 20/20</a:t>
            </a:r>
            <a:endParaRPr lang="en-US" sz="1143" dirty="0">
              <a:solidFill>
                <a:schemeClr val="tx1">
                  <a:lumMod val="65000"/>
                  <a:lumOff val="35000"/>
                </a:schemeClr>
              </a:solidFill>
              <a:latin typeface="Arial" panose="020B0604020202020204" pitchFamily="34" charset="0"/>
              <a:cs typeface="Arial" panose="020B0604020202020204" pitchFamily="34" charset="0"/>
            </a:endParaRPr>
          </a:p>
          <a:p>
            <a:pPr marL="204111" indent="-204111">
              <a:buClr>
                <a:srgbClr val="0070C0"/>
              </a:buClr>
              <a:buFont typeface="Arial" panose="020B0604020202020204" pitchFamily="34" charset="0"/>
              <a:buChar char="•"/>
            </a:pPr>
            <a:r>
              <a:rPr lang="en-US" sz="1143" dirty="0">
                <a:solidFill>
                  <a:schemeClr val="tx1">
                    <a:lumMod val="65000"/>
                    <a:lumOff val="35000"/>
                  </a:schemeClr>
                </a:solidFill>
                <a:latin typeface="Arial" panose="020B0604020202020204" pitchFamily="34" charset="0"/>
                <a:cs typeface="Arial" panose="020B0604020202020204" pitchFamily="34" charset="0"/>
              </a:rPr>
              <a:t>Venlo City Hall</a:t>
            </a:r>
          </a:p>
        </p:txBody>
      </p:sp>
      <p:sp>
        <p:nvSpPr>
          <p:cNvPr id="19" name="Elipse 20"/>
          <p:cNvSpPr/>
          <p:nvPr/>
        </p:nvSpPr>
        <p:spPr>
          <a:xfrm>
            <a:off x="7404798" y="3276969"/>
            <a:ext cx="3425034" cy="780719"/>
          </a:xfrm>
          <a:prstGeom prst="wedgeRectCallout">
            <a:avLst>
              <a:gd name="adj1" fmla="val -58172"/>
              <a:gd name="adj2" fmla="val -2039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65314" tIns="32657" rIns="65314" bIns="32657" numCol="1" spcCol="0" rtlCol="0" fromWordArt="0" anchor="ctr" anchorCtr="0" forceAA="0" compatLnSpc="1">
            <a:prstTxWarp prst="textNoShape">
              <a:avLst/>
            </a:prstTxWarp>
            <a:noAutofit/>
          </a:bodyPr>
          <a:lstStyle/>
          <a:p>
            <a:pPr>
              <a:lnSpc>
                <a:spcPct val="150000"/>
              </a:lnSpc>
              <a:spcBef>
                <a:spcPts val="429"/>
              </a:spcBef>
              <a:spcAft>
                <a:spcPts val="429"/>
              </a:spcAft>
            </a:pPr>
            <a:r>
              <a:rPr lang="en-US" sz="1286" b="1" dirty="0">
                <a:solidFill>
                  <a:srgbClr val="0070C0"/>
                </a:solidFill>
                <a:latin typeface="Arial" panose="020B0604020202020204" pitchFamily="34" charset="0"/>
                <a:cs typeface="Arial" panose="020B0604020202020204" pitchFamily="34" charset="0"/>
              </a:rPr>
              <a:t>5. Success stories of the DG implementation within </a:t>
            </a:r>
            <a:r>
              <a:rPr lang="en-US" sz="1286" b="1" dirty="0" err="1">
                <a:solidFill>
                  <a:srgbClr val="0070C0"/>
                </a:solidFill>
                <a:latin typeface="Arial" panose="020B0604020202020204" pitchFamily="34" charset="0"/>
                <a:cs typeface="Arial" panose="020B0604020202020204" pitchFamily="34" charset="0"/>
              </a:rPr>
              <a:t>PnH</a:t>
            </a:r>
            <a:r>
              <a:rPr lang="en-US" sz="1286" b="1" dirty="0">
                <a:solidFill>
                  <a:srgbClr val="0070C0"/>
                </a:solidFill>
                <a:latin typeface="Arial" panose="020B0604020202020204" pitchFamily="34" charset="0"/>
                <a:cs typeface="Arial" panose="020B0604020202020204" pitchFamily="34" charset="0"/>
              </a:rPr>
              <a:t> project</a:t>
            </a:r>
          </a:p>
        </p:txBody>
      </p:sp>
      <p:sp>
        <p:nvSpPr>
          <p:cNvPr id="12" name="CuadroTexto 11"/>
          <p:cNvSpPr txBox="1"/>
          <p:nvPr/>
        </p:nvSpPr>
        <p:spPr>
          <a:xfrm>
            <a:off x="10105754" y="2048901"/>
            <a:ext cx="1490133" cy="276999"/>
          </a:xfrm>
          <a:prstGeom prst="rect">
            <a:avLst/>
          </a:prstGeom>
          <a:noFill/>
        </p:spPr>
        <p:txBody>
          <a:bodyPr wrap="square" rtlCol="0">
            <a:spAutoFit/>
          </a:bodyPr>
          <a:lstStyle/>
          <a:p>
            <a:r>
              <a:rPr lang="es-ES" sz="600" dirty="0" err="1" smtClean="0">
                <a:latin typeface="+mj-lt"/>
              </a:rPr>
              <a:t>Source</a:t>
            </a:r>
            <a:r>
              <a:rPr lang="es-ES" sz="600" dirty="0" smtClean="0">
                <a:latin typeface="+mj-lt"/>
              </a:rPr>
              <a:t>: </a:t>
            </a:r>
            <a:r>
              <a:rPr lang="es-ES" sz="600" dirty="0" err="1" smtClean="0">
                <a:latin typeface="+mj-lt"/>
              </a:rPr>
              <a:t>Cradle</a:t>
            </a:r>
            <a:r>
              <a:rPr lang="es-ES" sz="600" dirty="0" smtClean="0">
                <a:latin typeface="+mj-lt"/>
              </a:rPr>
              <a:t> to </a:t>
            </a:r>
            <a:r>
              <a:rPr lang="es-ES" sz="600" dirty="0" err="1" smtClean="0">
                <a:latin typeface="+mj-lt"/>
              </a:rPr>
              <a:t>Cradle</a:t>
            </a:r>
            <a:r>
              <a:rPr lang="es-ES" sz="600" dirty="0" smtClean="0">
                <a:latin typeface="+mj-lt"/>
              </a:rPr>
              <a:t> </a:t>
            </a:r>
            <a:r>
              <a:rPr lang="es-ES" sz="600" dirty="0" err="1" smtClean="0">
                <a:latin typeface="+mj-lt"/>
              </a:rPr>
              <a:t>Certified</a:t>
            </a:r>
            <a:r>
              <a:rPr lang="es-ES" sz="600" dirty="0" smtClean="0">
                <a:latin typeface="+mj-lt"/>
              </a:rPr>
              <a:t>™ </a:t>
            </a:r>
            <a:r>
              <a:rPr lang="es-ES" sz="600" dirty="0" err="1" smtClean="0">
                <a:latin typeface="+mj-lt"/>
              </a:rPr>
              <a:t>Products</a:t>
            </a:r>
            <a:r>
              <a:rPr lang="es-ES" sz="600" dirty="0" smtClean="0">
                <a:latin typeface="+mj-lt"/>
              </a:rPr>
              <a:t> </a:t>
            </a:r>
            <a:r>
              <a:rPr lang="es-ES" sz="600" dirty="0" err="1" smtClean="0">
                <a:latin typeface="+mj-lt"/>
              </a:rPr>
              <a:t>Program</a:t>
            </a:r>
            <a:r>
              <a:rPr lang="es-ES" sz="600" dirty="0" smtClean="0">
                <a:latin typeface="+mj-lt"/>
              </a:rPr>
              <a:t> v3.1, 2016 C2CPII</a:t>
            </a:r>
            <a:endParaRPr lang="es-ES" sz="600" dirty="0">
              <a:latin typeface="+mj-lt"/>
            </a:endParaRPr>
          </a:p>
        </p:txBody>
      </p:sp>
    </p:spTree>
    <p:extLst>
      <p:ext uri="{BB962C8B-B14F-4D97-AF65-F5344CB8AC3E}">
        <p14:creationId xmlns:p14="http://schemas.microsoft.com/office/powerpoint/2010/main" val="23587403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148805" y="1792923"/>
            <a:ext cx="10445931" cy="4131900"/>
          </a:xfrm>
          <a:prstGeom prst="rect">
            <a:avLst/>
          </a:prstGeom>
          <a:solidFill>
            <a:schemeClr val="bg1">
              <a:lumMod val="95000"/>
            </a:schemeClr>
          </a:solidFill>
        </p:spPr>
        <p:txBody>
          <a:bodyPr wrap="square" rtlCol="0">
            <a:spAutoFit/>
          </a:bodyPr>
          <a:lstStyle/>
          <a:p>
            <a:pPr>
              <a:spcBef>
                <a:spcPts val="857"/>
              </a:spcBef>
            </a:pPr>
            <a:r>
              <a:rPr lang="en-US" sz="1400" dirty="0">
                <a:latin typeface="Arial" panose="020B0604020202020204" pitchFamily="34" charset="0"/>
                <a:cs typeface="Arial" panose="020B0604020202020204" pitchFamily="34" charset="0"/>
              </a:rPr>
              <a:t>The database will be designed as:</a:t>
            </a:r>
          </a:p>
          <a:p>
            <a:pPr marL="204111" indent="-204111">
              <a:spcBef>
                <a:spcPts val="857"/>
              </a:spcBef>
              <a:buFont typeface="Arial" panose="020B0604020202020204" pitchFamily="34" charset="0"/>
              <a:buChar char="•"/>
            </a:pPr>
            <a:r>
              <a:rPr lang="en-US" sz="1400" dirty="0">
                <a:latin typeface="Arial" panose="020B0604020202020204" pitchFamily="34" charset="0"/>
                <a:cs typeface="Arial" panose="020B0604020202020204" pitchFamily="34" charset="0"/>
              </a:rPr>
              <a:t>a </a:t>
            </a:r>
            <a:r>
              <a:rPr lang="en-US" sz="1400" b="1" dirty="0">
                <a:solidFill>
                  <a:schemeClr val="accent1">
                    <a:lumMod val="75000"/>
                  </a:schemeClr>
                </a:solidFill>
                <a:latin typeface="Arial" panose="020B0604020202020204" pitchFamily="34" charset="0"/>
                <a:cs typeface="Arial" panose="020B0604020202020204" pitchFamily="34" charset="0"/>
              </a:rPr>
              <a:t>web tool in an open format, editable by 3</a:t>
            </a:r>
            <a:r>
              <a:rPr lang="en-US" sz="1400" b="1" baseline="30000" dirty="0">
                <a:solidFill>
                  <a:schemeClr val="accent1">
                    <a:lumMod val="75000"/>
                  </a:schemeClr>
                </a:solidFill>
                <a:latin typeface="Arial" panose="020B0604020202020204" pitchFamily="34" charset="0"/>
                <a:cs typeface="Arial" panose="020B0604020202020204" pitchFamily="34" charset="0"/>
              </a:rPr>
              <a:t>rd</a:t>
            </a:r>
            <a:r>
              <a:rPr lang="en-US" sz="1400" b="1" dirty="0">
                <a:solidFill>
                  <a:schemeClr val="accent1">
                    <a:lumMod val="75000"/>
                  </a:schemeClr>
                </a:solidFill>
                <a:latin typeface="Arial" panose="020B0604020202020204" pitchFamily="34" charset="0"/>
                <a:cs typeface="Arial" panose="020B0604020202020204" pitchFamily="34" charset="0"/>
              </a:rPr>
              <a:t> parties </a:t>
            </a:r>
            <a:r>
              <a:rPr lang="en-US" sz="1400" dirty="0">
                <a:latin typeface="Arial" panose="020B0604020202020204" pitchFamily="34" charset="0"/>
                <a:cs typeface="Arial" panose="020B0604020202020204" pitchFamily="34" charset="0"/>
              </a:rPr>
              <a:t>to facilitate its expansion in the scope of other projects and specific actions. </a:t>
            </a:r>
          </a:p>
          <a:p>
            <a:pPr marL="204111" indent="-204111">
              <a:spcBef>
                <a:spcPts val="857"/>
              </a:spcBef>
              <a:buFont typeface="Arial" panose="020B0604020202020204" pitchFamily="34" charset="0"/>
              <a:buChar char="•"/>
            </a:pPr>
            <a:r>
              <a:rPr lang="en-US" sz="1400" dirty="0">
                <a:latin typeface="Arial" panose="020B0604020202020204" pitchFamily="34" charset="0"/>
                <a:cs typeface="Arial" panose="020B0604020202020204" pitchFamily="34" charset="0"/>
              </a:rPr>
              <a:t>will </a:t>
            </a:r>
            <a:r>
              <a:rPr lang="en-US" sz="1400" b="1" dirty="0">
                <a:solidFill>
                  <a:schemeClr val="accent1">
                    <a:lumMod val="75000"/>
                  </a:schemeClr>
                </a:solidFill>
                <a:latin typeface="Arial" panose="020B0604020202020204" pitchFamily="34" charset="0"/>
                <a:cs typeface="Arial" panose="020B0604020202020204" pitchFamily="34" charset="0"/>
              </a:rPr>
              <a:t>define all materials, components &amp; chemical substances present or potentially eligible in/for the product at 100ppm level and above. </a:t>
            </a:r>
          </a:p>
          <a:p>
            <a:pPr marL="204111" indent="-204111">
              <a:spcBef>
                <a:spcPts val="857"/>
              </a:spcBef>
              <a:buFont typeface="Arial" panose="020B0604020202020204" pitchFamily="34" charset="0"/>
              <a:buChar char="•"/>
            </a:pPr>
            <a:r>
              <a:rPr lang="en-US" sz="1400" b="1" dirty="0">
                <a:solidFill>
                  <a:schemeClr val="accent1">
                    <a:lumMod val="75000"/>
                  </a:schemeClr>
                </a:solidFill>
                <a:latin typeface="Arial" panose="020B0604020202020204" pitchFamily="34" charset="0"/>
                <a:cs typeface="Arial" panose="020B0604020202020204" pitchFamily="34" charset="0"/>
              </a:rPr>
              <a:t>Electronic parts as Externally Managed Components (EMC) </a:t>
            </a:r>
            <a:r>
              <a:rPr lang="en-US" sz="1400" dirty="0">
                <a:latin typeface="Arial" panose="020B0604020202020204" pitchFamily="34" charset="0"/>
                <a:cs typeface="Arial" panose="020B0604020202020204" pitchFamily="34" charset="0"/>
              </a:rPr>
              <a:t>due to its high complexity would be treated as homogeneous components when they can’t be separated by conventional means, but they still need to fulfil the standards for material health. These components should be handled within a chain of custody and sent back to the assembly company at the end of its use phase (closed loop) or to equivalent companies that can guarantee the asset value (e.g. recovery of precious materials). </a:t>
            </a:r>
          </a:p>
          <a:p>
            <a:pPr marL="204111" indent="-204111">
              <a:spcBef>
                <a:spcPts val="857"/>
              </a:spcBef>
              <a:buFont typeface="Arial" panose="020B0604020202020204" pitchFamily="34" charset="0"/>
              <a:buChar char="•"/>
            </a:pPr>
            <a:r>
              <a:rPr lang="en-US" sz="1400" b="1" dirty="0">
                <a:solidFill>
                  <a:schemeClr val="accent1">
                    <a:lumMod val="75000"/>
                  </a:schemeClr>
                </a:solidFill>
                <a:latin typeface="Arial" panose="020B0604020202020204" pitchFamily="34" charset="0"/>
                <a:cs typeface="Arial" panose="020B0604020202020204" pitchFamily="34" charset="0"/>
              </a:rPr>
              <a:t>Materials</a:t>
            </a:r>
            <a:r>
              <a:rPr lang="en-US" sz="1400" dirty="0">
                <a:latin typeface="Arial" panose="020B0604020202020204" pitchFamily="34" charset="0"/>
                <a:cs typeface="Arial" panose="020B0604020202020204" pitchFamily="34" charset="0"/>
              </a:rPr>
              <a:t> including finishing and coatings should </a:t>
            </a:r>
            <a:r>
              <a:rPr lang="en-US" sz="1400" b="1" dirty="0">
                <a:solidFill>
                  <a:schemeClr val="accent1">
                    <a:lumMod val="75000"/>
                  </a:schemeClr>
                </a:solidFill>
                <a:latin typeface="Arial" panose="020B0604020202020204" pitchFamily="34" charset="0"/>
                <a:cs typeface="Arial" panose="020B0604020202020204" pitchFamily="34" charset="0"/>
              </a:rPr>
              <a:t>be assessed for its chemical risk at any level. </a:t>
            </a:r>
          </a:p>
          <a:p>
            <a:pPr marL="204111" indent="-204111">
              <a:spcBef>
                <a:spcPts val="857"/>
              </a:spcBef>
              <a:buFont typeface="Arial" panose="020B0604020202020204" pitchFamily="34" charset="0"/>
              <a:buChar char="•"/>
            </a:pPr>
            <a:r>
              <a:rPr lang="en-US" sz="1400" b="1" dirty="0">
                <a:solidFill>
                  <a:schemeClr val="accent5"/>
                </a:solidFill>
                <a:latin typeface="Arial" panose="020B0604020202020204" pitchFamily="34" charset="0"/>
                <a:cs typeface="Arial" panose="020B0604020202020204" pitchFamily="34" charset="0"/>
              </a:rPr>
              <a:t>Material Health would be assessed against the 24 end points defined by the Cradle to Cradle methodology</a:t>
            </a:r>
            <a:r>
              <a:rPr lang="en-US" sz="1400" dirty="0">
                <a:latin typeface="Arial" panose="020B0604020202020204" pitchFamily="34" charset="0"/>
                <a:cs typeface="Arial" panose="020B0604020202020204" pitchFamily="34" charset="0"/>
              </a:rPr>
              <a:t>. The database will establish an </a:t>
            </a:r>
            <a:r>
              <a:rPr lang="en-US" sz="1400" dirty="0">
                <a:solidFill>
                  <a:schemeClr val="accent5"/>
                </a:solidFill>
                <a:latin typeface="Arial" panose="020B0604020202020204" pitchFamily="34" charset="0"/>
                <a:cs typeface="Arial" panose="020B0604020202020204" pitchFamily="34" charset="0"/>
              </a:rPr>
              <a:t>ABC-X rating system </a:t>
            </a:r>
            <a:r>
              <a:rPr lang="en-US" sz="1400" dirty="0">
                <a:latin typeface="Arial" panose="020B0604020202020204" pitchFamily="34" charset="0"/>
                <a:cs typeface="Arial" panose="020B0604020202020204" pitchFamily="34" charset="0"/>
              </a:rPr>
              <a:t>for all chemicals being present in the product and process in order to enable the best educated material selection possible considering both chemical risk and performance (including economic performance).</a:t>
            </a:r>
          </a:p>
          <a:p>
            <a:pPr marL="204111" indent="-204111">
              <a:spcBef>
                <a:spcPts val="857"/>
              </a:spcBef>
              <a:buFont typeface="Arial" panose="020B0604020202020204" pitchFamily="34" charset="0"/>
              <a:buChar char="•"/>
            </a:pPr>
            <a:r>
              <a:rPr lang="en-US" sz="1400" b="1" dirty="0">
                <a:solidFill>
                  <a:schemeClr val="accent1">
                    <a:lumMod val="75000"/>
                  </a:schemeClr>
                </a:solidFill>
                <a:latin typeface="Arial" panose="020B0604020202020204" pitchFamily="34" charset="0"/>
                <a:cs typeface="Arial" panose="020B0604020202020204" pitchFamily="34" charset="0"/>
              </a:rPr>
              <a:t>Position against the 5 Design Guidelines</a:t>
            </a:r>
          </a:p>
          <a:p>
            <a:pPr marL="204111" indent="-204111">
              <a:spcBef>
                <a:spcPts val="857"/>
              </a:spcBef>
              <a:buFont typeface="Arial" panose="020B0604020202020204" pitchFamily="34" charset="0"/>
              <a:buChar char="•"/>
            </a:pPr>
            <a:r>
              <a:rPr lang="en-US" sz="1400" b="1" dirty="0">
                <a:solidFill>
                  <a:schemeClr val="accent1">
                    <a:lumMod val="75000"/>
                  </a:schemeClr>
                </a:solidFill>
                <a:latin typeface="Arial" panose="020B0604020202020204" pitchFamily="34" charset="0"/>
                <a:cs typeface="Arial" panose="020B0604020202020204" pitchFamily="34" charset="0"/>
              </a:rPr>
              <a:t>Material proposal’s &amp; alternatives for different latitudes</a:t>
            </a:r>
          </a:p>
        </p:txBody>
      </p:sp>
      <p:sp>
        <p:nvSpPr>
          <p:cNvPr id="6" name="Título 1">
            <a:extLst>
              <a:ext uri="{FF2B5EF4-FFF2-40B4-BE49-F238E27FC236}">
                <a16:creationId xmlns:a16="http://schemas.microsoft.com/office/drawing/2014/main" id="{DA90D842-DB78-4CE3-B5A6-CC05330C5D2F}"/>
              </a:ext>
            </a:extLst>
          </p:cNvPr>
          <p:cNvSpPr>
            <a:spLocks noGrp="1"/>
          </p:cNvSpPr>
          <p:nvPr>
            <p:ph type="title"/>
          </p:nvPr>
        </p:nvSpPr>
        <p:spPr/>
        <p:txBody>
          <a:bodyPr>
            <a:normAutofit/>
          </a:bodyPr>
          <a:lstStyle/>
          <a:p>
            <a:r>
              <a:rPr lang="en-US" sz="3857" dirty="0">
                <a:latin typeface="Arial" panose="020B0604020202020204" pitchFamily="34" charset="0"/>
                <a:cs typeface="Arial" panose="020B0604020202020204" pitchFamily="34" charset="0"/>
              </a:rPr>
              <a:t>Task 5.1.2 – Materials Data Base</a:t>
            </a:r>
            <a:endParaRPr lang="es-ES" sz="3857" dirty="0"/>
          </a:p>
        </p:txBody>
      </p:sp>
    </p:spTree>
    <p:extLst>
      <p:ext uri="{BB962C8B-B14F-4D97-AF65-F5344CB8AC3E}">
        <p14:creationId xmlns:p14="http://schemas.microsoft.com/office/powerpoint/2010/main" val="18618228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95399" y="2101781"/>
            <a:ext cx="3504596" cy="3911600"/>
          </a:xfrm>
        </p:spPr>
        <p:txBody>
          <a:bodyPr>
            <a:noAutofit/>
          </a:bodyPr>
          <a:lstStyle/>
          <a:p>
            <a:pPr marL="0" indent="0">
              <a:buNone/>
            </a:pPr>
            <a:r>
              <a:rPr lang="en-US" sz="1800" dirty="0">
                <a:latin typeface="Arial" panose="020B0604020202020204" pitchFamily="34" charset="0"/>
                <a:cs typeface="Arial" panose="020B0604020202020204" pitchFamily="34" charset="0"/>
              </a:rPr>
              <a:t>Current status:</a:t>
            </a:r>
          </a:p>
          <a:p>
            <a:pPr>
              <a:lnSpc>
                <a:spcPct val="120000"/>
              </a:lnSpc>
            </a:pPr>
            <a:r>
              <a:rPr lang="en-US" sz="1200" dirty="0">
                <a:latin typeface="Arial" panose="020B0604020202020204" pitchFamily="34" charset="0"/>
                <a:cs typeface="Arial" panose="020B0604020202020204" pitchFamily="34" charset="0"/>
              </a:rPr>
              <a:t>Definition of fields to be included. Currently defined according to proposal’s objectives for the open database. We should determine whether we want to define more “internal” fields to enable KPI’s monitoring or not.</a:t>
            </a:r>
          </a:p>
          <a:p>
            <a:pPr>
              <a:lnSpc>
                <a:spcPct val="120000"/>
              </a:lnSpc>
            </a:pPr>
            <a:r>
              <a:rPr lang="en-US" sz="1200" dirty="0">
                <a:latin typeface="Arial" panose="020B0604020202020204" pitchFamily="34" charset="0"/>
                <a:cs typeface="Arial" panose="020B0604020202020204" pitchFamily="34" charset="0"/>
              </a:rPr>
              <a:t>The first file is developed in Excel to enable contributions of all team members. To be defined the appropriate format to enable its integration in the project website.</a:t>
            </a:r>
          </a:p>
          <a:p>
            <a:pPr>
              <a:lnSpc>
                <a:spcPct val="120000"/>
              </a:lnSpc>
            </a:pPr>
            <a:r>
              <a:rPr lang="en-US" sz="1200" dirty="0">
                <a:latin typeface="Arial" panose="020B0604020202020204" pitchFamily="34" charset="0"/>
                <a:cs typeface="Arial" panose="020B0604020202020204" pitchFamily="34" charset="0"/>
              </a:rPr>
              <a:t>Use one common data base between WP2 and WP5, including both requirements</a:t>
            </a:r>
          </a:p>
        </p:txBody>
      </p:sp>
      <p:pic>
        <p:nvPicPr>
          <p:cNvPr id="5" name="Imagen 4"/>
          <p:cNvPicPr>
            <a:picLocks noChangeAspect="1"/>
          </p:cNvPicPr>
          <p:nvPr/>
        </p:nvPicPr>
        <p:blipFill rotWithShape="1">
          <a:blip r:embed="rId2"/>
          <a:srcRect t="14585" r="5932"/>
          <a:stretch/>
        </p:blipFill>
        <p:spPr>
          <a:xfrm>
            <a:off x="5076010" y="2101781"/>
            <a:ext cx="6751923" cy="3446917"/>
          </a:xfrm>
          <a:prstGeom prst="rect">
            <a:avLst/>
          </a:prstGeom>
        </p:spPr>
      </p:pic>
      <p:sp>
        <p:nvSpPr>
          <p:cNvPr id="7" name="Título 1">
            <a:extLst>
              <a:ext uri="{FF2B5EF4-FFF2-40B4-BE49-F238E27FC236}">
                <a16:creationId xmlns:a16="http://schemas.microsoft.com/office/drawing/2014/main" id="{EB0BDD93-221C-4578-ADC0-FDF871D93B83}"/>
              </a:ext>
            </a:extLst>
          </p:cNvPr>
          <p:cNvSpPr>
            <a:spLocks noGrp="1"/>
          </p:cNvSpPr>
          <p:nvPr>
            <p:ph type="title"/>
          </p:nvPr>
        </p:nvSpPr>
        <p:spPr/>
        <p:txBody>
          <a:bodyPr>
            <a:normAutofit/>
          </a:bodyPr>
          <a:lstStyle/>
          <a:p>
            <a:r>
              <a:rPr lang="en-US" sz="3857" dirty="0">
                <a:latin typeface="Arial" panose="020B0604020202020204" pitchFamily="34" charset="0"/>
                <a:cs typeface="Arial" panose="020B0604020202020204" pitchFamily="34" charset="0"/>
              </a:rPr>
              <a:t>Task 5.1.2 – Materials Data Base</a:t>
            </a:r>
            <a:endParaRPr lang="es-ES" sz="3857" dirty="0"/>
          </a:p>
        </p:txBody>
      </p:sp>
    </p:spTree>
    <p:extLst>
      <p:ext uri="{BB962C8B-B14F-4D97-AF65-F5344CB8AC3E}">
        <p14:creationId xmlns:p14="http://schemas.microsoft.com/office/powerpoint/2010/main" val="243406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p:cNvPicPr>
            <a:picLocks noChangeAspect="1"/>
          </p:cNvPicPr>
          <p:nvPr/>
        </p:nvPicPr>
        <p:blipFill>
          <a:blip r:embed="rId2"/>
          <a:stretch>
            <a:fillRect/>
          </a:stretch>
        </p:blipFill>
        <p:spPr>
          <a:xfrm>
            <a:off x="1157643" y="3559052"/>
            <a:ext cx="6652699" cy="2329364"/>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641" y="1784586"/>
            <a:ext cx="7323029" cy="755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7643" y="2573445"/>
            <a:ext cx="2563179" cy="91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8442" y="2573445"/>
            <a:ext cx="2181429" cy="919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CuadroTexto"/>
          <p:cNvSpPr txBox="1"/>
          <p:nvPr/>
        </p:nvSpPr>
        <p:spPr>
          <a:xfrm>
            <a:off x="8940800" y="2539867"/>
            <a:ext cx="2566546" cy="2369880"/>
          </a:xfrm>
          <a:prstGeom prst="wedgeRectCallout">
            <a:avLst>
              <a:gd name="adj1" fmla="val -59643"/>
              <a:gd name="adj2" fmla="val -22584"/>
            </a:avLst>
          </a:prstGeom>
          <a:solidFill>
            <a:schemeClr val="accent6">
              <a:lumMod val="40000"/>
              <a:lumOff val="60000"/>
            </a:schemeClr>
          </a:solidFill>
          <a:ln>
            <a:noFill/>
          </a:ln>
        </p:spPr>
        <p:txBody>
          <a:bodyPr wrap="square" rtlCol="0">
            <a:spAutoFit/>
          </a:bodyPr>
          <a:lstStyle/>
          <a:p>
            <a:r>
              <a:rPr lang="es-ES" sz="1400" dirty="0" err="1">
                <a:solidFill>
                  <a:schemeClr val="tx1">
                    <a:lumMod val="65000"/>
                    <a:lumOff val="35000"/>
                  </a:schemeClr>
                </a:solidFill>
                <a:latin typeface="Arial" panose="020B0604020202020204" pitchFamily="34" charset="0"/>
                <a:cs typeface="Arial" panose="020B0604020202020204" pitchFamily="34" charset="0"/>
              </a:rPr>
              <a:t>Requirements</a:t>
            </a:r>
            <a:r>
              <a:rPr lang="es-ES" sz="1400" dirty="0">
                <a:solidFill>
                  <a:schemeClr val="tx1">
                    <a:lumMod val="65000"/>
                    <a:lumOff val="35000"/>
                  </a:schemeClr>
                </a:solidFill>
                <a:latin typeface="Arial" panose="020B0604020202020204" pitchFamily="34" charset="0"/>
                <a:cs typeface="Arial" panose="020B0604020202020204" pitchFamily="34" charset="0"/>
              </a:rPr>
              <a:t> </a:t>
            </a:r>
            <a:r>
              <a:rPr lang="es-ES" sz="1400" dirty="0" err="1">
                <a:solidFill>
                  <a:schemeClr val="tx1">
                    <a:lumMod val="65000"/>
                    <a:lumOff val="35000"/>
                  </a:schemeClr>
                </a:solidFill>
                <a:latin typeface="Arial" panose="020B0604020202020204" pitchFamily="34" charset="0"/>
                <a:cs typeface="Arial" panose="020B0604020202020204" pitchFamily="34" charset="0"/>
              </a:rPr>
              <a:t>for</a:t>
            </a:r>
            <a:r>
              <a:rPr lang="es-ES" sz="1400" dirty="0">
                <a:solidFill>
                  <a:schemeClr val="tx1">
                    <a:lumMod val="65000"/>
                    <a:lumOff val="35000"/>
                  </a:schemeClr>
                </a:solidFill>
                <a:latin typeface="Arial" panose="020B0604020202020204" pitchFamily="34" charset="0"/>
                <a:cs typeface="Arial" panose="020B0604020202020204" pitchFamily="34" charset="0"/>
              </a:rPr>
              <a:t> </a:t>
            </a:r>
            <a:r>
              <a:rPr lang="es-ES" sz="1400" dirty="0" err="1">
                <a:solidFill>
                  <a:schemeClr val="tx1">
                    <a:lumMod val="65000"/>
                    <a:lumOff val="35000"/>
                  </a:schemeClr>
                </a:solidFill>
                <a:latin typeface="Arial" panose="020B0604020202020204" pitchFamily="34" charset="0"/>
                <a:cs typeface="Arial" panose="020B0604020202020204" pitchFamily="34" charset="0"/>
              </a:rPr>
              <a:t>the</a:t>
            </a:r>
            <a:r>
              <a:rPr lang="es-ES" sz="1400" dirty="0">
                <a:solidFill>
                  <a:schemeClr val="tx1">
                    <a:lumMod val="65000"/>
                    <a:lumOff val="35000"/>
                  </a:schemeClr>
                </a:solidFill>
                <a:latin typeface="Arial" panose="020B0604020202020204" pitchFamily="34" charset="0"/>
                <a:cs typeface="Arial" panose="020B0604020202020204" pitchFamily="34" charset="0"/>
              </a:rPr>
              <a:t> </a:t>
            </a:r>
            <a:r>
              <a:rPr lang="es-ES" sz="1400" dirty="0" err="1">
                <a:solidFill>
                  <a:schemeClr val="tx1">
                    <a:lumMod val="65000"/>
                    <a:lumOff val="35000"/>
                  </a:schemeClr>
                </a:solidFill>
                <a:latin typeface="Arial" panose="020B0604020202020204" pitchFamily="34" charset="0"/>
                <a:cs typeface="Arial" panose="020B0604020202020204" pitchFamily="34" charset="0"/>
              </a:rPr>
              <a:t>webtool</a:t>
            </a:r>
            <a:r>
              <a:rPr lang="es-ES" sz="1400" dirty="0">
                <a:solidFill>
                  <a:schemeClr val="tx1">
                    <a:lumMod val="65000"/>
                    <a:lumOff val="35000"/>
                  </a:schemeClr>
                </a:solidFill>
                <a:latin typeface="Arial" panose="020B0604020202020204" pitchFamily="34" charset="0"/>
                <a:cs typeface="Arial" panose="020B0604020202020204" pitchFamily="34" charset="0"/>
              </a:rPr>
              <a:t>:</a:t>
            </a:r>
          </a:p>
          <a:p>
            <a:endParaRPr lang="es-ES" sz="1400" dirty="0">
              <a:solidFill>
                <a:schemeClr val="tx1">
                  <a:lumMod val="65000"/>
                  <a:lumOff val="35000"/>
                </a:schemeClr>
              </a:solidFill>
              <a:latin typeface="Arial" panose="020B0604020202020204" pitchFamily="34" charset="0"/>
              <a:cs typeface="Arial" panose="020B0604020202020204" pitchFamily="34" charset="0"/>
            </a:endParaRPr>
          </a:p>
          <a:p>
            <a:pPr marL="244933" indent="-244933">
              <a:buFont typeface="Arial" panose="020B0604020202020204" pitchFamily="34" charset="0"/>
              <a:buChar char="•"/>
            </a:pPr>
            <a:r>
              <a:rPr lang="es-ES" sz="1200" dirty="0">
                <a:solidFill>
                  <a:schemeClr val="tx1">
                    <a:lumMod val="65000"/>
                    <a:lumOff val="35000"/>
                  </a:schemeClr>
                </a:solidFill>
                <a:latin typeface="Arial" panose="020B0604020202020204" pitchFamily="34" charset="0"/>
                <a:cs typeface="Arial" panose="020B0604020202020204" pitchFamily="34" charset="0"/>
              </a:rPr>
              <a:t>Open (</a:t>
            </a:r>
            <a:r>
              <a:rPr lang="es-ES" sz="1200" dirty="0" err="1">
                <a:solidFill>
                  <a:schemeClr val="tx1">
                    <a:lumMod val="65000"/>
                    <a:lumOff val="35000"/>
                  </a:schemeClr>
                </a:solidFill>
                <a:latin typeface="Arial" panose="020B0604020202020204" pitchFamily="34" charset="0"/>
                <a:cs typeface="Arial" panose="020B0604020202020204" pitchFamily="34" charset="0"/>
              </a:rPr>
              <a:t>update</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edition</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we</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have</a:t>
            </a:r>
            <a:r>
              <a:rPr lang="es-ES" sz="1200" dirty="0">
                <a:solidFill>
                  <a:schemeClr val="tx1">
                    <a:lumMod val="65000"/>
                    <a:lumOff val="35000"/>
                  </a:schemeClr>
                </a:solidFill>
                <a:latin typeface="Arial" panose="020B0604020202020204" pitchFamily="34" charset="0"/>
                <a:cs typeface="Arial" panose="020B0604020202020204" pitchFamily="34" charset="0"/>
              </a:rPr>
              <a:t> to define </a:t>
            </a:r>
            <a:r>
              <a:rPr lang="es-ES" sz="1200" dirty="0" err="1">
                <a:solidFill>
                  <a:schemeClr val="tx1">
                    <a:lumMod val="65000"/>
                    <a:lumOff val="35000"/>
                  </a:schemeClr>
                </a:solidFill>
                <a:latin typeface="Arial" panose="020B0604020202020204" pitchFamily="34" charset="0"/>
                <a:cs typeface="Arial" panose="020B0604020202020204" pitchFamily="34" charset="0"/>
              </a:rPr>
              <a:t>levels</a:t>
            </a:r>
            <a:r>
              <a:rPr lang="es-ES" sz="1200" dirty="0">
                <a:solidFill>
                  <a:schemeClr val="tx1">
                    <a:lumMod val="65000"/>
                    <a:lumOff val="35000"/>
                  </a:schemeClr>
                </a:solidFill>
                <a:latin typeface="Arial" panose="020B0604020202020204" pitchFamily="34" charset="0"/>
                <a:cs typeface="Arial" panose="020B0604020202020204" pitchFamily="34" charset="0"/>
              </a:rPr>
              <a:t> of </a:t>
            </a:r>
            <a:r>
              <a:rPr lang="es-ES" sz="1200" dirty="0" err="1">
                <a:solidFill>
                  <a:schemeClr val="tx1">
                    <a:lumMod val="65000"/>
                    <a:lumOff val="35000"/>
                  </a:schemeClr>
                </a:solidFill>
                <a:latin typeface="Arial" panose="020B0604020202020204" pitchFamily="34" charset="0"/>
                <a:cs typeface="Arial" panose="020B0604020202020204" pitchFamily="34" charset="0"/>
              </a:rPr>
              <a:t>access</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Account</a:t>
            </a:r>
            <a:r>
              <a:rPr lang="es-ES" sz="1200" dirty="0">
                <a:solidFill>
                  <a:schemeClr val="tx1">
                    <a:lumMod val="65000"/>
                    <a:lumOff val="35000"/>
                  </a:schemeClr>
                </a:solidFill>
                <a:latin typeface="Arial" panose="020B0604020202020204" pitchFamily="34" charset="0"/>
                <a:cs typeface="Arial" panose="020B0604020202020204" pitchFamily="34" charset="0"/>
              </a:rPr>
              <a:t> and </a:t>
            </a:r>
            <a:r>
              <a:rPr lang="es-ES" sz="1200" dirty="0" err="1">
                <a:solidFill>
                  <a:schemeClr val="tx1">
                    <a:lumMod val="65000"/>
                    <a:lumOff val="35000"/>
                  </a:schemeClr>
                </a:solidFill>
                <a:latin typeface="Arial" panose="020B0604020202020204" pitchFamily="34" charset="0"/>
                <a:cs typeface="Arial" panose="020B0604020202020204" pitchFamily="34" charset="0"/>
              </a:rPr>
              <a:t>password</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setting</a:t>
            </a:r>
            <a:r>
              <a:rPr lang="es-ES" sz="1200" dirty="0">
                <a:solidFill>
                  <a:schemeClr val="tx1">
                    <a:lumMod val="65000"/>
                    <a:lumOff val="35000"/>
                  </a:schemeClr>
                </a:solidFill>
                <a:latin typeface="Arial" panose="020B0604020202020204" pitchFamily="34" charset="0"/>
                <a:cs typeface="Arial" panose="020B0604020202020204" pitchFamily="34" charset="0"/>
              </a:rPr>
              <a:t>.</a:t>
            </a:r>
          </a:p>
          <a:p>
            <a:pPr marL="244933" indent="-244933">
              <a:buFont typeface="Arial" panose="020B0604020202020204" pitchFamily="34" charset="0"/>
              <a:buChar char="•"/>
            </a:pPr>
            <a:r>
              <a:rPr lang="es-ES" sz="1200" dirty="0" err="1">
                <a:solidFill>
                  <a:schemeClr val="tx1">
                    <a:lumMod val="65000"/>
                    <a:lumOff val="35000"/>
                  </a:schemeClr>
                </a:solidFill>
                <a:latin typeface="Arial" panose="020B0604020202020204" pitchFamily="34" charset="0"/>
                <a:cs typeface="Arial" panose="020B0604020202020204" pitchFamily="34" charset="0"/>
              </a:rPr>
              <a:t>Format</a:t>
            </a:r>
            <a:r>
              <a:rPr lang="es-ES" sz="1200" dirty="0">
                <a:solidFill>
                  <a:schemeClr val="tx1">
                    <a:lumMod val="65000"/>
                    <a:lumOff val="35000"/>
                  </a:schemeClr>
                </a:solidFill>
                <a:latin typeface="Arial" panose="020B0604020202020204" pitchFamily="34" charset="0"/>
                <a:cs typeface="Arial" panose="020B0604020202020204" pitchFamily="34" charset="0"/>
              </a:rPr>
              <a:t> to be </a:t>
            </a:r>
            <a:r>
              <a:rPr lang="es-ES" sz="1200" dirty="0" err="1">
                <a:solidFill>
                  <a:schemeClr val="tx1">
                    <a:lumMod val="65000"/>
                    <a:lumOff val="35000"/>
                  </a:schemeClr>
                </a:solidFill>
                <a:latin typeface="Arial" panose="020B0604020202020204" pitchFamily="34" charset="0"/>
                <a:cs typeface="Arial" panose="020B0604020202020204" pitchFamily="34" charset="0"/>
              </a:rPr>
              <a:t>easily</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integrated</a:t>
            </a:r>
            <a:r>
              <a:rPr lang="es-ES" sz="1200" dirty="0">
                <a:solidFill>
                  <a:schemeClr val="tx1">
                    <a:lumMod val="65000"/>
                    <a:lumOff val="35000"/>
                  </a:schemeClr>
                </a:solidFill>
                <a:latin typeface="Arial" panose="020B0604020202020204" pitchFamily="34" charset="0"/>
                <a:cs typeface="Arial" panose="020B0604020202020204" pitchFamily="34" charset="0"/>
              </a:rPr>
              <a:t> in </a:t>
            </a:r>
            <a:r>
              <a:rPr lang="es-ES" sz="1200" dirty="0" err="1">
                <a:solidFill>
                  <a:schemeClr val="tx1">
                    <a:lumMod val="65000"/>
                    <a:lumOff val="35000"/>
                  </a:schemeClr>
                </a:solidFill>
                <a:latin typeface="Arial" panose="020B0604020202020204" pitchFamily="34" charset="0"/>
                <a:cs typeface="Arial" panose="020B0604020202020204" pitchFamily="34" charset="0"/>
              </a:rPr>
              <a:t>the</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project</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website</a:t>
            </a:r>
            <a:r>
              <a:rPr lang="es-ES" sz="1200" dirty="0">
                <a:solidFill>
                  <a:schemeClr val="tx1">
                    <a:lumMod val="65000"/>
                    <a:lumOff val="35000"/>
                  </a:schemeClr>
                </a:solidFill>
                <a:latin typeface="Arial" panose="020B0604020202020204" pitchFamily="34" charset="0"/>
                <a:cs typeface="Arial" panose="020B0604020202020204" pitchFamily="34" charset="0"/>
              </a:rPr>
              <a:t>.</a:t>
            </a:r>
          </a:p>
          <a:p>
            <a:pPr marL="244933" indent="-244933">
              <a:buFont typeface="Arial" panose="020B0604020202020204" pitchFamily="34" charset="0"/>
              <a:buChar char="•"/>
            </a:pPr>
            <a:r>
              <a:rPr lang="es-ES" sz="1200" dirty="0">
                <a:solidFill>
                  <a:schemeClr val="tx1">
                    <a:lumMod val="65000"/>
                    <a:lumOff val="35000"/>
                  </a:schemeClr>
                </a:solidFill>
                <a:latin typeface="Arial" panose="020B0604020202020204" pitchFamily="34" charset="0"/>
                <a:cs typeface="Arial" panose="020B0604020202020204" pitchFamily="34" charset="0"/>
              </a:rPr>
              <a:t>Determine </a:t>
            </a:r>
            <a:r>
              <a:rPr lang="es-ES" sz="1200" dirty="0" err="1">
                <a:solidFill>
                  <a:schemeClr val="tx1">
                    <a:lumMod val="65000"/>
                    <a:lumOff val="35000"/>
                  </a:schemeClr>
                </a:solidFill>
                <a:latin typeface="Arial" panose="020B0604020202020204" pitchFamily="34" charset="0"/>
                <a:cs typeface="Arial" panose="020B0604020202020204" pitchFamily="34" charset="0"/>
              </a:rPr>
              <a:t>whether</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all</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the</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fields</a:t>
            </a:r>
            <a:r>
              <a:rPr lang="es-ES" sz="1200" dirty="0">
                <a:solidFill>
                  <a:schemeClr val="tx1">
                    <a:lumMod val="65000"/>
                    <a:lumOff val="35000"/>
                  </a:schemeClr>
                </a:solidFill>
                <a:latin typeface="Arial" panose="020B0604020202020204" pitchFamily="34" charset="0"/>
                <a:cs typeface="Arial" panose="020B0604020202020204" pitchFamily="34" charset="0"/>
              </a:rPr>
              <a:t> are to be visible to </a:t>
            </a:r>
            <a:r>
              <a:rPr lang="es-ES" sz="1200" dirty="0" err="1">
                <a:solidFill>
                  <a:schemeClr val="tx1">
                    <a:lumMod val="65000"/>
                    <a:lumOff val="35000"/>
                  </a:schemeClr>
                </a:solidFill>
                <a:latin typeface="Arial" panose="020B0604020202020204" pitchFamily="34" charset="0"/>
                <a:cs typeface="Arial" panose="020B0604020202020204" pitchFamily="34" charset="0"/>
              </a:rPr>
              <a:t>all</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users</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or</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not</a:t>
            </a:r>
            <a:endParaRPr lang="es-ES" sz="1200" dirty="0">
              <a:solidFill>
                <a:schemeClr val="tx1">
                  <a:lumMod val="65000"/>
                  <a:lumOff val="35000"/>
                </a:schemeClr>
              </a:solidFill>
              <a:latin typeface="Arial" panose="020B0604020202020204" pitchFamily="34" charset="0"/>
              <a:cs typeface="Arial" panose="020B0604020202020204" pitchFamily="34" charset="0"/>
            </a:endParaRPr>
          </a:p>
          <a:p>
            <a:pPr marL="244933" indent="-244933">
              <a:buFont typeface="Arial" panose="020B0604020202020204" pitchFamily="34" charset="0"/>
              <a:buChar char="•"/>
            </a:pPr>
            <a:r>
              <a:rPr lang="es-ES" sz="1200" dirty="0" err="1">
                <a:solidFill>
                  <a:schemeClr val="tx1">
                    <a:lumMod val="65000"/>
                    <a:lumOff val="35000"/>
                  </a:schemeClr>
                </a:solidFill>
                <a:latin typeface="Arial" panose="020B0604020202020204" pitchFamily="34" charset="0"/>
                <a:cs typeface="Arial" panose="020B0604020202020204" pitchFamily="34" charset="0"/>
              </a:rPr>
              <a:t>Confidentiality</a:t>
            </a:r>
            <a:r>
              <a:rPr lang="es-ES" sz="1200" dirty="0">
                <a:solidFill>
                  <a:schemeClr val="tx1">
                    <a:lumMod val="65000"/>
                    <a:lumOff val="35000"/>
                  </a:schemeClr>
                </a:solidFill>
                <a:latin typeface="Arial" panose="020B0604020202020204" pitchFamily="34" charset="0"/>
                <a:cs typeface="Arial" panose="020B0604020202020204" pitchFamily="34" charset="0"/>
              </a:rPr>
              <a:t> </a:t>
            </a:r>
            <a:r>
              <a:rPr lang="es-ES" sz="1200" dirty="0" err="1">
                <a:solidFill>
                  <a:schemeClr val="tx1">
                    <a:lumMod val="65000"/>
                    <a:lumOff val="35000"/>
                  </a:schemeClr>
                </a:solidFill>
                <a:latin typeface="Arial" panose="020B0604020202020204" pitchFamily="34" charset="0"/>
                <a:cs typeface="Arial" panose="020B0604020202020204" pitchFamily="34" charset="0"/>
              </a:rPr>
              <a:t>issues</a:t>
            </a:r>
            <a:endParaRPr lang="es-ES" sz="1200" dirty="0">
              <a:solidFill>
                <a:schemeClr val="tx1">
                  <a:lumMod val="65000"/>
                  <a:lumOff val="35000"/>
                </a:schemeClr>
              </a:solidFill>
              <a:latin typeface="Arial" panose="020B0604020202020204" pitchFamily="34" charset="0"/>
              <a:cs typeface="Arial" panose="020B0604020202020204" pitchFamily="34" charset="0"/>
            </a:endParaRPr>
          </a:p>
          <a:p>
            <a:pPr marL="244933" indent="-244933">
              <a:buFont typeface="Arial" panose="020B0604020202020204" pitchFamily="34" charset="0"/>
              <a:buChar char="•"/>
            </a:pPr>
            <a:r>
              <a:rPr lang="es-ES" sz="1200" dirty="0" err="1">
                <a:solidFill>
                  <a:schemeClr val="tx1">
                    <a:lumMod val="65000"/>
                    <a:lumOff val="35000"/>
                  </a:schemeClr>
                </a:solidFill>
                <a:latin typeface="Arial" panose="020B0604020202020204" pitchFamily="34" charset="0"/>
                <a:cs typeface="Arial" panose="020B0604020202020204" pitchFamily="34" charset="0"/>
              </a:rPr>
              <a:t>Others</a:t>
            </a:r>
            <a:r>
              <a:rPr lang="es-ES" sz="1200"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10" name="Título 1">
            <a:extLst>
              <a:ext uri="{FF2B5EF4-FFF2-40B4-BE49-F238E27FC236}">
                <a16:creationId xmlns:a16="http://schemas.microsoft.com/office/drawing/2014/main" id="{F5FD8295-2D9E-493F-A5EA-72FBBD8F25B7}"/>
              </a:ext>
            </a:extLst>
          </p:cNvPr>
          <p:cNvSpPr>
            <a:spLocks noGrp="1"/>
          </p:cNvSpPr>
          <p:nvPr>
            <p:ph type="title"/>
          </p:nvPr>
        </p:nvSpPr>
        <p:spPr/>
        <p:txBody>
          <a:bodyPr>
            <a:normAutofit/>
          </a:bodyPr>
          <a:lstStyle/>
          <a:p>
            <a:r>
              <a:rPr lang="en-US" sz="3857" dirty="0">
                <a:latin typeface="Arial" panose="020B0604020202020204" pitchFamily="34" charset="0"/>
                <a:cs typeface="Arial" panose="020B0604020202020204" pitchFamily="34" charset="0"/>
              </a:rPr>
              <a:t>Task 5.1.2 – Materials Data Base: General Database Excel</a:t>
            </a:r>
            <a:endParaRPr lang="es-ES" sz="3857" dirty="0"/>
          </a:p>
        </p:txBody>
      </p:sp>
    </p:spTree>
    <p:extLst>
      <p:ext uri="{BB962C8B-B14F-4D97-AF65-F5344CB8AC3E}">
        <p14:creationId xmlns:p14="http://schemas.microsoft.com/office/powerpoint/2010/main" val="12923404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8459" y="1907865"/>
            <a:ext cx="3003391" cy="3958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64" t="2416" r="1306" b="2321"/>
          <a:stretch/>
        </p:blipFill>
        <p:spPr bwMode="auto">
          <a:xfrm>
            <a:off x="6347851" y="1845031"/>
            <a:ext cx="5345013" cy="4020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ítulo 1">
            <a:extLst>
              <a:ext uri="{FF2B5EF4-FFF2-40B4-BE49-F238E27FC236}">
                <a16:creationId xmlns:a16="http://schemas.microsoft.com/office/drawing/2014/main" id="{C718BD1A-6EB7-4CF1-94F9-0D28F4508DC6}"/>
              </a:ext>
            </a:extLst>
          </p:cNvPr>
          <p:cNvSpPr txBox="1">
            <a:spLocks/>
          </p:cNvSpPr>
          <p:nvPr/>
        </p:nvSpPr>
        <p:spPr>
          <a:xfrm>
            <a:off x="1066800" y="277350"/>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3857" dirty="0">
                <a:latin typeface="Arial" panose="020B0604020202020204" pitchFamily="34" charset="0"/>
                <a:cs typeface="Arial" panose="020B0604020202020204" pitchFamily="34" charset="0"/>
              </a:rPr>
              <a:t>Task 5.1.2 – Materials Data Base: </a:t>
            </a:r>
            <a:r>
              <a:rPr lang="es-ES" sz="4000" dirty="0">
                <a:solidFill>
                  <a:schemeClr val="tx1">
                    <a:lumMod val="65000"/>
                    <a:lumOff val="35000"/>
                  </a:schemeClr>
                </a:solidFill>
                <a:latin typeface="Arial" panose="020B0604020202020204" pitchFamily="34" charset="0"/>
                <a:cs typeface="Arial" panose="020B0604020202020204" pitchFamily="34" charset="0"/>
              </a:rPr>
              <a:t>Single Material/</a:t>
            </a:r>
            <a:r>
              <a:rPr lang="es-ES" sz="4000" dirty="0" err="1">
                <a:solidFill>
                  <a:schemeClr val="tx1">
                    <a:lumMod val="65000"/>
                    <a:lumOff val="35000"/>
                  </a:schemeClr>
                </a:solidFill>
                <a:latin typeface="Arial" panose="020B0604020202020204" pitchFamily="34" charset="0"/>
                <a:cs typeface="Arial" panose="020B0604020202020204" pitchFamily="34" charset="0"/>
              </a:rPr>
              <a:t>Product</a:t>
            </a:r>
            <a:r>
              <a:rPr lang="es-ES" sz="4000" dirty="0">
                <a:solidFill>
                  <a:schemeClr val="tx1">
                    <a:lumMod val="65000"/>
                    <a:lumOff val="35000"/>
                  </a:schemeClr>
                </a:solidFill>
                <a:latin typeface="Arial" panose="020B0604020202020204" pitchFamily="34" charset="0"/>
                <a:cs typeface="Arial" panose="020B0604020202020204" pitchFamily="34" charset="0"/>
              </a:rPr>
              <a:t> </a:t>
            </a:r>
            <a:r>
              <a:rPr lang="es-ES" sz="4000" dirty="0" err="1">
                <a:solidFill>
                  <a:schemeClr val="tx1">
                    <a:lumMod val="65000"/>
                    <a:lumOff val="35000"/>
                  </a:schemeClr>
                </a:solidFill>
                <a:latin typeface="Arial" panose="020B0604020202020204" pitchFamily="34" charset="0"/>
                <a:cs typeface="Arial" panose="020B0604020202020204" pitchFamily="34" charset="0"/>
              </a:rPr>
              <a:t>DataCard</a:t>
            </a:r>
            <a:endParaRPr lang="es-ES" sz="3857" dirty="0"/>
          </a:p>
        </p:txBody>
      </p:sp>
      <p:sp>
        <p:nvSpPr>
          <p:cNvPr id="5" name="4 Llamada rectangular"/>
          <p:cNvSpPr/>
          <p:nvPr/>
        </p:nvSpPr>
        <p:spPr>
          <a:xfrm>
            <a:off x="4361850" y="2703621"/>
            <a:ext cx="1655117" cy="1450757"/>
          </a:xfrm>
          <a:prstGeom prst="wedgeRectCallout">
            <a:avLst>
              <a:gd name="adj1" fmla="val -61480"/>
              <a:gd name="adj2" fmla="val 9074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err="1">
                <a:latin typeface="Arial" panose="020B0604020202020204" pitchFamily="34" charset="0"/>
                <a:cs typeface="Arial" panose="020B0604020202020204" pitchFamily="34" charset="0"/>
              </a:rPr>
              <a:t>Example</a:t>
            </a:r>
            <a:r>
              <a:rPr lang="es-ES" sz="1050" dirty="0">
                <a:latin typeface="Arial" panose="020B0604020202020204" pitchFamily="34" charset="0"/>
                <a:cs typeface="Arial" panose="020B0604020202020204" pitchFamily="34" charset="0"/>
              </a:rPr>
              <a:t> of Material </a:t>
            </a:r>
            <a:r>
              <a:rPr lang="es-ES" sz="1050" dirty="0" err="1">
                <a:latin typeface="Arial" panose="020B0604020202020204" pitchFamily="34" charset="0"/>
                <a:cs typeface="Arial" panose="020B0604020202020204" pitchFamily="34" charset="0"/>
              </a:rPr>
              <a:t>Health</a:t>
            </a:r>
            <a:r>
              <a:rPr lang="es-ES" sz="1050" dirty="0">
                <a:latin typeface="Arial" panose="020B0604020202020204" pitchFamily="34" charset="0"/>
                <a:cs typeface="Arial" panose="020B0604020202020204" pitchFamily="34" charset="0"/>
              </a:rPr>
              <a:t> </a:t>
            </a:r>
            <a:r>
              <a:rPr lang="es-ES" sz="1050" dirty="0" err="1">
                <a:latin typeface="Arial" panose="020B0604020202020204" pitchFamily="34" charset="0"/>
                <a:cs typeface="Arial" panose="020B0604020202020204" pitchFamily="34" charset="0"/>
              </a:rPr>
              <a:t>Certificate</a:t>
            </a:r>
            <a:r>
              <a:rPr lang="es-ES" sz="1050" dirty="0">
                <a:latin typeface="Arial" panose="020B0604020202020204" pitchFamily="34" charset="0"/>
                <a:cs typeface="Arial" panose="020B0604020202020204" pitchFamily="34" charset="0"/>
              </a:rPr>
              <a:t>.</a:t>
            </a:r>
          </a:p>
          <a:p>
            <a:pPr algn="ctr"/>
            <a:r>
              <a:rPr lang="es-ES" sz="1050" dirty="0" err="1">
                <a:latin typeface="Arial" panose="020B0604020202020204" pitchFamily="34" charset="0"/>
                <a:cs typeface="Arial" panose="020B0604020202020204" pitchFamily="34" charset="0"/>
              </a:rPr>
              <a:t>Our</a:t>
            </a:r>
            <a:r>
              <a:rPr lang="es-ES" sz="1050" dirty="0">
                <a:latin typeface="Arial" panose="020B0604020202020204" pitchFamily="34" charset="0"/>
                <a:cs typeface="Arial" panose="020B0604020202020204" pitchFamily="34" charset="0"/>
              </a:rPr>
              <a:t> </a:t>
            </a:r>
            <a:r>
              <a:rPr lang="es-ES" sz="1050" dirty="0" err="1">
                <a:latin typeface="Arial" panose="020B0604020202020204" pitchFamily="34" charset="0"/>
                <a:cs typeface="Arial" panose="020B0604020202020204" pitchFamily="34" charset="0"/>
              </a:rPr>
              <a:t>Product</a:t>
            </a:r>
            <a:r>
              <a:rPr lang="es-ES" sz="1050" dirty="0">
                <a:latin typeface="Arial" panose="020B0604020202020204" pitchFamily="34" charset="0"/>
                <a:cs typeface="Arial" panose="020B0604020202020204" pitchFamily="34" charset="0"/>
              </a:rPr>
              <a:t>/Material data </a:t>
            </a:r>
            <a:r>
              <a:rPr lang="es-ES" sz="1050" dirty="0" err="1">
                <a:latin typeface="Arial" panose="020B0604020202020204" pitchFamily="34" charset="0"/>
                <a:cs typeface="Arial" panose="020B0604020202020204" pitchFamily="34" charset="0"/>
              </a:rPr>
              <a:t>sheet</a:t>
            </a:r>
            <a:r>
              <a:rPr lang="es-ES" sz="1050" dirty="0">
                <a:latin typeface="Arial" panose="020B0604020202020204" pitchFamily="34" charset="0"/>
                <a:cs typeface="Arial" panose="020B0604020202020204" pitchFamily="34" charset="0"/>
              </a:rPr>
              <a:t> </a:t>
            </a:r>
            <a:r>
              <a:rPr lang="es-ES" sz="1050" dirty="0" err="1">
                <a:latin typeface="Arial" panose="020B0604020202020204" pitchFamily="34" charset="0"/>
                <a:cs typeface="Arial" panose="020B0604020202020204" pitchFamily="34" charset="0"/>
              </a:rPr>
              <a:t>will</a:t>
            </a:r>
            <a:r>
              <a:rPr lang="es-ES" sz="1050" dirty="0">
                <a:latin typeface="Arial" panose="020B0604020202020204" pitchFamily="34" charset="0"/>
                <a:cs typeface="Arial" panose="020B0604020202020204" pitchFamily="34" charset="0"/>
              </a:rPr>
              <a:t> </a:t>
            </a:r>
            <a:r>
              <a:rPr lang="es-ES" sz="1050" dirty="0" err="1">
                <a:latin typeface="Arial" panose="020B0604020202020204" pitchFamily="34" charset="0"/>
                <a:cs typeface="Arial" panose="020B0604020202020204" pitchFamily="34" charset="0"/>
              </a:rPr>
              <a:t>contain</a:t>
            </a:r>
            <a:r>
              <a:rPr lang="es-ES" sz="1050" dirty="0">
                <a:latin typeface="Arial" panose="020B0604020202020204" pitchFamily="34" charset="0"/>
                <a:cs typeface="Arial" panose="020B0604020202020204" pitchFamily="34" charset="0"/>
              </a:rPr>
              <a:t> </a:t>
            </a:r>
            <a:r>
              <a:rPr lang="es-ES" sz="1050" dirty="0" err="1">
                <a:latin typeface="Arial" panose="020B0604020202020204" pitchFamily="34" charset="0"/>
                <a:cs typeface="Arial" panose="020B0604020202020204" pitchFamily="34" charset="0"/>
              </a:rPr>
              <a:t>also</a:t>
            </a:r>
            <a:r>
              <a:rPr lang="es-ES" sz="1050" dirty="0">
                <a:latin typeface="Arial" panose="020B0604020202020204" pitchFamily="34" charset="0"/>
                <a:cs typeface="Arial" panose="020B0604020202020204" pitchFamily="34" charset="0"/>
              </a:rPr>
              <a:t> </a:t>
            </a:r>
            <a:r>
              <a:rPr lang="es-ES" sz="1050" dirty="0" err="1">
                <a:latin typeface="Arial" panose="020B0604020202020204" pitchFamily="34" charset="0"/>
                <a:cs typeface="Arial" panose="020B0604020202020204" pitchFamily="34" charset="0"/>
              </a:rPr>
              <a:t>other</a:t>
            </a:r>
            <a:r>
              <a:rPr lang="es-ES" sz="1050" dirty="0">
                <a:latin typeface="Arial" panose="020B0604020202020204" pitchFamily="34" charset="0"/>
                <a:cs typeface="Arial" panose="020B0604020202020204" pitchFamily="34" charset="0"/>
              </a:rPr>
              <a:t> </a:t>
            </a:r>
            <a:r>
              <a:rPr lang="es-ES" sz="1050" dirty="0" err="1">
                <a:latin typeface="Arial" panose="020B0604020202020204" pitchFamily="34" charset="0"/>
                <a:cs typeface="Arial" panose="020B0604020202020204" pitchFamily="34" charset="0"/>
              </a:rPr>
              <a:t>relevant</a:t>
            </a:r>
            <a:r>
              <a:rPr lang="es-ES" sz="1050" dirty="0">
                <a:latin typeface="Arial" panose="020B0604020202020204" pitchFamily="34" charset="0"/>
                <a:cs typeface="Arial" panose="020B0604020202020204" pitchFamily="34" charset="0"/>
              </a:rPr>
              <a:t> </a:t>
            </a:r>
            <a:r>
              <a:rPr lang="es-ES" sz="1050" dirty="0" err="1">
                <a:latin typeface="Arial" panose="020B0604020202020204" pitchFamily="34" charset="0"/>
                <a:cs typeface="Arial" panose="020B0604020202020204" pitchFamily="34" charset="0"/>
              </a:rPr>
              <a:t>information</a:t>
            </a:r>
            <a:r>
              <a:rPr lang="es-ES" sz="1050" dirty="0">
                <a:latin typeface="Arial" panose="020B0604020202020204" pitchFamily="34" charset="0"/>
                <a:cs typeface="Arial" panose="020B0604020202020204" pitchFamily="34" charset="0"/>
              </a:rPr>
              <a:t> </a:t>
            </a:r>
            <a:r>
              <a:rPr lang="es-ES" sz="1050" dirty="0" err="1">
                <a:latin typeface="Arial" panose="020B0604020202020204" pitchFamily="34" charset="0"/>
                <a:cs typeface="Arial" panose="020B0604020202020204" pitchFamily="34" charset="0"/>
              </a:rPr>
              <a:t>related</a:t>
            </a:r>
            <a:r>
              <a:rPr lang="es-ES" sz="1050" dirty="0">
                <a:latin typeface="Arial" panose="020B0604020202020204" pitchFamily="34" charset="0"/>
                <a:cs typeface="Arial" panose="020B0604020202020204" pitchFamily="34" charset="0"/>
              </a:rPr>
              <a:t> to </a:t>
            </a:r>
            <a:r>
              <a:rPr lang="es-ES" sz="1050" dirty="0" err="1">
                <a:latin typeface="Arial" panose="020B0604020202020204" pitchFamily="34" charset="0"/>
                <a:cs typeface="Arial" panose="020B0604020202020204" pitchFamily="34" charset="0"/>
              </a:rPr>
              <a:t>the</a:t>
            </a:r>
            <a:r>
              <a:rPr lang="es-ES" sz="1050" dirty="0">
                <a:latin typeface="Arial" panose="020B0604020202020204" pitchFamily="34" charset="0"/>
                <a:cs typeface="Arial" panose="020B0604020202020204" pitchFamily="34" charset="0"/>
              </a:rPr>
              <a:t> KO and </a:t>
            </a:r>
            <a:r>
              <a:rPr lang="es-ES" sz="1050" dirty="0" err="1">
                <a:latin typeface="Arial" panose="020B0604020202020204" pitchFamily="34" charset="0"/>
                <a:cs typeface="Arial" panose="020B0604020202020204" pitchFamily="34" charset="0"/>
              </a:rPr>
              <a:t>KPI’s</a:t>
            </a:r>
            <a:r>
              <a:rPr lang="es-ES" sz="1050" dirty="0">
                <a:latin typeface="Arial" panose="020B0604020202020204" pitchFamily="34" charset="0"/>
                <a:cs typeface="Arial" panose="020B0604020202020204" pitchFamily="34" charset="0"/>
              </a:rPr>
              <a:t>.</a:t>
            </a:r>
          </a:p>
        </p:txBody>
      </p:sp>
      <p:sp>
        <p:nvSpPr>
          <p:cNvPr id="2" name="Flecha derecha 1"/>
          <p:cNvSpPr/>
          <p:nvPr/>
        </p:nvSpPr>
        <p:spPr>
          <a:xfrm>
            <a:off x="6016967" y="3251200"/>
            <a:ext cx="502366" cy="499533"/>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36768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693333" y="2103121"/>
            <a:ext cx="9525000" cy="3137746"/>
          </a:xfrm>
          <a:prstGeom prst="rect">
            <a:avLst/>
          </a:prstGeom>
        </p:spPr>
        <p:txBody>
          <a:bodyPr vert="horz" lIns="65314" tIns="32657" rIns="65314" bIns="32657" rtlCol="0">
            <a:normAutofit lnSpcReduction="10000"/>
          </a:bodyPr>
          <a:lst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a:lstStyle>
          <a:p>
            <a:pPr marL="0" indent="0">
              <a:lnSpc>
                <a:spcPct val="120000"/>
              </a:lnSpc>
              <a:buNone/>
            </a:pPr>
            <a:r>
              <a:rPr lang="en-US" sz="2800" dirty="0">
                <a:latin typeface="+mj-lt"/>
                <a:cs typeface="Arial" panose="020B0604020202020204" pitchFamily="34" charset="0"/>
              </a:rPr>
              <a:t>TO DO:</a:t>
            </a:r>
          </a:p>
          <a:p>
            <a:pPr>
              <a:lnSpc>
                <a:spcPct val="120000"/>
              </a:lnSpc>
              <a:buClr>
                <a:schemeClr val="accent1"/>
              </a:buClr>
              <a:buFont typeface="Wingdings" panose="05000000000000000000" pitchFamily="2" charset="2"/>
              <a:buChar char="§"/>
            </a:pPr>
            <a:r>
              <a:rPr lang="en-US" sz="2000" dirty="0">
                <a:solidFill>
                  <a:schemeClr val="tx1">
                    <a:lumMod val="75000"/>
                    <a:lumOff val="25000"/>
                  </a:schemeClr>
                </a:solidFill>
                <a:latin typeface="+mj-lt"/>
              </a:rPr>
              <a:t>EIG needs input </a:t>
            </a:r>
            <a:r>
              <a:rPr lang="en-US" sz="2000" dirty="0">
                <a:latin typeface="+mj-lt"/>
                <a:cs typeface="Arial" panose="020B0604020202020204" pitchFamily="34" charset="0"/>
              </a:rPr>
              <a:t>from the other team members (mainly WP2) to define the CE design </a:t>
            </a:r>
            <a:r>
              <a:rPr lang="en-US" sz="2000" dirty="0" err="1">
                <a:latin typeface="+mj-lt"/>
                <a:cs typeface="Arial" panose="020B0604020202020204" pitchFamily="34" charset="0"/>
              </a:rPr>
              <a:t>delimitants</a:t>
            </a:r>
            <a:r>
              <a:rPr lang="en-US" sz="2000" dirty="0">
                <a:latin typeface="+mj-lt"/>
                <a:cs typeface="Arial" panose="020B0604020202020204" pitchFamily="34" charset="0"/>
              </a:rPr>
              <a:t> and conditioners at product/material level. It is required a first draft of the module, materials of interest list, design specifications for the articulation of the ADBE with the IMCS and OEMS when applicable.</a:t>
            </a:r>
          </a:p>
          <a:p>
            <a:pPr>
              <a:lnSpc>
                <a:spcPct val="120000"/>
              </a:lnSpc>
              <a:buClr>
                <a:schemeClr val="accent1"/>
              </a:buClr>
              <a:buFont typeface="Wingdings" panose="05000000000000000000" pitchFamily="2" charset="2"/>
              <a:buChar char="§"/>
            </a:pPr>
            <a:r>
              <a:rPr lang="en-US" sz="2000" dirty="0">
                <a:solidFill>
                  <a:schemeClr val="tx1">
                    <a:lumMod val="75000"/>
                    <a:lumOff val="25000"/>
                  </a:schemeClr>
                </a:solidFill>
                <a:latin typeface="+mj-lt"/>
              </a:rPr>
              <a:t>Definition of main requirements when transforming it into a web tool.</a:t>
            </a:r>
          </a:p>
          <a:p>
            <a:pPr>
              <a:lnSpc>
                <a:spcPct val="120000"/>
              </a:lnSpc>
              <a:buClr>
                <a:schemeClr val="accent1"/>
              </a:buClr>
              <a:buFont typeface="Wingdings" panose="05000000000000000000" pitchFamily="2" charset="2"/>
              <a:buChar char="§"/>
            </a:pPr>
            <a:r>
              <a:rPr lang="en-US" sz="2000" dirty="0">
                <a:solidFill>
                  <a:schemeClr val="tx1">
                    <a:lumMod val="75000"/>
                    <a:lumOff val="25000"/>
                  </a:schemeClr>
                </a:solidFill>
                <a:latin typeface="+mj-lt"/>
              </a:rPr>
              <a:t>Coordination with CERTH to include the web tool in the Project website.</a:t>
            </a:r>
          </a:p>
        </p:txBody>
      </p:sp>
      <p:sp>
        <p:nvSpPr>
          <p:cNvPr id="6" name="Título 1">
            <a:extLst>
              <a:ext uri="{FF2B5EF4-FFF2-40B4-BE49-F238E27FC236}">
                <a16:creationId xmlns:a16="http://schemas.microsoft.com/office/drawing/2014/main" id="{BE4933ED-A858-4FFE-A9F4-125EB5B51B9C}"/>
              </a:ext>
            </a:extLst>
          </p:cNvPr>
          <p:cNvSpPr>
            <a:spLocks noGrp="1"/>
          </p:cNvSpPr>
          <p:nvPr>
            <p:ph type="title"/>
          </p:nvPr>
        </p:nvSpPr>
        <p:spPr>
          <a:xfrm>
            <a:off x="1097280" y="286603"/>
            <a:ext cx="10058400" cy="1450757"/>
          </a:xfrm>
        </p:spPr>
        <p:txBody>
          <a:bodyPr>
            <a:normAutofit/>
          </a:bodyPr>
          <a:lstStyle/>
          <a:p>
            <a:r>
              <a:rPr lang="en-US" sz="3857" dirty="0">
                <a:latin typeface="Arial" panose="020B0604020202020204" pitchFamily="34" charset="0"/>
                <a:cs typeface="Arial" panose="020B0604020202020204" pitchFamily="34" charset="0"/>
              </a:rPr>
              <a:t>Task 5.1.2 – Materials Data Base</a:t>
            </a:r>
            <a:endParaRPr lang="es-ES" sz="3857" dirty="0"/>
          </a:p>
        </p:txBody>
      </p:sp>
    </p:spTree>
    <p:extLst>
      <p:ext uri="{BB962C8B-B14F-4D97-AF65-F5344CB8AC3E}">
        <p14:creationId xmlns:p14="http://schemas.microsoft.com/office/powerpoint/2010/main" val="31454013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300157" y="2125133"/>
            <a:ext cx="4122964" cy="4124103"/>
          </a:xfrm>
        </p:spPr>
        <p:txBody>
          <a:bodyPr>
            <a:normAutofit/>
          </a:bodyPr>
          <a:lstStyle/>
          <a:p>
            <a:pPr marL="0" indent="0">
              <a:buNone/>
            </a:pPr>
            <a:r>
              <a:rPr lang="es-ES" sz="1714" dirty="0">
                <a:latin typeface="Arial" panose="020B0604020202020204" pitchFamily="34" charset="0"/>
                <a:cs typeface="Arial" panose="020B0604020202020204" pitchFamily="34" charset="0"/>
              </a:rPr>
              <a:t>V4 </a:t>
            </a:r>
            <a:r>
              <a:rPr lang="es-ES" sz="1714" dirty="0" err="1">
                <a:latin typeface="Arial" panose="020B0604020202020204" pitchFamily="34" charset="0"/>
                <a:cs typeface="Arial" panose="020B0604020202020204" pitchFamily="34" charset="0"/>
              </a:rPr>
              <a:t>expected</a:t>
            </a:r>
            <a:r>
              <a:rPr lang="es-ES" sz="1714" dirty="0">
                <a:latin typeface="Arial" panose="020B0604020202020204" pitchFamily="34" charset="0"/>
                <a:cs typeface="Arial" panose="020B0604020202020204" pitchFamily="34" charset="0"/>
              </a:rPr>
              <a:t> to be </a:t>
            </a:r>
            <a:r>
              <a:rPr lang="es-ES" sz="1714" dirty="0" err="1">
                <a:latin typeface="Arial" panose="020B0604020202020204" pitchFamily="34" charset="0"/>
                <a:cs typeface="Arial" panose="020B0604020202020204" pitchFamily="34" charset="0"/>
              </a:rPr>
              <a:t>released</a:t>
            </a:r>
            <a:r>
              <a:rPr lang="es-ES" sz="1714" dirty="0">
                <a:latin typeface="Arial" panose="020B0604020202020204" pitchFamily="34" charset="0"/>
                <a:cs typeface="Arial" panose="020B0604020202020204" pitchFamily="34" charset="0"/>
              </a:rPr>
              <a:t> at </a:t>
            </a:r>
            <a:r>
              <a:rPr lang="es-ES" sz="1714" dirty="0" err="1">
                <a:latin typeface="Arial" panose="020B0604020202020204" pitchFamily="34" charset="0"/>
                <a:cs typeface="Arial" panose="020B0604020202020204" pitchFamily="34" charset="0"/>
              </a:rPr>
              <a:t>the</a:t>
            </a:r>
            <a:r>
              <a:rPr lang="es-ES" sz="1714" dirty="0">
                <a:latin typeface="Arial" panose="020B0604020202020204" pitchFamily="34" charset="0"/>
                <a:cs typeface="Arial" panose="020B0604020202020204" pitchFamily="34" charset="0"/>
              </a:rPr>
              <a:t> </a:t>
            </a:r>
            <a:r>
              <a:rPr lang="es-ES" sz="1714" dirty="0" err="1">
                <a:latin typeface="Arial" panose="020B0604020202020204" pitchFamily="34" charset="0"/>
                <a:cs typeface="Arial" panose="020B0604020202020204" pitchFamily="34" charset="0"/>
              </a:rPr>
              <a:t>end</a:t>
            </a:r>
            <a:r>
              <a:rPr lang="es-ES" sz="1714" dirty="0">
                <a:latin typeface="Arial" panose="020B0604020202020204" pitchFamily="34" charset="0"/>
                <a:cs typeface="Arial" panose="020B0604020202020204" pitchFamily="34" charset="0"/>
              </a:rPr>
              <a:t> of 2018 </a:t>
            </a:r>
            <a:r>
              <a:rPr lang="es-ES" sz="1714" dirty="0" err="1">
                <a:latin typeface="Arial" panose="020B0604020202020204" pitchFamily="34" charset="0"/>
                <a:cs typeface="Arial" panose="020B0604020202020204" pitchFamily="34" charset="0"/>
              </a:rPr>
              <a:t>with</a:t>
            </a:r>
            <a:r>
              <a:rPr lang="es-ES" sz="1714" dirty="0">
                <a:latin typeface="Arial" panose="020B0604020202020204" pitchFamily="34" charset="0"/>
                <a:cs typeface="Arial" panose="020B0604020202020204" pitchFamily="34" charset="0"/>
              </a:rPr>
              <a:t> </a:t>
            </a:r>
            <a:r>
              <a:rPr lang="es-ES" sz="1714" dirty="0" err="1">
                <a:latin typeface="Arial" panose="020B0604020202020204" pitchFamily="34" charset="0"/>
                <a:cs typeface="Arial" panose="020B0604020202020204" pitchFamily="34" charset="0"/>
              </a:rPr>
              <a:t>the</a:t>
            </a:r>
            <a:r>
              <a:rPr lang="es-ES" sz="1714" dirty="0">
                <a:latin typeface="Arial" panose="020B0604020202020204" pitchFamily="34" charset="0"/>
                <a:cs typeface="Arial" panose="020B0604020202020204" pitchFamily="34" charset="0"/>
              </a:rPr>
              <a:t> </a:t>
            </a:r>
            <a:r>
              <a:rPr lang="es-ES" sz="1714" dirty="0" err="1">
                <a:latin typeface="Arial" panose="020B0604020202020204" pitchFamily="34" charset="0"/>
                <a:cs typeface="Arial" panose="020B0604020202020204" pitchFamily="34" charset="0"/>
              </a:rPr>
              <a:t>following</a:t>
            </a:r>
            <a:r>
              <a:rPr lang="es-ES" sz="1714" dirty="0">
                <a:latin typeface="Arial" panose="020B0604020202020204" pitchFamily="34" charset="0"/>
                <a:cs typeface="Arial" panose="020B0604020202020204" pitchFamily="34" charset="0"/>
              </a:rPr>
              <a:t> </a:t>
            </a:r>
            <a:r>
              <a:rPr lang="es-ES" sz="1714" dirty="0" err="1">
                <a:latin typeface="Arial" panose="020B0604020202020204" pitchFamily="34" charset="0"/>
                <a:cs typeface="Arial" panose="020B0604020202020204" pitchFamily="34" charset="0"/>
              </a:rPr>
              <a:t>changes</a:t>
            </a:r>
            <a:r>
              <a:rPr lang="es-ES" sz="1714" dirty="0">
                <a:latin typeface="Arial" panose="020B0604020202020204" pitchFamily="34" charset="0"/>
                <a:cs typeface="Arial" panose="020B0604020202020204" pitchFamily="34" charset="0"/>
              </a:rPr>
              <a:t> in MH:</a:t>
            </a:r>
          </a:p>
          <a:p>
            <a:pPr marL="0" indent="0">
              <a:buNone/>
            </a:pPr>
            <a:endParaRPr lang="es-ES" sz="1714" dirty="0">
              <a:latin typeface="Arial" panose="020B0604020202020204" pitchFamily="34" charset="0"/>
              <a:cs typeface="Arial" panose="020B0604020202020204" pitchFamily="34" charset="0"/>
            </a:endParaRPr>
          </a:p>
        </p:txBody>
      </p:sp>
      <p:sp>
        <p:nvSpPr>
          <p:cNvPr id="4" name="TextBox 26"/>
          <p:cNvSpPr txBox="1"/>
          <p:nvPr/>
        </p:nvSpPr>
        <p:spPr>
          <a:xfrm>
            <a:off x="7739706" y="4485319"/>
            <a:ext cx="3683415" cy="685957"/>
          </a:xfrm>
          <a:prstGeom prst="rect">
            <a:avLst/>
          </a:prstGeom>
          <a:noFill/>
        </p:spPr>
        <p:txBody>
          <a:bodyPr wrap="square"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86" b="1" dirty="0">
                <a:latin typeface="Helvetica Neue" charset="0"/>
                <a:ea typeface="Helvetica Neue" charset="0"/>
                <a:cs typeface="Helvetica Neue" charset="0"/>
              </a:rPr>
              <a:t>Restricting PBTs at the Silver</a:t>
            </a:r>
            <a:r>
              <a:rPr lang="en-US" sz="1286" dirty="0">
                <a:latin typeface="Helvetica Neue" charset="0"/>
                <a:ea typeface="Helvetica Neue" charset="0"/>
                <a:cs typeface="Helvetica Neue" charset="0"/>
              </a:rPr>
              <a:t> level and new methodology for assessing absence of PBTs and CMRs (proposed)</a:t>
            </a:r>
          </a:p>
        </p:txBody>
      </p:sp>
      <p:sp>
        <p:nvSpPr>
          <p:cNvPr id="5" name="TextBox 27"/>
          <p:cNvSpPr txBox="1"/>
          <p:nvPr/>
        </p:nvSpPr>
        <p:spPr>
          <a:xfrm>
            <a:off x="7739706" y="3647152"/>
            <a:ext cx="3683415" cy="685957"/>
          </a:xfrm>
          <a:prstGeom prst="rect">
            <a:avLst/>
          </a:prstGeom>
          <a:noFill/>
        </p:spPr>
        <p:txBody>
          <a:bodyPr wrap="square"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86" dirty="0">
                <a:latin typeface="Helvetica Neue" charset="0"/>
                <a:ea typeface="Helvetica Neue" charset="0"/>
                <a:cs typeface="Helvetica Neue" charset="0"/>
              </a:rPr>
              <a:t>New approach to </a:t>
            </a:r>
            <a:r>
              <a:rPr lang="en-US" sz="1286" b="1" dirty="0" err="1">
                <a:latin typeface="Helvetica Neue" charset="0"/>
                <a:ea typeface="Helvetica Neue" charset="0"/>
                <a:cs typeface="Helvetica Neue" charset="0"/>
              </a:rPr>
              <a:t>organohalogen</a:t>
            </a:r>
            <a:r>
              <a:rPr lang="en-US" sz="1286" b="1" dirty="0">
                <a:latin typeface="Helvetica Neue" charset="0"/>
                <a:ea typeface="Helvetica Neue" charset="0"/>
                <a:cs typeface="Helvetica Neue" charset="0"/>
              </a:rPr>
              <a:t> restrictions</a:t>
            </a:r>
            <a:r>
              <a:rPr lang="en-US" sz="1286" dirty="0">
                <a:latin typeface="Helvetica Neue" charset="0"/>
                <a:ea typeface="Helvetica Neue" charset="0"/>
                <a:cs typeface="Helvetica Neue" charset="0"/>
              </a:rPr>
              <a:t> </a:t>
            </a:r>
            <a:r>
              <a:rPr lang="mr-IN" sz="1286" dirty="0">
                <a:latin typeface="Helvetica Neue" charset="0"/>
                <a:ea typeface="Helvetica Neue" charset="0"/>
                <a:cs typeface="Helvetica Neue" charset="0"/>
              </a:rPr>
              <a:t>–</a:t>
            </a:r>
            <a:r>
              <a:rPr lang="en-US" sz="1286" dirty="0">
                <a:latin typeface="Helvetica Neue" charset="0"/>
                <a:ea typeface="Helvetica Neue" charset="0"/>
                <a:cs typeface="Helvetica Neue" charset="0"/>
              </a:rPr>
              <a:t>  now including ALL </a:t>
            </a:r>
            <a:r>
              <a:rPr lang="en-US" sz="1286" dirty="0" err="1">
                <a:latin typeface="Helvetica Neue" charset="0"/>
                <a:ea typeface="Helvetica Neue" charset="0"/>
                <a:cs typeface="Helvetica Neue" charset="0"/>
              </a:rPr>
              <a:t>organohalogens</a:t>
            </a:r>
            <a:r>
              <a:rPr lang="en-US" sz="1286" dirty="0">
                <a:latin typeface="Helvetica Neue" charset="0"/>
                <a:ea typeface="Helvetica Neue" charset="0"/>
                <a:cs typeface="Helvetica Neue" charset="0"/>
              </a:rPr>
              <a:t> (in non-exempt materials)</a:t>
            </a:r>
          </a:p>
        </p:txBody>
      </p:sp>
      <p:sp>
        <p:nvSpPr>
          <p:cNvPr id="6" name="TextBox 27"/>
          <p:cNvSpPr txBox="1"/>
          <p:nvPr/>
        </p:nvSpPr>
        <p:spPr>
          <a:xfrm>
            <a:off x="7739705" y="2727333"/>
            <a:ext cx="3683415" cy="883832"/>
          </a:xfrm>
          <a:prstGeom prst="rect">
            <a:avLst/>
          </a:prstGeom>
          <a:noFill/>
        </p:spPr>
        <p:txBody>
          <a:bodyPr wrap="square" rtlCol="0" anchor="ctr" anchorCtr="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ES" sz="1286" b="1" dirty="0" err="1">
                <a:latin typeface="Helvetica Neue" charset="0"/>
                <a:ea typeface="Helvetica Neue" charset="0"/>
                <a:cs typeface="Helvetica Neue" charset="0"/>
              </a:rPr>
              <a:t>Restricted</a:t>
            </a:r>
            <a:r>
              <a:rPr lang="es-ES" sz="1286" b="1" dirty="0">
                <a:latin typeface="Helvetica Neue" charset="0"/>
                <a:ea typeface="Helvetica Neue" charset="0"/>
                <a:cs typeface="Helvetica Neue" charset="0"/>
              </a:rPr>
              <a:t> </a:t>
            </a:r>
            <a:r>
              <a:rPr lang="es-ES" sz="1286" b="1" dirty="0" err="1">
                <a:latin typeface="Helvetica Neue" charset="0"/>
                <a:ea typeface="Helvetica Neue" charset="0"/>
                <a:cs typeface="Helvetica Neue" charset="0"/>
              </a:rPr>
              <a:t>List</a:t>
            </a:r>
            <a:r>
              <a:rPr lang="es-ES" sz="1286" b="1" dirty="0">
                <a:latin typeface="Helvetica Neue" charset="0"/>
                <a:ea typeface="Helvetica Neue" charset="0"/>
                <a:cs typeface="Helvetica Neue" charset="0"/>
              </a:rPr>
              <a:t> of </a:t>
            </a:r>
            <a:r>
              <a:rPr lang="es-ES" sz="1286" b="1" dirty="0" err="1">
                <a:latin typeface="Helvetica Neue" charset="0"/>
                <a:ea typeface="Helvetica Neue" charset="0"/>
                <a:cs typeface="Helvetica Neue" charset="0"/>
              </a:rPr>
              <a:t>Substances</a:t>
            </a:r>
            <a:r>
              <a:rPr lang="es-ES" sz="1286" b="1" dirty="0">
                <a:latin typeface="Helvetica Neue" charset="0"/>
                <a:ea typeface="Helvetica Neue" charset="0"/>
                <a:cs typeface="Helvetica Neue" charset="0"/>
              </a:rPr>
              <a:t> </a:t>
            </a:r>
            <a:r>
              <a:rPr lang="en-US" sz="1286" dirty="0">
                <a:latin typeface="Helvetica Neue" charset="0"/>
                <a:ea typeface="Helvetica Neue" charset="0"/>
                <a:cs typeface="Helvetica Neue" charset="0"/>
              </a:rPr>
              <a:t>alignment with </a:t>
            </a:r>
            <a:r>
              <a:rPr lang="en-US" sz="1286" dirty="0" err="1">
                <a:latin typeface="Helvetica Neue" charset="0"/>
                <a:ea typeface="Helvetica Neue" charset="0"/>
                <a:cs typeface="Helvetica Neue" charset="0"/>
              </a:rPr>
              <a:t>GreenScreen</a:t>
            </a:r>
            <a:r>
              <a:rPr lang="en-US" sz="1286" dirty="0">
                <a:latin typeface="Helvetica Neue" charset="0"/>
                <a:ea typeface="Helvetica Neue" charset="0"/>
                <a:cs typeface="Helvetica Neue" charset="0"/>
              </a:rPr>
              <a:t>, REACH, GHS and international VOC standards (based on LEED and BRIEEM framework)</a:t>
            </a:r>
          </a:p>
        </p:txBody>
      </p:sp>
      <p:pic>
        <p:nvPicPr>
          <p:cNvPr id="7" name="Imagen 6"/>
          <p:cNvPicPr>
            <a:picLocks noChangeAspect="1"/>
          </p:cNvPicPr>
          <p:nvPr/>
        </p:nvPicPr>
        <p:blipFill>
          <a:blip r:embed="rId2"/>
          <a:stretch>
            <a:fillRect/>
          </a:stretch>
        </p:blipFill>
        <p:spPr>
          <a:xfrm>
            <a:off x="1356608" y="1870326"/>
            <a:ext cx="2901618" cy="4022476"/>
          </a:xfrm>
          <a:prstGeom prst="rect">
            <a:avLst/>
          </a:prstGeom>
        </p:spPr>
      </p:pic>
      <p:pic>
        <p:nvPicPr>
          <p:cNvPr id="8" name="Imagen 7"/>
          <p:cNvPicPr>
            <a:picLocks noChangeAspect="1"/>
          </p:cNvPicPr>
          <p:nvPr/>
        </p:nvPicPr>
        <p:blipFill rotWithShape="1">
          <a:blip r:embed="rId3"/>
          <a:srcRect t="15195"/>
          <a:stretch/>
        </p:blipFill>
        <p:spPr>
          <a:xfrm>
            <a:off x="4336234" y="2574764"/>
            <a:ext cx="2650730" cy="2545863"/>
          </a:xfrm>
          <a:prstGeom prst="rect">
            <a:avLst/>
          </a:prstGeom>
        </p:spPr>
      </p:pic>
      <p:sp>
        <p:nvSpPr>
          <p:cNvPr id="9" name="Título 1">
            <a:extLst>
              <a:ext uri="{FF2B5EF4-FFF2-40B4-BE49-F238E27FC236}">
                <a16:creationId xmlns:a16="http://schemas.microsoft.com/office/drawing/2014/main" id="{F8670326-DCF0-4565-84A6-F8DEE66B8306}"/>
              </a:ext>
            </a:extLst>
          </p:cNvPr>
          <p:cNvSpPr>
            <a:spLocks noGrp="1"/>
          </p:cNvSpPr>
          <p:nvPr>
            <p:ph type="title"/>
          </p:nvPr>
        </p:nvSpPr>
        <p:spPr>
          <a:xfrm>
            <a:off x="1097280" y="286604"/>
            <a:ext cx="10058400" cy="1371842"/>
          </a:xfrm>
        </p:spPr>
        <p:txBody>
          <a:bodyPr>
            <a:normAutofit/>
          </a:bodyPr>
          <a:lstStyle/>
          <a:p>
            <a:r>
              <a:rPr lang="en-US" sz="3857" dirty="0">
                <a:latin typeface="Arial" panose="020B0604020202020204" pitchFamily="34" charset="0"/>
                <a:cs typeface="Arial" panose="020B0604020202020204" pitchFamily="34" charset="0"/>
              </a:rPr>
              <a:t>Task 5.1.2 – C2C Certified™ v3.1 Restricted List of Substances</a:t>
            </a:r>
            <a:endParaRPr lang="es-ES" sz="3857" dirty="0"/>
          </a:p>
        </p:txBody>
      </p:sp>
    </p:spTree>
    <p:extLst>
      <p:ext uri="{BB962C8B-B14F-4D97-AF65-F5344CB8AC3E}">
        <p14:creationId xmlns:p14="http://schemas.microsoft.com/office/powerpoint/2010/main" val="3554208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6 Conector angular"/>
          <p:cNvCxnSpPr>
            <a:endCxn id="45" idx="0"/>
          </p:cNvCxnSpPr>
          <p:nvPr/>
        </p:nvCxnSpPr>
        <p:spPr>
          <a:xfrm rot="16200000" flipH="1">
            <a:off x="4230378" y="3336183"/>
            <a:ext cx="1674898" cy="158759"/>
          </a:xfrm>
          <a:prstGeom prst="bentConnector3">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6 Conector angular"/>
          <p:cNvCxnSpPr/>
          <p:nvPr/>
        </p:nvCxnSpPr>
        <p:spPr>
          <a:xfrm rot="16200000" flipH="1">
            <a:off x="3144646" y="3380212"/>
            <a:ext cx="1792181" cy="165424"/>
          </a:xfrm>
          <a:prstGeom prst="bentConnector3">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4" name="Slide Number Placeholder 3"/>
          <p:cNvSpPr>
            <a:spLocks noGrp="1"/>
          </p:cNvSpPr>
          <p:nvPr>
            <p:ph type="sldNum" sz="quarter" idx="12"/>
          </p:nvPr>
        </p:nvSpPr>
        <p:spPr/>
        <p:txBody>
          <a:bodyPr/>
          <a:lstStyle/>
          <a:p>
            <a:fld id="{76F34D8A-136C-4FA7-8325-F06DF2D5CB3D}" type="slidenum">
              <a:rPr lang="en-US" smtClean="0"/>
              <a:t>5</a:t>
            </a:fld>
            <a:endParaRPr lang="en-US"/>
          </a:p>
        </p:txBody>
      </p:sp>
      <p:sp>
        <p:nvSpPr>
          <p:cNvPr id="5" name="Title 4"/>
          <p:cNvSpPr>
            <a:spLocks noGrp="1"/>
          </p:cNvSpPr>
          <p:nvPr>
            <p:ph type="title"/>
          </p:nvPr>
        </p:nvSpPr>
        <p:spPr/>
        <p:txBody>
          <a:bodyPr/>
          <a:lstStyle/>
          <a:p>
            <a:r>
              <a:rPr lang="en-US" dirty="0"/>
              <a:t>WP1 Timeline </a:t>
            </a:r>
          </a:p>
        </p:txBody>
      </p:sp>
      <p:cxnSp>
        <p:nvCxnSpPr>
          <p:cNvPr id="6" name="6 Conector angular"/>
          <p:cNvCxnSpPr/>
          <p:nvPr/>
        </p:nvCxnSpPr>
        <p:spPr>
          <a:xfrm rot="16200000" flipH="1">
            <a:off x="1623548" y="2909537"/>
            <a:ext cx="1366578" cy="685668"/>
          </a:xfrm>
          <a:prstGeom prst="bentConnector3">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7 Conector angular"/>
          <p:cNvCxnSpPr/>
          <p:nvPr/>
        </p:nvCxnSpPr>
        <p:spPr>
          <a:xfrm rot="16200000" flipH="1">
            <a:off x="445134" y="3095153"/>
            <a:ext cx="1342948" cy="338065"/>
          </a:xfrm>
          <a:prstGeom prst="bentConnector3">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8 Conector angular"/>
          <p:cNvCxnSpPr/>
          <p:nvPr/>
        </p:nvCxnSpPr>
        <p:spPr>
          <a:xfrm rot="5400000">
            <a:off x="9103228" y="2720815"/>
            <a:ext cx="1201761" cy="1008270"/>
          </a:xfrm>
          <a:prstGeom prst="bentConnector3">
            <a:avLst>
              <a:gd name="adj1" fmla="val 50000"/>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10 Conector angular"/>
          <p:cNvCxnSpPr/>
          <p:nvPr/>
        </p:nvCxnSpPr>
        <p:spPr>
          <a:xfrm rot="16200000" flipH="1">
            <a:off x="10783339" y="3096975"/>
            <a:ext cx="1292872" cy="295074"/>
          </a:xfrm>
          <a:prstGeom prst="bentConnector3">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10" name="11 Diagrama"/>
          <p:cNvGraphicFramePr/>
          <p:nvPr>
            <p:extLst/>
          </p:nvPr>
        </p:nvGraphicFramePr>
        <p:xfrm>
          <a:off x="143339" y="2464957"/>
          <a:ext cx="11971037" cy="634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16 Anillo"/>
          <p:cNvSpPr/>
          <p:nvPr/>
        </p:nvSpPr>
        <p:spPr>
          <a:xfrm>
            <a:off x="3614719" y="4241732"/>
            <a:ext cx="1004127" cy="979716"/>
          </a:xfrm>
          <a:prstGeom prst="donut">
            <a:avLst>
              <a:gd name="adj" fmla="val 20000"/>
            </a:avLst>
          </a:pr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17 Elipse"/>
          <p:cNvSpPr/>
          <p:nvPr/>
        </p:nvSpPr>
        <p:spPr>
          <a:xfrm>
            <a:off x="1061295" y="3959413"/>
            <a:ext cx="446449" cy="435596"/>
          </a:xfrm>
          <a:prstGeom prst="ellipse">
            <a:avLst/>
          </a:prstGeom>
          <a:solidFill>
            <a:srgbClr val="37990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19 Elipse"/>
          <p:cNvSpPr/>
          <p:nvPr/>
        </p:nvSpPr>
        <p:spPr>
          <a:xfrm>
            <a:off x="2431447" y="3970871"/>
            <a:ext cx="446449" cy="435596"/>
          </a:xfrm>
          <a:prstGeom prst="ellipse">
            <a:avLst/>
          </a:prstGeom>
          <a:solidFill>
            <a:srgbClr val="379901"/>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22 Rectángulo"/>
          <p:cNvSpPr/>
          <p:nvPr/>
        </p:nvSpPr>
        <p:spPr>
          <a:xfrm>
            <a:off x="0" y="4385010"/>
            <a:ext cx="1798684" cy="11499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2400" dirty="0"/>
              <a:t>T1.1, T1.2, T1.3 </a:t>
            </a:r>
          </a:p>
          <a:p>
            <a:pPr algn="ctr" defTabSz="1422364">
              <a:lnSpc>
                <a:spcPct val="90000"/>
              </a:lnSpc>
              <a:spcBef>
                <a:spcPct val="0"/>
              </a:spcBef>
            </a:pPr>
            <a:r>
              <a:rPr lang="en-GB" sz="2400" dirty="0"/>
              <a:t>Start</a:t>
            </a:r>
          </a:p>
        </p:txBody>
      </p:sp>
      <p:sp>
        <p:nvSpPr>
          <p:cNvPr id="16" name="24 Rectángulo"/>
          <p:cNvSpPr/>
          <p:nvPr/>
        </p:nvSpPr>
        <p:spPr>
          <a:xfrm>
            <a:off x="1705204" y="4164136"/>
            <a:ext cx="1798684" cy="12816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spcAft>
                <a:spcPct val="35000"/>
              </a:spcAft>
            </a:pPr>
            <a:r>
              <a:rPr lang="en-GB" sz="2400" dirty="0"/>
              <a:t>T1.4, T1.5 Start</a:t>
            </a:r>
          </a:p>
        </p:txBody>
      </p:sp>
      <p:sp>
        <p:nvSpPr>
          <p:cNvPr id="17" name="25 Rectángulo"/>
          <p:cNvSpPr/>
          <p:nvPr/>
        </p:nvSpPr>
        <p:spPr>
          <a:xfrm>
            <a:off x="6795832" y="3679307"/>
            <a:ext cx="1883080" cy="92219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2000" b="1" dirty="0"/>
              <a:t>D1.1, D1.2, D1.3 </a:t>
            </a:r>
          </a:p>
          <a:p>
            <a:pPr algn="ctr" defTabSz="1422364">
              <a:lnSpc>
                <a:spcPct val="90000"/>
              </a:lnSpc>
              <a:spcBef>
                <a:spcPct val="0"/>
              </a:spcBef>
            </a:pPr>
            <a:r>
              <a:rPr lang="en-GB" sz="2000" b="1" dirty="0"/>
              <a:t>Final</a:t>
            </a:r>
          </a:p>
        </p:txBody>
      </p:sp>
      <p:sp>
        <p:nvSpPr>
          <p:cNvPr id="19" name="30 Anillo"/>
          <p:cNvSpPr/>
          <p:nvPr/>
        </p:nvSpPr>
        <p:spPr>
          <a:xfrm>
            <a:off x="8697115" y="3688613"/>
            <a:ext cx="1004127" cy="979716"/>
          </a:xfrm>
          <a:prstGeom prst="donut">
            <a:avLst>
              <a:gd name="adj" fmla="val 20000"/>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2" name="33 CuadroTexto"/>
          <p:cNvSpPr txBox="1"/>
          <p:nvPr/>
        </p:nvSpPr>
        <p:spPr>
          <a:xfrm>
            <a:off x="548390" y="1756356"/>
            <a:ext cx="877798" cy="692493"/>
          </a:xfrm>
          <a:prstGeom prst="rect">
            <a:avLst/>
          </a:prstGeom>
          <a:noFill/>
        </p:spPr>
        <p:txBody>
          <a:bodyPr wrap="none" lIns="121917" tIns="60958" rIns="121917" bIns="60958" rtlCol="0">
            <a:spAutoFit/>
          </a:bodyPr>
          <a:lstStyle/>
          <a:p>
            <a:r>
              <a:rPr lang="es-ES_tradnl" sz="3700" dirty="0">
                <a:solidFill>
                  <a:srgbClr val="379901"/>
                </a:solidFill>
                <a:latin typeface="Aharoni" panose="02010803020104030203" pitchFamily="2" charset="-79"/>
                <a:cs typeface="Aharoni" panose="02010803020104030203" pitchFamily="2" charset="-79"/>
              </a:rPr>
              <a:t>Q1</a:t>
            </a:r>
            <a:endParaRPr lang="es-ES" sz="3700" dirty="0">
              <a:solidFill>
                <a:srgbClr val="379901"/>
              </a:solidFill>
              <a:latin typeface="Aharoni" panose="02010803020104030203" pitchFamily="2" charset="-79"/>
              <a:cs typeface="Aharoni" panose="02010803020104030203" pitchFamily="2" charset="-79"/>
            </a:endParaRPr>
          </a:p>
        </p:txBody>
      </p:sp>
      <p:sp>
        <p:nvSpPr>
          <p:cNvPr id="28" name="21 Elipse"/>
          <p:cNvSpPr/>
          <p:nvPr/>
        </p:nvSpPr>
        <p:spPr>
          <a:xfrm>
            <a:off x="8982755" y="3962247"/>
            <a:ext cx="446449" cy="435596"/>
          </a:xfrm>
          <a:prstGeom prst="ellipse">
            <a:avLst/>
          </a:prstGeom>
          <a:solidFill>
            <a:srgbClr val="FF6600"/>
          </a:solidFill>
          <a:ln>
            <a:solidFill>
              <a:srgbClr val="FF66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30" name="33 CuadroTexto"/>
          <p:cNvSpPr txBox="1"/>
          <p:nvPr/>
        </p:nvSpPr>
        <p:spPr>
          <a:xfrm>
            <a:off x="1551091" y="1756356"/>
            <a:ext cx="879176" cy="692493"/>
          </a:xfrm>
          <a:prstGeom prst="rect">
            <a:avLst/>
          </a:prstGeom>
          <a:noFill/>
        </p:spPr>
        <p:txBody>
          <a:bodyPr wrap="none" lIns="121917" tIns="60958" rIns="121917" bIns="60958" rtlCol="0">
            <a:spAutoFit/>
          </a:bodyPr>
          <a:lstStyle/>
          <a:p>
            <a:r>
              <a:rPr lang="es-ES_tradnl" sz="3700" dirty="0">
                <a:solidFill>
                  <a:srgbClr val="379901"/>
                </a:solidFill>
                <a:latin typeface="Aharoni" panose="02010803020104030203" pitchFamily="2" charset="-79"/>
                <a:cs typeface="Aharoni" panose="02010803020104030203" pitchFamily="2" charset="-79"/>
              </a:rPr>
              <a:t>Q2</a:t>
            </a:r>
            <a:endParaRPr lang="es-ES" sz="3700" dirty="0">
              <a:solidFill>
                <a:srgbClr val="379901"/>
              </a:solidFill>
              <a:latin typeface="Aharoni" panose="02010803020104030203" pitchFamily="2" charset="-79"/>
              <a:cs typeface="Aharoni" panose="02010803020104030203" pitchFamily="2" charset="-79"/>
            </a:endParaRPr>
          </a:p>
        </p:txBody>
      </p:sp>
      <p:sp>
        <p:nvSpPr>
          <p:cNvPr id="31" name="33 CuadroTexto"/>
          <p:cNvSpPr txBox="1"/>
          <p:nvPr/>
        </p:nvSpPr>
        <p:spPr>
          <a:xfrm>
            <a:off x="2555170" y="1756356"/>
            <a:ext cx="879176" cy="692493"/>
          </a:xfrm>
          <a:prstGeom prst="rect">
            <a:avLst/>
          </a:prstGeom>
          <a:noFill/>
        </p:spPr>
        <p:txBody>
          <a:bodyPr wrap="none" lIns="121917" tIns="60958" rIns="121917" bIns="60958" rtlCol="0">
            <a:spAutoFit/>
          </a:bodyPr>
          <a:lstStyle/>
          <a:p>
            <a:r>
              <a:rPr lang="es-ES_tradnl" sz="3700" dirty="0">
                <a:solidFill>
                  <a:srgbClr val="379901"/>
                </a:solidFill>
                <a:latin typeface="Aharoni" panose="02010803020104030203" pitchFamily="2" charset="-79"/>
                <a:cs typeface="Aharoni" panose="02010803020104030203" pitchFamily="2" charset="-79"/>
              </a:rPr>
              <a:t>Q3</a:t>
            </a:r>
            <a:endParaRPr lang="es-ES" sz="3700" dirty="0">
              <a:solidFill>
                <a:srgbClr val="379901"/>
              </a:solidFill>
              <a:latin typeface="Aharoni" panose="02010803020104030203" pitchFamily="2" charset="-79"/>
              <a:cs typeface="Aharoni" panose="02010803020104030203" pitchFamily="2" charset="-79"/>
            </a:endParaRPr>
          </a:p>
        </p:txBody>
      </p:sp>
      <p:sp>
        <p:nvSpPr>
          <p:cNvPr id="32" name="33 CuadroTexto"/>
          <p:cNvSpPr txBox="1"/>
          <p:nvPr/>
        </p:nvSpPr>
        <p:spPr>
          <a:xfrm>
            <a:off x="3559249" y="1756356"/>
            <a:ext cx="879176" cy="692493"/>
          </a:xfrm>
          <a:prstGeom prst="rect">
            <a:avLst/>
          </a:prstGeom>
          <a:noFill/>
        </p:spPr>
        <p:txBody>
          <a:bodyPr wrap="none" lIns="121917" tIns="60958" rIns="121917" bIns="60958" rtlCol="0">
            <a:spAutoFit/>
          </a:bodyPr>
          <a:lstStyle/>
          <a:p>
            <a:r>
              <a:rPr lang="es-ES_tradnl" sz="3700" dirty="0">
                <a:solidFill>
                  <a:srgbClr val="379901"/>
                </a:solidFill>
                <a:latin typeface="Aharoni" panose="02010803020104030203" pitchFamily="2" charset="-79"/>
                <a:cs typeface="Aharoni" panose="02010803020104030203" pitchFamily="2" charset="-79"/>
              </a:rPr>
              <a:t>Q4</a:t>
            </a:r>
            <a:endParaRPr lang="es-ES" sz="3700" dirty="0">
              <a:solidFill>
                <a:srgbClr val="379901"/>
              </a:solidFill>
              <a:latin typeface="Aharoni" panose="02010803020104030203" pitchFamily="2" charset="-79"/>
              <a:cs typeface="Aharoni" panose="02010803020104030203" pitchFamily="2" charset="-79"/>
            </a:endParaRPr>
          </a:p>
        </p:txBody>
      </p:sp>
      <p:sp>
        <p:nvSpPr>
          <p:cNvPr id="33" name="33 CuadroTexto"/>
          <p:cNvSpPr txBox="1"/>
          <p:nvPr/>
        </p:nvSpPr>
        <p:spPr>
          <a:xfrm>
            <a:off x="4563328" y="1756356"/>
            <a:ext cx="879176" cy="692493"/>
          </a:xfrm>
          <a:prstGeom prst="rect">
            <a:avLst/>
          </a:prstGeom>
          <a:noFill/>
        </p:spPr>
        <p:txBody>
          <a:bodyPr wrap="none" lIns="121917" tIns="60958" rIns="121917" bIns="60958" rtlCol="0">
            <a:spAutoFit/>
          </a:bodyPr>
          <a:lstStyle/>
          <a:p>
            <a:r>
              <a:rPr lang="es-ES_tradnl" sz="3700" dirty="0">
                <a:solidFill>
                  <a:srgbClr val="379901"/>
                </a:solidFill>
                <a:latin typeface="Aharoni" panose="02010803020104030203" pitchFamily="2" charset="-79"/>
                <a:cs typeface="Aharoni" panose="02010803020104030203" pitchFamily="2" charset="-79"/>
              </a:rPr>
              <a:t>Q5</a:t>
            </a:r>
            <a:endParaRPr lang="es-ES" sz="3700" dirty="0">
              <a:solidFill>
                <a:srgbClr val="379901"/>
              </a:solidFill>
              <a:latin typeface="Aharoni" panose="02010803020104030203" pitchFamily="2" charset="-79"/>
              <a:cs typeface="Aharoni" panose="02010803020104030203" pitchFamily="2" charset="-79"/>
            </a:endParaRPr>
          </a:p>
        </p:txBody>
      </p:sp>
      <p:sp>
        <p:nvSpPr>
          <p:cNvPr id="34" name="33 CuadroTexto"/>
          <p:cNvSpPr txBox="1"/>
          <p:nvPr/>
        </p:nvSpPr>
        <p:spPr>
          <a:xfrm>
            <a:off x="5567407" y="1756356"/>
            <a:ext cx="879176" cy="692493"/>
          </a:xfrm>
          <a:prstGeom prst="rect">
            <a:avLst/>
          </a:prstGeom>
          <a:noFill/>
        </p:spPr>
        <p:txBody>
          <a:bodyPr wrap="none" lIns="121917" tIns="60958" rIns="121917" bIns="60958" rtlCol="0">
            <a:spAutoFit/>
          </a:bodyPr>
          <a:lstStyle/>
          <a:p>
            <a:r>
              <a:rPr lang="es-ES_tradnl" sz="3700" dirty="0">
                <a:solidFill>
                  <a:schemeClr val="bg1">
                    <a:lumMod val="75000"/>
                  </a:schemeClr>
                </a:solidFill>
                <a:latin typeface="Aharoni" panose="02010803020104030203" pitchFamily="2" charset="-79"/>
                <a:cs typeface="Aharoni" panose="02010803020104030203" pitchFamily="2" charset="-79"/>
              </a:rPr>
              <a:t>Q6</a:t>
            </a:r>
            <a:endParaRPr lang="es-ES" sz="3700" dirty="0">
              <a:solidFill>
                <a:schemeClr val="bg1">
                  <a:lumMod val="75000"/>
                </a:schemeClr>
              </a:solidFill>
              <a:latin typeface="Aharoni" panose="02010803020104030203" pitchFamily="2" charset="-79"/>
              <a:cs typeface="Aharoni" panose="02010803020104030203" pitchFamily="2" charset="-79"/>
            </a:endParaRPr>
          </a:p>
        </p:txBody>
      </p:sp>
      <p:sp>
        <p:nvSpPr>
          <p:cNvPr id="35" name="33 CuadroTexto"/>
          <p:cNvSpPr txBox="1"/>
          <p:nvPr/>
        </p:nvSpPr>
        <p:spPr>
          <a:xfrm>
            <a:off x="6571486" y="1756356"/>
            <a:ext cx="879176" cy="692493"/>
          </a:xfrm>
          <a:prstGeom prst="rect">
            <a:avLst/>
          </a:prstGeom>
          <a:noFill/>
        </p:spPr>
        <p:txBody>
          <a:bodyPr wrap="none" lIns="121917" tIns="60958" rIns="121917" bIns="60958" rtlCol="0">
            <a:spAutoFit/>
          </a:bodyPr>
          <a:lstStyle/>
          <a:p>
            <a:r>
              <a:rPr lang="es-ES_tradnl" sz="3700" dirty="0">
                <a:solidFill>
                  <a:schemeClr val="bg1">
                    <a:lumMod val="75000"/>
                  </a:schemeClr>
                </a:solidFill>
                <a:latin typeface="Aharoni" panose="02010803020104030203" pitchFamily="2" charset="-79"/>
                <a:cs typeface="Aharoni" panose="02010803020104030203" pitchFamily="2" charset="-79"/>
              </a:rPr>
              <a:t>Q7</a:t>
            </a:r>
            <a:endParaRPr lang="es-ES" sz="3700" dirty="0">
              <a:solidFill>
                <a:schemeClr val="bg1">
                  <a:lumMod val="75000"/>
                </a:schemeClr>
              </a:solidFill>
              <a:latin typeface="Aharoni" panose="02010803020104030203" pitchFamily="2" charset="-79"/>
              <a:cs typeface="Aharoni" panose="02010803020104030203" pitchFamily="2" charset="-79"/>
            </a:endParaRPr>
          </a:p>
        </p:txBody>
      </p:sp>
      <p:sp>
        <p:nvSpPr>
          <p:cNvPr id="36" name="33 CuadroTexto"/>
          <p:cNvSpPr txBox="1"/>
          <p:nvPr/>
        </p:nvSpPr>
        <p:spPr>
          <a:xfrm>
            <a:off x="7575565" y="1756356"/>
            <a:ext cx="879176" cy="692493"/>
          </a:xfrm>
          <a:prstGeom prst="rect">
            <a:avLst/>
          </a:prstGeom>
          <a:noFill/>
        </p:spPr>
        <p:txBody>
          <a:bodyPr wrap="none" lIns="121917" tIns="60958" rIns="121917" bIns="60958" rtlCol="0">
            <a:spAutoFit/>
          </a:bodyPr>
          <a:lstStyle/>
          <a:p>
            <a:r>
              <a:rPr lang="es-ES_tradnl" sz="3700" dirty="0">
                <a:solidFill>
                  <a:srgbClr val="379901"/>
                </a:solidFill>
                <a:latin typeface="Aharoni" panose="02010803020104030203" pitchFamily="2" charset="-79"/>
                <a:cs typeface="Aharoni" panose="02010803020104030203" pitchFamily="2" charset="-79"/>
              </a:rPr>
              <a:t>Q8</a:t>
            </a:r>
            <a:endParaRPr lang="es-ES" sz="3700" dirty="0">
              <a:solidFill>
                <a:srgbClr val="379901"/>
              </a:solidFill>
              <a:latin typeface="Aharoni" panose="02010803020104030203" pitchFamily="2" charset="-79"/>
              <a:cs typeface="Aharoni" panose="02010803020104030203" pitchFamily="2" charset="-79"/>
            </a:endParaRPr>
          </a:p>
        </p:txBody>
      </p:sp>
      <p:sp>
        <p:nvSpPr>
          <p:cNvPr id="37" name="33 CuadroTexto"/>
          <p:cNvSpPr txBox="1"/>
          <p:nvPr/>
        </p:nvSpPr>
        <p:spPr>
          <a:xfrm>
            <a:off x="8579644" y="1756356"/>
            <a:ext cx="879176" cy="692493"/>
          </a:xfrm>
          <a:prstGeom prst="rect">
            <a:avLst/>
          </a:prstGeom>
          <a:noFill/>
        </p:spPr>
        <p:txBody>
          <a:bodyPr wrap="none" lIns="121917" tIns="60958" rIns="121917" bIns="60958" rtlCol="0">
            <a:spAutoFit/>
          </a:bodyPr>
          <a:lstStyle/>
          <a:p>
            <a:r>
              <a:rPr lang="es-ES_tradnl" sz="3700" dirty="0">
                <a:solidFill>
                  <a:srgbClr val="379901"/>
                </a:solidFill>
                <a:latin typeface="Aharoni" panose="02010803020104030203" pitchFamily="2" charset="-79"/>
                <a:cs typeface="Aharoni" panose="02010803020104030203" pitchFamily="2" charset="-79"/>
              </a:rPr>
              <a:t>Q9</a:t>
            </a:r>
            <a:endParaRPr lang="es-ES" sz="3700" dirty="0">
              <a:solidFill>
                <a:srgbClr val="379901"/>
              </a:solidFill>
              <a:latin typeface="Aharoni" panose="02010803020104030203" pitchFamily="2" charset="-79"/>
              <a:cs typeface="Aharoni" panose="02010803020104030203" pitchFamily="2" charset="-79"/>
            </a:endParaRPr>
          </a:p>
        </p:txBody>
      </p:sp>
      <p:sp>
        <p:nvSpPr>
          <p:cNvPr id="38" name="33 CuadroTexto"/>
          <p:cNvSpPr txBox="1"/>
          <p:nvPr/>
        </p:nvSpPr>
        <p:spPr>
          <a:xfrm>
            <a:off x="9583723" y="1756356"/>
            <a:ext cx="1143064" cy="692493"/>
          </a:xfrm>
          <a:prstGeom prst="rect">
            <a:avLst/>
          </a:prstGeom>
          <a:noFill/>
        </p:spPr>
        <p:txBody>
          <a:bodyPr wrap="none" lIns="121917" tIns="60958" rIns="121917" bIns="60958" rtlCol="0">
            <a:spAutoFit/>
          </a:bodyPr>
          <a:lstStyle/>
          <a:p>
            <a:r>
              <a:rPr lang="es-ES_tradnl" sz="3700" dirty="0">
                <a:solidFill>
                  <a:srgbClr val="379901"/>
                </a:solidFill>
                <a:latin typeface="Aharoni" panose="02010803020104030203" pitchFamily="2" charset="-79"/>
                <a:cs typeface="Aharoni" panose="02010803020104030203" pitchFamily="2" charset="-79"/>
              </a:rPr>
              <a:t>Q10</a:t>
            </a:r>
            <a:endParaRPr lang="es-ES" sz="3700" dirty="0">
              <a:solidFill>
                <a:srgbClr val="379901"/>
              </a:solidFill>
              <a:latin typeface="Aharoni" panose="02010803020104030203" pitchFamily="2" charset="-79"/>
              <a:cs typeface="Aharoni" panose="02010803020104030203" pitchFamily="2" charset="-79"/>
            </a:endParaRPr>
          </a:p>
        </p:txBody>
      </p:sp>
      <p:sp>
        <p:nvSpPr>
          <p:cNvPr id="39" name="33 CuadroTexto"/>
          <p:cNvSpPr txBox="1"/>
          <p:nvPr/>
        </p:nvSpPr>
        <p:spPr>
          <a:xfrm>
            <a:off x="10851689" y="1756356"/>
            <a:ext cx="1107848" cy="692493"/>
          </a:xfrm>
          <a:prstGeom prst="rect">
            <a:avLst/>
          </a:prstGeom>
          <a:noFill/>
        </p:spPr>
        <p:txBody>
          <a:bodyPr wrap="none" lIns="121917" tIns="60958" rIns="121917" bIns="60958" rtlCol="0">
            <a:spAutoFit/>
          </a:bodyPr>
          <a:lstStyle/>
          <a:p>
            <a:r>
              <a:rPr lang="es-ES_tradnl" sz="3700" dirty="0">
                <a:solidFill>
                  <a:srgbClr val="379901"/>
                </a:solidFill>
                <a:latin typeface="Aharoni" panose="02010803020104030203" pitchFamily="2" charset="-79"/>
                <a:cs typeface="Aharoni" panose="02010803020104030203" pitchFamily="2" charset="-79"/>
              </a:rPr>
              <a:t>Q11</a:t>
            </a:r>
            <a:endParaRPr lang="es-ES" sz="3700" dirty="0">
              <a:solidFill>
                <a:srgbClr val="379901"/>
              </a:solidFill>
              <a:latin typeface="Aharoni" panose="02010803020104030203" pitchFamily="2" charset="-79"/>
              <a:cs typeface="Aharoni" panose="02010803020104030203" pitchFamily="2" charset="-79"/>
            </a:endParaRPr>
          </a:p>
        </p:txBody>
      </p:sp>
      <p:sp>
        <p:nvSpPr>
          <p:cNvPr id="40" name="22 Rectángulo"/>
          <p:cNvSpPr/>
          <p:nvPr/>
        </p:nvSpPr>
        <p:spPr>
          <a:xfrm>
            <a:off x="7853680" y="4607333"/>
            <a:ext cx="2204484" cy="11499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2400" dirty="0"/>
              <a:t>T1.1, T1.2, T1.3 </a:t>
            </a:r>
          </a:p>
          <a:p>
            <a:pPr algn="ctr" defTabSz="1422364">
              <a:lnSpc>
                <a:spcPct val="90000"/>
              </a:lnSpc>
              <a:spcBef>
                <a:spcPct val="0"/>
              </a:spcBef>
            </a:pPr>
            <a:r>
              <a:rPr lang="en-GB" sz="2400" dirty="0"/>
              <a:t>End</a:t>
            </a:r>
          </a:p>
        </p:txBody>
      </p:sp>
      <p:sp>
        <p:nvSpPr>
          <p:cNvPr id="41" name="21 Elipse"/>
          <p:cNvSpPr/>
          <p:nvPr/>
        </p:nvSpPr>
        <p:spPr>
          <a:xfrm>
            <a:off x="11377182" y="3973528"/>
            <a:ext cx="446449" cy="435596"/>
          </a:xfrm>
          <a:prstGeom prst="ellipse">
            <a:avLst/>
          </a:prstGeom>
          <a:solidFill>
            <a:srgbClr val="FF6600"/>
          </a:solidFill>
          <a:ln>
            <a:solidFill>
              <a:srgbClr val="FF6600"/>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2" name="24 Rectángulo"/>
          <p:cNvSpPr/>
          <p:nvPr/>
        </p:nvSpPr>
        <p:spPr>
          <a:xfrm>
            <a:off x="10327537" y="4509593"/>
            <a:ext cx="1864463" cy="110728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spcAft>
                <a:spcPct val="35000"/>
              </a:spcAft>
            </a:pPr>
            <a:r>
              <a:rPr lang="en-GB" sz="2400" dirty="0"/>
              <a:t>T1.4, T1.5 End</a:t>
            </a:r>
          </a:p>
        </p:txBody>
      </p:sp>
      <p:sp>
        <p:nvSpPr>
          <p:cNvPr id="43" name="25 Rectángulo"/>
          <p:cNvSpPr/>
          <p:nvPr/>
        </p:nvSpPr>
        <p:spPr>
          <a:xfrm>
            <a:off x="2669659" y="5199701"/>
            <a:ext cx="1975484" cy="8343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2000" b="1" dirty="0"/>
              <a:t>D1.1, D1.2, D1.3 </a:t>
            </a:r>
          </a:p>
          <a:p>
            <a:pPr algn="ctr" defTabSz="1422364">
              <a:lnSpc>
                <a:spcPct val="90000"/>
              </a:lnSpc>
              <a:spcBef>
                <a:spcPct val="0"/>
              </a:spcBef>
            </a:pPr>
            <a:r>
              <a:rPr lang="en-GB" sz="2000" b="1" dirty="0"/>
              <a:t>First</a:t>
            </a:r>
          </a:p>
        </p:txBody>
      </p:sp>
      <p:sp>
        <p:nvSpPr>
          <p:cNvPr id="45" name="16 Anillo"/>
          <p:cNvSpPr/>
          <p:nvPr/>
        </p:nvSpPr>
        <p:spPr>
          <a:xfrm>
            <a:off x="4645143" y="4253012"/>
            <a:ext cx="1004127" cy="979716"/>
          </a:xfrm>
          <a:prstGeom prst="donut">
            <a:avLst>
              <a:gd name="adj" fmla="val 20000"/>
            </a:avLst>
          </a:pr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46" name="25 Rectángulo"/>
          <p:cNvSpPr/>
          <p:nvPr/>
        </p:nvSpPr>
        <p:spPr>
          <a:xfrm>
            <a:off x="4520683" y="4959710"/>
            <a:ext cx="1390111" cy="12250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2000" b="1" dirty="0"/>
              <a:t>D1.4, D1.5</a:t>
            </a:r>
          </a:p>
          <a:p>
            <a:pPr algn="ctr" defTabSz="1422364">
              <a:lnSpc>
                <a:spcPct val="90000"/>
              </a:lnSpc>
              <a:spcBef>
                <a:spcPct val="0"/>
              </a:spcBef>
            </a:pPr>
            <a:r>
              <a:rPr lang="en-GB" sz="2000" b="1" dirty="0"/>
              <a:t>First</a:t>
            </a:r>
          </a:p>
        </p:txBody>
      </p:sp>
      <p:sp>
        <p:nvSpPr>
          <p:cNvPr id="48" name="30 Anillo"/>
          <p:cNvSpPr/>
          <p:nvPr/>
        </p:nvSpPr>
        <p:spPr>
          <a:xfrm>
            <a:off x="11095042" y="3707772"/>
            <a:ext cx="1004127" cy="979716"/>
          </a:xfrm>
          <a:prstGeom prst="donut">
            <a:avLst>
              <a:gd name="adj" fmla="val 20000"/>
            </a:avLst>
          </a:prstGeom>
          <a:solidFill>
            <a:schemeClr val="accent4">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1" name="25 Rectángulo"/>
          <p:cNvSpPr/>
          <p:nvPr/>
        </p:nvSpPr>
        <p:spPr>
          <a:xfrm>
            <a:off x="9900153" y="3744427"/>
            <a:ext cx="1224593" cy="77882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81278" tIns="0" rIns="0" bIns="0" numCol="1" spcCol="1693" anchor="ctr" anchorCtr="0">
            <a:noAutofit/>
          </a:bodyPr>
          <a:lstStyle/>
          <a:p>
            <a:pPr algn="ctr" defTabSz="1422364">
              <a:lnSpc>
                <a:spcPct val="90000"/>
              </a:lnSpc>
              <a:spcBef>
                <a:spcPct val="0"/>
              </a:spcBef>
            </a:pPr>
            <a:r>
              <a:rPr lang="es-ES_tradnl" sz="2000" b="1" dirty="0"/>
              <a:t>D1.4, D1.5</a:t>
            </a:r>
          </a:p>
          <a:p>
            <a:pPr algn="ctr" defTabSz="1422364">
              <a:lnSpc>
                <a:spcPct val="90000"/>
              </a:lnSpc>
              <a:spcBef>
                <a:spcPct val="0"/>
              </a:spcBef>
            </a:pPr>
            <a:r>
              <a:rPr lang="en-GB" sz="2000" b="1" dirty="0"/>
              <a:t>Final</a:t>
            </a:r>
          </a:p>
        </p:txBody>
      </p:sp>
    </p:spTree>
    <p:extLst>
      <p:ext uri="{BB962C8B-B14F-4D97-AF65-F5344CB8AC3E}">
        <p14:creationId xmlns:p14="http://schemas.microsoft.com/office/powerpoint/2010/main" val="2057457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E35D27EB-D7A3-4583-BD0F-0E3552B22A9E}"/>
              </a:ext>
            </a:extLst>
          </p:cNvPr>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5" name="Θέση αριθμού διαφάνειας 4">
            <a:extLst>
              <a:ext uri="{FF2B5EF4-FFF2-40B4-BE49-F238E27FC236}">
                <a16:creationId xmlns:a16="http://schemas.microsoft.com/office/drawing/2014/main" id="{728318CD-8595-4721-A389-DC4DC62C7F4D}"/>
              </a:ext>
            </a:extLst>
          </p:cNvPr>
          <p:cNvSpPr>
            <a:spLocks noGrp="1"/>
          </p:cNvSpPr>
          <p:nvPr>
            <p:ph type="sldNum" sz="quarter" idx="12"/>
          </p:nvPr>
        </p:nvSpPr>
        <p:spPr/>
        <p:txBody>
          <a:bodyPr/>
          <a:lstStyle/>
          <a:p>
            <a:fld id="{76F34D8A-136C-4FA7-8325-F06DF2D5CB3D}" type="slidenum">
              <a:rPr lang="en-US" smtClean="0"/>
              <a:t>50</a:t>
            </a:fld>
            <a:endParaRPr lang="en-US"/>
          </a:p>
        </p:txBody>
      </p:sp>
      <p:sp>
        <p:nvSpPr>
          <p:cNvPr id="67" name="Τίτλος 2">
            <a:extLst>
              <a:ext uri="{FF2B5EF4-FFF2-40B4-BE49-F238E27FC236}">
                <a16:creationId xmlns:a16="http://schemas.microsoft.com/office/drawing/2014/main" id="{58419C73-2AD9-4694-9259-5F457FD5798F}"/>
              </a:ext>
            </a:extLst>
          </p:cNvPr>
          <p:cNvSpPr>
            <a:spLocks noGrp="1"/>
          </p:cNvSpPr>
          <p:nvPr>
            <p:ph type="title"/>
          </p:nvPr>
        </p:nvSpPr>
        <p:spPr>
          <a:xfrm>
            <a:off x="1066800" y="647064"/>
            <a:ext cx="10058400" cy="1046705"/>
          </a:xfrm>
        </p:spPr>
        <p:txBody>
          <a:bodyPr>
            <a:normAutofit/>
          </a:bodyPr>
          <a:lstStyle/>
          <a:p>
            <a:r>
              <a:rPr lang="en-GB" dirty="0"/>
              <a:t>Task 5.3 – Life Cycle Costing tool</a:t>
            </a:r>
            <a:endParaRPr lang="en-US" dirty="0"/>
          </a:p>
        </p:txBody>
      </p:sp>
      <p:sp>
        <p:nvSpPr>
          <p:cNvPr id="2" name="Rectangle 1"/>
          <p:cNvSpPr/>
          <p:nvPr/>
        </p:nvSpPr>
        <p:spPr>
          <a:xfrm>
            <a:off x="1165860" y="1844480"/>
            <a:ext cx="10858500" cy="3843103"/>
          </a:xfrm>
          <a:prstGeom prst="rect">
            <a:avLst/>
          </a:prstGeom>
        </p:spPr>
        <p:txBody>
          <a:bodyPr wrap="square">
            <a:spAutoFit/>
          </a:bodyPr>
          <a:lstStyle/>
          <a:p>
            <a:pPr algn="just"/>
            <a:r>
              <a:rPr lang="en-US" sz="1600" b="1" dirty="0"/>
              <a:t>Objective</a:t>
            </a:r>
            <a:r>
              <a:rPr lang="en-US" sz="1600" dirty="0"/>
              <a:t>: To calculate the main economic indicators for each component of the PLUG-N-HARVEST concept. Emphasis will be paid on the use of the recyclable materials required for the construction of the examined façade. The economic KPIs will be defined by AIGUASOL and EIG. Typical examples are the following: </a:t>
            </a:r>
          </a:p>
          <a:p>
            <a:pPr marL="228600" lvl="0" indent="-228600">
              <a:lnSpc>
                <a:spcPct val="90000"/>
              </a:lnSpc>
              <a:spcBef>
                <a:spcPts val="1000"/>
              </a:spcBef>
              <a:buClr>
                <a:srgbClr val="379901"/>
              </a:buClr>
              <a:buFont typeface="Wingdings" panose="05000000000000000000" pitchFamily="2" charset="2"/>
              <a:buChar char="Ø"/>
            </a:pPr>
            <a:r>
              <a:rPr lang="en-US" sz="1400" dirty="0">
                <a:solidFill>
                  <a:prstClr val="black"/>
                </a:solidFill>
              </a:rPr>
              <a:t>Life-cycle cost of energy generation (</a:t>
            </a:r>
            <a:r>
              <a:rPr lang="el-GR" sz="1400" dirty="0">
                <a:solidFill>
                  <a:prstClr val="black"/>
                </a:solidFill>
              </a:rPr>
              <a:t>€/Μ</a:t>
            </a:r>
            <a:r>
              <a:rPr lang="en-US" sz="1400" dirty="0" err="1">
                <a:solidFill>
                  <a:prstClr val="black"/>
                </a:solidFill>
              </a:rPr>
              <a:t>Whel</a:t>
            </a:r>
            <a:r>
              <a:rPr lang="en-US" sz="1400" dirty="0">
                <a:solidFill>
                  <a:prstClr val="black"/>
                </a:solidFill>
              </a:rPr>
              <a:t> or </a:t>
            </a:r>
            <a:r>
              <a:rPr lang="el-GR" sz="1400" dirty="0">
                <a:solidFill>
                  <a:prstClr val="black"/>
                </a:solidFill>
              </a:rPr>
              <a:t>€/Μ</a:t>
            </a:r>
            <a:r>
              <a:rPr lang="en-US" sz="1400" dirty="0" err="1">
                <a:solidFill>
                  <a:prstClr val="black"/>
                </a:solidFill>
              </a:rPr>
              <a:t>Whth</a:t>
            </a:r>
            <a:r>
              <a:rPr lang="en-US" sz="1400" dirty="0">
                <a:solidFill>
                  <a:prstClr val="black"/>
                </a:solidFill>
              </a:rPr>
              <a:t>)</a:t>
            </a:r>
          </a:p>
          <a:p>
            <a:pPr marL="228600" lvl="0" indent="-228600">
              <a:lnSpc>
                <a:spcPct val="90000"/>
              </a:lnSpc>
              <a:spcBef>
                <a:spcPts val="1000"/>
              </a:spcBef>
              <a:buClr>
                <a:srgbClr val="379901"/>
              </a:buClr>
              <a:buFont typeface="Wingdings" panose="05000000000000000000" pitchFamily="2" charset="2"/>
              <a:buChar char="Ø"/>
            </a:pPr>
            <a:r>
              <a:rPr lang="en-US" sz="1400" dirty="0">
                <a:solidFill>
                  <a:prstClr val="black"/>
                </a:solidFill>
              </a:rPr>
              <a:t> Annualized life cycle cost (€/kW‐</a:t>
            </a:r>
            <a:r>
              <a:rPr lang="en-US" sz="1400" dirty="0" err="1">
                <a:solidFill>
                  <a:prstClr val="black"/>
                </a:solidFill>
              </a:rPr>
              <a:t>yr</a:t>
            </a:r>
            <a:r>
              <a:rPr lang="en-US" sz="1400" dirty="0">
                <a:solidFill>
                  <a:prstClr val="black"/>
                </a:solidFill>
              </a:rPr>
              <a:t>)</a:t>
            </a:r>
          </a:p>
          <a:p>
            <a:pPr marL="228600" lvl="0" indent="-228600">
              <a:lnSpc>
                <a:spcPct val="90000"/>
              </a:lnSpc>
              <a:spcBef>
                <a:spcPts val="1000"/>
              </a:spcBef>
              <a:buClr>
                <a:srgbClr val="379901"/>
              </a:buClr>
              <a:buFont typeface="Wingdings" panose="05000000000000000000" pitchFamily="2" charset="2"/>
              <a:buChar char="Ø"/>
            </a:pPr>
            <a:r>
              <a:rPr lang="en-US" sz="1400" dirty="0">
                <a:solidFill>
                  <a:prstClr val="black"/>
                </a:solidFill>
              </a:rPr>
              <a:t>Mitigation costs for energy demands and greenhouse emissions (</a:t>
            </a:r>
            <a:r>
              <a:rPr lang="el-GR" sz="1400" dirty="0">
                <a:solidFill>
                  <a:prstClr val="black"/>
                </a:solidFill>
              </a:rPr>
              <a:t>€/</a:t>
            </a:r>
            <a:r>
              <a:rPr lang="en-US" sz="1400" dirty="0">
                <a:solidFill>
                  <a:prstClr val="black"/>
                </a:solidFill>
              </a:rPr>
              <a:t>kWh and </a:t>
            </a:r>
            <a:r>
              <a:rPr lang="el-GR" sz="1400" dirty="0">
                <a:solidFill>
                  <a:prstClr val="black"/>
                </a:solidFill>
              </a:rPr>
              <a:t>€/</a:t>
            </a:r>
            <a:r>
              <a:rPr lang="en-US" sz="1400" dirty="0">
                <a:solidFill>
                  <a:prstClr val="black"/>
                </a:solidFill>
              </a:rPr>
              <a:t>tCO2)</a:t>
            </a:r>
          </a:p>
          <a:p>
            <a:pPr marL="228600" lvl="0" indent="-228600">
              <a:lnSpc>
                <a:spcPct val="90000"/>
              </a:lnSpc>
              <a:spcBef>
                <a:spcPts val="1000"/>
              </a:spcBef>
              <a:buClr>
                <a:srgbClr val="379901"/>
              </a:buClr>
              <a:buFont typeface="Wingdings" panose="05000000000000000000" pitchFamily="2" charset="2"/>
              <a:buChar char="Ø"/>
            </a:pPr>
            <a:r>
              <a:rPr lang="en-US" sz="1400" dirty="0">
                <a:solidFill>
                  <a:prstClr val="black"/>
                </a:solidFill>
              </a:rPr>
              <a:t>Annuity gain (</a:t>
            </a:r>
            <a:r>
              <a:rPr lang="el-GR" sz="1400" dirty="0">
                <a:solidFill>
                  <a:prstClr val="black"/>
                </a:solidFill>
              </a:rPr>
              <a:t>€/</a:t>
            </a:r>
            <a:r>
              <a:rPr lang="en-US" sz="1400" dirty="0">
                <a:solidFill>
                  <a:prstClr val="black"/>
                </a:solidFill>
              </a:rPr>
              <a:t>a)</a:t>
            </a:r>
          </a:p>
          <a:p>
            <a:pPr algn="just"/>
            <a:endParaRPr lang="en-US" sz="1600" dirty="0"/>
          </a:p>
          <a:p>
            <a:pPr algn="just"/>
            <a:r>
              <a:rPr lang="en-US" sz="1600" b="1" dirty="0"/>
              <a:t>Range of storage solutions </a:t>
            </a:r>
            <a:r>
              <a:rPr lang="en-US" sz="1600" dirty="0"/>
              <a:t>ideas currently include: batteries for electricity and PCM storage tanks for heat. An additional idea would be the inclusion of heat pumps taking benefit of electricity storage.</a:t>
            </a:r>
          </a:p>
          <a:p>
            <a:pPr algn="just"/>
            <a:endParaRPr lang="en-US" sz="1600" dirty="0"/>
          </a:p>
          <a:p>
            <a:pPr algn="just"/>
            <a:r>
              <a:rPr lang="en-US" sz="1600" b="1" dirty="0"/>
              <a:t>Added value</a:t>
            </a:r>
            <a:r>
              <a:rPr lang="en-US" sz="1600" dirty="0"/>
              <a:t>: This tool will be able to provide quantifiable information from being beneficiated </a:t>
            </a:r>
            <a:r>
              <a:rPr lang="en-GB" sz="1600" dirty="0"/>
              <a:t>using renting/leasing and circular economy principles as well as the fact that the PLUG-N-HARVEST buildings will be also able to sell their own-generated/stored RES surplus, which can </a:t>
            </a:r>
            <a:r>
              <a:rPr lang="en-GB" sz="1600" b="1" i="1" dirty="0"/>
              <a:t>significantly reduce the payback period of investments (goal &lt; 10 y)</a:t>
            </a:r>
            <a:r>
              <a:rPr lang="en-GB" sz="1600" dirty="0"/>
              <a:t>. </a:t>
            </a:r>
            <a:endParaRPr lang="en-US" sz="1600" dirty="0"/>
          </a:p>
        </p:txBody>
      </p:sp>
    </p:spTree>
    <p:extLst>
      <p:ext uri="{BB962C8B-B14F-4D97-AF65-F5344CB8AC3E}">
        <p14:creationId xmlns:p14="http://schemas.microsoft.com/office/powerpoint/2010/main" val="2478047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79500" y="1870047"/>
            <a:ext cx="10981872" cy="4062651"/>
          </a:xfrm>
          <a:prstGeom prst="rect">
            <a:avLst/>
          </a:prstGeom>
          <a:noFill/>
        </p:spPr>
        <p:txBody>
          <a:bodyPr wrap="square" rtlCol="0">
            <a:spAutoFit/>
          </a:bodyPr>
          <a:lstStyle/>
          <a:p>
            <a:pPr algn="just"/>
            <a:r>
              <a:rPr lang="en-US" sz="1600" b="1" dirty="0"/>
              <a:t>A methodology approach step-by-step:</a:t>
            </a:r>
          </a:p>
          <a:p>
            <a:pPr marL="285750" indent="-285750" algn="just">
              <a:buFont typeface="Wingdings" panose="05000000000000000000" pitchFamily="2" charset="2"/>
              <a:buChar char="q"/>
            </a:pPr>
            <a:r>
              <a:rPr lang="en-US" sz="1600" dirty="0"/>
              <a:t>Determination of boundaries of the examined scenarios according to LCA boundaries</a:t>
            </a:r>
          </a:p>
          <a:p>
            <a:pPr marL="285750" indent="-285750" algn="just">
              <a:buFont typeface="Wingdings" panose="05000000000000000000" pitchFamily="2" charset="2"/>
              <a:buChar char="q"/>
            </a:pPr>
            <a:r>
              <a:rPr lang="en-US" sz="1600" dirty="0"/>
              <a:t>Data inventory of Infrastructure and installation </a:t>
            </a:r>
          </a:p>
          <a:p>
            <a:pPr marL="285750" indent="-285750" algn="just">
              <a:buFont typeface="Wingdings" panose="05000000000000000000" pitchFamily="2" charset="2"/>
              <a:buChar char="q"/>
            </a:pPr>
            <a:r>
              <a:rPr lang="en-US" sz="1600" dirty="0"/>
              <a:t>Identification of materials required for the construction</a:t>
            </a:r>
          </a:p>
          <a:p>
            <a:pPr marL="285750" indent="-285750" algn="just">
              <a:buFont typeface="Wingdings" panose="05000000000000000000" pitchFamily="2" charset="2"/>
              <a:buChar char="q"/>
            </a:pPr>
            <a:r>
              <a:rPr lang="en-US" sz="1600" dirty="0"/>
              <a:t>Operation modes depending on dynamic simulation or/and from demo activities (e</a:t>
            </a:r>
            <a:r>
              <a:rPr lang="en-US" sz="1600" dirty="0">
                <a:solidFill>
                  <a:prstClr val="black"/>
                </a:solidFill>
              </a:rPr>
              <a:t>stimation of the energy and hot air production rates) </a:t>
            </a:r>
          </a:p>
          <a:p>
            <a:pPr marL="285750" indent="-285750" algn="just">
              <a:buFont typeface="Wingdings" panose="05000000000000000000" pitchFamily="2" charset="2"/>
              <a:buChar char="q"/>
            </a:pPr>
            <a:r>
              <a:rPr lang="en-US" sz="1600" dirty="0">
                <a:solidFill>
                  <a:prstClr val="black"/>
                </a:solidFill>
              </a:rPr>
              <a:t>Maintenance cost and disposal cost depending on the life time of selected materials (emphasis given on the rate of recyclable materials)</a:t>
            </a:r>
          </a:p>
          <a:p>
            <a:pPr marL="285750" lvl="0" indent="-285750" algn="just">
              <a:buFont typeface="Wingdings" panose="05000000000000000000" pitchFamily="2" charset="2"/>
              <a:buChar char="q"/>
            </a:pPr>
            <a:r>
              <a:rPr lang="en-US" sz="1600" dirty="0">
                <a:solidFill>
                  <a:prstClr val="black"/>
                </a:solidFill>
              </a:rPr>
              <a:t>Determination of the basic economic indicators per component for the LCC categories; </a:t>
            </a:r>
          </a:p>
          <a:p>
            <a:pPr marL="285750" lvl="0" indent="-285750" algn="just">
              <a:buFont typeface="Wingdings" panose="05000000000000000000" pitchFamily="2" charset="2"/>
              <a:buChar char="q"/>
            </a:pPr>
            <a:r>
              <a:rPr lang="en-US" sz="1600" dirty="0">
                <a:solidFill>
                  <a:prstClr val="black"/>
                </a:solidFill>
              </a:rPr>
              <a:t>Future prediction of the cost for each component; focus on materials used  and</a:t>
            </a:r>
          </a:p>
          <a:p>
            <a:pPr marL="285750" lvl="0" indent="-285750" algn="just">
              <a:buFont typeface="Wingdings" panose="05000000000000000000" pitchFamily="2" charset="2"/>
              <a:buChar char="q"/>
            </a:pPr>
            <a:r>
              <a:rPr lang="en-US" sz="1600" dirty="0">
                <a:solidFill>
                  <a:prstClr val="black"/>
                </a:solidFill>
              </a:rPr>
              <a:t>For the environmental  LCC, externalities depending on  the  LCA emissions should be considered</a:t>
            </a:r>
          </a:p>
          <a:p>
            <a:pPr marL="285750" indent="-285750" algn="just">
              <a:buFont typeface="Arial" panose="020B0604020202020204" pitchFamily="34" charset="0"/>
              <a:buChar char="•"/>
            </a:pPr>
            <a:endParaRPr lang="en-US" dirty="0">
              <a:solidFill>
                <a:prstClr val="black"/>
              </a:solidFill>
            </a:endParaRPr>
          </a:p>
          <a:p>
            <a:pPr lvl="0" algn="just"/>
            <a:r>
              <a:rPr lang="en-US" sz="1600" b="1" dirty="0"/>
              <a:t>Performance of the results</a:t>
            </a:r>
          </a:p>
          <a:p>
            <a:pPr marL="285750" lvl="0" indent="-285750" algn="just">
              <a:buFont typeface="Wingdings" panose="05000000000000000000" pitchFamily="2" charset="2"/>
              <a:buChar char="q"/>
            </a:pPr>
            <a:r>
              <a:rPr lang="en-US" sz="1600" dirty="0">
                <a:solidFill>
                  <a:prstClr val="black"/>
                </a:solidFill>
              </a:rPr>
              <a:t>Comparison to the existing conventional energy systems </a:t>
            </a:r>
            <a:r>
              <a:rPr lang="en-US" sz="1600" b="1" dirty="0">
                <a:solidFill>
                  <a:prstClr val="black"/>
                </a:solidFill>
                <a:sym typeface="Wingdings" panose="05000000000000000000" pitchFamily="2" charset="2"/>
              </a:rPr>
              <a:t>  benchmark</a:t>
            </a:r>
          </a:p>
          <a:p>
            <a:pPr marL="285750" lvl="0" indent="-285750" algn="just">
              <a:buFont typeface="Wingdings" panose="05000000000000000000" pitchFamily="2" charset="2"/>
              <a:buChar char="q"/>
            </a:pPr>
            <a:r>
              <a:rPr lang="en-US" sz="1600" dirty="0"/>
              <a:t>Calculation of the overall cost at a) demo scale and b) distinct level  </a:t>
            </a:r>
            <a:r>
              <a:rPr lang="en-US" sz="1600" b="1" dirty="0">
                <a:sym typeface="Wingdings" panose="05000000000000000000" pitchFamily="2" charset="2"/>
              </a:rPr>
              <a:t> scalability</a:t>
            </a:r>
            <a:endParaRPr lang="en-US" sz="1600" b="1" dirty="0"/>
          </a:p>
          <a:p>
            <a:pPr marL="285750" lvl="0" indent="-285750" algn="just">
              <a:buFont typeface="Wingdings" panose="05000000000000000000" pitchFamily="2" charset="2"/>
              <a:buChar char="q"/>
            </a:pPr>
            <a:r>
              <a:rPr lang="en-US" sz="1600" dirty="0">
                <a:sym typeface="Wingdings" panose="05000000000000000000" pitchFamily="2" charset="2"/>
              </a:rPr>
              <a:t>Estimation of the avoidance cost because of the recyclable materials use </a:t>
            </a:r>
            <a:r>
              <a:rPr lang="en-US" sz="1600" b="1" dirty="0">
                <a:sym typeface="Wingdings" panose="05000000000000000000" pitchFamily="2" charset="2"/>
              </a:rPr>
              <a:t> circular economy</a:t>
            </a:r>
            <a:endParaRPr lang="en-US" sz="1400" dirty="0"/>
          </a:p>
        </p:txBody>
      </p:sp>
      <p:sp>
        <p:nvSpPr>
          <p:cNvPr id="11" name="Τίτλος 2">
            <a:extLst>
              <a:ext uri="{FF2B5EF4-FFF2-40B4-BE49-F238E27FC236}">
                <a16:creationId xmlns:a16="http://schemas.microsoft.com/office/drawing/2014/main" id="{58419C73-2AD9-4694-9259-5F457FD5798F}"/>
              </a:ext>
            </a:extLst>
          </p:cNvPr>
          <p:cNvSpPr>
            <a:spLocks noGrp="1"/>
          </p:cNvSpPr>
          <p:nvPr>
            <p:ph type="title"/>
          </p:nvPr>
        </p:nvSpPr>
        <p:spPr>
          <a:xfrm>
            <a:off x="1079500" y="432858"/>
            <a:ext cx="10058400" cy="1241972"/>
          </a:xfrm>
        </p:spPr>
        <p:txBody>
          <a:bodyPr>
            <a:normAutofit fontScale="90000"/>
          </a:bodyPr>
          <a:lstStyle/>
          <a:p>
            <a:r>
              <a:rPr lang="en-GB" dirty="0"/>
              <a:t>Task 5.3 – Methodology approach for LCC</a:t>
            </a:r>
            <a:endParaRPr lang="en-US" dirty="0"/>
          </a:p>
        </p:txBody>
      </p:sp>
    </p:spTree>
    <p:extLst>
      <p:ext uri="{BB962C8B-B14F-4D97-AF65-F5344CB8AC3E}">
        <p14:creationId xmlns:p14="http://schemas.microsoft.com/office/powerpoint/2010/main" val="710612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4" name="Slide Number Placeholder 3"/>
          <p:cNvSpPr>
            <a:spLocks noGrp="1"/>
          </p:cNvSpPr>
          <p:nvPr>
            <p:ph type="sldNum" sz="quarter" idx="12"/>
          </p:nvPr>
        </p:nvSpPr>
        <p:spPr/>
        <p:txBody>
          <a:bodyPr/>
          <a:lstStyle/>
          <a:p>
            <a:fld id="{76F34D8A-136C-4FA7-8325-F06DF2D5CB3D}" type="slidenum">
              <a:rPr lang="en-US" smtClean="0"/>
              <a:t>52</a:t>
            </a:fld>
            <a:endParaRPr lang="en-US"/>
          </a:p>
        </p:txBody>
      </p:sp>
      <p:sp>
        <p:nvSpPr>
          <p:cNvPr id="6" name="Title 5"/>
          <p:cNvSpPr txBox="1">
            <a:spLocks noGrp="1"/>
          </p:cNvSpPr>
          <p:nvPr>
            <p:ph type="title"/>
          </p:nvPr>
        </p:nvSpPr>
        <p:spPr>
          <a:xfrm>
            <a:off x="1066799" y="331739"/>
            <a:ext cx="10058400" cy="1217256"/>
          </a:xfrm>
          <a:prstGeom prst="rect">
            <a:avLst/>
          </a:prstGeom>
          <a:noFill/>
        </p:spPr>
        <p:txBody>
          <a:bodyPr wrap="square" rtlCol="0">
            <a:spAutoFit/>
          </a:bodyPr>
          <a:lstStyle/>
          <a:p>
            <a:r>
              <a:rPr lang="en-US" sz="4300" dirty="0"/>
              <a:t>Interaction of Task 5.3 with other relevant tasks</a:t>
            </a:r>
          </a:p>
        </p:txBody>
      </p:sp>
      <p:sp>
        <p:nvSpPr>
          <p:cNvPr id="10" name="Rectangle 9"/>
          <p:cNvSpPr/>
          <p:nvPr/>
        </p:nvSpPr>
        <p:spPr>
          <a:xfrm>
            <a:off x="487679" y="5309005"/>
            <a:ext cx="11216641" cy="646331"/>
          </a:xfrm>
          <a:prstGeom prst="rect">
            <a:avLst/>
          </a:prstGeom>
        </p:spPr>
        <p:txBody>
          <a:bodyPr wrap="square">
            <a:spAutoFit/>
          </a:bodyPr>
          <a:lstStyle/>
          <a:p>
            <a:pPr marL="285750" lvl="0" indent="-285750" algn="just">
              <a:buFont typeface="Arial" panose="020B0604020202020204" pitchFamily="34" charset="0"/>
              <a:buChar char="•"/>
            </a:pPr>
            <a:r>
              <a:rPr lang="en-US" dirty="0">
                <a:solidFill>
                  <a:prstClr val="black"/>
                </a:solidFill>
              </a:rPr>
              <a:t>LCC needs input from: Database of materials, LCA (system boundaries and Environmental Impact), market prices </a:t>
            </a:r>
          </a:p>
          <a:p>
            <a:pPr marL="285750" lvl="0" indent="-285750" algn="just">
              <a:buFont typeface="Arial" panose="020B0604020202020204" pitchFamily="34" charset="0"/>
              <a:buChar char="•"/>
            </a:pPr>
            <a:r>
              <a:rPr lang="en-US" dirty="0">
                <a:solidFill>
                  <a:prstClr val="black"/>
                </a:solidFill>
              </a:rPr>
              <a:t>LCC gives input to CBA for the implementation of feasible techno-economic studies</a:t>
            </a:r>
          </a:p>
        </p:txBody>
      </p:sp>
      <p:pic>
        <p:nvPicPr>
          <p:cNvPr id="11" name="Picture 10"/>
          <p:cNvPicPr>
            <a:picLocks noChangeAspect="1"/>
          </p:cNvPicPr>
          <p:nvPr/>
        </p:nvPicPr>
        <p:blipFill>
          <a:blip r:embed="rId2"/>
          <a:stretch>
            <a:fillRect/>
          </a:stretch>
        </p:blipFill>
        <p:spPr>
          <a:xfrm>
            <a:off x="1728652" y="1957524"/>
            <a:ext cx="8351932" cy="3351481"/>
          </a:xfrm>
          <a:prstGeom prst="rect">
            <a:avLst/>
          </a:prstGeom>
        </p:spPr>
      </p:pic>
    </p:spTree>
    <p:extLst>
      <p:ext uri="{BB962C8B-B14F-4D97-AF65-F5344CB8AC3E}">
        <p14:creationId xmlns:p14="http://schemas.microsoft.com/office/powerpoint/2010/main" val="38323312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υποσέλιδου 3">
            <a:extLst>
              <a:ext uri="{FF2B5EF4-FFF2-40B4-BE49-F238E27FC236}">
                <a16:creationId xmlns:a16="http://schemas.microsoft.com/office/drawing/2014/main" id="{E35D27EB-D7A3-4583-BD0F-0E3552B22A9E}"/>
              </a:ext>
            </a:extLst>
          </p:cNvPr>
          <p:cNvSpPr>
            <a:spLocks noGrp="1"/>
          </p:cNvSpPr>
          <p:nvPr>
            <p:ph type="ftr" sz="quarter" idx="11"/>
          </p:nvPr>
        </p:nvSpPr>
        <p:spPr/>
        <p:txBody>
          <a:bodyPr/>
          <a:lstStyle/>
          <a:p>
            <a:r>
              <a:rPr lang="sv-SE"/>
              <a:t>PLUG-N-HARVEST</a:t>
            </a:r>
            <a:br>
              <a:rPr lang="sv-SE"/>
            </a:br>
            <a:r>
              <a:rPr lang="sv-SE"/>
              <a:t>ID: 768735 - H2020-EU.2.1.5.2.</a:t>
            </a:r>
            <a:endParaRPr lang="sv-SE" dirty="0"/>
          </a:p>
        </p:txBody>
      </p:sp>
      <p:sp>
        <p:nvSpPr>
          <p:cNvPr id="5" name="Θέση αριθμού διαφάνειας 4">
            <a:extLst>
              <a:ext uri="{FF2B5EF4-FFF2-40B4-BE49-F238E27FC236}">
                <a16:creationId xmlns:a16="http://schemas.microsoft.com/office/drawing/2014/main" id="{728318CD-8595-4721-A389-DC4DC62C7F4D}"/>
              </a:ext>
            </a:extLst>
          </p:cNvPr>
          <p:cNvSpPr>
            <a:spLocks noGrp="1"/>
          </p:cNvSpPr>
          <p:nvPr>
            <p:ph type="sldNum" sz="quarter" idx="12"/>
          </p:nvPr>
        </p:nvSpPr>
        <p:spPr/>
        <p:txBody>
          <a:bodyPr/>
          <a:lstStyle/>
          <a:p>
            <a:fld id="{76F34D8A-136C-4FA7-8325-F06DF2D5CB3D}" type="slidenum">
              <a:rPr lang="en-US" smtClean="0"/>
              <a:t>53</a:t>
            </a:fld>
            <a:endParaRPr lang="en-US"/>
          </a:p>
        </p:txBody>
      </p:sp>
      <p:sp>
        <p:nvSpPr>
          <p:cNvPr id="67" name="Τίτλος 2">
            <a:extLst>
              <a:ext uri="{FF2B5EF4-FFF2-40B4-BE49-F238E27FC236}">
                <a16:creationId xmlns:a16="http://schemas.microsoft.com/office/drawing/2014/main" id="{58419C73-2AD9-4694-9259-5F457FD5798F}"/>
              </a:ext>
            </a:extLst>
          </p:cNvPr>
          <p:cNvSpPr>
            <a:spLocks noGrp="1"/>
          </p:cNvSpPr>
          <p:nvPr>
            <p:ph type="title"/>
          </p:nvPr>
        </p:nvSpPr>
        <p:spPr>
          <a:xfrm>
            <a:off x="1066800" y="651651"/>
            <a:ext cx="10058400" cy="1046705"/>
          </a:xfrm>
        </p:spPr>
        <p:txBody>
          <a:bodyPr>
            <a:normAutofit fontScale="90000"/>
          </a:bodyPr>
          <a:lstStyle/>
          <a:p>
            <a:r>
              <a:rPr lang="en-GB" dirty="0"/>
              <a:t>Task 5.3 – Life Cycle Costing tool: Indicative indicators</a:t>
            </a:r>
            <a:endParaRPr lang="en-US" dirty="0"/>
          </a:p>
        </p:txBody>
      </p:sp>
      <p:sp>
        <p:nvSpPr>
          <p:cNvPr id="6" name="Rectangle 5"/>
          <p:cNvSpPr/>
          <p:nvPr/>
        </p:nvSpPr>
        <p:spPr>
          <a:xfrm>
            <a:off x="846233" y="2761865"/>
            <a:ext cx="2711276" cy="426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Manufacturing </a:t>
            </a:r>
          </a:p>
        </p:txBody>
      </p:sp>
      <p:sp>
        <p:nvSpPr>
          <p:cNvPr id="7" name="Rectangle 6"/>
          <p:cNvSpPr/>
          <p:nvPr/>
        </p:nvSpPr>
        <p:spPr>
          <a:xfrm>
            <a:off x="833620" y="3849608"/>
            <a:ext cx="2800350" cy="433781"/>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t>Operation</a:t>
            </a:r>
          </a:p>
        </p:txBody>
      </p:sp>
      <p:sp>
        <p:nvSpPr>
          <p:cNvPr id="8" name="Rectangle 7"/>
          <p:cNvSpPr/>
          <p:nvPr/>
        </p:nvSpPr>
        <p:spPr>
          <a:xfrm>
            <a:off x="779558" y="4968850"/>
            <a:ext cx="2828925" cy="397870"/>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dirty="0"/>
              <a:t>Decommissioning</a:t>
            </a:r>
          </a:p>
        </p:txBody>
      </p:sp>
      <p:sp>
        <p:nvSpPr>
          <p:cNvPr id="9" name="Down Arrow 8"/>
          <p:cNvSpPr/>
          <p:nvPr/>
        </p:nvSpPr>
        <p:spPr>
          <a:xfrm>
            <a:off x="1884719" y="3341247"/>
            <a:ext cx="349076" cy="390341"/>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 name="Down Arrow 9"/>
          <p:cNvSpPr/>
          <p:nvPr/>
        </p:nvSpPr>
        <p:spPr>
          <a:xfrm>
            <a:off x="1852795" y="4430949"/>
            <a:ext cx="349076" cy="390341"/>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2043836158"/>
              </p:ext>
            </p:extLst>
          </p:nvPr>
        </p:nvGraphicFramePr>
        <p:xfrm>
          <a:off x="8128200" y="1698356"/>
          <a:ext cx="3956069" cy="4162258"/>
        </p:xfrm>
        <a:graphic>
          <a:graphicData uri="http://schemas.openxmlformats.org/drawingml/2006/table">
            <a:tbl>
              <a:tblPr firstRow="1" bandRow="1">
                <a:tableStyleId>{93296810-A885-4BE3-A3E7-6D5BEEA58F35}</a:tableStyleId>
              </a:tblPr>
              <a:tblGrid>
                <a:gridCol w="1953848">
                  <a:extLst>
                    <a:ext uri="{9D8B030D-6E8A-4147-A177-3AD203B41FA5}">
                      <a16:colId xmlns:a16="http://schemas.microsoft.com/office/drawing/2014/main" val="20000"/>
                    </a:ext>
                  </a:extLst>
                </a:gridCol>
                <a:gridCol w="2002221">
                  <a:extLst>
                    <a:ext uri="{9D8B030D-6E8A-4147-A177-3AD203B41FA5}">
                      <a16:colId xmlns:a16="http://schemas.microsoft.com/office/drawing/2014/main" val="20001"/>
                    </a:ext>
                  </a:extLst>
                </a:gridCol>
              </a:tblGrid>
              <a:tr h="236322">
                <a:tc gridSpan="2">
                  <a:txBody>
                    <a:bodyPr/>
                    <a:lstStyle/>
                    <a:p>
                      <a:pPr algn="ctr"/>
                      <a:r>
                        <a:rPr lang="en-US" sz="1100" dirty="0"/>
                        <a:t>Operational</a:t>
                      </a:r>
                      <a:r>
                        <a:rPr lang="en-US" sz="1100" baseline="0" dirty="0"/>
                        <a:t> costs</a:t>
                      </a:r>
                      <a:endParaRPr lang="en-US" sz="1100" dirty="0"/>
                    </a:p>
                  </a:txBody>
                  <a:tcPr/>
                </a:tc>
                <a:tc hMerge="1">
                  <a:txBody>
                    <a:bodyPr/>
                    <a:lstStyle/>
                    <a:p>
                      <a:endParaRPr lang="en-US" dirty="0"/>
                    </a:p>
                  </a:txBody>
                  <a:tcPr/>
                </a:tc>
                <a:extLst>
                  <a:ext uri="{0D108BD9-81ED-4DB2-BD59-A6C34878D82A}">
                    <a16:rowId xmlns:a16="http://schemas.microsoft.com/office/drawing/2014/main" val="10000"/>
                  </a:ext>
                </a:extLst>
              </a:tr>
              <a:tr h="446385">
                <a:tc>
                  <a:txBody>
                    <a:bodyPr/>
                    <a:lstStyle/>
                    <a:p>
                      <a:pPr algn="ctr"/>
                      <a:r>
                        <a:rPr lang="en-US" sz="1200" dirty="0"/>
                        <a:t>Cost of Energy Consumptions</a:t>
                      </a:r>
                    </a:p>
                  </a:txBody>
                  <a:tcPr/>
                </a:tc>
                <a:tc>
                  <a:txBody>
                    <a:bodyPr/>
                    <a:lstStyle/>
                    <a:p>
                      <a:pPr algn="ctr"/>
                      <a:r>
                        <a:rPr lang="el-GR" sz="1200" dirty="0"/>
                        <a:t>€/</a:t>
                      </a:r>
                      <a:r>
                        <a:rPr lang="en-US" sz="1200" dirty="0"/>
                        <a:t>kWh</a:t>
                      </a:r>
                    </a:p>
                  </a:txBody>
                  <a:tcPr/>
                </a:tc>
                <a:extLst>
                  <a:ext uri="{0D108BD9-81ED-4DB2-BD59-A6C34878D82A}">
                    <a16:rowId xmlns:a16="http://schemas.microsoft.com/office/drawing/2014/main" val="10001"/>
                  </a:ext>
                </a:extLst>
              </a:tr>
              <a:tr h="997802">
                <a:tc>
                  <a:txBody>
                    <a:bodyPr/>
                    <a:lstStyle/>
                    <a:p>
                      <a:pPr algn="ctr"/>
                      <a:r>
                        <a:rPr lang="en-US" sz="1200" dirty="0"/>
                        <a:t>Savings Costs</a:t>
                      </a:r>
                      <a:r>
                        <a:rPr lang="en-US" sz="1200" baseline="0" dirty="0"/>
                        <a:t> corresponding to the replacement of conventional components</a:t>
                      </a:r>
                      <a:endParaRPr lang="en-US" sz="1200" dirty="0"/>
                    </a:p>
                  </a:txBody>
                  <a:tcPr/>
                </a:tc>
                <a:tc>
                  <a:txBody>
                    <a:bodyPr/>
                    <a:lstStyle/>
                    <a:p>
                      <a:pPr algn="ctr"/>
                      <a:r>
                        <a:rPr lang="el-GR" sz="1200" dirty="0"/>
                        <a:t>€/</a:t>
                      </a:r>
                      <a:r>
                        <a:rPr lang="en-US" sz="1200" dirty="0"/>
                        <a:t>kWh</a:t>
                      </a:r>
                    </a:p>
                  </a:txBody>
                  <a:tcPr/>
                </a:tc>
                <a:extLst>
                  <a:ext uri="{0D108BD9-81ED-4DB2-BD59-A6C34878D82A}">
                    <a16:rowId xmlns:a16="http://schemas.microsoft.com/office/drawing/2014/main" val="10002"/>
                  </a:ext>
                </a:extLst>
              </a:tr>
              <a:tr h="446385">
                <a:tc>
                  <a:txBody>
                    <a:bodyPr/>
                    <a:lstStyle/>
                    <a:p>
                      <a:pPr algn="ctr"/>
                      <a:r>
                        <a:rPr lang="en-US" sz="1200" dirty="0"/>
                        <a:t>Efficiency rates</a:t>
                      </a:r>
                      <a:r>
                        <a:rPr lang="en-US" sz="1200" baseline="0" dirty="0"/>
                        <a:t> for energy conversion  </a:t>
                      </a:r>
                      <a:endParaRPr lang="en-US" sz="1200" dirty="0"/>
                    </a:p>
                  </a:txBody>
                  <a:tcPr/>
                </a:tc>
                <a:tc>
                  <a:txBody>
                    <a:bodyPr/>
                    <a:lstStyle/>
                    <a:p>
                      <a:pPr algn="ctr"/>
                      <a:r>
                        <a:rPr lang="en-US" sz="1200" dirty="0"/>
                        <a:t>%</a:t>
                      </a:r>
                    </a:p>
                  </a:txBody>
                  <a:tcPr/>
                </a:tc>
                <a:extLst>
                  <a:ext uri="{0D108BD9-81ED-4DB2-BD59-A6C34878D82A}">
                    <a16:rowId xmlns:a16="http://schemas.microsoft.com/office/drawing/2014/main" val="10003"/>
                  </a:ext>
                </a:extLst>
              </a:tr>
              <a:tr h="446385">
                <a:tc>
                  <a:txBody>
                    <a:bodyPr/>
                    <a:lstStyle/>
                    <a:p>
                      <a:pPr algn="ctr"/>
                      <a:r>
                        <a:rPr lang="en-US" sz="1200" dirty="0"/>
                        <a:t>Efficiency</a:t>
                      </a:r>
                      <a:r>
                        <a:rPr lang="en-US" sz="1200" baseline="0" dirty="0"/>
                        <a:t> rate of each connected component</a:t>
                      </a:r>
                      <a:endParaRPr lang="en-US" sz="1200" dirty="0"/>
                    </a:p>
                  </a:txBody>
                  <a:tcPr/>
                </a:tc>
                <a:tc>
                  <a:txBody>
                    <a:bodyPr/>
                    <a:lstStyle/>
                    <a:p>
                      <a:pPr algn="ctr"/>
                      <a:r>
                        <a:rPr lang="en-US" sz="1200" dirty="0"/>
                        <a:t>%</a:t>
                      </a:r>
                    </a:p>
                  </a:txBody>
                  <a:tcPr/>
                </a:tc>
                <a:extLst>
                  <a:ext uri="{0D108BD9-81ED-4DB2-BD59-A6C34878D82A}">
                    <a16:rowId xmlns:a16="http://schemas.microsoft.com/office/drawing/2014/main" val="10004"/>
                  </a:ext>
                </a:extLst>
              </a:tr>
              <a:tr h="446385">
                <a:tc>
                  <a:txBody>
                    <a:bodyPr/>
                    <a:lstStyle/>
                    <a:p>
                      <a:pPr algn="ctr"/>
                      <a:r>
                        <a:rPr lang="en-US" sz="1200" dirty="0"/>
                        <a:t>Greenhouse</a:t>
                      </a:r>
                      <a:r>
                        <a:rPr lang="en-US" sz="1200" baseline="0" dirty="0"/>
                        <a:t> emissions cost savings</a:t>
                      </a:r>
                      <a:endParaRPr lang="en-US"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200" dirty="0"/>
                        <a:t>€/</a:t>
                      </a:r>
                      <a:r>
                        <a:rPr lang="en-US" sz="1200" dirty="0"/>
                        <a:t>kWh</a:t>
                      </a:r>
                    </a:p>
                    <a:p>
                      <a:pPr algn="ctr"/>
                      <a:endParaRPr lang="en-US" sz="1200" dirty="0"/>
                    </a:p>
                  </a:txBody>
                  <a:tcPr/>
                </a:tc>
                <a:extLst>
                  <a:ext uri="{0D108BD9-81ED-4DB2-BD59-A6C34878D82A}">
                    <a16:rowId xmlns:a16="http://schemas.microsoft.com/office/drawing/2014/main" val="10005"/>
                  </a:ext>
                </a:extLst>
              </a:tr>
              <a:tr h="446385">
                <a:tc>
                  <a:txBody>
                    <a:bodyPr/>
                    <a:lstStyle/>
                    <a:p>
                      <a:pPr algn="ctr"/>
                      <a:r>
                        <a:rPr lang="en-US" sz="1200" dirty="0"/>
                        <a:t>Excess</a:t>
                      </a:r>
                      <a:r>
                        <a:rPr lang="en-US" sz="1200" baseline="0" dirty="0"/>
                        <a:t> energy sold to grid</a:t>
                      </a:r>
                      <a:endParaRPr lang="en-US" sz="1200" dirty="0"/>
                    </a:p>
                  </a:txBody>
                  <a:tcPr/>
                </a:tc>
                <a:tc>
                  <a:txBody>
                    <a:bodyPr/>
                    <a:lstStyle/>
                    <a:p>
                      <a:pPr algn="ctr"/>
                      <a:r>
                        <a:rPr lang="en-US" sz="1200" dirty="0"/>
                        <a:t>kWh</a:t>
                      </a:r>
                    </a:p>
                  </a:txBody>
                  <a:tcPr/>
                </a:tc>
                <a:extLst>
                  <a:ext uri="{0D108BD9-81ED-4DB2-BD59-A6C34878D82A}">
                    <a16:rowId xmlns:a16="http://schemas.microsoft.com/office/drawing/2014/main" val="10006"/>
                  </a:ext>
                </a:extLst>
              </a:tr>
              <a:tr h="630191">
                <a:tc>
                  <a:txBody>
                    <a:bodyPr/>
                    <a:lstStyle/>
                    <a:p>
                      <a:pPr algn="ctr"/>
                      <a:r>
                        <a:rPr lang="en-US" sz="1200" dirty="0"/>
                        <a:t>Tariffs</a:t>
                      </a:r>
                      <a:r>
                        <a:rPr lang="en-US" sz="1200" baseline="0" dirty="0"/>
                        <a:t> and Green certificates for each country</a:t>
                      </a:r>
                      <a:endParaRPr lang="en-US" sz="1200" dirty="0"/>
                    </a:p>
                  </a:txBody>
                  <a:tcPr/>
                </a:tc>
                <a:tc>
                  <a:txBody>
                    <a:bodyPr/>
                    <a:lstStyle/>
                    <a:p>
                      <a:pPr algn="ctr"/>
                      <a:endParaRPr lang="en-US" sz="1200" dirty="0"/>
                    </a:p>
                  </a:txBody>
                  <a:tcPr/>
                </a:tc>
                <a:extLst>
                  <a:ext uri="{0D108BD9-81ED-4DB2-BD59-A6C34878D82A}">
                    <a16:rowId xmlns:a16="http://schemas.microsoft.com/office/drawing/2014/main" val="10007"/>
                  </a:ext>
                </a:extLst>
              </a:tr>
            </a:tbl>
          </a:graphicData>
        </a:graphic>
      </p:graphicFrame>
      <p:sp>
        <p:nvSpPr>
          <p:cNvPr id="12" name="TextBox 11"/>
          <p:cNvSpPr txBox="1"/>
          <p:nvPr/>
        </p:nvSpPr>
        <p:spPr>
          <a:xfrm>
            <a:off x="908145" y="2316230"/>
            <a:ext cx="2238375" cy="369332"/>
          </a:xfrm>
          <a:prstGeom prst="rect">
            <a:avLst/>
          </a:prstGeom>
          <a:noFill/>
        </p:spPr>
        <p:txBody>
          <a:bodyPr wrap="square" rtlCol="0">
            <a:spAutoFit/>
          </a:bodyPr>
          <a:lstStyle/>
          <a:p>
            <a:pPr algn="ctr"/>
            <a:r>
              <a:rPr lang="en-US" b="1" dirty="0"/>
              <a:t>Boundaries </a:t>
            </a:r>
          </a:p>
        </p:txBody>
      </p:sp>
      <p:graphicFrame>
        <p:nvGraphicFramePr>
          <p:cNvPr id="13" name="Table 12"/>
          <p:cNvGraphicFramePr>
            <a:graphicFrameLocks noGrp="1"/>
          </p:cNvGraphicFramePr>
          <p:nvPr>
            <p:extLst>
              <p:ext uri="{D42A27DB-BD31-4B8C-83A1-F6EECF244321}">
                <p14:modId xmlns:p14="http://schemas.microsoft.com/office/powerpoint/2010/main" val="1616873485"/>
              </p:ext>
            </p:extLst>
          </p:nvPr>
        </p:nvGraphicFramePr>
        <p:xfrm>
          <a:off x="3682162" y="1698355"/>
          <a:ext cx="4355752" cy="1371600"/>
        </p:xfrm>
        <a:graphic>
          <a:graphicData uri="http://schemas.openxmlformats.org/drawingml/2006/table">
            <a:tbl>
              <a:tblPr firstRow="1" bandRow="1">
                <a:tableStyleId>{5C22544A-7EE6-4342-B048-85BDC9FD1C3A}</a:tableStyleId>
              </a:tblPr>
              <a:tblGrid>
                <a:gridCol w="2999390">
                  <a:extLst>
                    <a:ext uri="{9D8B030D-6E8A-4147-A177-3AD203B41FA5}">
                      <a16:colId xmlns:a16="http://schemas.microsoft.com/office/drawing/2014/main" val="20000"/>
                    </a:ext>
                  </a:extLst>
                </a:gridCol>
                <a:gridCol w="1356362">
                  <a:extLst>
                    <a:ext uri="{9D8B030D-6E8A-4147-A177-3AD203B41FA5}">
                      <a16:colId xmlns:a16="http://schemas.microsoft.com/office/drawing/2014/main" val="20001"/>
                    </a:ext>
                  </a:extLst>
                </a:gridCol>
              </a:tblGrid>
              <a:tr h="274019">
                <a:tc gridSpan="2">
                  <a:txBody>
                    <a:bodyPr/>
                    <a:lstStyle/>
                    <a:p>
                      <a:pPr algn="ctr"/>
                      <a:r>
                        <a:rPr lang="en-US" sz="1200" dirty="0"/>
                        <a:t>Manufacturing of</a:t>
                      </a:r>
                      <a:r>
                        <a:rPr lang="en-US" sz="1200" baseline="0" dirty="0"/>
                        <a:t> façade and/or connected </a:t>
                      </a:r>
                      <a:r>
                        <a:rPr lang="en-US" sz="1200" baseline="0" dirty="0" err="1"/>
                        <a:t>compoents</a:t>
                      </a:r>
                      <a:r>
                        <a:rPr lang="en-US" sz="1200" baseline="0" dirty="0"/>
                        <a:t> </a:t>
                      </a:r>
                      <a:endParaRPr lang="en-US" sz="1200" dirty="0"/>
                    </a:p>
                  </a:txBody>
                  <a:tcPr/>
                </a:tc>
                <a:tc hMerge="1">
                  <a:txBody>
                    <a:bodyPr/>
                    <a:lstStyle/>
                    <a:p>
                      <a:endParaRPr lang="en-US" dirty="0"/>
                    </a:p>
                  </a:txBody>
                  <a:tcPr/>
                </a:tc>
                <a:extLst>
                  <a:ext uri="{0D108BD9-81ED-4DB2-BD59-A6C34878D82A}">
                    <a16:rowId xmlns:a16="http://schemas.microsoft.com/office/drawing/2014/main" val="10000"/>
                  </a:ext>
                </a:extLst>
              </a:tr>
              <a:tr h="417866">
                <a:tc>
                  <a:txBody>
                    <a:bodyPr/>
                    <a:lstStyle/>
                    <a:p>
                      <a:r>
                        <a:rPr lang="en-US" sz="1200" dirty="0"/>
                        <a:t>Percentage </a:t>
                      </a:r>
                      <a:r>
                        <a:rPr lang="en-US" sz="1200" baseline="0" dirty="0"/>
                        <a:t>in the overall construction of each recyclable material</a:t>
                      </a:r>
                      <a:endParaRPr lang="en-US" sz="1200" dirty="0"/>
                    </a:p>
                  </a:txBody>
                  <a:tcPr/>
                </a:tc>
                <a:tc>
                  <a:txBody>
                    <a:bodyPr/>
                    <a:lstStyle/>
                    <a:p>
                      <a:r>
                        <a:rPr lang="en-US" sz="1200" baseline="0" dirty="0"/>
                        <a:t>%</a:t>
                      </a:r>
                    </a:p>
                    <a:p>
                      <a:r>
                        <a:rPr lang="en-US" sz="1200" baseline="0" dirty="0"/>
                        <a:t>(</a:t>
                      </a:r>
                      <a:r>
                        <a:rPr lang="en-US" sz="1200" dirty="0"/>
                        <a:t>Mass</a:t>
                      </a:r>
                      <a:r>
                        <a:rPr lang="en-US" sz="1200" baseline="0" dirty="0"/>
                        <a:t> in kg)</a:t>
                      </a:r>
                      <a:endParaRPr lang="en-US" sz="1200" dirty="0"/>
                    </a:p>
                  </a:txBody>
                  <a:tcPr/>
                </a:tc>
                <a:extLst>
                  <a:ext uri="{0D108BD9-81ED-4DB2-BD59-A6C34878D82A}">
                    <a16:rowId xmlns:a16="http://schemas.microsoft.com/office/drawing/2014/main" val="10001"/>
                  </a:ext>
                </a:extLst>
              </a:tr>
              <a:tr h="585012">
                <a:tc>
                  <a:txBody>
                    <a:bodyPr/>
                    <a:lstStyle/>
                    <a:p>
                      <a:r>
                        <a:rPr lang="en-US" sz="1200" dirty="0"/>
                        <a:t>Specifications/type</a:t>
                      </a:r>
                      <a:r>
                        <a:rPr lang="en-US" sz="1200" baseline="0" dirty="0"/>
                        <a:t> of  the recyclable materials and corresponding price</a:t>
                      </a:r>
                      <a:endParaRPr lang="en-US" sz="1200" dirty="0"/>
                    </a:p>
                  </a:txBody>
                  <a:tcPr/>
                </a:tc>
                <a:tc>
                  <a:txBody>
                    <a:bodyPr/>
                    <a:lstStyle/>
                    <a:p>
                      <a:r>
                        <a:rPr lang="en-US" sz="1200" dirty="0"/>
                        <a:t>TbF  </a:t>
                      </a:r>
                    </a:p>
                    <a:p>
                      <a:r>
                        <a:rPr lang="en-US" sz="1200" dirty="0"/>
                        <a:t>(Mass in kg and </a:t>
                      </a:r>
                      <a:r>
                        <a:rPr lang="el-GR" sz="1200" dirty="0"/>
                        <a:t>€/</a:t>
                      </a:r>
                      <a:r>
                        <a:rPr lang="en-US" sz="1200" dirty="0" err="1"/>
                        <a:t>tn</a:t>
                      </a:r>
                      <a:r>
                        <a:rPr lang="en-US" sz="1200" dirty="0"/>
                        <a:t>)</a:t>
                      </a:r>
                    </a:p>
                  </a:txBody>
                  <a:tcPr/>
                </a:tc>
                <a:extLst>
                  <a:ext uri="{0D108BD9-81ED-4DB2-BD59-A6C34878D82A}">
                    <a16:rowId xmlns:a16="http://schemas.microsoft.com/office/drawing/2014/main" val="10002"/>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805124509"/>
              </p:ext>
            </p:extLst>
          </p:nvPr>
        </p:nvGraphicFramePr>
        <p:xfrm>
          <a:off x="3682162" y="3069954"/>
          <a:ext cx="4354486" cy="1320472"/>
        </p:xfrm>
        <a:graphic>
          <a:graphicData uri="http://schemas.openxmlformats.org/drawingml/2006/table">
            <a:tbl>
              <a:tblPr firstRow="1" bandRow="1">
                <a:tableStyleId>{21E4AEA4-8DFA-4A89-87EB-49C32662AFE0}</a:tableStyleId>
              </a:tblPr>
              <a:tblGrid>
                <a:gridCol w="2639444">
                  <a:extLst>
                    <a:ext uri="{9D8B030D-6E8A-4147-A177-3AD203B41FA5}">
                      <a16:colId xmlns:a16="http://schemas.microsoft.com/office/drawing/2014/main" val="20000"/>
                    </a:ext>
                  </a:extLst>
                </a:gridCol>
                <a:gridCol w="1715042">
                  <a:extLst>
                    <a:ext uri="{9D8B030D-6E8A-4147-A177-3AD203B41FA5}">
                      <a16:colId xmlns:a16="http://schemas.microsoft.com/office/drawing/2014/main" val="20001"/>
                    </a:ext>
                  </a:extLst>
                </a:gridCol>
              </a:tblGrid>
              <a:tr h="359484">
                <a:tc gridSpan="2">
                  <a:txBody>
                    <a:bodyPr/>
                    <a:lstStyle/>
                    <a:p>
                      <a:pPr algn="ctr"/>
                      <a:r>
                        <a:rPr lang="en-US" sz="1200" dirty="0"/>
                        <a:t>Decommissioning </a:t>
                      </a:r>
                    </a:p>
                  </a:txBody>
                  <a:tcPr/>
                </a:tc>
                <a:tc hMerge="1">
                  <a:txBody>
                    <a:bodyPr/>
                    <a:lstStyle/>
                    <a:p>
                      <a:endParaRPr lang="en-US" dirty="0"/>
                    </a:p>
                  </a:txBody>
                  <a:tcPr/>
                </a:tc>
                <a:extLst>
                  <a:ext uri="{0D108BD9-81ED-4DB2-BD59-A6C34878D82A}">
                    <a16:rowId xmlns:a16="http://schemas.microsoft.com/office/drawing/2014/main" val="10000"/>
                  </a:ext>
                </a:extLst>
              </a:tr>
              <a:tr h="480494">
                <a:tc>
                  <a:txBody>
                    <a:bodyPr/>
                    <a:lstStyle/>
                    <a:p>
                      <a:r>
                        <a:rPr lang="en-US" sz="1200" dirty="0"/>
                        <a:t>Purity</a:t>
                      </a:r>
                      <a:r>
                        <a:rPr lang="en-US" sz="1200" baseline="0" dirty="0"/>
                        <a:t> of the </a:t>
                      </a:r>
                      <a:r>
                        <a:rPr lang="en-US" sz="1200" dirty="0"/>
                        <a:t>Recyclable</a:t>
                      </a:r>
                      <a:r>
                        <a:rPr lang="en-US" sz="1200" baseline="0" dirty="0"/>
                        <a:t> materials</a:t>
                      </a:r>
                      <a:endParaRPr lang="en-US" sz="1200" dirty="0"/>
                    </a:p>
                  </a:txBody>
                  <a:tcPr/>
                </a:tc>
                <a:tc>
                  <a:txBody>
                    <a:bodyPr/>
                    <a:lstStyle/>
                    <a:p>
                      <a:r>
                        <a:rPr lang="en-US" sz="1200" dirty="0"/>
                        <a:t>TbF*</a:t>
                      </a:r>
                      <a:r>
                        <a:rPr lang="en-US" sz="1200" baseline="0" dirty="0"/>
                        <a:t> </a:t>
                      </a:r>
                    </a:p>
                    <a:p>
                      <a:r>
                        <a:rPr lang="en-US" sz="1200" baseline="0" dirty="0"/>
                        <a:t>(</a:t>
                      </a:r>
                      <a:r>
                        <a:rPr lang="en-US" sz="1200" dirty="0"/>
                        <a:t>Mass</a:t>
                      </a:r>
                      <a:r>
                        <a:rPr lang="en-US" sz="1200" baseline="0" dirty="0"/>
                        <a:t> in kg)</a:t>
                      </a:r>
                      <a:endParaRPr lang="en-US" sz="1200" dirty="0"/>
                    </a:p>
                  </a:txBody>
                  <a:tcPr/>
                </a:tc>
                <a:extLst>
                  <a:ext uri="{0D108BD9-81ED-4DB2-BD59-A6C34878D82A}">
                    <a16:rowId xmlns:a16="http://schemas.microsoft.com/office/drawing/2014/main" val="10001"/>
                  </a:ext>
                </a:extLst>
              </a:tr>
              <a:tr h="480494">
                <a:tc>
                  <a:txBody>
                    <a:bodyPr/>
                    <a:lstStyle/>
                    <a:p>
                      <a:r>
                        <a:rPr lang="en-US" sz="1200" dirty="0"/>
                        <a:t>Energy required for the</a:t>
                      </a:r>
                      <a:r>
                        <a:rPr lang="en-US" sz="1200" baseline="0" dirty="0"/>
                        <a:t> decommissioning</a:t>
                      </a:r>
                      <a:endParaRPr lang="en-US" sz="1200" dirty="0"/>
                    </a:p>
                  </a:txBody>
                  <a:tcPr/>
                </a:tc>
                <a:tc>
                  <a:txBody>
                    <a:bodyPr/>
                    <a:lstStyle/>
                    <a:p>
                      <a:r>
                        <a:rPr lang="en-US" sz="1200" dirty="0"/>
                        <a:t>Joule/</a:t>
                      </a:r>
                      <a:r>
                        <a:rPr lang="en-US" sz="1200" dirty="0" err="1"/>
                        <a:t>tn</a:t>
                      </a:r>
                      <a:r>
                        <a:rPr lang="en-US" sz="1200" baseline="0" dirty="0"/>
                        <a:t> separated material</a:t>
                      </a:r>
                      <a:endParaRPr lang="en-US" sz="1200" dirty="0"/>
                    </a:p>
                  </a:txBody>
                  <a:tcPr/>
                </a:tc>
                <a:extLst>
                  <a:ext uri="{0D108BD9-81ED-4DB2-BD59-A6C34878D82A}">
                    <a16:rowId xmlns:a16="http://schemas.microsoft.com/office/drawing/2014/main" val="10002"/>
                  </a:ext>
                </a:extLst>
              </a:tr>
            </a:tbl>
          </a:graphicData>
        </a:graphic>
      </p:graphicFrame>
      <p:sp>
        <p:nvSpPr>
          <p:cNvPr id="15" name="TextBox 14"/>
          <p:cNvSpPr txBox="1"/>
          <p:nvPr/>
        </p:nvSpPr>
        <p:spPr>
          <a:xfrm>
            <a:off x="2404703" y="5759103"/>
            <a:ext cx="1152806" cy="246221"/>
          </a:xfrm>
          <a:prstGeom prst="rect">
            <a:avLst/>
          </a:prstGeom>
          <a:noFill/>
        </p:spPr>
        <p:txBody>
          <a:bodyPr wrap="square" rtlCol="0">
            <a:spAutoFit/>
          </a:bodyPr>
          <a:lstStyle/>
          <a:p>
            <a:r>
              <a:rPr lang="en-US" sz="1000" dirty="0"/>
              <a:t>*TbF: to be filled</a:t>
            </a:r>
          </a:p>
        </p:txBody>
      </p:sp>
      <p:graphicFrame>
        <p:nvGraphicFramePr>
          <p:cNvPr id="18" name="Table 17"/>
          <p:cNvGraphicFramePr>
            <a:graphicFrameLocks noGrp="1"/>
          </p:cNvGraphicFramePr>
          <p:nvPr>
            <p:extLst>
              <p:ext uri="{D42A27DB-BD31-4B8C-83A1-F6EECF244321}">
                <p14:modId xmlns:p14="http://schemas.microsoft.com/office/powerpoint/2010/main" val="691843616"/>
              </p:ext>
            </p:extLst>
          </p:nvPr>
        </p:nvGraphicFramePr>
        <p:xfrm>
          <a:off x="3682347" y="4390427"/>
          <a:ext cx="4321200" cy="1593447"/>
        </p:xfrm>
        <a:graphic>
          <a:graphicData uri="http://schemas.openxmlformats.org/drawingml/2006/table">
            <a:tbl>
              <a:tblPr firstRow="1" bandRow="1">
                <a:tableStyleId>{5C22544A-7EE6-4342-B048-85BDC9FD1C3A}</a:tableStyleId>
              </a:tblPr>
              <a:tblGrid>
                <a:gridCol w="2160600">
                  <a:extLst>
                    <a:ext uri="{9D8B030D-6E8A-4147-A177-3AD203B41FA5}">
                      <a16:colId xmlns:a16="http://schemas.microsoft.com/office/drawing/2014/main" val="20000"/>
                    </a:ext>
                  </a:extLst>
                </a:gridCol>
                <a:gridCol w="2160600">
                  <a:extLst>
                    <a:ext uri="{9D8B030D-6E8A-4147-A177-3AD203B41FA5}">
                      <a16:colId xmlns:a16="http://schemas.microsoft.com/office/drawing/2014/main" val="20001"/>
                    </a:ext>
                  </a:extLst>
                </a:gridCol>
              </a:tblGrid>
              <a:tr h="286507">
                <a:tc gridSpan="2">
                  <a:txBody>
                    <a:bodyPr/>
                    <a:lstStyle/>
                    <a:p>
                      <a:pPr algn="ctr"/>
                      <a:r>
                        <a:rPr lang="en-US" sz="1200" b="1" kern="1200" dirty="0">
                          <a:solidFill>
                            <a:schemeClr val="lt1"/>
                          </a:solidFill>
                          <a:latin typeface="+mn-lt"/>
                          <a:ea typeface="+mn-ea"/>
                          <a:cs typeface="+mn-cs"/>
                        </a:rPr>
                        <a:t>Transportation costs</a:t>
                      </a:r>
                      <a:endParaRPr lang="el-GR" sz="1200" b="1" kern="1200" dirty="0">
                        <a:solidFill>
                          <a:schemeClr val="lt1"/>
                        </a:solidFill>
                        <a:latin typeface="+mn-lt"/>
                        <a:ea typeface="+mn-ea"/>
                        <a:cs typeface="+mn-cs"/>
                      </a:endParaRPr>
                    </a:p>
                  </a:txBody>
                  <a:tcPr>
                    <a:solidFill>
                      <a:srgbClr val="00B0F0"/>
                    </a:solidFill>
                  </a:tcPr>
                </a:tc>
                <a:tc hMerge="1">
                  <a:txBody>
                    <a:bodyPr/>
                    <a:lstStyle/>
                    <a:p>
                      <a:endParaRPr lang="el-GR" dirty="0"/>
                    </a:p>
                  </a:txBody>
                  <a:tcPr>
                    <a:solidFill>
                      <a:srgbClr val="00B0F0"/>
                    </a:solidFill>
                  </a:tcPr>
                </a:tc>
                <a:extLst>
                  <a:ext uri="{0D108BD9-81ED-4DB2-BD59-A6C34878D82A}">
                    <a16:rowId xmlns:a16="http://schemas.microsoft.com/office/drawing/2014/main" val="10000"/>
                  </a:ext>
                </a:extLst>
              </a:tr>
              <a:tr h="653470">
                <a:tc>
                  <a:txBody>
                    <a:bodyPr/>
                    <a:lstStyle/>
                    <a:p>
                      <a:r>
                        <a:rPr lang="en-US" sz="1200" kern="1200" dirty="0">
                          <a:solidFill>
                            <a:schemeClr val="dk1"/>
                          </a:solidFill>
                          <a:latin typeface="+mn-lt"/>
                          <a:ea typeface="+mn-ea"/>
                          <a:cs typeface="+mn-cs"/>
                        </a:rPr>
                        <a:t>Cost of transportation from the manufacturing site to destination</a:t>
                      </a:r>
                      <a:endParaRPr lang="el-GR" sz="1200" kern="1200" dirty="0">
                        <a:solidFill>
                          <a:schemeClr val="dk1"/>
                        </a:solidFill>
                        <a:latin typeface="+mn-lt"/>
                        <a:ea typeface="+mn-ea"/>
                        <a:cs typeface="+mn-cs"/>
                      </a:endParaRPr>
                    </a:p>
                  </a:txBody>
                  <a:tcPr/>
                </a:tc>
                <a:tc>
                  <a:txBody>
                    <a:bodyPr/>
                    <a:lstStyle/>
                    <a:p>
                      <a:r>
                        <a:rPr lang="en-US" sz="1200" kern="1200" dirty="0" err="1">
                          <a:solidFill>
                            <a:schemeClr val="dk1"/>
                          </a:solidFill>
                          <a:latin typeface="+mn-lt"/>
                          <a:ea typeface="+mn-ea"/>
                          <a:cs typeface="+mn-cs"/>
                        </a:rPr>
                        <a:t>TbF</a:t>
                      </a:r>
                      <a:r>
                        <a:rPr lang="en-US" sz="1200" kern="1200" dirty="0">
                          <a:solidFill>
                            <a:schemeClr val="dk1"/>
                          </a:solidFill>
                          <a:latin typeface="+mn-lt"/>
                          <a:ea typeface="+mn-ea"/>
                          <a:cs typeface="+mn-cs"/>
                        </a:rPr>
                        <a:t>* </a:t>
                      </a:r>
                    </a:p>
                    <a:p>
                      <a:r>
                        <a:rPr lang="en-US" sz="1200" kern="1200" dirty="0">
                          <a:solidFill>
                            <a:schemeClr val="dk1"/>
                          </a:solidFill>
                          <a:latin typeface="+mn-lt"/>
                          <a:ea typeface="+mn-ea"/>
                          <a:cs typeface="+mn-cs"/>
                        </a:rPr>
                        <a:t>(</a:t>
                      </a:r>
                      <a:r>
                        <a:rPr lang="el-GR" sz="1200" kern="1200" dirty="0">
                          <a:solidFill>
                            <a:schemeClr val="dk1"/>
                          </a:solidFill>
                          <a:latin typeface="+mn-lt"/>
                          <a:ea typeface="+mn-ea"/>
                          <a:cs typeface="+mn-cs"/>
                        </a:rPr>
                        <a:t>€/</a:t>
                      </a:r>
                      <a:r>
                        <a:rPr lang="en-US" sz="1200" kern="1200" dirty="0">
                          <a:solidFill>
                            <a:schemeClr val="dk1"/>
                          </a:solidFill>
                          <a:latin typeface="+mn-lt"/>
                          <a:ea typeface="+mn-ea"/>
                          <a:cs typeface="+mn-cs"/>
                        </a:rPr>
                        <a:t>km)</a:t>
                      </a:r>
                    </a:p>
                    <a:p>
                      <a:endParaRPr lang="el-GR" sz="1200" kern="1200" dirty="0">
                        <a:solidFill>
                          <a:schemeClr val="dk1"/>
                        </a:solidFill>
                        <a:latin typeface="+mn-lt"/>
                        <a:ea typeface="+mn-ea"/>
                        <a:cs typeface="+mn-cs"/>
                      </a:endParaRPr>
                    </a:p>
                  </a:txBody>
                  <a:tcPr/>
                </a:tc>
                <a:extLst>
                  <a:ext uri="{0D108BD9-81ED-4DB2-BD59-A6C34878D82A}">
                    <a16:rowId xmlns:a16="http://schemas.microsoft.com/office/drawing/2014/main" val="10001"/>
                  </a:ext>
                </a:extLst>
              </a:tr>
              <a:tr h="653470">
                <a:tc>
                  <a:txBody>
                    <a:bodyPr/>
                    <a:lstStyle/>
                    <a:p>
                      <a:r>
                        <a:rPr lang="en-US" sz="1200" kern="1200" dirty="0">
                          <a:solidFill>
                            <a:schemeClr val="dk1"/>
                          </a:solidFill>
                          <a:latin typeface="+mn-lt"/>
                          <a:ea typeface="+mn-ea"/>
                          <a:cs typeface="+mn-cs"/>
                        </a:rPr>
                        <a:t>Fuel used for this transportation (e.g. diesel, km,…)</a:t>
                      </a:r>
                      <a:endParaRPr lang="el-GR" sz="1200" kern="1200" dirty="0">
                        <a:solidFill>
                          <a:schemeClr val="dk1"/>
                        </a:solidFill>
                        <a:latin typeface="+mn-lt"/>
                        <a:ea typeface="+mn-ea"/>
                        <a:cs typeface="+mn-cs"/>
                      </a:endParaRPr>
                    </a:p>
                  </a:txBody>
                  <a:tcPr/>
                </a:tc>
                <a:tc>
                  <a:txBody>
                    <a:bodyPr/>
                    <a:lstStyle/>
                    <a:p>
                      <a:r>
                        <a:rPr lang="en-US" sz="1200" kern="1200" dirty="0" err="1">
                          <a:solidFill>
                            <a:schemeClr val="dk1"/>
                          </a:solidFill>
                          <a:latin typeface="+mn-lt"/>
                          <a:ea typeface="+mn-ea"/>
                          <a:cs typeface="+mn-cs"/>
                        </a:rPr>
                        <a:t>TbF</a:t>
                      </a:r>
                      <a:r>
                        <a:rPr lang="en-US" sz="1200" kern="1200" dirty="0">
                          <a:solidFill>
                            <a:schemeClr val="dk1"/>
                          </a:solidFill>
                          <a:latin typeface="+mn-lt"/>
                          <a:ea typeface="+mn-ea"/>
                          <a:cs typeface="+mn-cs"/>
                        </a:rPr>
                        <a:t>* </a:t>
                      </a:r>
                    </a:p>
                    <a:p>
                      <a:r>
                        <a:rPr lang="en-US" sz="1200" kern="1200" dirty="0">
                          <a:solidFill>
                            <a:schemeClr val="dk1"/>
                          </a:solidFill>
                          <a:latin typeface="+mn-lt"/>
                          <a:ea typeface="+mn-ea"/>
                          <a:cs typeface="+mn-cs"/>
                        </a:rPr>
                        <a:t>(type of fuel, CO2/kg/km)</a:t>
                      </a:r>
                    </a:p>
                    <a:p>
                      <a:endParaRPr lang="el-GR" sz="1200" kern="1200" dirty="0">
                        <a:solidFill>
                          <a:schemeClr val="dk1"/>
                        </a:solidFill>
                        <a:latin typeface="+mn-lt"/>
                        <a:ea typeface="+mn-ea"/>
                        <a:cs typeface="+mn-cs"/>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00268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10058400" cy="4138506"/>
          </a:xfrm>
        </p:spPr>
        <p:txBody>
          <a:bodyPr>
            <a:normAutofit/>
          </a:bodyPr>
          <a:lstStyle/>
          <a:p>
            <a:r>
              <a:rPr lang="de-DE" dirty="0"/>
              <a:t>D5.6.1 already structured and with basic contents. In short, the contents are:</a:t>
            </a:r>
          </a:p>
          <a:p>
            <a:r>
              <a:rPr lang="de-DE" dirty="0"/>
              <a:t>Typical </a:t>
            </a:r>
            <a:r>
              <a:rPr lang="de-DE" b="1" dirty="0"/>
              <a:t>Circular Economy Business Models (CEBM) </a:t>
            </a:r>
            <a:r>
              <a:rPr lang="de-DE" dirty="0"/>
              <a:t>description</a:t>
            </a:r>
          </a:p>
          <a:p>
            <a:pPr lvl="1">
              <a:buFont typeface="Wingdings" panose="05000000000000000000" pitchFamily="2" charset="2"/>
              <a:buChar char="§"/>
            </a:pPr>
            <a:r>
              <a:rPr lang="de-DE" dirty="0"/>
              <a:t>Emphasis on CEBM for </a:t>
            </a:r>
            <a:r>
              <a:rPr lang="de-DE" b="1" dirty="0"/>
              <a:t>Building Construction</a:t>
            </a:r>
          </a:p>
          <a:p>
            <a:r>
              <a:rPr lang="de-DE" dirty="0"/>
              <a:t>Description of </a:t>
            </a:r>
            <a:r>
              <a:rPr lang="de-DE" b="1" dirty="0"/>
              <a:t>PnH partners organization‘ profiles</a:t>
            </a:r>
            <a:r>
              <a:rPr lang="de-DE" dirty="0"/>
              <a:t>, current Business Models and current Exploitation Strategy</a:t>
            </a:r>
          </a:p>
          <a:p>
            <a:r>
              <a:rPr lang="de-DE" dirty="0"/>
              <a:t>Identification of project‘s </a:t>
            </a:r>
            <a:r>
              <a:rPr lang="de-DE" b="1" dirty="0"/>
              <a:t>Direct Exploitable Results (DER) </a:t>
            </a:r>
            <a:r>
              <a:rPr lang="de-DE" dirty="0"/>
              <a:t>and </a:t>
            </a:r>
            <a:r>
              <a:rPr lang="de-DE" b="1" dirty="0"/>
              <a:t>Indirect </a:t>
            </a:r>
            <a:r>
              <a:rPr lang="de-DE" dirty="0"/>
              <a:t>(individually) </a:t>
            </a:r>
            <a:r>
              <a:rPr lang="de-DE" b="1" dirty="0"/>
              <a:t>Exploitable Results (IER)</a:t>
            </a:r>
          </a:p>
          <a:p>
            <a:r>
              <a:rPr lang="de-DE" b="1" dirty="0"/>
              <a:t>Market analysis </a:t>
            </a:r>
            <a:r>
              <a:rPr lang="de-DE" dirty="0"/>
              <a:t>and potential customers target</a:t>
            </a:r>
          </a:p>
          <a:p>
            <a:r>
              <a:rPr lang="de-DE" b="1" dirty="0"/>
              <a:t>CEBM design for DER exploitation</a:t>
            </a:r>
          </a:p>
        </p:txBody>
      </p:sp>
      <p:sp>
        <p:nvSpPr>
          <p:cNvPr id="3" name="Titel 2"/>
          <p:cNvSpPr>
            <a:spLocks noGrp="1"/>
          </p:cNvSpPr>
          <p:nvPr>
            <p:ph type="title"/>
          </p:nvPr>
        </p:nvSpPr>
        <p:spPr/>
        <p:txBody>
          <a:bodyPr/>
          <a:lstStyle/>
          <a:p>
            <a:r>
              <a:rPr lang="de-DE" dirty="0"/>
              <a:t>Task 5.6 – Circular Economy Business Models (CEBM)</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54</a:t>
            </a:fld>
            <a:endParaRPr lang="en-US" dirty="0"/>
          </a:p>
        </p:txBody>
      </p:sp>
    </p:spTree>
    <p:extLst>
      <p:ext uri="{BB962C8B-B14F-4D97-AF65-F5344CB8AC3E}">
        <p14:creationId xmlns:p14="http://schemas.microsoft.com/office/powerpoint/2010/main" val="3796576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6352098" cy="4023360"/>
          </a:xfrm>
        </p:spPr>
        <p:txBody>
          <a:bodyPr>
            <a:normAutofit/>
          </a:bodyPr>
          <a:lstStyle/>
          <a:p>
            <a:r>
              <a:rPr lang="de-DE" dirty="0"/>
              <a:t>The </a:t>
            </a:r>
            <a:r>
              <a:rPr lang="de-DE" b="1" dirty="0"/>
              <a:t>Circular Economy Business Models </a:t>
            </a:r>
            <a:r>
              <a:rPr lang="de-DE" dirty="0"/>
              <a:t>are based on the idea that </a:t>
            </a:r>
            <a:r>
              <a:rPr lang="de-DE" b="1" dirty="0"/>
              <a:t>instead of selling </a:t>
            </a:r>
            <a:r>
              <a:rPr lang="de-DE" dirty="0"/>
              <a:t>conventional products, it is possible to </a:t>
            </a:r>
            <a:r>
              <a:rPr lang="de-DE" b="1" dirty="0"/>
              <a:t>offer a service as a product</a:t>
            </a:r>
            <a:r>
              <a:rPr lang="de-DE" dirty="0"/>
              <a:t>:</a:t>
            </a:r>
          </a:p>
          <a:p>
            <a:pPr>
              <a:buFont typeface="Wingdings" panose="05000000000000000000" pitchFamily="2" charset="2"/>
              <a:buChar char="§"/>
            </a:pPr>
            <a:r>
              <a:rPr lang="de-DE" dirty="0"/>
              <a:t> The </a:t>
            </a:r>
            <a:r>
              <a:rPr lang="de-DE" b="1" dirty="0"/>
              <a:t>customers </a:t>
            </a:r>
            <a:r>
              <a:rPr lang="en-US" b="1" dirty="0"/>
              <a:t>pay for the time or usage </a:t>
            </a:r>
            <a:r>
              <a:rPr lang="en-US" dirty="0"/>
              <a:t>of it</a:t>
            </a:r>
          </a:p>
          <a:p>
            <a:pPr>
              <a:buFont typeface="Wingdings" panose="05000000000000000000" pitchFamily="2" charset="2"/>
              <a:buChar char="§"/>
            </a:pPr>
            <a:r>
              <a:rPr lang="en-US" dirty="0"/>
              <a:t> The </a:t>
            </a:r>
            <a:r>
              <a:rPr lang="en-US" b="1" dirty="0"/>
              <a:t>providers hold ownership </a:t>
            </a:r>
            <a:r>
              <a:rPr lang="en-US" dirty="0"/>
              <a:t>of the product throughout its lifetime</a:t>
            </a:r>
          </a:p>
          <a:p>
            <a:pPr lvl="1">
              <a:buFont typeface="Wingdings" panose="05000000000000000000" pitchFamily="2" charset="2"/>
              <a:buChar char="§"/>
            </a:pPr>
            <a:r>
              <a:rPr lang="en-US" dirty="0"/>
              <a:t>Holding ownership facilitates to manage the product through design, usage, maintenance, reuse, remanufacture and recycling</a:t>
            </a:r>
          </a:p>
          <a:p>
            <a:pPr>
              <a:buFont typeface="Wingdings" panose="05000000000000000000" pitchFamily="2" charset="2"/>
              <a:buChar char="§"/>
            </a:pPr>
            <a:r>
              <a:rPr lang="en-US" dirty="0"/>
              <a:t> It is sought to achieve </a:t>
            </a:r>
            <a:r>
              <a:rPr lang="en-US" b="1" dirty="0"/>
              <a:t>closer relations with the customer</a:t>
            </a:r>
            <a:r>
              <a:rPr lang="en-US" dirty="0"/>
              <a:t>, </a:t>
            </a:r>
            <a:r>
              <a:rPr lang="en-US" b="1" dirty="0"/>
              <a:t>enhanced product development </a:t>
            </a:r>
            <a:r>
              <a:rPr lang="en-US" dirty="0"/>
              <a:t>from closer feedback loops, to provide </a:t>
            </a:r>
            <a:r>
              <a:rPr lang="en-US" b="1" dirty="0"/>
              <a:t>greater business value to both parties </a:t>
            </a:r>
            <a:r>
              <a:rPr lang="en-US" dirty="0"/>
              <a:t>and to improve </a:t>
            </a:r>
            <a:r>
              <a:rPr lang="en-US" b="1" dirty="0"/>
              <a:t>customer satisfaction</a:t>
            </a:r>
            <a:endParaRPr lang="de-DE" b="1" dirty="0"/>
          </a:p>
        </p:txBody>
      </p:sp>
      <p:sp>
        <p:nvSpPr>
          <p:cNvPr id="3" name="Titel 2"/>
          <p:cNvSpPr>
            <a:spLocks noGrp="1"/>
          </p:cNvSpPr>
          <p:nvPr>
            <p:ph type="title"/>
          </p:nvPr>
        </p:nvSpPr>
        <p:spPr/>
        <p:txBody>
          <a:bodyPr/>
          <a:lstStyle/>
          <a:p>
            <a:r>
              <a:rPr lang="de-DE" dirty="0"/>
              <a:t>Task 5.6 –  CEBM</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55</a:t>
            </a:fld>
            <a:endParaRPr lang="en-US" dirty="0"/>
          </a:p>
        </p:txBody>
      </p:sp>
      <p:pic>
        <p:nvPicPr>
          <p:cNvPr id="6" name="Imagen 5">
            <a:extLst>
              <a:ext uri="{FF2B5EF4-FFF2-40B4-BE49-F238E27FC236}">
                <a16:creationId xmlns:a16="http://schemas.microsoft.com/office/drawing/2014/main" id="{CF7D4F0C-EBEE-45A3-9B89-C9E36229597D}"/>
              </a:ext>
            </a:extLst>
          </p:cNvPr>
          <p:cNvPicPr>
            <a:picLocks noChangeAspect="1"/>
          </p:cNvPicPr>
          <p:nvPr/>
        </p:nvPicPr>
        <p:blipFill>
          <a:blip r:embed="rId2"/>
          <a:stretch>
            <a:fillRect/>
          </a:stretch>
        </p:blipFill>
        <p:spPr>
          <a:xfrm>
            <a:off x="7449378" y="1215497"/>
            <a:ext cx="4742622" cy="4653597"/>
          </a:xfrm>
          <a:prstGeom prst="rect">
            <a:avLst/>
          </a:prstGeom>
        </p:spPr>
      </p:pic>
    </p:spTree>
    <p:extLst>
      <p:ext uri="{BB962C8B-B14F-4D97-AF65-F5344CB8AC3E}">
        <p14:creationId xmlns:p14="http://schemas.microsoft.com/office/powerpoint/2010/main" val="40698517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Some types of CEBM include:</a:t>
            </a:r>
          </a:p>
          <a:p>
            <a:pPr>
              <a:buFont typeface="Wingdings" panose="05000000000000000000" pitchFamily="2" charset="2"/>
              <a:buChar char="§"/>
            </a:pPr>
            <a:r>
              <a:rPr lang="de-DE" dirty="0"/>
              <a:t> </a:t>
            </a:r>
            <a:r>
              <a:rPr lang="de-DE" b="1" dirty="0"/>
              <a:t>Pay per service unit </a:t>
            </a:r>
            <a:r>
              <a:rPr lang="de-DE" dirty="0"/>
              <a:t>– the customer pays each time they use the service. As </a:t>
            </a:r>
            <a:r>
              <a:rPr lang="en-US" dirty="0"/>
              <a:t>the provider is responsible for all life cycle costs, it is incentivized to design a product which is optimized for usage, maintenance, reuse of parts or product, remanufacture and recycling</a:t>
            </a:r>
            <a:endParaRPr lang="de-DE" dirty="0"/>
          </a:p>
          <a:p>
            <a:pPr>
              <a:buFont typeface="Wingdings" panose="05000000000000000000" pitchFamily="2" charset="2"/>
              <a:buChar char="§"/>
            </a:pPr>
            <a:r>
              <a:rPr lang="de-DE" dirty="0"/>
              <a:t> </a:t>
            </a:r>
            <a:r>
              <a:rPr lang="de-DE" b="1" dirty="0"/>
              <a:t>Product renting or sharing </a:t>
            </a:r>
            <a:r>
              <a:rPr lang="de-DE" dirty="0"/>
              <a:t>– t</a:t>
            </a:r>
            <a:r>
              <a:rPr lang="en-US" dirty="0"/>
              <a:t>he customer pays to access the product for a certain period and other customers sequentially use the product</a:t>
            </a:r>
            <a:endParaRPr lang="de-DE" dirty="0"/>
          </a:p>
          <a:p>
            <a:pPr>
              <a:buFont typeface="Wingdings" panose="05000000000000000000" pitchFamily="2" charset="2"/>
              <a:buChar char="§"/>
            </a:pPr>
            <a:r>
              <a:rPr lang="de-DE" dirty="0"/>
              <a:t> </a:t>
            </a:r>
            <a:r>
              <a:rPr lang="de-DE" b="1" dirty="0"/>
              <a:t>Product lease </a:t>
            </a:r>
            <a:r>
              <a:rPr lang="de-DE" dirty="0"/>
              <a:t>– </a:t>
            </a:r>
            <a:r>
              <a:rPr lang="en-US" dirty="0"/>
              <a:t>ownership is still retained by the provider, but the customer has continuous access to the product. The provider typically controls, maintains and collects the product at the end of the leasing agreement</a:t>
            </a:r>
            <a:endParaRPr lang="de-DE" dirty="0"/>
          </a:p>
          <a:p>
            <a:pPr>
              <a:buFont typeface="Wingdings" panose="05000000000000000000" pitchFamily="2" charset="2"/>
              <a:buChar char="§"/>
            </a:pPr>
            <a:r>
              <a:rPr lang="de-DE" b="1" dirty="0"/>
              <a:t> Product pooling </a:t>
            </a:r>
            <a:r>
              <a:rPr lang="de-DE" dirty="0"/>
              <a:t>– </a:t>
            </a:r>
            <a:r>
              <a:rPr lang="en-US" dirty="0"/>
              <a:t>the product is simultaneously used by many customers</a:t>
            </a:r>
            <a:endParaRPr lang="de-DE" dirty="0"/>
          </a:p>
        </p:txBody>
      </p:sp>
      <p:sp>
        <p:nvSpPr>
          <p:cNvPr id="3" name="Titel 2"/>
          <p:cNvSpPr>
            <a:spLocks noGrp="1"/>
          </p:cNvSpPr>
          <p:nvPr>
            <p:ph type="title"/>
          </p:nvPr>
        </p:nvSpPr>
        <p:spPr/>
        <p:txBody>
          <a:bodyPr/>
          <a:lstStyle/>
          <a:p>
            <a:r>
              <a:rPr lang="de-DE" dirty="0"/>
              <a:t>Task 5.6 –  CEBM</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56</a:t>
            </a:fld>
            <a:endParaRPr lang="en-US" dirty="0"/>
          </a:p>
        </p:txBody>
      </p:sp>
    </p:spTree>
    <p:extLst>
      <p:ext uri="{BB962C8B-B14F-4D97-AF65-F5344CB8AC3E}">
        <p14:creationId xmlns:p14="http://schemas.microsoft.com/office/powerpoint/2010/main" val="40209625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6031270" cy="4023360"/>
          </a:xfrm>
        </p:spPr>
        <p:txBody>
          <a:bodyPr/>
          <a:lstStyle/>
          <a:p>
            <a:r>
              <a:rPr lang="de-DE" dirty="0"/>
              <a:t>The CEBM will be </a:t>
            </a:r>
            <a:r>
              <a:rPr lang="de-DE" b="1" dirty="0"/>
              <a:t>adapted to the building construction sector</a:t>
            </a:r>
            <a:r>
              <a:rPr lang="de-DE" dirty="0"/>
              <a:t>:</a:t>
            </a:r>
          </a:p>
          <a:p>
            <a:pPr>
              <a:buFont typeface="Wingdings" panose="05000000000000000000" pitchFamily="2" charset="2"/>
              <a:buChar char="§"/>
            </a:pPr>
            <a:r>
              <a:rPr lang="de-DE" dirty="0"/>
              <a:t> Circularity can be applied to different parts of the business model</a:t>
            </a:r>
          </a:p>
          <a:p>
            <a:pPr>
              <a:buFont typeface="Wingdings" panose="05000000000000000000" pitchFamily="2" charset="2"/>
              <a:buChar char="§"/>
            </a:pPr>
            <a:r>
              <a:rPr lang="de-DE" dirty="0"/>
              <a:t> The ‘degree‘ of potentiality for a certain Circular Economy Business Model adoption vary depending on the role of each actor in the business model (supplier, investor, developers, construction companies, demolition and recycling companies,...)</a:t>
            </a:r>
          </a:p>
        </p:txBody>
      </p:sp>
      <p:sp>
        <p:nvSpPr>
          <p:cNvPr id="3" name="Titel 2"/>
          <p:cNvSpPr>
            <a:spLocks noGrp="1"/>
          </p:cNvSpPr>
          <p:nvPr>
            <p:ph type="title"/>
          </p:nvPr>
        </p:nvSpPr>
        <p:spPr/>
        <p:txBody>
          <a:bodyPr/>
          <a:lstStyle/>
          <a:p>
            <a:r>
              <a:rPr lang="de-DE" dirty="0"/>
              <a:t>Task 5.6 –  CEBM</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57</a:t>
            </a:fld>
            <a:endParaRPr lang="en-US" dirty="0"/>
          </a:p>
        </p:txBody>
      </p:sp>
      <p:pic>
        <p:nvPicPr>
          <p:cNvPr id="6" name="Imagen 5">
            <a:extLst>
              <a:ext uri="{FF2B5EF4-FFF2-40B4-BE49-F238E27FC236}">
                <a16:creationId xmlns:a16="http://schemas.microsoft.com/office/drawing/2014/main" id="{224FE536-6C49-4A47-95AE-0739BAA14035}"/>
              </a:ext>
            </a:extLst>
          </p:cNvPr>
          <p:cNvPicPr>
            <a:picLocks noChangeAspect="1"/>
          </p:cNvPicPr>
          <p:nvPr/>
        </p:nvPicPr>
        <p:blipFill>
          <a:blip r:embed="rId2"/>
          <a:stretch>
            <a:fillRect/>
          </a:stretch>
        </p:blipFill>
        <p:spPr>
          <a:xfrm>
            <a:off x="7128550" y="560283"/>
            <a:ext cx="4918024" cy="5308811"/>
          </a:xfrm>
          <a:prstGeom prst="rect">
            <a:avLst/>
          </a:prstGeom>
        </p:spPr>
      </p:pic>
    </p:spTree>
    <p:extLst>
      <p:ext uri="{BB962C8B-B14F-4D97-AF65-F5344CB8AC3E}">
        <p14:creationId xmlns:p14="http://schemas.microsoft.com/office/powerpoint/2010/main" val="16371116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5333999" cy="4023360"/>
          </a:xfrm>
        </p:spPr>
        <p:txBody>
          <a:bodyPr/>
          <a:lstStyle/>
          <a:p>
            <a:r>
              <a:rPr lang="de-DE" dirty="0"/>
              <a:t>To effectively adopt a CEBM, the provider should:</a:t>
            </a:r>
          </a:p>
          <a:p>
            <a:pPr>
              <a:buFont typeface="Wingdings" panose="05000000000000000000" pitchFamily="2" charset="2"/>
              <a:buChar char="§"/>
            </a:pPr>
            <a:r>
              <a:rPr lang="de-DE" dirty="0"/>
              <a:t> Thoroughly analyze how the business can create value. A Canvas or a SWOT analysis approach may be very helpful at this stage</a:t>
            </a:r>
          </a:p>
          <a:p>
            <a:pPr>
              <a:buFont typeface="Wingdings" panose="05000000000000000000" pitchFamily="2" charset="2"/>
              <a:buChar char="§"/>
            </a:pPr>
            <a:r>
              <a:rPr lang="de-DE" b="1" dirty="0"/>
              <a:t> </a:t>
            </a:r>
            <a:r>
              <a:rPr lang="de-DE" dirty="0"/>
              <a:t>Once the value creation opportunities have been identified, the proper(s) CEBM can be designed according with them</a:t>
            </a:r>
          </a:p>
          <a:p>
            <a:pPr lvl="1">
              <a:buFont typeface="Wingdings" panose="05000000000000000000" pitchFamily="2" charset="2"/>
              <a:buChar char="§"/>
            </a:pPr>
            <a:r>
              <a:rPr lang="de-DE" dirty="0"/>
              <a:t>Short cycle or long cycle?</a:t>
            </a:r>
          </a:p>
          <a:p>
            <a:pPr lvl="1">
              <a:buFont typeface="Wingdings" panose="05000000000000000000" pitchFamily="2" charset="2"/>
              <a:buChar char="§"/>
            </a:pPr>
            <a:r>
              <a:rPr lang="de-DE" dirty="0"/>
              <a:t>Closed cycles: cradle-to-cradle, circular sourcing, recycling and repurposing?</a:t>
            </a:r>
          </a:p>
          <a:p>
            <a:pPr lvl="1">
              <a:buFont typeface="Wingdings" panose="05000000000000000000" pitchFamily="2" charset="2"/>
              <a:buChar char="§"/>
            </a:pPr>
            <a:r>
              <a:rPr lang="de-DE" dirty="0"/>
              <a:t>Dematerialized services</a:t>
            </a:r>
          </a:p>
          <a:p>
            <a:pPr lvl="1">
              <a:buFont typeface="Wingdings" panose="05000000000000000000" pitchFamily="2" charset="2"/>
              <a:buChar char="§"/>
            </a:pPr>
            <a:r>
              <a:rPr lang="de-DE" dirty="0"/>
              <a:t>On-demand produciton</a:t>
            </a:r>
          </a:p>
        </p:txBody>
      </p:sp>
      <p:sp>
        <p:nvSpPr>
          <p:cNvPr id="3" name="Titel 2"/>
          <p:cNvSpPr>
            <a:spLocks noGrp="1"/>
          </p:cNvSpPr>
          <p:nvPr>
            <p:ph type="title"/>
          </p:nvPr>
        </p:nvSpPr>
        <p:spPr/>
        <p:txBody>
          <a:bodyPr/>
          <a:lstStyle/>
          <a:p>
            <a:r>
              <a:rPr lang="de-DE" dirty="0"/>
              <a:t>Task 5.6 –  CEBM</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58</a:t>
            </a:fld>
            <a:endParaRPr lang="en-US" dirty="0"/>
          </a:p>
        </p:txBody>
      </p:sp>
      <p:pic>
        <p:nvPicPr>
          <p:cNvPr id="7" name="Imagen 6">
            <a:extLst>
              <a:ext uri="{FF2B5EF4-FFF2-40B4-BE49-F238E27FC236}">
                <a16:creationId xmlns:a16="http://schemas.microsoft.com/office/drawing/2014/main" id="{14AD5B1A-A734-4889-857D-4B171F8B7EB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31279" y="2231577"/>
            <a:ext cx="5497729" cy="3637517"/>
          </a:xfrm>
          <a:prstGeom prst="rect">
            <a:avLst/>
          </a:prstGeom>
        </p:spPr>
      </p:pic>
    </p:spTree>
    <p:extLst>
      <p:ext uri="{BB962C8B-B14F-4D97-AF65-F5344CB8AC3E}">
        <p14:creationId xmlns:p14="http://schemas.microsoft.com/office/powerpoint/2010/main" val="2209529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5333999" cy="4023360"/>
          </a:xfrm>
        </p:spPr>
        <p:txBody>
          <a:bodyPr>
            <a:normAutofit lnSpcReduction="10000"/>
          </a:bodyPr>
          <a:lstStyle/>
          <a:p>
            <a:r>
              <a:rPr lang="de-DE" dirty="0"/>
              <a:t>The CEBM can be applied to different phases of product lifetime:</a:t>
            </a:r>
          </a:p>
          <a:p>
            <a:pPr>
              <a:buFont typeface="Wingdings" panose="05000000000000000000" pitchFamily="2" charset="2"/>
              <a:buChar char="§"/>
            </a:pPr>
            <a:r>
              <a:rPr lang="de-DE" dirty="0"/>
              <a:t> Circular uphill development (Pre-use)</a:t>
            </a:r>
          </a:p>
          <a:p>
            <a:pPr>
              <a:buFont typeface="Wingdings" panose="05000000000000000000" pitchFamily="2" charset="2"/>
              <a:buChar char="§"/>
            </a:pPr>
            <a:r>
              <a:rPr lang="de-DE" dirty="0"/>
              <a:t> Circular Peak use (In-Use)</a:t>
            </a:r>
          </a:p>
          <a:p>
            <a:pPr>
              <a:buFont typeface="Wingdings" panose="05000000000000000000" pitchFamily="2" charset="2"/>
              <a:buChar char="§"/>
            </a:pPr>
            <a:r>
              <a:rPr lang="de-DE" dirty="0"/>
              <a:t> Circular downhill recovery (Post-use)</a:t>
            </a:r>
          </a:p>
          <a:p>
            <a:pPr>
              <a:buFont typeface="Wingdings" panose="05000000000000000000" pitchFamily="2" charset="2"/>
              <a:buChar char="§"/>
            </a:pPr>
            <a:r>
              <a:rPr lang="en-US" dirty="0"/>
              <a:t> Circular network support (collaboration between partners in the value chain)</a:t>
            </a:r>
            <a:endParaRPr lang="de-DE" dirty="0"/>
          </a:p>
          <a:p>
            <a:pPr marL="0" indent="0">
              <a:buNone/>
            </a:pPr>
            <a:endParaRPr lang="de-DE" b="1" dirty="0"/>
          </a:p>
          <a:p>
            <a:pPr marL="0" indent="0">
              <a:buNone/>
            </a:pPr>
            <a:r>
              <a:rPr lang="de-DE" b="1" dirty="0"/>
              <a:t>The appropriate Business Model depends on the scope of what it is sought to redesign according with CE principles!</a:t>
            </a:r>
          </a:p>
        </p:txBody>
      </p:sp>
      <p:sp>
        <p:nvSpPr>
          <p:cNvPr id="3" name="Titel 2"/>
          <p:cNvSpPr>
            <a:spLocks noGrp="1"/>
          </p:cNvSpPr>
          <p:nvPr>
            <p:ph type="title"/>
          </p:nvPr>
        </p:nvSpPr>
        <p:spPr/>
        <p:txBody>
          <a:bodyPr/>
          <a:lstStyle/>
          <a:p>
            <a:r>
              <a:rPr lang="de-DE" dirty="0"/>
              <a:t>Task 5.6 –  CEBM</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59</a:t>
            </a:fld>
            <a:endParaRPr lang="en-US" dirty="0"/>
          </a:p>
        </p:txBody>
      </p:sp>
      <p:pic>
        <p:nvPicPr>
          <p:cNvPr id="8" name="Imagen 7">
            <a:extLst>
              <a:ext uri="{FF2B5EF4-FFF2-40B4-BE49-F238E27FC236}">
                <a16:creationId xmlns:a16="http://schemas.microsoft.com/office/drawing/2014/main" id="{18928531-2E8B-4DB8-9F3A-2E82B47C79B8}"/>
              </a:ext>
            </a:extLst>
          </p:cNvPr>
          <p:cNvPicPr>
            <a:picLocks noChangeAspect="1"/>
          </p:cNvPicPr>
          <p:nvPr/>
        </p:nvPicPr>
        <p:blipFill rotWithShape="1">
          <a:blip r:embed="rId2">
            <a:extLst>
              <a:ext uri="{28A0092B-C50C-407E-A947-70E740481C1C}">
                <a14:useLocalDpi xmlns:a14="http://schemas.microsoft.com/office/drawing/2010/main" val="0"/>
              </a:ext>
            </a:extLst>
          </a:blip>
          <a:srcRect l="2769" r="6362"/>
          <a:stretch/>
        </p:blipFill>
        <p:spPr>
          <a:xfrm>
            <a:off x="6431280" y="2079781"/>
            <a:ext cx="5709920" cy="3530070"/>
          </a:xfrm>
          <a:prstGeom prst="rect">
            <a:avLst/>
          </a:prstGeom>
        </p:spPr>
      </p:pic>
    </p:spTree>
    <p:extLst>
      <p:ext uri="{BB962C8B-B14F-4D97-AF65-F5344CB8AC3E}">
        <p14:creationId xmlns:p14="http://schemas.microsoft.com/office/powerpoint/2010/main" val="898492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7528344" cy="2218266"/>
          </a:xfrm>
        </p:spPr>
        <p:txBody>
          <a:bodyPr>
            <a:normAutofit fontScale="92500" lnSpcReduction="10000"/>
          </a:bodyPr>
          <a:lstStyle/>
          <a:p>
            <a:r>
              <a:rPr lang="en-US" dirty="0"/>
              <a:t>The reference methodology and framework taken as the starting point in Task 1.1 is the </a:t>
            </a:r>
            <a:r>
              <a:rPr lang="en-US" b="1" dirty="0"/>
              <a:t>Level(s) methodology</a:t>
            </a:r>
          </a:p>
          <a:p>
            <a:r>
              <a:rPr lang="en-US" dirty="0"/>
              <a:t>Level(s) has been developed as a common EU framework of </a:t>
            </a:r>
            <a:r>
              <a:rPr lang="en-US" b="1" dirty="0"/>
              <a:t>core indicators for the sustainability assessment of office and residential buildings</a:t>
            </a:r>
            <a:endParaRPr lang="en-US" dirty="0"/>
          </a:p>
          <a:p>
            <a:pPr lvl="1">
              <a:buFont typeface="Wingdings" panose="05000000000000000000" pitchFamily="2" charset="2"/>
              <a:buChar char="§"/>
            </a:pPr>
            <a:r>
              <a:rPr lang="en-US" dirty="0"/>
              <a:t>It provides a set of indicators and common metrics for measuring not only the environmental performance but also other relevant indicators of health and comfort, life cycle cost and potential future risk to performance</a:t>
            </a:r>
          </a:p>
          <a:p>
            <a:pPr lvl="1">
              <a:buFont typeface="Wingdings" panose="05000000000000000000" pitchFamily="2" charset="2"/>
              <a:buChar char="§"/>
            </a:pPr>
            <a:r>
              <a:rPr lang="en-US" dirty="0"/>
              <a:t>It is a voluntary reporting framework</a:t>
            </a:r>
          </a:p>
          <a:p>
            <a:pPr>
              <a:buFont typeface="Wingdings" panose="05000000000000000000" pitchFamily="2" charset="2"/>
              <a:buChar char="§"/>
            </a:pPr>
            <a:endParaRPr lang="en-US" dirty="0"/>
          </a:p>
        </p:txBody>
      </p:sp>
      <p:sp>
        <p:nvSpPr>
          <p:cNvPr id="3" name="Titel 2"/>
          <p:cNvSpPr>
            <a:spLocks noGrp="1"/>
          </p:cNvSpPr>
          <p:nvPr>
            <p:ph type="title"/>
          </p:nvPr>
        </p:nvSpPr>
        <p:spPr/>
        <p:txBody>
          <a:bodyPr/>
          <a:lstStyle/>
          <a:p>
            <a:r>
              <a:rPr lang="de-DE" dirty="0"/>
              <a:t>Task 1.1 KPI setting methodology –</a:t>
            </a:r>
            <a:br>
              <a:rPr lang="de-DE" dirty="0"/>
            </a:br>
            <a:r>
              <a:rPr lang="de-DE" dirty="0"/>
              <a:t>LEVEL(s) Framework</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6</a:t>
            </a:fld>
            <a:endParaRPr lang="en-US" dirty="0"/>
          </a:p>
        </p:txBody>
      </p:sp>
      <p:pic>
        <p:nvPicPr>
          <p:cNvPr id="7" name="Imagen 6">
            <a:extLst>
              <a:ext uri="{FF2B5EF4-FFF2-40B4-BE49-F238E27FC236}">
                <a16:creationId xmlns:a16="http://schemas.microsoft.com/office/drawing/2014/main" id="{99617FC8-A568-4C38-B445-0BB38072489F}"/>
              </a:ext>
            </a:extLst>
          </p:cNvPr>
          <p:cNvPicPr>
            <a:picLocks noChangeAspect="1"/>
          </p:cNvPicPr>
          <p:nvPr/>
        </p:nvPicPr>
        <p:blipFill>
          <a:blip r:embed="rId2"/>
          <a:stretch>
            <a:fillRect/>
          </a:stretch>
        </p:blipFill>
        <p:spPr>
          <a:xfrm>
            <a:off x="8910104" y="1845734"/>
            <a:ext cx="2924175" cy="1838325"/>
          </a:xfrm>
          <a:prstGeom prst="rect">
            <a:avLst/>
          </a:prstGeom>
        </p:spPr>
      </p:pic>
      <p:sp>
        <p:nvSpPr>
          <p:cNvPr id="8" name="Inhaltsplatzhalter 1">
            <a:extLst>
              <a:ext uri="{FF2B5EF4-FFF2-40B4-BE49-F238E27FC236}">
                <a16:creationId xmlns:a16="http://schemas.microsoft.com/office/drawing/2014/main" id="{07E1ACDA-1C7C-40BE-A10C-4E1878FC4C5D}"/>
              </a:ext>
            </a:extLst>
          </p:cNvPr>
          <p:cNvSpPr txBox="1">
            <a:spLocks/>
          </p:cNvSpPr>
          <p:nvPr/>
        </p:nvSpPr>
        <p:spPr>
          <a:xfrm>
            <a:off x="1097280" y="3992880"/>
            <a:ext cx="10058400" cy="210311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de-DE" sz="1900" dirty="0"/>
              <a:t>Level was chosen  as a reference framework for the definition of the KPIs of the project because it is specifically developed as a </a:t>
            </a:r>
            <a:r>
              <a:rPr lang="de-DE" sz="1900" b="1" dirty="0"/>
              <a:t>tool for </a:t>
            </a:r>
            <a:r>
              <a:rPr lang="en-US" sz="1900" b="1" dirty="0"/>
              <a:t>designing and constructing sustainable buildings under the Circular Economy (CE) principles</a:t>
            </a:r>
            <a:r>
              <a:rPr lang="en-US" sz="1900" dirty="0"/>
              <a:t>.</a:t>
            </a:r>
          </a:p>
          <a:p>
            <a:pPr lvl="1">
              <a:buFont typeface="Wingdings" panose="05000000000000000000" pitchFamily="2" charset="2"/>
              <a:buChar char="§"/>
            </a:pPr>
            <a:r>
              <a:rPr lang="de-DE" sz="1700" dirty="0"/>
              <a:t>PLUG-N-HARVEST deals with building renovations applying the CE principles</a:t>
            </a:r>
          </a:p>
          <a:p>
            <a:pPr marL="0" indent="0">
              <a:buFont typeface="Calibri" panose="020F0502020204030204" pitchFamily="34" charset="0"/>
              <a:buNone/>
            </a:pPr>
            <a:r>
              <a:rPr lang="de-DE" sz="1900" dirty="0"/>
              <a:t>The use of Level methodology will ease the </a:t>
            </a:r>
            <a:r>
              <a:rPr lang="de-DE" sz="1900" b="1" dirty="0"/>
              <a:t>environmental performance assessment </a:t>
            </a:r>
            <a:r>
              <a:rPr lang="de-DE" sz="1900" dirty="0"/>
              <a:t>of the whole solution and its comparison with other buildings designed or renovated under the CE principles</a:t>
            </a:r>
          </a:p>
        </p:txBody>
      </p:sp>
    </p:spTree>
    <p:extLst>
      <p:ext uri="{BB962C8B-B14F-4D97-AF65-F5344CB8AC3E}">
        <p14:creationId xmlns:p14="http://schemas.microsoft.com/office/powerpoint/2010/main" val="32276435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10058400" cy="4118186"/>
          </a:xfrm>
        </p:spPr>
        <p:txBody>
          <a:bodyPr>
            <a:normAutofit/>
          </a:bodyPr>
          <a:lstStyle/>
          <a:p>
            <a:r>
              <a:rPr lang="de-DE" sz="2400" dirty="0"/>
              <a:t>Upcoming tasks for the following weeks:</a:t>
            </a:r>
          </a:p>
          <a:p>
            <a:pPr>
              <a:buFont typeface="Wingdings" panose="05000000000000000000" pitchFamily="2" charset="2"/>
              <a:buChar char="§"/>
            </a:pPr>
            <a:r>
              <a:rPr lang="de-DE" sz="2400" dirty="0"/>
              <a:t> Document structure and partner questionnaire validation </a:t>
            </a:r>
            <a:r>
              <a:rPr lang="de-DE" sz="2400" dirty="0">
                <a:sym typeface="Wingdings" panose="05000000000000000000" pitchFamily="2" charset="2"/>
              </a:rPr>
              <a:t> ALL</a:t>
            </a:r>
            <a:endParaRPr lang="de-DE" sz="2400" dirty="0"/>
          </a:p>
          <a:p>
            <a:pPr>
              <a:buFont typeface="Wingdings" panose="05000000000000000000" pitchFamily="2" charset="2"/>
              <a:buChar char="§"/>
            </a:pPr>
            <a:r>
              <a:rPr lang="de-DE" sz="2400" dirty="0"/>
              <a:t> Questionnaire filled in </a:t>
            </a:r>
            <a:r>
              <a:rPr lang="de-DE" sz="2400" dirty="0">
                <a:sym typeface="Wingdings" panose="05000000000000000000" pitchFamily="2" charset="2"/>
              </a:rPr>
              <a:t> ALL</a:t>
            </a:r>
            <a:endParaRPr lang="de-DE" sz="2400" dirty="0"/>
          </a:p>
          <a:p>
            <a:pPr lvl="1">
              <a:buFont typeface="Wingdings" panose="05000000000000000000" pitchFamily="2" charset="2"/>
              <a:buChar char="§"/>
            </a:pPr>
            <a:r>
              <a:rPr lang="de-DE" sz="2000" dirty="0"/>
              <a:t>Organization profile</a:t>
            </a:r>
          </a:p>
          <a:p>
            <a:pPr lvl="2">
              <a:buFont typeface="Wingdings" panose="05000000000000000000" pitchFamily="2" charset="2"/>
              <a:buChar char="§"/>
            </a:pPr>
            <a:r>
              <a:rPr lang="de-DE" sz="1600" dirty="0"/>
              <a:t>Current Business Model</a:t>
            </a:r>
          </a:p>
          <a:p>
            <a:pPr lvl="2">
              <a:buFont typeface="Wingdings" panose="05000000000000000000" pitchFamily="2" charset="2"/>
              <a:buChar char="§"/>
            </a:pPr>
            <a:r>
              <a:rPr lang="de-DE" sz="1600" dirty="0"/>
              <a:t>Current Exploitation strategy</a:t>
            </a:r>
          </a:p>
          <a:p>
            <a:pPr lvl="1">
              <a:buFont typeface="Wingdings" panose="05000000000000000000" pitchFamily="2" charset="2"/>
              <a:buChar char="§"/>
            </a:pPr>
            <a:endParaRPr lang="de-DE" sz="2000" dirty="0"/>
          </a:p>
          <a:p>
            <a:pPr lvl="1">
              <a:buFont typeface="Wingdings" panose="05000000000000000000" pitchFamily="2" charset="2"/>
              <a:buChar char="§"/>
            </a:pPr>
            <a:r>
              <a:rPr lang="de-DE" sz="2000" dirty="0"/>
              <a:t>Direct Exploitable Results (DER) identification </a:t>
            </a:r>
            <a:r>
              <a:rPr lang="de-DE" sz="2000" dirty="0">
                <a:sym typeface="Wingdings" panose="05000000000000000000" pitchFamily="2" charset="2"/>
              </a:rPr>
              <a:t> for the consortium as a whole</a:t>
            </a:r>
          </a:p>
          <a:p>
            <a:pPr lvl="2">
              <a:buFont typeface="Wingdings" panose="05000000000000000000" pitchFamily="2" charset="2"/>
              <a:buChar char="§"/>
            </a:pPr>
            <a:r>
              <a:rPr lang="de-DE" sz="1600" dirty="0"/>
              <a:t>How do you profile your organization‘s role in a CEBM to exploit each DER?</a:t>
            </a:r>
          </a:p>
        </p:txBody>
      </p:sp>
      <p:sp>
        <p:nvSpPr>
          <p:cNvPr id="3" name="Titel 2"/>
          <p:cNvSpPr>
            <a:spLocks noGrp="1"/>
          </p:cNvSpPr>
          <p:nvPr>
            <p:ph type="title"/>
          </p:nvPr>
        </p:nvSpPr>
        <p:spPr/>
        <p:txBody>
          <a:bodyPr/>
          <a:lstStyle/>
          <a:p>
            <a:r>
              <a:rPr lang="de-DE" dirty="0"/>
              <a:t>Task 5.6 upcoming tasks – CEBM</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60</a:t>
            </a:fld>
            <a:endParaRPr lang="en-US" dirty="0"/>
          </a:p>
        </p:txBody>
      </p:sp>
    </p:spTree>
    <p:extLst>
      <p:ext uri="{BB962C8B-B14F-4D97-AF65-F5344CB8AC3E}">
        <p14:creationId xmlns:p14="http://schemas.microsoft.com/office/powerpoint/2010/main" val="27543220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10058400" cy="4118186"/>
          </a:xfrm>
        </p:spPr>
        <p:txBody>
          <a:bodyPr>
            <a:normAutofit/>
          </a:bodyPr>
          <a:lstStyle/>
          <a:p>
            <a:r>
              <a:rPr lang="de-DE" sz="2400" dirty="0"/>
              <a:t>Upcoming tasks for the following weeks:</a:t>
            </a:r>
          </a:p>
          <a:p>
            <a:pPr>
              <a:buFont typeface="Wingdings" panose="05000000000000000000" pitchFamily="2" charset="2"/>
              <a:buChar char="§"/>
            </a:pPr>
            <a:r>
              <a:rPr lang="de-DE" sz="2400" dirty="0"/>
              <a:t> Questionnaire filled in </a:t>
            </a:r>
            <a:r>
              <a:rPr lang="de-DE" sz="2400" dirty="0">
                <a:sym typeface="Wingdings" panose="05000000000000000000" pitchFamily="2" charset="2"/>
              </a:rPr>
              <a:t> ALL</a:t>
            </a:r>
            <a:endParaRPr lang="de-DE" sz="2400" dirty="0"/>
          </a:p>
          <a:p>
            <a:pPr lvl="1">
              <a:buFont typeface="Wingdings" panose="05000000000000000000" pitchFamily="2" charset="2"/>
              <a:buChar char="§"/>
            </a:pPr>
            <a:r>
              <a:rPr lang="de-DE" sz="2000" dirty="0"/>
              <a:t>Indirect Exploitable Results (IER) identification </a:t>
            </a:r>
            <a:r>
              <a:rPr lang="de-DE" sz="2000" dirty="0">
                <a:sym typeface="Wingdings" panose="05000000000000000000" pitchFamily="2" charset="2"/>
              </a:rPr>
              <a:t> for the organization individually</a:t>
            </a:r>
          </a:p>
          <a:p>
            <a:pPr lvl="2">
              <a:buFont typeface="Wingdings" panose="05000000000000000000" pitchFamily="2" charset="2"/>
              <a:buChar char="§"/>
            </a:pPr>
            <a:r>
              <a:rPr lang="de-DE" sz="1600" dirty="0"/>
              <a:t>Which IER can be exploited under the current (linear) business model?</a:t>
            </a:r>
          </a:p>
          <a:p>
            <a:pPr lvl="2">
              <a:buFont typeface="Wingdings" panose="05000000000000000000" pitchFamily="2" charset="2"/>
              <a:buChar char="§"/>
            </a:pPr>
            <a:r>
              <a:rPr lang="de-DE" sz="1600" dirty="0"/>
              <a:t>Which IER should be exploited under a CEBM?</a:t>
            </a:r>
          </a:p>
          <a:p>
            <a:pPr lvl="2">
              <a:buFont typeface="Wingdings" panose="05000000000000000000" pitchFamily="2" charset="2"/>
              <a:buChar char="§"/>
            </a:pPr>
            <a:r>
              <a:rPr lang="de-DE" sz="1600" dirty="0"/>
              <a:t>Strengths and Weaknesses for the transition to a CEBM</a:t>
            </a:r>
          </a:p>
          <a:p>
            <a:pPr lvl="2">
              <a:buFont typeface="Wingdings" panose="05000000000000000000" pitchFamily="2" charset="2"/>
              <a:buChar char="§"/>
            </a:pPr>
            <a:endParaRPr lang="de-DE" sz="1600" dirty="0"/>
          </a:p>
          <a:p>
            <a:pPr marL="0" indent="0">
              <a:buNone/>
            </a:pPr>
            <a:r>
              <a:rPr lang="de-DE" sz="2400" dirty="0"/>
              <a:t>Future versions of the Deliverables will further expand this SWOT analysis and complement it with other tools</a:t>
            </a:r>
          </a:p>
        </p:txBody>
      </p:sp>
      <p:sp>
        <p:nvSpPr>
          <p:cNvPr id="3" name="Titel 2"/>
          <p:cNvSpPr>
            <a:spLocks noGrp="1"/>
          </p:cNvSpPr>
          <p:nvPr>
            <p:ph type="title"/>
          </p:nvPr>
        </p:nvSpPr>
        <p:spPr/>
        <p:txBody>
          <a:bodyPr/>
          <a:lstStyle/>
          <a:p>
            <a:r>
              <a:rPr lang="de-DE" dirty="0"/>
              <a:t>Task 5.6 upcoming tasks – CEBM</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61</a:t>
            </a:fld>
            <a:endParaRPr lang="en-US" dirty="0"/>
          </a:p>
        </p:txBody>
      </p:sp>
    </p:spTree>
    <p:extLst>
      <p:ext uri="{BB962C8B-B14F-4D97-AF65-F5344CB8AC3E}">
        <p14:creationId xmlns:p14="http://schemas.microsoft.com/office/powerpoint/2010/main" val="752959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79" y="1845734"/>
            <a:ext cx="10325841" cy="4128346"/>
          </a:xfrm>
        </p:spPr>
        <p:txBody>
          <a:bodyPr>
            <a:normAutofit fontScale="92500" lnSpcReduction="20000"/>
          </a:bodyPr>
          <a:lstStyle/>
          <a:p>
            <a:endParaRPr lang="de-DE" dirty="0"/>
          </a:p>
          <a:p>
            <a:endParaRPr lang="de-DE" dirty="0"/>
          </a:p>
          <a:p>
            <a:endParaRPr lang="de-DE" dirty="0"/>
          </a:p>
          <a:p>
            <a:endParaRPr lang="de-DE" dirty="0"/>
          </a:p>
          <a:p>
            <a:endParaRPr lang="de-DE" dirty="0"/>
          </a:p>
          <a:p>
            <a:endParaRPr lang="de-DE" sz="1200" dirty="0"/>
          </a:p>
          <a:p>
            <a:endParaRPr lang="de-DE" sz="1200" dirty="0"/>
          </a:p>
          <a:p>
            <a:r>
              <a:rPr lang="de-DE" dirty="0"/>
              <a:t>The partners‘ characterization questionnaire will be sent to all partners for their feedback – next February</a:t>
            </a:r>
          </a:p>
          <a:p>
            <a:pPr lvl="1">
              <a:buFont typeface="Wingdings" panose="05000000000000000000" pitchFamily="2" charset="2"/>
              <a:buChar char="§"/>
            </a:pPr>
            <a:r>
              <a:rPr lang="de-DE" dirty="0"/>
              <a:t>After validated and improved, it will be sent again for its filled in </a:t>
            </a:r>
            <a:r>
              <a:rPr lang="de-DE" dirty="0">
                <a:sym typeface="Wingdings" panose="05000000000000000000" pitchFamily="2" charset="2"/>
              </a:rPr>
              <a:t> Current Business Model and Exploitation Strategy, DER/IER identification, Business Model adaptation to CE principles requirement,...</a:t>
            </a:r>
          </a:p>
          <a:p>
            <a:pPr lvl="1">
              <a:buFont typeface="Wingdings" panose="05000000000000000000" pitchFamily="2" charset="2"/>
              <a:buChar char="§"/>
            </a:pPr>
            <a:r>
              <a:rPr lang="de-DE" dirty="0">
                <a:sym typeface="Wingdings" panose="05000000000000000000" pitchFamily="2" charset="2"/>
              </a:rPr>
              <a:t>The first market analysis will be carried out, to be expanded in future versions of the Deliverables.</a:t>
            </a:r>
          </a:p>
          <a:p>
            <a:pPr>
              <a:lnSpc>
                <a:spcPct val="100000"/>
              </a:lnSpc>
            </a:pPr>
            <a:r>
              <a:rPr lang="de-DE" dirty="0"/>
              <a:t>Future versions of D5.6.1 and D5.6.2 will further detail CEBM incorporating lessons learned from Pilot demonstrations</a:t>
            </a:r>
          </a:p>
        </p:txBody>
      </p:sp>
      <p:cxnSp>
        <p:nvCxnSpPr>
          <p:cNvPr id="26" name="Conector: angular 25">
            <a:extLst>
              <a:ext uri="{FF2B5EF4-FFF2-40B4-BE49-F238E27FC236}">
                <a16:creationId xmlns:a16="http://schemas.microsoft.com/office/drawing/2014/main" id="{1861E6A9-2AC3-4226-8001-FF2C30A76628}"/>
              </a:ext>
            </a:extLst>
          </p:cNvPr>
          <p:cNvCxnSpPr>
            <a:cxnSpLocks/>
            <a:stCxn id="56" idx="0"/>
            <a:endCxn id="32" idx="2"/>
          </p:cNvCxnSpPr>
          <p:nvPr/>
        </p:nvCxnSpPr>
        <p:spPr>
          <a:xfrm rot="16200000" flipV="1">
            <a:off x="4828404" y="2746642"/>
            <a:ext cx="1051200" cy="184204"/>
          </a:xfrm>
          <a:prstGeom prst="bentConnector3">
            <a:avLst>
              <a:gd name="adj1" fmla="val 25837"/>
            </a:avLst>
          </a:prstGeom>
          <a:ln w="28575"/>
        </p:spPr>
        <p:style>
          <a:lnRef idx="1">
            <a:schemeClr val="accent2"/>
          </a:lnRef>
          <a:fillRef idx="0">
            <a:schemeClr val="accent2"/>
          </a:fillRef>
          <a:effectRef idx="0">
            <a:schemeClr val="accent2"/>
          </a:effectRef>
          <a:fontRef idx="minor">
            <a:schemeClr val="tx1"/>
          </a:fontRef>
        </p:style>
      </p:cxnSp>
      <p:cxnSp>
        <p:nvCxnSpPr>
          <p:cNvPr id="27" name="Conector: angular 26">
            <a:extLst>
              <a:ext uri="{FF2B5EF4-FFF2-40B4-BE49-F238E27FC236}">
                <a16:creationId xmlns:a16="http://schemas.microsoft.com/office/drawing/2014/main" id="{7F32A461-82BD-40F2-BD49-3FC99838B54E}"/>
              </a:ext>
            </a:extLst>
          </p:cNvPr>
          <p:cNvCxnSpPr>
            <a:cxnSpLocks/>
          </p:cNvCxnSpPr>
          <p:nvPr/>
        </p:nvCxnSpPr>
        <p:spPr>
          <a:xfrm rot="5400000" flipH="1" flipV="1">
            <a:off x="1971350" y="1933895"/>
            <a:ext cx="1039074" cy="1821825"/>
          </a:xfrm>
          <a:prstGeom prst="bentConnector3">
            <a:avLst>
              <a:gd name="adj1" fmla="val 24577"/>
            </a:avLst>
          </a:prstGeom>
          <a:ln w="28575"/>
        </p:spPr>
        <p:style>
          <a:lnRef idx="1">
            <a:schemeClr val="accent2"/>
          </a:lnRef>
          <a:fillRef idx="0">
            <a:schemeClr val="accent2"/>
          </a:fillRef>
          <a:effectRef idx="0">
            <a:schemeClr val="accent2"/>
          </a:effectRef>
          <a:fontRef idx="minor">
            <a:schemeClr val="tx1"/>
          </a:fontRef>
        </p:style>
      </p:cxnSp>
      <p:cxnSp>
        <p:nvCxnSpPr>
          <p:cNvPr id="19" name="Conector: angular 18">
            <a:extLst>
              <a:ext uri="{FF2B5EF4-FFF2-40B4-BE49-F238E27FC236}">
                <a16:creationId xmlns:a16="http://schemas.microsoft.com/office/drawing/2014/main" id="{5F9D017E-A0BD-4267-AD73-EBC9CAD2EA08}"/>
              </a:ext>
            </a:extLst>
          </p:cNvPr>
          <p:cNvCxnSpPr>
            <a:cxnSpLocks/>
          </p:cNvCxnSpPr>
          <p:nvPr/>
        </p:nvCxnSpPr>
        <p:spPr>
          <a:xfrm rot="5400000" flipH="1" flipV="1">
            <a:off x="9721299" y="2367316"/>
            <a:ext cx="1074164" cy="912095"/>
          </a:xfrm>
          <a:prstGeom prst="bentConnector3">
            <a:avLst>
              <a:gd name="adj1" fmla="val 22570"/>
            </a:avLst>
          </a:prstGeom>
          <a:ln w="28575"/>
        </p:spPr>
        <p:style>
          <a:lnRef idx="1">
            <a:schemeClr val="accent2"/>
          </a:lnRef>
          <a:fillRef idx="0">
            <a:schemeClr val="accent2"/>
          </a:fillRef>
          <a:effectRef idx="0">
            <a:schemeClr val="accent2"/>
          </a:effectRef>
          <a:fontRef idx="minor">
            <a:schemeClr val="tx1"/>
          </a:fontRef>
        </p:style>
      </p:cxnSp>
      <p:sp>
        <p:nvSpPr>
          <p:cNvPr id="3" name="Titel 2"/>
          <p:cNvSpPr>
            <a:spLocks noGrp="1"/>
          </p:cNvSpPr>
          <p:nvPr>
            <p:ph type="title"/>
          </p:nvPr>
        </p:nvSpPr>
        <p:spPr/>
        <p:txBody>
          <a:bodyPr/>
          <a:lstStyle/>
          <a:p>
            <a:r>
              <a:rPr lang="de-DE" dirty="0"/>
              <a:t>Task 5.6 upcoming tasks – CEBM</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62</a:t>
            </a:fld>
            <a:endParaRPr lang="en-US" dirty="0"/>
          </a:p>
        </p:txBody>
      </p:sp>
      <p:graphicFrame>
        <p:nvGraphicFramePr>
          <p:cNvPr id="6" name="Marcador de contenido 5">
            <a:extLst>
              <a:ext uri="{FF2B5EF4-FFF2-40B4-BE49-F238E27FC236}">
                <a16:creationId xmlns:a16="http://schemas.microsoft.com/office/drawing/2014/main" id="{248D8708-A8D8-4DD7-8C75-A1667053F02E}"/>
              </a:ext>
            </a:extLst>
          </p:cNvPr>
          <p:cNvGraphicFramePr>
            <a:graphicFrameLocks/>
          </p:cNvGraphicFramePr>
          <p:nvPr>
            <p:extLst/>
          </p:nvPr>
        </p:nvGraphicFramePr>
        <p:xfrm>
          <a:off x="1097279" y="2318149"/>
          <a:ext cx="10058401" cy="6048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Rectángulo 14">
            <a:extLst>
              <a:ext uri="{FF2B5EF4-FFF2-40B4-BE49-F238E27FC236}">
                <a16:creationId xmlns:a16="http://schemas.microsoft.com/office/drawing/2014/main" id="{3CAAFC43-E6DA-4EBA-B118-F857687EFE35}"/>
              </a:ext>
            </a:extLst>
          </p:cNvPr>
          <p:cNvSpPr/>
          <p:nvPr/>
        </p:nvSpPr>
        <p:spPr>
          <a:xfrm>
            <a:off x="7996288" y="3360445"/>
            <a:ext cx="3612089" cy="845222"/>
          </a:xfrm>
          <a:prstGeom prst="rect">
            <a:avLst/>
          </a:prstGeom>
          <a:ln w="28575"/>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a:t>Market Analysis, Development of CEBM for </a:t>
            </a:r>
            <a:r>
              <a:rPr lang="en-US" sz="2000" b="1" dirty="0" err="1"/>
              <a:t>PnH</a:t>
            </a:r>
            <a:r>
              <a:rPr lang="en-US" sz="2000" b="1" dirty="0"/>
              <a:t> DER</a:t>
            </a:r>
          </a:p>
        </p:txBody>
      </p:sp>
      <p:sp>
        <p:nvSpPr>
          <p:cNvPr id="23" name="Rectángulo 22">
            <a:extLst>
              <a:ext uri="{FF2B5EF4-FFF2-40B4-BE49-F238E27FC236}">
                <a16:creationId xmlns:a16="http://schemas.microsoft.com/office/drawing/2014/main" id="{7B5D1B82-EB93-48BC-BD25-5ACF31739B38}"/>
              </a:ext>
            </a:extLst>
          </p:cNvPr>
          <p:cNvSpPr/>
          <p:nvPr/>
        </p:nvSpPr>
        <p:spPr>
          <a:xfrm>
            <a:off x="184753" y="3364344"/>
            <a:ext cx="2790442" cy="84522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t>Partners’ characterization sheet validation (ALL)</a:t>
            </a:r>
          </a:p>
        </p:txBody>
      </p:sp>
      <p:sp>
        <p:nvSpPr>
          <p:cNvPr id="56" name="Rectángulo 55">
            <a:extLst>
              <a:ext uri="{FF2B5EF4-FFF2-40B4-BE49-F238E27FC236}">
                <a16:creationId xmlns:a16="http://schemas.microsoft.com/office/drawing/2014/main" id="{F6538B3B-A12E-4405-BCD3-518B7BD280CC}"/>
              </a:ext>
            </a:extLst>
          </p:cNvPr>
          <p:cNvSpPr/>
          <p:nvPr/>
        </p:nvSpPr>
        <p:spPr>
          <a:xfrm>
            <a:off x="3160452" y="3364344"/>
            <a:ext cx="4571308" cy="845222"/>
          </a:xfrm>
          <a:prstGeom prst="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t>Partners’ Business Models &amp; Direct/Indirect Exploitable Results identification (ALL)</a:t>
            </a:r>
          </a:p>
        </p:txBody>
      </p:sp>
      <p:sp>
        <p:nvSpPr>
          <p:cNvPr id="30" name="33 CuadroTexto">
            <a:extLst>
              <a:ext uri="{FF2B5EF4-FFF2-40B4-BE49-F238E27FC236}">
                <a16:creationId xmlns:a16="http://schemas.microsoft.com/office/drawing/2014/main" id="{13F9A7E8-A86C-42B0-9431-D0444A96B58A}"/>
              </a:ext>
            </a:extLst>
          </p:cNvPr>
          <p:cNvSpPr txBox="1"/>
          <p:nvPr/>
        </p:nvSpPr>
        <p:spPr>
          <a:xfrm>
            <a:off x="1250476" y="1838960"/>
            <a:ext cx="832324"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JAN</a:t>
            </a:r>
            <a:endParaRPr lang="es-ES" sz="2400" dirty="0">
              <a:solidFill>
                <a:srgbClr val="379901"/>
              </a:solidFill>
              <a:latin typeface="Aharoni" panose="02010803020104030203" pitchFamily="2" charset="-79"/>
              <a:cs typeface="Aharoni" panose="02010803020104030203" pitchFamily="2" charset="-79"/>
            </a:endParaRPr>
          </a:p>
        </p:txBody>
      </p:sp>
      <p:sp>
        <p:nvSpPr>
          <p:cNvPr id="31" name="33 CuadroTexto">
            <a:extLst>
              <a:ext uri="{FF2B5EF4-FFF2-40B4-BE49-F238E27FC236}">
                <a16:creationId xmlns:a16="http://schemas.microsoft.com/office/drawing/2014/main" id="{13EC2D89-808A-4EF5-A8F5-694482CC3D14}"/>
              </a:ext>
            </a:extLst>
          </p:cNvPr>
          <p:cNvSpPr txBox="1"/>
          <p:nvPr/>
        </p:nvSpPr>
        <p:spPr>
          <a:xfrm>
            <a:off x="2949440" y="1832832"/>
            <a:ext cx="90471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FEB</a:t>
            </a:r>
            <a:endParaRPr lang="es-ES" sz="2400" dirty="0">
              <a:solidFill>
                <a:srgbClr val="379901"/>
              </a:solidFill>
              <a:latin typeface="Aharoni" panose="02010803020104030203" pitchFamily="2" charset="-79"/>
              <a:cs typeface="Aharoni" panose="02010803020104030203" pitchFamily="2" charset="-79"/>
            </a:endParaRPr>
          </a:p>
        </p:txBody>
      </p:sp>
      <p:sp>
        <p:nvSpPr>
          <p:cNvPr id="32" name="33 CuadroTexto">
            <a:extLst>
              <a:ext uri="{FF2B5EF4-FFF2-40B4-BE49-F238E27FC236}">
                <a16:creationId xmlns:a16="http://schemas.microsoft.com/office/drawing/2014/main" id="{09A0550B-66E5-43C5-94BC-A7CCD39223AE}"/>
              </a:ext>
            </a:extLst>
          </p:cNvPr>
          <p:cNvSpPr txBox="1"/>
          <p:nvPr/>
        </p:nvSpPr>
        <p:spPr>
          <a:xfrm>
            <a:off x="4754061" y="1820706"/>
            <a:ext cx="1015682"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MAR</a:t>
            </a:r>
            <a:endParaRPr lang="es-ES" sz="2400" dirty="0">
              <a:solidFill>
                <a:srgbClr val="379901"/>
              </a:solidFill>
              <a:latin typeface="Aharoni" panose="02010803020104030203" pitchFamily="2" charset="-79"/>
              <a:cs typeface="Aharoni" panose="02010803020104030203" pitchFamily="2" charset="-79"/>
            </a:endParaRPr>
          </a:p>
        </p:txBody>
      </p:sp>
      <p:sp>
        <p:nvSpPr>
          <p:cNvPr id="34" name="33 CuadroTexto">
            <a:extLst>
              <a:ext uri="{FF2B5EF4-FFF2-40B4-BE49-F238E27FC236}">
                <a16:creationId xmlns:a16="http://schemas.microsoft.com/office/drawing/2014/main" id="{0068B476-1FC2-4F43-9EA1-8985382CD3BC}"/>
              </a:ext>
            </a:extLst>
          </p:cNvPr>
          <p:cNvSpPr txBox="1"/>
          <p:nvPr/>
        </p:nvSpPr>
        <p:spPr>
          <a:xfrm>
            <a:off x="6671730" y="1813197"/>
            <a:ext cx="90471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APR</a:t>
            </a:r>
            <a:endParaRPr lang="es-ES" sz="2400" dirty="0">
              <a:solidFill>
                <a:srgbClr val="379901"/>
              </a:solidFill>
              <a:latin typeface="Aharoni" panose="02010803020104030203" pitchFamily="2" charset="-79"/>
              <a:cs typeface="Aharoni" panose="02010803020104030203" pitchFamily="2" charset="-79"/>
            </a:endParaRPr>
          </a:p>
        </p:txBody>
      </p:sp>
      <p:sp>
        <p:nvSpPr>
          <p:cNvPr id="35" name="33 CuadroTexto">
            <a:extLst>
              <a:ext uri="{FF2B5EF4-FFF2-40B4-BE49-F238E27FC236}">
                <a16:creationId xmlns:a16="http://schemas.microsoft.com/office/drawing/2014/main" id="{E6D7D036-E2C7-4079-A05B-7580CFBD7B3B}"/>
              </a:ext>
            </a:extLst>
          </p:cNvPr>
          <p:cNvSpPr txBox="1"/>
          <p:nvPr/>
        </p:nvSpPr>
        <p:spPr>
          <a:xfrm>
            <a:off x="8474268" y="1839078"/>
            <a:ext cx="884237"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MAY</a:t>
            </a:r>
            <a:endParaRPr lang="es-ES" sz="2400" dirty="0">
              <a:solidFill>
                <a:srgbClr val="379901"/>
              </a:solidFill>
              <a:latin typeface="Aharoni" panose="02010803020104030203" pitchFamily="2" charset="-79"/>
              <a:cs typeface="Aharoni" panose="02010803020104030203" pitchFamily="2" charset="-79"/>
            </a:endParaRPr>
          </a:p>
        </p:txBody>
      </p:sp>
      <p:sp>
        <p:nvSpPr>
          <p:cNvPr id="36" name="33 CuadroTexto">
            <a:extLst>
              <a:ext uri="{FF2B5EF4-FFF2-40B4-BE49-F238E27FC236}">
                <a16:creationId xmlns:a16="http://schemas.microsoft.com/office/drawing/2014/main" id="{B2A34B2B-0199-4F2B-9905-4029365751B5}"/>
              </a:ext>
            </a:extLst>
          </p:cNvPr>
          <p:cNvSpPr txBox="1"/>
          <p:nvPr/>
        </p:nvSpPr>
        <p:spPr>
          <a:xfrm>
            <a:off x="10256326" y="1793843"/>
            <a:ext cx="916204" cy="492438"/>
          </a:xfrm>
          <a:prstGeom prst="rect">
            <a:avLst/>
          </a:prstGeom>
          <a:noFill/>
        </p:spPr>
        <p:txBody>
          <a:bodyPr wrap="square" lIns="121917" tIns="60958" rIns="121917" bIns="60958" rtlCol="0">
            <a:spAutoFit/>
          </a:bodyPr>
          <a:lstStyle/>
          <a:p>
            <a:r>
              <a:rPr lang="es-ES_tradnl" sz="2400" dirty="0">
                <a:solidFill>
                  <a:srgbClr val="379901"/>
                </a:solidFill>
                <a:latin typeface="Aharoni" panose="02010803020104030203" pitchFamily="2" charset="-79"/>
                <a:cs typeface="Aharoni" panose="02010803020104030203" pitchFamily="2" charset="-79"/>
              </a:rPr>
              <a:t>JUN</a:t>
            </a:r>
            <a:endParaRPr lang="es-ES" sz="2400" dirty="0">
              <a:solidFill>
                <a:srgbClr val="379901"/>
              </a:solidFill>
              <a:latin typeface="Aharoni" panose="02010803020104030203" pitchFamily="2" charset="-79"/>
              <a:cs typeface="Aharoni" panose="02010803020104030203" pitchFamily="2" charset="-79"/>
            </a:endParaRPr>
          </a:p>
        </p:txBody>
      </p:sp>
      <p:sp>
        <p:nvSpPr>
          <p:cNvPr id="77" name="CuadroTexto 76">
            <a:extLst>
              <a:ext uri="{FF2B5EF4-FFF2-40B4-BE49-F238E27FC236}">
                <a16:creationId xmlns:a16="http://schemas.microsoft.com/office/drawing/2014/main" id="{5A0F6007-39E2-422E-88AE-F87AA9842173}"/>
              </a:ext>
            </a:extLst>
          </p:cNvPr>
          <p:cNvSpPr txBox="1"/>
          <p:nvPr/>
        </p:nvSpPr>
        <p:spPr>
          <a:xfrm>
            <a:off x="7813408" y="1926516"/>
            <a:ext cx="182880" cy="369332"/>
          </a:xfrm>
          <a:prstGeom prst="rect">
            <a:avLst/>
          </a:prstGeom>
          <a:noFill/>
        </p:spPr>
        <p:txBody>
          <a:bodyPr wrap="square" rtlCol="0">
            <a:spAutoFit/>
          </a:bodyPr>
          <a:lstStyle/>
          <a:p>
            <a:r>
              <a:rPr lang="es-ES" dirty="0"/>
              <a:t>  </a:t>
            </a:r>
            <a:endParaRPr lang="ca-ES" dirty="0"/>
          </a:p>
        </p:txBody>
      </p:sp>
    </p:spTree>
    <p:extLst>
      <p:ext uri="{BB962C8B-B14F-4D97-AF65-F5344CB8AC3E}">
        <p14:creationId xmlns:p14="http://schemas.microsoft.com/office/powerpoint/2010/main" val="3914080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1097280" y="1845734"/>
            <a:ext cx="10058400" cy="4023360"/>
          </a:xfrm>
        </p:spPr>
        <p:txBody>
          <a:bodyPr>
            <a:normAutofit/>
          </a:bodyPr>
          <a:lstStyle/>
          <a:p>
            <a:pPr marL="0" indent="0">
              <a:buNone/>
            </a:pPr>
            <a:r>
              <a:rPr lang="de-DE" dirty="0"/>
              <a:t>Level methodology is currently under a </a:t>
            </a:r>
            <a:r>
              <a:rPr lang="en-AU" dirty="0"/>
              <a:t>testing phase; </a:t>
            </a:r>
            <a:r>
              <a:rPr lang="en-AU" dirty="0">
                <a:solidFill>
                  <a:schemeClr val="tx1"/>
                </a:solidFill>
              </a:rPr>
              <a:t>during 2018 a beta tester process will be implemented allowing to fine tune the methodology. It’s also planned to introduce new basic tools (probably in excel format) to easily implement the methodology, at least at a comparative level.</a:t>
            </a:r>
          </a:p>
          <a:p>
            <a:pPr marL="0" indent="0">
              <a:buNone/>
            </a:pPr>
            <a:r>
              <a:rPr lang="en-AU" dirty="0">
                <a:solidFill>
                  <a:schemeClr val="tx1"/>
                </a:solidFill>
              </a:rPr>
              <a:t>It’s considered relevant the engagement in this testing phase, in order to compare the Plug&amp;Harvest results but also to disseminate the project.</a:t>
            </a:r>
          </a:p>
          <a:p>
            <a:pPr marL="0" indent="0">
              <a:buNone/>
            </a:pPr>
            <a:endParaRPr lang="de-DE" sz="1400" dirty="0"/>
          </a:p>
          <a:p>
            <a:pPr marL="0" indent="0">
              <a:buNone/>
            </a:pPr>
            <a:r>
              <a:rPr lang="en-AU" dirty="0">
                <a:solidFill>
                  <a:schemeClr val="tx1"/>
                </a:solidFill>
              </a:rPr>
              <a:t>The dissemination and implementation of the Level(s) methodology, and the beta test process, will be done through the Green Building Challenge national sections. </a:t>
            </a:r>
            <a:r>
              <a:rPr lang="de-DE" dirty="0"/>
              <a:t>AIGUASOL has engaged in conversations with GBC </a:t>
            </a:r>
            <a:r>
              <a:rPr lang="de-DE" dirty="0">
                <a:solidFill>
                  <a:schemeClr val="tx1"/>
                </a:solidFill>
              </a:rPr>
              <a:t>Spain </a:t>
            </a:r>
            <a:r>
              <a:rPr lang="de-DE" dirty="0" err="1">
                <a:solidFill>
                  <a:schemeClr val="tx1"/>
                </a:solidFill>
              </a:rPr>
              <a:t>and</a:t>
            </a:r>
            <a:r>
              <a:rPr lang="de-DE" dirty="0">
                <a:solidFill>
                  <a:schemeClr val="tx1"/>
                </a:solidFill>
              </a:rPr>
              <a:t> JRC (</a:t>
            </a:r>
            <a:r>
              <a:rPr lang="de-DE" dirty="0" err="1">
                <a:solidFill>
                  <a:schemeClr val="tx1"/>
                </a:solidFill>
              </a:rPr>
              <a:t>the</a:t>
            </a:r>
            <a:r>
              <a:rPr lang="de-DE" dirty="0">
                <a:solidFill>
                  <a:schemeClr val="tx1"/>
                </a:solidFill>
              </a:rPr>
              <a:t> Level(s) </a:t>
            </a:r>
            <a:r>
              <a:rPr lang="de-DE" dirty="0" err="1">
                <a:solidFill>
                  <a:schemeClr val="tx1"/>
                </a:solidFill>
              </a:rPr>
              <a:t>developers</a:t>
            </a:r>
            <a:r>
              <a:rPr lang="de-DE" dirty="0">
                <a:solidFill>
                  <a:schemeClr val="tx1"/>
                </a:solidFill>
              </a:rPr>
              <a:t>)  to </a:t>
            </a:r>
            <a:r>
              <a:rPr lang="de-DE" dirty="0"/>
              <a:t>include </a:t>
            </a:r>
            <a:r>
              <a:rPr lang="de-DE" b="1" dirty="0"/>
              <a:t>PLUG-N-HARVEST pilots </a:t>
            </a:r>
            <a:r>
              <a:rPr lang="de-DE" dirty="0"/>
              <a:t>as </a:t>
            </a:r>
            <a:r>
              <a:rPr lang="de-DE" b="1" dirty="0"/>
              <a:t>beta-testers of the Level methodology</a:t>
            </a:r>
            <a:r>
              <a:rPr lang="de-DE" dirty="0"/>
              <a:t>, which would increase project‘s visbility and relevance</a:t>
            </a:r>
          </a:p>
        </p:txBody>
      </p:sp>
      <p:sp>
        <p:nvSpPr>
          <p:cNvPr id="3" name="Titel 2"/>
          <p:cNvSpPr>
            <a:spLocks noGrp="1"/>
          </p:cNvSpPr>
          <p:nvPr>
            <p:ph type="title"/>
          </p:nvPr>
        </p:nvSpPr>
        <p:spPr/>
        <p:txBody>
          <a:bodyPr/>
          <a:lstStyle/>
          <a:p>
            <a:r>
              <a:rPr lang="de-DE" dirty="0"/>
              <a:t>Task 1.1 LEVEL(s) Methodology – Dissemination activity with GBC</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7</a:t>
            </a:fld>
            <a:endParaRPr lang="en-US" dirty="0"/>
          </a:p>
        </p:txBody>
      </p:sp>
      <p:pic>
        <p:nvPicPr>
          <p:cNvPr id="1026" name="Picture 2" descr="http://www.gbce.es/archivos/ckfinderimages/cabecera.gif">
            <a:extLst>
              <a:ext uri="{FF2B5EF4-FFF2-40B4-BE49-F238E27FC236}">
                <a16:creationId xmlns:a16="http://schemas.microsoft.com/office/drawing/2014/main" id="{0FE69BEA-01F8-424A-8F22-A672E2C85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6223" y="5145264"/>
            <a:ext cx="2790825" cy="10191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2213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de-DE" dirty="0"/>
              <a:t>When adapting the Level framework to the PLUG-N-HARVEST objectives, a gap was observed between PnH‘s Key Objectives and Level‘s Macro-objectives</a:t>
            </a:r>
          </a:p>
          <a:p>
            <a:pPr lvl="1">
              <a:buFont typeface="Wingdings" panose="05000000000000000000" pitchFamily="2" charset="2"/>
              <a:buChar char="§"/>
            </a:pPr>
            <a:r>
              <a:rPr lang="de-DE" b="1" dirty="0"/>
              <a:t>New Macro-objectives had to be defined</a:t>
            </a:r>
            <a:r>
              <a:rPr lang="de-DE" dirty="0"/>
              <a:t> to properly address some of the project‘s Key Objectives (KO)</a:t>
            </a:r>
          </a:p>
          <a:p>
            <a:pPr lvl="1">
              <a:buFont typeface="Wingdings" panose="05000000000000000000" pitchFamily="2" charset="2"/>
              <a:buChar char="§"/>
            </a:pPr>
            <a:r>
              <a:rPr lang="de-DE" b="1" dirty="0"/>
              <a:t>Some KPIs were duplicated</a:t>
            </a:r>
            <a:r>
              <a:rPr lang="de-DE" dirty="0"/>
              <a:t> as they address a certain aspect of the whole building, and PnH‘s KO particularize the building in different subsystems</a:t>
            </a:r>
          </a:p>
          <a:p>
            <a:pPr lvl="2">
              <a:buFont typeface="Wingdings" panose="05000000000000000000" pitchFamily="2" charset="2"/>
              <a:buChar char="§"/>
            </a:pPr>
            <a:r>
              <a:rPr lang="de-DE" dirty="0"/>
              <a:t>ADBE</a:t>
            </a:r>
          </a:p>
          <a:p>
            <a:pPr lvl="2">
              <a:buFont typeface="Wingdings" panose="05000000000000000000" pitchFamily="2" charset="2"/>
              <a:buChar char="§"/>
            </a:pPr>
            <a:r>
              <a:rPr lang="de-DE" dirty="0"/>
              <a:t>IMCS</a:t>
            </a:r>
          </a:p>
          <a:p>
            <a:pPr lvl="2">
              <a:buFont typeface="Wingdings" panose="05000000000000000000" pitchFamily="2" charset="2"/>
              <a:buChar char="§"/>
            </a:pPr>
            <a:r>
              <a:rPr lang="de-DE" dirty="0"/>
              <a:t>OEMS</a:t>
            </a:r>
          </a:p>
          <a:p>
            <a:pPr lvl="2">
              <a:buFont typeface="Wingdings" panose="05000000000000000000" pitchFamily="2" charset="2"/>
              <a:buChar char="§"/>
            </a:pPr>
            <a:r>
              <a:rPr lang="de-DE" dirty="0"/>
              <a:t>...</a:t>
            </a:r>
          </a:p>
          <a:p>
            <a:pPr lvl="1">
              <a:buFont typeface="Wingdings" panose="05000000000000000000" pitchFamily="2" charset="2"/>
              <a:buChar char="§"/>
            </a:pPr>
            <a:endParaRPr lang="de-DE" dirty="0"/>
          </a:p>
          <a:p>
            <a:pPr marL="0" indent="0">
              <a:buNone/>
            </a:pPr>
            <a:r>
              <a:rPr lang="de-DE" dirty="0"/>
              <a:t>The use of </a:t>
            </a:r>
            <a:r>
              <a:rPr lang="de-DE" b="1" dirty="0"/>
              <a:t>PnH‘s KO seemed the better approach </a:t>
            </a:r>
            <a:r>
              <a:rPr lang="de-DE" dirty="0"/>
              <a:t>to better define the reference framework for each partner and the entire project‘s performance assessment</a:t>
            </a:r>
          </a:p>
        </p:txBody>
      </p:sp>
      <p:sp>
        <p:nvSpPr>
          <p:cNvPr id="3" name="Titel 2"/>
          <p:cNvSpPr>
            <a:spLocks noGrp="1"/>
          </p:cNvSpPr>
          <p:nvPr>
            <p:ph type="title"/>
          </p:nvPr>
        </p:nvSpPr>
        <p:spPr/>
        <p:txBody>
          <a:bodyPr/>
          <a:lstStyle/>
          <a:p>
            <a:r>
              <a:rPr lang="de-DE" dirty="0"/>
              <a:t>Task 1.1 KPI setting methodology –</a:t>
            </a:r>
            <a:br>
              <a:rPr lang="de-DE" dirty="0"/>
            </a:br>
            <a:r>
              <a:rPr lang="de-DE" dirty="0"/>
              <a:t>PnH Key Objectives</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8</a:t>
            </a:fld>
            <a:endParaRPr lang="en-US" dirty="0"/>
          </a:p>
        </p:txBody>
      </p:sp>
    </p:spTree>
    <p:extLst>
      <p:ext uri="{BB962C8B-B14F-4D97-AF65-F5344CB8AC3E}">
        <p14:creationId xmlns:p14="http://schemas.microsoft.com/office/powerpoint/2010/main" val="1589348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a:extLst>
              <a:ext uri="{FF2B5EF4-FFF2-40B4-BE49-F238E27FC236}">
                <a16:creationId xmlns:a16="http://schemas.microsoft.com/office/drawing/2014/main" id="{8E178016-DA13-4863-B005-78C033DA42AA}"/>
              </a:ext>
            </a:extLst>
          </p:cNvPr>
          <p:cNvPicPr>
            <a:picLocks noGrp="1" noChangeAspect="1"/>
          </p:cNvPicPr>
          <p:nvPr>
            <p:ph idx="1"/>
          </p:nvPr>
        </p:nvPicPr>
        <p:blipFill>
          <a:blip r:embed="rId2"/>
          <a:stretch>
            <a:fillRect/>
          </a:stretch>
        </p:blipFill>
        <p:spPr>
          <a:xfrm>
            <a:off x="1261282" y="1846263"/>
            <a:ext cx="9729761" cy="4022725"/>
          </a:xfrm>
          <a:prstGeom prst="rect">
            <a:avLst/>
          </a:prstGeom>
        </p:spPr>
      </p:pic>
      <p:sp>
        <p:nvSpPr>
          <p:cNvPr id="3" name="Titel 2"/>
          <p:cNvSpPr>
            <a:spLocks noGrp="1"/>
          </p:cNvSpPr>
          <p:nvPr>
            <p:ph type="title"/>
          </p:nvPr>
        </p:nvSpPr>
        <p:spPr/>
        <p:txBody>
          <a:bodyPr/>
          <a:lstStyle/>
          <a:p>
            <a:r>
              <a:rPr lang="de-DE" dirty="0"/>
              <a:t>Task 1.1 KPI setting methodology –</a:t>
            </a:r>
            <a:br>
              <a:rPr lang="de-DE" dirty="0"/>
            </a:br>
            <a:r>
              <a:rPr lang="de-DE" dirty="0"/>
              <a:t>PnH Key Objectives</a:t>
            </a:r>
          </a:p>
        </p:txBody>
      </p:sp>
      <p:sp>
        <p:nvSpPr>
          <p:cNvPr id="4" name="Fußzeilenplatzhalter 3"/>
          <p:cNvSpPr>
            <a:spLocks noGrp="1"/>
          </p:cNvSpPr>
          <p:nvPr>
            <p:ph type="ftr" sz="quarter" idx="11"/>
          </p:nvPr>
        </p:nvSpPr>
        <p:spPr/>
        <p:txBody>
          <a:bodyPr/>
          <a:lstStyle/>
          <a:p>
            <a:r>
              <a:rPr lang="en-US"/>
              <a:t>PLUG-N-HARVEST</a:t>
            </a:r>
            <a:br>
              <a:rPr lang="en-US"/>
            </a:br>
            <a:r>
              <a:rPr lang="en-US"/>
              <a:t>ID: 768735 - H2020-EU.2.1.5.2.</a:t>
            </a:r>
            <a:endParaRPr lang="en-US" dirty="0"/>
          </a:p>
        </p:txBody>
      </p:sp>
      <p:sp>
        <p:nvSpPr>
          <p:cNvPr id="5" name="Foliennummernplatzhalter 4"/>
          <p:cNvSpPr>
            <a:spLocks noGrp="1"/>
          </p:cNvSpPr>
          <p:nvPr>
            <p:ph type="sldNum" sz="quarter" idx="12"/>
          </p:nvPr>
        </p:nvSpPr>
        <p:spPr/>
        <p:txBody>
          <a:bodyPr/>
          <a:lstStyle/>
          <a:p>
            <a:fld id="{76F34D8A-136C-4FA7-8325-F06DF2D5CB3D}" type="slidenum">
              <a:rPr lang="en-US" smtClean="0"/>
              <a:pPr/>
              <a:t>9</a:t>
            </a:fld>
            <a:endParaRPr lang="en-US" dirty="0"/>
          </a:p>
        </p:txBody>
      </p:sp>
    </p:spTree>
    <p:extLst>
      <p:ext uri="{BB962C8B-B14F-4D97-AF65-F5344CB8AC3E}">
        <p14:creationId xmlns:p14="http://schemas.microsoft.com/office/powerpoint/2010/main" val="2726696497"/>
      </p:ext>
    </p:extLst>
  </p:cSld>
  <p:clrMapOvr>
    <a:masterClrMapping/>
  </p:clrMapOvr>
</p:sld>
</file>

<file path=ppt/theme/theme1.xml><?xml version="1.0" encoding="utf-8"?>
<a:theme xmlns:a="http://schemas.openxmlformats.org/drawingml/2006/main" name="PnH - Template">
  <a:themeElements>
    <a:clrScheme name="Ανασκόπηση">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Arial-Times New Roman">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Ανασκόπηση">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2363</TotalTime>
  <Words>6341</Words>
  <Application>Microsoft Office PowerPoint</Application>
  <PresentationFormat>Panorámica</PresentationFormat>
  <Paragraphs>975</Paragraphs>
  <Slides>62</Slides>
  <Notes>14</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62</vt:i4>
      </vt:variant>
    </vt:vector>
  </HeadingPairs>
  <TitlesOfParts>
    <vt:vector size="70" baseType="lpstr">
      <vt:lpstr>Aharoni</vt:lpstr>
      <vt:lpstr>Arial</vt:lpstr>
      <vt:lpstr>Arial Narrow</vt:lpstr>
      <vt:lpstr>Calibri</vt:lpstr>
      <vt:lpstr>Helvetica Neue</vt:lpstr>
      <vt:lpstr>Times New Roman</vt:lpstr>
      <vt:lpstr>Wingdings</vt:lpstr>
      <vt:lpstr>PnH - Template</vt:lpstr>
      <vt:lpstr>Plug-N-Harvest</vt:lpstr>
      <vt:lpstr>Content</vt:lpstr>
      <vt:lpstr>Content</vt:lpstr>
      <vt:lpstr>WP1 Objectives</vt:lpstr>
      <vt:lpstr>WP1 Timeline </vt:lpstr>
      <vt:lpstr>Task 1.1 KPI setting methodology – LEVEL(s) Framework</vt:lpstr>
      <vt:lpstr>Task 1.1 LEVEL(s) Methodology – Dissemination activity with GBC</vt:lpstr>
      <vt:lpstr>Task 1.1 KPI setting methodology – PnH Key Objectives</vt:lpstr>
      <vt:lpstr>Task 1.1 KPI setting methodology – PnH Key Objectives</vt:lpstr>
      <vt:lpstr>Task 1.1 current status</vt:lpstr>
      <vt:lpstr>Task 1.1 next steps</vt:lpstr>
      <vt:lpstr>Task 1.1 progress – External Survey</vt:lpstr>
      <vt:lpstr>Task 1.1 progress – External Survey</vt:lpstr>
      <vt:lpstr>Task 1.1 progress – External Survey</vt:lpstr>
      <vt:lpstr>Task 1.1 upcoming tasks– External Survey</vt:lpstr>
      <vt:lpstr>Task 1.1 progress – KPI development</vt:lpstr>
      <vt:lpstr>Task 1.1 progress – KPI development: Summary sheet</vt:lpstr>
      <vt:lpstr>Task 1.1 progress – KPI development: Summary sheet</vt:lpstr>
      <vt:lpstr>Task 1.1 progress – KPI development: Summary sheet</vt:lpstr>
      <vt:lpstr>Task 1.1 progress – KPI development: Summary sheet</vt:lpstr>
      <vt:lpstr>Task 1.1 progress – KPI definition</vt:lpstr>
      <vt:lpstr>Task 1.1 upcoming tasks – KPI methodologies definition</vt:lpstr>
      <vt:lpstr>WP1 – Tasks 1.2 &amp; 1.3</vt:lpstr>
      <vt:lpstr>WP1 – Task 1.4</vt:lpstr>
      <vt:lpstr>WP1 – Task 1.5 Active-façade CFD</vt:lpstr>
      <vt:lpstr>Task 1.5: Active-façade CFD simulation and optimization guidelines</vt:lpstr>
      <vt:lpstr>Task 1.5: Active-façade CFD simulation and optimization guidelines</vt:lpstr>
      <vt:lpstr>Task 1.5: Active-façade CFD simulation and optimization guidelines</vt:lpstr>
      <vt:lpstr>Task 1.5: Active-façade CFD simulation and optimization guidelines</vt:lpstr>
      <vt:lpstr>Task 1.5: Active-façade CFD simulation and optimization guidelines</vt:lpstr>
      <vt:lpstr>Task 1.5: Active-façade CFD simulation and optimization guidelines</vt:lpstr>
      <vt:lpstr>Task 1.5: Active-façade CFD simulation and optimization guidelines </vt:lpstr>
      <vt:lpstr>Task 1.5: Active-façade CFD simulation and optimization guidelines</vt:lpstr>
      <vt:lpstr>Task 1.5: Active-façade CFD simulation and optimization guidelines</vt:lpstr>
      <vt:lpstr>Task 1.5: Active-façade CFD simulation and optimization guidelines</vt:lpstr>
      <vt:lpstr>Task 1.5: Active-façade CFD simulation and optimization guidelines</vt:lpstr>
      <vt:lpstr>WP5 Objectives</vt:lpstr>
      <vt:lpstr>WP5 Timeline </vt:lpstr>
      <vt:lpstr>WP5 current status</vt:lpstr>
      <vt:lpstr>Task 5.1 – Circular economy design delimitants, conditioners &amp; materials database.</vt:lpstr>
      <vt:lpstr>Presentación de PowerPoint</vt:lpstr>
      <vt:lpstr>Presentación de PowerPoint</vt:lpstr>
      <vt:lpstr>Presentación de PowerPoint</vt:lpstr>
      <vt:lpstr>Task 5.1.2 – Materials Data Base</vt:lpstr>
      <vt:lpstr>Task 5.1.2 – Materials Data Base</vt:lpstr>
      <vt:lpstr>Task 5.1.2 – Materials Data Base: General Database Excel</vt:lpstr>
      <vt:lpstr>Presentación de PowerPoint</vt:lpstr>
      <vt:lpstr>Task 5.1.2 – Materials Data Base</vt:lpstr>
      <vt:lpstr>Task 5.1.2 – C2C Certified™ v3.1 Restricted List of Substances</vt:lpstr>
      <vt:lpstr>Task 5.3 – Life Cycle Costing tool</vt:lpstr>
      <vt:lpstr>Task 5.3 – Methodology approach for LCC</vt:lpstr>
      <vt:lpstr>Interaction of Task 5.3 with other relevant tasks</vt:lpstr>
      <vt:lpstr>Task 5.3 – Life Cycle Costing tool: Indicative indicators</vt:lpstr>
      <vt:lpstr>Task 5.6 – Circular Economy Business Models (CEBM)</vt:lpstr>
      <vt:lpstr>Task 5.6 –  CEBM</vt:lpstr>
      <vt:lpstr>Task 5.6 –  CEBM</vt:lpstr>
      <vt:lpstr>Task 5.6 –  CEBM</vt:lpstr>
      <vt:lpstr>Task 5.6 –  CEBM</vt:lpstr>
      <vt:lpstr>Task 5.6 –  CEBM</vt:lpstr>
      <vt:lpstr>Task 5.6 upcoming tasks – CEBM</vt:lpstr>
      <vt:lpstr>Task 5.6 upcoming tasks – CEBM</vt:lpstr>
      <vt:lpstr>Task 5.6 upcoming tasks – CEBM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Ιάκωβος Μιχαηλίδης</dc:creator>
  <cp:lastModifiedBy>Arnau Gonzalez</cp:lastModifiedBy>
  <cp:revision>140</cp:revision>
  <dcterms:created xsi:type="dcterms:W3CDTF">2017-08-30T15:07:01Z</dcterms:created>
  <dcterms:modified xsi:type="dcterms:W3CDTF">2018-01-29T07:07:21Z</dcterms:modified>
</cp:coreProperties>
</file>