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04" r:id="rId2"/>
    <p:sldMasterId id="2147483727" r:id="rId3"/>
    <p:sldMasterId id="2147483739" r:id="rId4"/>
  </p:sldMasterIdLst>
  <p:notesMasterIdLst>
    <p:notesMasterId r:id="rId63"/>
  </p:notesMasterIdLst>
  <p:sldIdLst>
    <p:sldId id="258" r:id="rId5"/>
    <p:sldId id="259" r:id="rId6"/>
    <p:sldId id="323" r:id="rId7"/>
    <p:sldId id="324" r:id="rId8"/>
    <p:sldId id="425" r:id="rId9"/>
    <p:sldId id="455" r:id="rId10"/>
    <p:sldId id="449" r:id="rId11"/>
    <p:sldId id="457" r:id="rId12"/>
    <p:sldId id="456" r:id="rId13"/>
    <p:sldId id="450" r:id="rId14"/>
    <p:sldId id="451" r:id="rId15"/>
    <p:sldId id="452" r:id="rId16"/>
    <p:sldId id="453" r:id="rId17"/>
    <p:sldId id="454" r:id="rId18"/>
    <p:sldId id="426" r:id="rId19"/>
    <p:sldId id="447" r:id="rId20"/>
    <p:sldId id="428" r:id="rId21"/>
    <p:sldId id="448" r:id="rId22"/>
    <p:sldId id="429" r:id="rId23"/>
    <p:sldId id="312" r:id="rId24"/>
    <p:sldId id="431" r:id="rId25"/>
    <p:sldId id="435" r:id="rId26"/>
    <p:sldId id="437" r:id="rId27"/>
    <p:sldId id="439" r:id="rId28"/>
    <p:sldId id="464" r:id="rId29"/>
    <p:sldId id="465" r:id="rId30"/>
    <p:sldId id="264" r:id="rId31"/>
    <p:sldId id="427" r:id="rId32"/>
    <p:sldId id="438" r:id="rId33"/>
    <p:sldId id="441" r:id="rId34"/>
    <p:sldId id="442" r:id="rId35"/>
    <p:sldId id="444" r:id="rId36"/>
    <p:sldId id="445" r:id="rId37"/>
    <p:sldId id="446" r:id="rId38"/>
    <p:sldId id="295" r:id="rId39"/>
    <p:sldId id="460" r:id="rId40"/>
    <p:sldId id="461" r:id="rId41"/>
    <p:sldId id="463" r:id="rId42"/>
    <p:sldId id="443" r:id="rId43"/>
    <p:sldId id="462" r:id="rId44"/>
    <p:sldId id="261" r:id="rId45"/>
    <p:sldId id="256" r:id="rId46"/>
    <p:sldId id="458" r:id="rId47"/>
    <p:sldId id="280" r:id="rId48"/>
    <p:sldId id="281" r:id="rId49"/>
    <p:sldId id="273" r:id="rId50"/>
    <p:sldId id="279" r:id="rId51"/>
    <p:sldId id="272" r:id="rId52"/>
    <p:sldId id="274" r:id="rId53"/>
    <p:sldId id="277" r:id="rId54"/>
    <p:sldId id="278" r:id="rId55"/>
    <p:sldId id="459" r:id="rId56"/>
    <p:sldId id="268" r:id="rId57"/>
    <p:sldId id="270" r:id="rId58"/>
    <p:sldId id="275" r:id="rId59"/>
    <p:sldId id="282" r:id="rId60"/>
    <p:sldId id="283" r:id="rId61"/>
    <p:sldId id="389"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10" autoAdjust="0"/>
  </p:normalViewPr>
  <p:slideViewPr>
    <p:cSldViewPr snapToGrid="0">
      <p:cViewPr varScale="1">
        <p:scale>
          <a:sx n="65" d="100"/>
          <a:sy n="65" d="100"/>
        </p:scale>
        <p:origin x="912"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FA1D96-3344-47E2-816C-426195E95DF0}" type="doc">
      <dgm:prSet loTypeId="urn:microsoft.com/office/officeart/2005/8/layout/chevron1" loCatId="process" qsTypeId="urn:microsoft.com/office/officeart/2005/8/quickstyle/simple1" qsCatId="simple" csTypeId="urn:microsoft.com/office/officeart/2005/8/colors/accent1_2" csCatId="accent1" phldr="1"/>
      <dgm:spPr/>
    </dgm:pt>
    <dgm:pt modelId="{AB7BA68A-7E3B-47ED-AE96-C23AA633B02A}">
      <dgm:prSet phldrT="[Texto]"/>
      <dgm:spPr/>
      <dgm:t>
        <a:bodyPr/>
        <a:lstStyle/>
        <a:p>
          <a:r>
            <a:rPr lang="en-GB" noProof="0" dirty="0"/>
            <a:t>Year</a:t>
          </a:r>
          <a:r>
            <a:rPr lang="es-ES" dirty="0"/>
            <a:t> 1            </a:t>
          </a:r>
          <a:r>
            <a:rPr lang="es-ES" dirty="0" err="1"/>
            <a:t>Year</a:t>
          </a:r>
          <a:r>
            <a:rPr lang="es-ES" dirty="0"/>
            <a:t> 2           </a:t>
          </a:r>
          <a:r>
            <a:rPr lang="es-ES" dirty="0" err="1"/>
            <a:t>Year</a:t>
          </a:r>
          <a:r>
            <a:rPr lang="es-ES" dirty="0"/>
            <a:t> 3            </a:t>
          </a:r>
          <a:r>
            <a:rPr lang="es-ES" dirty="0" err="1"/>
            <a:t>Year</a:t>
          </a:r>
          <a:r>
            <a:rPr lang="es-ES" dirty="0"/>
            <a:t> 4     </a:t>
          </a:r>
        </a:p>
      </dgm:t>
    </dgm:pt>
    <dgm:pt modelId="{6A63BAF8-C8B9-481C-BDE5-F40B2CF19351}" type="parTrans" cxnId="{04456917-1C6D-4428-921A-C3C896DB6E8F}">
      <dgm:prSet/>
      <dgm:spPr/>
      <dgm:t>
        <a:bodyPr/>
        <a:lstStyle/>
        <a:p>
          <a:endParaRPr lang="es-ES"/>
        </a:p>
      </dgm:t>
    </dgm:pt>
    <dgm:pt modelId="{2D8D7D00-0C0C-448A-8E05-E3FEC2FD3619}" type="sibTrans" cxnId="{04456917-1C6D-4428-921A-C3C896DB6E8F}">
      <dgm:prSet/>
      <dgm:spPr/>
      <dgm:t>
        <a:bodyPr/>
        <a:lstStyle/>
        <a:p>
          <a:endParaRPr lang="es-ES"/>
        </a:p>
      </dgm:t>
    </dgm:pt>
    <dgm:pt modelId="{7191A707-31AE-40CF-899F-E630BDE65631}" type="pres">
      <dgm:prSet presAssocID="{D5FA1D96-3344-47E2-816C-426195E95DF0}" presName="Name0" presStyleCnt="0">
        <dgm:presLayoutVars>
          <dgm:dir/>
          <dgm:animLvl val="lvl"/>
          <dgm:resizeHandles val="exact"/>
        </dgm:presLayoutVars>
      </dgm:prSet>
      <dgm:spPr/>
    </dgm:pt>
    <dgm:pt modelId="{D1CD5A3F-1305-43E7-BFFA-7053FDCEF0DA}" type="pres">
      <dgm:prSet presAssocID="{AB7BA68A-7E3B-47ED-AE96-C23AA633B02A}" presName="parTxOnly" presStyleLbl="node1" presStyleIdx="0" presStyleCnt="1" custLinFactNeighborY="2469">
        <dgm:presLayoutVars>
          <dgm:chMax val="0"/>
          <dgm:chPref val="0"/>
          <dgm:bulletEnabled val="1"/>
        </dgm:presLayoutVars>
      </dgm:prSet>
      <dgm:spPr/>
      <dgm:t>
        <a:bodyPr/>
        <a:lstStyle/>
        <a:p>
          <a:endParaRPr lang="en-GB"/>
        </a:p>
      </dgm:t>
    </dgm:pt>
  </dgm:ptLst>
  <dgm:cxnLst>
    <dgm:cxn modelId="{6B292785-EA7E-4C1E-9AAA-E6DDCB7F6403}" type="presOf" srcId="{AB7BA68A-7E3B-47ED-AE96-C23AA633B02A}" destId="{D1CD5A3F-1305-43E7-BFFA-7053FDCEF0DA}" srcOrd="0" destOrd="0" presId="urn:microsoft.com/office/officeart/2005/8/layout/chevron1"/>
    <dgm:cxn modelId="{37D73F17-2887-487E-A6E9-2E728EA069FB}" type="presOf" srcId="{D5FA1D96-3344-47E2-816C-426195E95DF0}" destId="{7191A707-31AE-40CF-899F-E630BDE65631}" srcOrd="0" destOrd="0" presId="urn:microsoft.com/office/officeart/2005/8/layout/chevron1"/>
    <dgm:cxn modelId="{04456917-1C6D-4428-921A-C3C896DB6E8F}" srcId="{D5FA1D96-3344-47E2-816C-426195E95DF0}" destId="{AB7BA68A-7E3B-47ED-AE96-C23AA633B02A}" srcOrd="0" destOrd="0" parTransId="{6A63BAF8-C8B9-481C-BDE5-F40B2CF19351}" sibTransId="{2D8D7D00-0C0C-448A-8E05-E3FEC2FD3619}"/>
    <dgm:cxn modelId="{C9B2D2E6-90F2-4D29-9BD9-FB7B8E1294E0}" type="presParOf" srcId="{7191A707-31AE-40CF-899F-E630BDE65631}" destId="{D1CD5A3F-1305-43E7-BFFA-7053FDCEF0DA}"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91C032-8591-4F9F-BA22-443D8B9DBEF2}" type="datetimeFigureOut">
              <a:rPr lang="en-US" smtClean="0"/>
              <a:t>11/26/2018</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8E0D7-F8FE-4020-B0F2-815F83AEE8E6}" type="slidenum">
              <a:rPr lang="en-US" smtClean="0"/>
              <a:t>‹#›</a:t>
            </a:fld>
            <a:endParaRPr lang="en-US"/>
          </a:p>
        </p:txBody>
      </p:sp>
    </p:spTree>
    <p:extLst>
      <p:ext uri="{BB962C8B-B14F-4D97-AF65-F5344CB8AC3E}">
        <p14:creationId xmlns:p14="http://schemas.microsoft.com/office/powerpoint/2010/main" val="1770570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Integration, Pilot Implementation and assessment</a:t>
            </a:r>
            <a:endParaRPr lang="en-US" dirty="0">
              <a:solidFill>
                <a:schemeClr val="accent5">
                  <a:lumMod val="75000"/>
                </a:schemeClr>
              </a:solidFill>
            </a:endParaRPr>
          </a:p>
          <a:p>
            <a:endParaRPr lang="el-GR" dirty="0"/>
          </a:p>
        </p:txBody>
      </p:sp>
      <p:sp>
        <p:nvSpPr>
          <p:cNvPr id="4" name="Slide Number Placeholder 3"/>
          <p:cNvSpPr>
            <a:spLocks noGrp="1"/>
          </p:cNvSpPr>
          <p:nvPr>
            <p:ph type="sldNum" sz="quarter" idx="10"/>
          </p:nvPr>
        </p:nvSpPr>
        <p:spPr/>
        <p:txBody>
          <a:bodyPr/>
          <a:lstStyle/>
          <a:p>
            <a:fld id="{B0E8E0D7-F8FE-4020-B0F2-815F83AEE8E6}" type="slidenum">
              <a:rPr lang="en-US" smtClean="0"/>
              <a:t>1</a:t>
            </a:fld>
            <a:endParaRPr lang="en-US"/>
          </a:p>
        </p:txBody>
      </p:sp>
    </p:spTree>
    <p:extLst>
      <p:ext uri="{BB962C8B-B14F-4D97-AF65-F5344CB8AC3E}">
        <p14:creationId xmlns:p14="http://schemas.microsoft.com/office/powerpoint/2010/main" val="76679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Wingdings" panose="05000000000000000000" pitchFamily="2" charset="2"/>
              <a:buChar char="§"/>
            </a:pPr>
            <a:r>
              <a:rPr lang="en-GB" sz="1200" dirty="0"/>
              <a:t>The CE implementation must be supported by a CEBM to ensure that it is actually circular</a:t>
            </a:r>
          </a:p>
          <a:p>
            <a:pPr>
              <a:buFont typeface="Wingdings" panose="05000000000000000000" pitchFamily="2" charset="2"/>
              <a:buChar char="§"/>
            </a:pPr>
            <a:r>
              <a:rPr lang="en-GB" sz="1200" dirty="0"/>
              <a:t> We need to work with Modular Kit providers, end-users and other technology providers to define the achievable degree of circularity</a:t>
            </a:r>
          </a:p>
        </p:txBody>
      </p:sp>
      <p:sp>
        <p:nvSpPr>
          <p:cNvPr id="4" name="Marcador de número de diapositiva 3"/>
          <p:cNvSpPr>
            <a:spLocks noGrp="1"/>
          </p:cNvSpPr>
          <p:nvPr>
            <p:ph type="sldNum" sz="quarter" idx="5"/>
          </p:nvPr>
        </p:nvSpPr>
        <p:spPr/>
        <p:txBody>
          <a:bodyPr/>
          <a:lstStyle/>
          <a:p>
            <a:fld id="{B0E8E0D7-F8FE-4020-B0F2-815F83AEE8E6}" type="slidenum">
              <a:rPr lang="en-US" smtClean="0"/>
              <a:t>37</a:t>
            </a:fld>
            <a:endParaRPr lang="en-US"/>
          </a:p>
        </p:txBody>
      </p:sp>
    </p:spTree>
    <p:extLst>
      <p:ext uri="{BB962C8B-B14F-4D97-AF65-F5344CB8AC3E}">
        <p14:creationId xmlns:p14="http://schemas.microsoft.com/office/powerpoint/2010/main" val="1450895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Wingdings" panose="05000000000000000000" pitchFamily="2" charset="2"/>
              <a:buChar char="§"/>
            </a:pPr>
            <a:r>
              <a:rPr lang="en-GB" sz="1200" dirty="0"/>
              <a:t>The CE implementation must be supported by a CEBM to ensure that it is actually circular</a:t>
            </a:r>
          </a:p>
          <a:p>
            <a:pPr>
              <a:buFont typeface="Wingdings" panose="05000000000000000000" pitchFamily="2" charset="2"/>
              <a:buChar char="§"/>
            </a:pPr>
            <a:r>
              <a:rPr lang="en-GB" sz="1200" dirty="0"/>
              <a:t> We need to work with Modular Kit providers, end-users and other technology providers to define the achievable degree of circularity</a:t>
            </a:r>
          </a:p>
        </p:txBody>
      </p:sp>
      <p:sp>
        <p:nvSpPr>
          <p:cNvPr id="4" name="Marcador de número de diapositiva 3"/>
          <p:cNvSpPr>
            <a:spLocks noGrp="1"/>
          </p:cNvSpPr>
          <p:nvPr>
            <p:ph type="sldNum" sz="quarter" idx="5"/>
          </p:nvPr>
        </p:nvSpPr>
        <p:spPr/>
        <p:txBody>
          <a:bodyPr/>
          <a:lstStyle/>
          <a:p>
            <a:fld id="{B0E8E0D7-F8FE-4020-B0F2-815F83AEE8E6}" type="slidenum">
              <a:rPr lang="en-US" smtClean="0"/>
              <a:t>38</a:t>
            </a:fld>
            <a:endParaRPr lang="en-US"/>
          </a:p>
        </p:txBody>
      </p:sp>
    </p:spTree>
    <p:extLst>
      <p:ext uri="{BB962C8B-B14F-4D97-AF65-F5344CB8AC3E}">
        <p14:creationId xmlns:p14="http://schemas.microsoft.com/office/powerpoint/2010/main" val="11207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B0E8E0D7-F8FE-4020-B0F2-815F83AEE8E6}" type="slidenum">
              <a:rPr lang="en-US" smtClean="0"/>
              <a:t>3</a:t>
            </a:fld>
            <a:endParaRPr lang="en-US"/>
          </a:p>
        </p:txBody>
      </p:sp>
    </p:spTree>
    <p:extLst>
      <p:ext uri="{BB962C8B-B14F-4D97-AF65-F5344CB8AC3E}">
        <p14:creationId xmlns:p14="http://schemas.microsoft.com/office/powerpoint/2010/main" val="2522278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Integration, Pilot Implementation and assessment</a:t>
            </a:r>
            <a:endParaRPr lang="en-US" dirty="0">
              <a:solidFill>
                <a:schemeClr val="accent5">
                  <a:lumMod val="75000"/>
                </a:schemeClr>
              </a:solidFill>
            </a:endParaRPr>
          </a:p>
          <a:p>
            <a:endParaRPr lang="el-G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E8E0D7-F8FE-4020-B0F2-815F83AEE8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23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Integration, Pilot Implementation and assessment</a:t>
            </a:r>
            <a:endParaRPr lang="en-US" dirty="0">
              <a:solidFill>
                <a:schemeClr val="accent5">
                  <a:lumMod val="75000"/>
                </a:schemeClr>
              </a:solidFill>
            </a:endParaRPr>
          </a:p>
          <a:p>
            <a:endParaRPr lang="el-G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E8E0D7-F8FE-4020-B0F2-815F83AEE8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107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Integration, Pilot Implementation and assessment</a:t>
            </a:r>
            <a:endParaRPr lang="en-US" dirty="0">
              <a:solidFill>
                <a:schemeClr val="accent5">
                  <a:lumMod val="75000"/>
                </a:schemeClr>
              </a:solidFill>
            </a:endParaRPr>
          </a:p>
          <a:p>
            <a:endParaRPr lang="el-G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E8E0D7-F8FE-4020-B0F2-815F83AEE8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664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F434BDC-9794-4990-838B-FAF90560B6C3}" type="slidenum">
              <a:rPr lang="en-US" smtClean="0"/>
              <a:t>26</a:t>
            </a:fld>
            <a:endParaRPr lang="en-US"/>
          </a:p>
        </p:txBody>
      </p:sp>
    </p:spTree>
    <p:extLst>
      <p:ext uri="{BB962C8B-B14F-4D97-AF65-F5344CB8AC3E}">
        <p14:creationId xmlns:p14="http://schemas.microsoft.com/office/powerpoint/2010/main" val="276008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START</a:t>
            </a:r>
          </a:p>
          <a:p>
            <a:r>
              <a:rPr lang="en-US" dirty="0"/>
              <a:t>After the analysis of the current plug</a:t>
            </a:r>
            <a:r>
              <a:rPr lang="en-US" baseline="0" dirty="0"/>
              <a:t> n harvest </a:t>
            </a:r>
            <a:r>
              <a:rPr lang="en-US" dirty="0"/>
              <a:t>standardization context at European and international levels, the following conclusions may be drawn: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34BDC-9794-4990-838B-FAF90560B6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069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Integration, Pilot Implementation and assessment</a:t>
            </a:r>
            <a:endParaRPr lang="en-US" dirty="0">
              <a:solidFill>
                <a:schemeClr val="accent5">
                  <a:lumMod val="75000"/>
                </a:schemeClr>
              </a:solidFill>
            </a:endParaRPr>
          </a:p>
          <a:p>
            <a:endParaRPr lang="el-G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E8E0D7-F8FE-4020-B0F2-815F83AEE8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953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Wingdings" panose="05000000000000000000" pitchFamily="2" charset="2"/>
              <a:buChar char="§"/>
            </a:pPr>
            <a:r>
              <a:rPr lang="en-GB" sz="1200" dirty="0"/>
              <a:t>The CE implementation must be supported by a CEBM to ensure that it is actually circular</a:t>
            </a:r>
          </a:p>
          <a:p>
            <a:pPr>
              <a:buFont typeface="Wingdings" panose="05000000000000000000" pitchFamily="2" charset="2"/>
              <a:buChar char="§"/>
            </a:pPr>
            <a:r>
              <a:rPr lang="en-GB" sz="1200" dirty="0"/>
              <a:t> We need to work with Modular Kit providers, end-users and other technology providers to define the achievable degree of circularity</a:t>
            </a:r>
          </a:p>
        </p:txBody>
      </p:sp>
      <p:sp>
        <p:nvSpPr>
          <p:cNvPr id="4" name="Marcador de número de diapositiva 3"/>
          <p:cNvSpPr>
            <a:spLocks noGrp="1"/>
          </p:cNvSpPr>
          <p:nvPr>
            <p:ph type="sldNum" sz="quarter" idx="5"/>
          </p:nvPr>
        </p:nvSpPr>
        <p:spPr/>
        <p:txBody>
          <a:bodyPr/>
          <a:lstStyle/>
          <a:p>
            <a:fld id="{B0E8E0D7-F8FE-4020-B0F2-815F83AEE8E6}" type="slidenum">
              <a:rPr lang="en-US" smtClean="0"/>
              <a:t>36</a:t>
            </a:fld>
            <a:endParaRPr lang="en-US"/>
          </a:p>
        </p:txBody>
      </p:sp>
    </p:spTree>
    <p:extLst>
      <p:ext uri="{BB962C8B-B14F-4D97-AF65-F5344CB8AC3E}">
        <p14:creationId xmlns:p14="http://schemas.microsoft.com/office/powerpoint/2010/main" val="16227917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www.plug-n-harvest.eu/" TargetMode="External"/><Relationship Id="rId3" Type="http://schemas.openxmlformats.org/officeDocument/2006/relationships/hyperlink" Target="https://www.facebook.com/Plug.N.Harvest/" TargetMode="External"/><Relationship Id="rId7" Type="http://schemas.openxmlformats.org/officeDocument/2006/relationships/hyperlink" Target="https://www.linkedin.com/company/plug-n-harvest-h2020/" TargetMode="External"/><Relationship Id="rId12"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hyperlink" Target="https://www.youtube.com/channel/UCCud95Pz2JIXjh-s2wzPQeA" TargetMode="External"/><Relationship Id="rId5" Type="http://schemas.openxmlformats.org/officeDocument/2006/relationships/hyperlink" Target="https://twitter.com/Plug_N_Harvest" TargetMode="External"/><Relationship Id="rId15" Type="http://schemas.openxmlformats.org/officeDocument/2006/relationships/hyperlink" Target="http://www.plug-n-harvest.eu/index.php/contact-2/"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plus.google.com/109563437316398919262" TargetMode="External"/><Relationship Id="rId1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97280" y="758951"/>
            <a:ext cx="10058400" cy="2957997"/>
          </a:xfrm>
        </p:spPr>
        <p:txBody>
          <a:bodyPr anchor="b">
            <a:normAutofit/>
          </a:bodyPr>
          <a:lstStyle>
            <a:lvl1pPr algn="ctr">
              <a:lnSpc>
                <a:spcPct val="85000"/>
              </a:lnSpc>
              <a:defRPr sz="8000" spc="-50" baseline="0">
                <a:solidFill>
                  <a:schemeClr val="tx1">
                    <a:lumMod val="85000"/>
                    <a:lumOff val="15000"/>
                  </a:schemeClr>
                </a:solidFill>
              </a:defRPr>
            </a:lvl1pPr>
          </a:lstStyle>
          <a:p>
            <a:r>
              <a:rPr lang="en-US" dirty="0"/>
              <a:t>PROJECT TITLE</a:t>
            </a:r>
          </a:p>
        </p:txBody>
      </p:sp>
      <p:sp>
        <p:nvSpPr>
          <p:cNvPr id="3" name="Subtitle 2"/>
          <p:cNvSpPr>
            <a:spLocks noGrp="1"/>
          </p:cNvSpPr>
          <p:nvPr>
            <p:ph type="subTitle" idx="1" hasCustomPrompt="1"/>
          </p:nvPr>
        </p:nvSpPr>
        <p:spPr>
          <a:xfrm>
            <a:off x="1100051" y="4107180"/>
            <a:ext cx="10058400" cy="1645919"/>
          </a:xfrm>
        </p:spPr>
        <p:txBody>
          <a:bodyPr lIns="91440" rIns="91440">
            <a:normAutofit/>
          </a:bodyPr>
          <a:lstStyle>
            <a:lvl1pPr marL="0" indent="0" algn="l">
              <a:buNone/>
              <a:defRPr sz="2400" b="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WPX - Task X.X: Task or deliverable title HERE</a:t>
            </a:r>
          </a:p>
          <a:p>
            <a:r>
              <a:rPr lang="en-US" dirty="0"/>
              <a:t>ORGANIZATION: </a:t>
            </a:r>
            <a:r>
              <a:rPr lang="en-US" dirty="0" err="1"/>
              <a:t>ORGANIZATion</a:t>
            </a:r>
            <a:r>
              <a:rPr lang="en-US" dirty="0"/>
              <a:t> name/acronym</a:t>
            </a:r>
            <a:br>
              <a:rPr lang="en-US" dirty="0"/>
            </a:br>
            <a:r>
              <a:rPr lang="en-US" dirty="0"/>
              <a:t>PRESENTER(S): presenters names</a:t>
            </a:r>
            <a:br>
              <a:rPr lang="en-US" dirty="0"/>
            </a:br>
            <a:r>
              <a:rPr lang="en-US" dirty="0"/>
              <a:t>MEETING: TYPE AND LOCATION OF THE MEETING</a:t>
            </a:r>
          </a:p>
        </p:txBody>
      </p:sp>
      <p:sp>
        <p:nvSpPr>
          <p:cNvPr id="4" name="Date Placeholder 3"/>
          <p:cNvSpPr>
            <a:spLocks noGrp="1"/>
          </p:cNvSpPr>
          <p:nvPr>
            <p:ph type="dt" sz="half" idx="10"/>
          </p:nvPr>
        </p:nvSpPr>
        <p:spPr>
          <a:xfrm>
            <a:off x="1859292" y="6459785"/>
            <a:ext cx="1710260" cy="365125"/>
          </a:xfrm>
        </p:spPr>
        <p:txBody>
          <a:bodyPr/>
          <a:lstStyle/>
          <a:p>
            <a:fld id="{40F4E886-7301-4474-86BD-9B5B4C643F56}" type="datetime1">
              <a:rPr lang="en-US" smtClean="0"/>
              <a:t>11/26/2018</a:t>
            </a:fld>
            <a:endParaRPr lang="en-US"/>
          </a:p>
        </p:txBody>
      </p:sp>
      <p:sp>
        <p:nvSpPr>
          <p:cNvPr id="5" name="Footer Placeholder 4"/>
          <p:cNvSpPr>
            <a:spLocks noGrp="1"/>
          </p:cNvSpPr>
          <p:nvPr>
            <p:ph type="ftr" sz="quarter" idx="11"/>
          </p:nvPr>
        </p:nvSpPr>
        <p:spPr/>
        <p:txBody>
          <a:bodyPr/>
          <a:lstStyle/>
          <a:p>
            <a:r>
              <a:rPr lang="en-US" dirty="0"/>
              <a:t>PLUG-N-HARVEST</a:t>
            </a:r>
            <a:br>
              <a:rPr lang="en-US" dirty="0"/>
            </a:br>
            <a:r>
              <a:rPr lang="en-US" dirty="0"/>
              <a:t>ID: 768735 - H2020-EU.2.1.5.2.</a:t>
            </a:r>
          </a:p>
        </p:txBody>
      </p:sp>
      <p:sp>
        <p:nvSpPr>
          <p:cNvPr id="6" name="Slide Number Placeholder 5"/>
          <p:cNvSpPr>
            <a:spLocks noGrp="1"/>
          </p:cNvSpPr>
          <p:nvPr>
            <p:ph type="sldNum" sz="quarter" idx="12"/>
          </p:nvPr>
        </p:nvSpPr>
        <p:spPr>
          <a:xfrm>
            <a:off x="8625622" y="6459785"/>
            <a:ext cx="1087438" cy="365125"/>
          </a:xfrm>
        </p:spPr>
        <p:txBody>
          <a:bodyPr/>
          <a:lstStyle/>
          <a:p>
            <a:fld id="{76F34D8A-136C-4FA7-8325-F06DF2D5CB3D}" type="slidenum">
              <a:rPr lang="en-US" smtClean="0"/>
              <a:t>‹#›</a:t>
            </a:fld>
            <a:endParaRPr lang="en-US" dirty="0"/>
          </a:p>
        </p:txBody>
      </p:sp>
      <p:pic>
        <p:nvPicPr>
          <p:cNvPr id="11" name="Εικόνα 10">
            <a:extLst>
              <a:ext uri="{FF2B5EF4-FFF2-40B4-BE49-F238E27FC236}">
                <a16:creationId xmlns:a16="http://schemas.microsoft.com/office/drawing/2014/main" xmlns="" id="{062D54C6-0708-49C1-8E90-66C8A0701C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482" y="0"/>
            <a:ext cx="1580517" cy="1519257"/>
          </a:xfrm>
          <a:prstGeom prst="rect">
            <a:avLst/>
          </a:prstGeom>
        </p:spPr>
      </p:pic>
      <p:pic>
        <p:nvPicPr>
          <p:cNvPr id="16" name="Εικόνα 15">
            <a:extLst>
              <a:ext uri="{FF2B5EF4-FFF2-40B4-BE49-F238E27FC236}">
                <a16:creationId xmlns:a16="http://schemas.microsoft.com/office/drawing/2014/main" xmlns="" id="{5F8247B2-F9B4-41A4-92EC-65CB221390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3904" y="187221"/>
            <a:ext cx="1440872" cy="960582"/>
          </a:xfrm>
          <a:prstGeom prst="rect">
            <a:avLst/>
          </a:prstGeom>
        </p:spPr>
      </p:pic>
      <p:grpSp>
        <p:nvGrpSpPr>
          <p:cNvPr id="24" name="Ομάδα 23">
            <a:extLst>
              <a:ext uri="{FF2B5EF4-FFF2-40B4-BE49-F238E27FC236}">
                <a16:creationId xmlns:a16="http://schemas.microsoft.com/office/drawing/2014/main" xmlns="" id="{B1077E51-D833-444F-8F9A-ECFCB822172D}"/>
              </a:ext>
            </a:extLst>
          </p:cNvPr>
          <p:cNvGrpSpPr/>
          <p:nvPr userDrawn="1"/>
        </p:nvGrpSpPr>
        <p:grpSpPr>
          <a:xfrm>
            <a:off x="293904" y="2240280"/>
            <a:ext cx="7009754" cy="3572554"/>
            <a:chOff x="293904" y="2240280"/>
            <a:chExt cx="7009754" cy="3572554"/>
          </a:xfrm>
        </p:grpSpPr>
        <p:cxnSp>
          <p:nvCxnSpPr>
            <p:cNvPr id="9" name="Straight Connector 8"/>
            <p:cNvCxnSpPr>
              <a:cxnSpLocks/>
            </p:cNvCxnSpPr>
            <p:nvPr/>
          </p:nvCxnSpPr>
          <p:spPr>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8" name="Straight Connector 8">
              <a:extLst>
                <a:ext uri="{FF2B5EF4-FFF2-40B4-BE49-F238E27FC236}">
                  <a16:creationId xmlns:a16="http://schemas.microsoft.com/office/drawing/2014/main" xmlns="" id="{E89A774E-3AA7-48C0-A869-6155FBDA0D30}"/>
                </a:ext>
              </a:extLst>
            </p:cNvPr>
            <p:cNvCxnSpPr>
              <a:cxnSpLocks/>
            </p:cNvCxnSpPr>
            <p:nvPr userDrawn="1"/>
          </p:nvCxnSpPr>
          <p:spPr>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8">
              <a:extLst>
                <a:ext uri="{FF2B5EF4-FFF2-40B4-BE49-F238E27FC236}">
                  <a16:creationId xmlns:a16="http://schemas.microsoft.com/office/drawing/2014/main" xmlns="" id="{31CD710B-C000-4BC0-95DE-E420B42FFB0D}"/>
                </a:ext>
              </a:extLst>
            </p:cNvPr>
            <p:cNvCxnSpPr>
              <a:cxnSpLocks/>
            </p:cNvCxnSpPr>
            <p:nvPr userDrawn="1"/>
          </p:nvCxnSpPr>
          <p:spPr>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8">
              <a:extLst>
                <a:ext uri="{FF2B5EF4-FFF2-40B4-BE49-F238E27FC236}">
                  <a16:creationId xmlns:a16="http://schemas.microsoft.com/office/drawing/2014/main" xmlns="" id="{434D3471-EABD-48E5-9E38-05D6FB41BDEC}"/>
                </a:ext>
              </a:extLst>
            </p:cNvPr>
            <p:cNvCxnSpPr>
              <a:cxnSpLocks/>
            </p:cNvCxnSpPr>
            <p:nvPr userDrawn="1"/>
          </p:nvCxnSpPr>
          <p:spPr>
            <a:xfrm>
              <a:off x="293904" y="399288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Ομάδα 18">
            <a:extLst>
              <a:ext uri="{FF2B5EF4-FFF2-40B4-BE49-F238E27FC236}">
                <a16:creationId xmlns:a16="http://schemas.microsoft.com/office/drawing/2014/main" xmlns="" id="{E426D7DF-322D-4C32-8367-7D2ECAA5E7D2}"/>
              </a:ext>
            </a:extLst>
          </p:cNvPr>
          <p:cNvGrpSpPr/>
          <p:nvPr userDrawn="1"/>
        </p:nvGrpSpPr>
        <p:grpSpPr>
          <a:xfrm>
            <a:off x="-3" y="5995713"/>
            <a:ext cx="12192003" cy="195824"/>
            <a:chOff x="-3" y="5947506"/>
            <a:chExt cx="12192003" cy="195824"/>
          </a:xfrm>
        </p:grpSpPr>
        <p:sp>
          <p:nvSpPr>
            <p:cNvPr id="20" name="Rectangle 7">
              <a:extLst>
                <a:ext uri="{FF2B5EF4-FFF2-40B4-BE49-F238E27FC236}">
                  <a16:creationId xmlns:a16="http://schemas.microsoft.com/office/drawing/2014/main" xmlns="" id="{D343923A-53F8-490B-8309-F3D82466784A}"/>
                </a:ext>
              </a:extLst>
            </p:cNvPr>
            <p:cNvSpPr/>
            <p:nvPr userDrawn="1"/>
          </p:nvSpPr>
          <p:spPr>
            <a:xfrm>
              <a:off x="-3" y="6081273"/>
              <a:ext cx="12192002" cy="62057"/>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21" name="Rectangle 7">
              <a:extLst>
                <a:ext uri="{FF2B5EF4-FFF2-40B4-BE49-F238E27FC236}">
                  <a16:creationId xmlns:a16="http://schemas.microsoft.com/office/drawing/2014/main" xmlns="" id="{50390A1A-8D46-4BDB-9F90-0B900E264D96}"/>
                </a:ext>
              </a:extLst>
            </p:cNvPr>
            <p:cNvSpPr/>
            <p:nvPr userDrawn="1"/>
          </p:nvSpPr>
          <p:spPr>
            <a:xfrm>
              <a:off x="3175" y="6012600"/>
              <a:ext cx="12188825" cy="6400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7" name="Rectangle 7">
              <a:extLst>
                <a:ext uri="{FF2B5EF4-FFF2-40B4-BE49-F238E27FC236}">
                  <a16:creationId xmlns:a16="http://schemas.microsoft.com/office/drawing/2014/main" xmlns="" id="{9ED04F5D-513F-4679-A122-E350071F5D1C}"/>
                </a:ext>
              </a:extLst>
            </p:cNvPr>
            <p:cNvSpPr/>
            <p:nvPr/>
          </p:nvSpPr>
          <p:spPr>
            <a:xfrm>
              <a:off x="-3" y="5947506"/>
              <a:ext cx="12192002" cy="620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grpSp>
    </p:spTree>
    <p:extLst>
      <p:ext uri="{BB962C8B-B14F-4D97-AF65-F5344CB8AC3E}">
        <p14:creationId xmlns:p14="http://schemas.microsoft.com/office/powerpoint/2010/main" val="3698585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MAIN TITLE</a:t>
            </a:r>
          </a:p>
        </p:txBody>
      </p:sp>
      <p:sp>
        <p:nvSpPr>
          <p:cNvPr id="3" name="Vertical Text Placeholder 2"/>
          <p:cNvSpPr>
            <a:spLocks noGrp="1"/>
          </p:cNvSpPr>
          <p:nvPr>
            <p:ph type="body" orient="vert" idx="1" hasCustomPrompt="1"/>
          </p:nvPr>
        </p:nvSpPr>
        <p:spPr/>
        <p:txBody>
          <a:bodyPr vert="eaVert" lIns="45720" tIns="0" rIns="45720" bIns="0"/>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4" name="Date Placeholder 3"/>
          <p:cNvSpPr>
            <a:spLocks noGrp="1"/>
          </p:cNvSpPr>
          <p:nvPr>
            <p:ph type="dt" sz="half" idx="10"/>
          </p:nvPr>
        </p:nvSpPr>
        <p:spPr/>
        <p:txBody>
          <a:bodyPr/>
          <a:lstStyle/>
          <a:p>
            <a:fld id="{CCDB0B1E-DEAE-4CBE-A42B-AFEABF2D80C4}" type="datetime1">
              <a:rPr lang="en-US" smtClean="0"/>
              <a:t>11/26/2018</a:t>
            </a:fld>
            <a:endParaRPr lang="en-US"/>
          </a:p>
        </p:txBody>
      </p:sp>
      <p:sp>
        <p:nvSpPr>
          <p:cNvPr id="5" name="Footer Placeholder 4"/>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6" name="Slide Number Placeholder 5"/>
          <p:cNvSpPr>
            <a:spLocks noGrp="1"/>
          </p:cNvSpPr>
          <p:nvPr>
            <p:ph type="sldNum" sz="quarter" idx="12"/>
          </p:nvPr>
        </p:nvSpPr>
        <p:spPr/>
        <p:txBody>
          <a:bodyPr/>
          <a:lstStyle/>
          <a:p>
            <a:fld id="{76F34D8A-136C-4FA7-8325-F06DF2D5CB3D}" type="slidenum">
              <a:rPr lang="en-US" smtClean="0"/>
              <a:t>‹#›</a:t>
            </a:fld>
            <a:endParaRPr lang="en-US"/>
          </a:p>
        </p:txBody>
      </p:sp>
    </p:spTree>
    <p:extLst>
      <p:ext uri="{BB962C8B-B14F-4D97-AF65-F5344CB8AC3E}">
        <p14:creationId xmlns:p14="http://schemas.microsoft.com/office/powerpoint/2010/main" val="190096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grpSp>
        <p:nvGrpSpPr>
          <p:cNvPr id="19" name="Ομάδα 18">
            <a:extLst>
              <a:ext uri="{FF2B5EF4-FFF2-40B4-BE49-F238E27FC236}">
                <a16:creationId xmlns:a16="http://schemas.microsoft.com/office/drawing/2014/main" xmlns="" id="{A15C9D72-037B-41FD-81C7-E1D78679537D}"/>
              </a:ext>
            </a:extLst>
          </p:cNvPr>
          <p:cNvGrpSpPr/>
          <p:nvPr userDrawn="1"/>
        </p:nvGrpSpPr>
        <p:grpSpPr>
          <a:xfrm>
            <a:off x="-3" y="5947506"/>
            <a:ext cx="12192003" cy="195824"/>
            <a:chOff x="-3" y="5947506"/>
            <a:chExt cx="12192003" cy="195824"/>
          </a:xfrm>
        </p:grpSpPr>
        <p:sp>
          <p:nvSpPr>
            <p:cNvPr id="20" name="Rectangle 7">
              <a:extLst>
                <a:ext uri="{FF2B5EF4-FFF2-40B4-BE49-F238E27FC236}">
                  <a16:creationId xmlns:a16="http://schemas.microsoft.com/office/drawing/2014/main" xmlns="" id="{3B75D703-A31E-4336-8AAF-9F15FEF0E56A}"/>
                </a:ext>
              </a:extLst>
            </p:cNvPr>
            <p:cNvSpPr/>
            <p:nvPr userDrawn="1"/>
          </p:nvSpPr>
          <p:spPr>
            <a:xfrm>
              <a:off x="-3" y="6081273"/>
              <a:ext cx="12192002" cy="62057"/>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21" name="Rectangle 7">
              <a:extLst>
                <a:ext uri="{FF2B5EF4-FFF2-40B4-BE49-F238E27FC236}">
                  <a16:creationId xmlns:a16="http://schemas.microsoft.com/office/drawing/2014/main" xmlns="" id="{BEF65BCD-F79A-46B4-97C7-D220305AA624}"/>
                </a:ext>
              </a:extLst>
            </p:cNvPr>
            <p:cNvSpPr/>
            <p:nvPr userDrawn="1"/>
          </p:nvSpPr>
          <p:spPr>
            <a:xfrm>
              <a:off x="3175" y="6012600"/>
              <a:ext cx="12188825" cy="6400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2" name="Rectangle 7">
              <a:extLst>
                <a:ext uri="{FF2B5EF4-FFF2-40B4-BE49-F238E27FC236}">
                  <a16:creationId xmlns:a16="http://schemas.microsoft.com/office/drawing/2014/main" xmlns="" id="{353E837A-2174-444B-83A0-E17846E7DC2B}"/>
                </a:ext>
              </a:extLst>
            </p:cNvPr>
            <p:cNvSpPr/>
            <p:nvPr/>
          </p:nvSpPr>
          <p:spPr>
            <a:xfrm>
              <a:off x="-3" y="5947506"/>
              <a:ext cx="12192002" cy="620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grpSp>
      <p:sp>
        <p:nvSpPr>
          <p:cNvPr id="2" name="Vertical Title 1"/>
          <p:cNvSpPr>
            <a:spLocks noGrp="1"/>
          </p:cNvSpPr>
          <p:nvPr>
            <p:ph type="title" orient="vert" hasCustomPrompt="1"/>
          </p:nvPr>
        </p:nvSpPr>
        <p:spPr>
          <a:xfrm>
            <a:off x="8724900" y="412302"/>
            <a:ext cx="2628900" cy="5759898"/>
          </a:xfrm>
        </p:spPr>
        <p:txBody>
          <a:bodyPr vert="eaVert"/>
          <a:lstStyle>
            <a:lvl1pPr>
              <a:defRPr/>
            </a:lvl1pPr>
          </a:lstStyle>
          <a:p>
            <a:r>
              <a:rPr lang="en-US" dirty="0"/>
              <a:t>MAIN TITLE</a:t>
            </a:r>
          </a:p>
        </p:txBody>
      </p:sp>
      <p:sp>
        <p:nvSpPr>
          <p:cNvPr id="3" name="Vertical Text Placeholder 2"/>
          <p:cNvSpPr>
            <a:spLocks noGrp="1"/>
          </p:cNvSpPr>
          <p:nvPr>
            <p:ph type="body" orient="vert" idx="1" hasCustomPrompt="1"/>
          </p:nvPr>
        </p:nvSpPr>
        <p:spPr>
          <a:xfrm>
            <a:off x="838200" y="412302"/>
            <a:ext cx="7734300" cy="5759898"/>
          </a:xfrm>
        </p:spPr>
        <p:txBody>
          <a:bodyPr vert="eaVert" lIns="45720" tIns="0" rIns="45720" bIns="0"/>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4" name="Date Placeholder 3"/>
          <p:cNvSpPr>
            <a:spLocks noGrp="1"/>
          </p:cNvSpPr>
          <p:nvPr>
            <p:ph type="dt" sz="half" idx="10"/>
          </p:nvPr>
        </p:nvSpPr>
        <p:spPr/>
        <p:txBody>
          <a:bodyPr/>
          <a:lstStyle/>
          <a:p>
            <a:fld id="{49CF32DC-8BE5-4FBE-BEC8-3CF6B3B972B5}" type="datetime1">
              <a:rPr lang="en-US" smtClean="0"/>
              <a:t>11/26/2018</a:t>
            </a:fld>
            <a:endParaRPr lang="en-US"/>
          </a:p>
        </p:txBody>
      </p:sp>
      <p:sp>
        <p:nvSpPr>
          <p:cNvPr id="5" name="Footer Placeholder 4"/>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6" name="Slide Number Placeholder 5"/>
          <p:cNvSpPr>
            <a:spLocks noGrp="1"/>
          </p:cNvSpPr>
          <p:nvPr>
            <p:ph type="sldNum" sz="quarter" idx="12"/>
          </p:nvPr>
        </p:nvSpPr>
        <p:spPr/>
        <p:txBody>
          <a:bodyPr/>
          <a:lstStyle/>
          <a:p>
            <a:fld id="{76F34D8A-136C-4FA7-8325-F06DF2D5CB3D}" type="slidenum">
              <a:rPr lang="en-US" smtClean="0"/>
              <a:t>‹#›</a:t>
            </a:fld>
            <a:endParaRPr lang="en-US"/>
          </a:p>
        </p:txBody>
      </p:sp>
      <p:pic>
        <p:nvPicPr>
          <p:cNvPr id="10" name="Εικόνα 9">
            <a:extLst>
              <a:ext uri="{FF2B5EF4-FFF2-40B4-BE49-F238E27FC236}">
                <a16:creationId xmlns:a16="http://schemas.microsoft.com/office/drawing/2014/main" xmlns="" id="{8FDD8FD8-32AF-478D-BC06-892FF8B462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71772" y="5764975"/>
            <a:ext cx="1072004" cy="714670"/>
          </a:xfrm>
          <a:prstGeom prst="rect">
            <a:avLst/>
          </a:prstGeom>
        </p:spPr>
      </p:pic>
      <p:pic>
        <p:nvPicPr>
          <p:cNvPr id="14" name="Εικόνα 13">
            <a:extLst>
              <a:ext uri="{FF2B5EF4-FFF2-40B4-BE49-F238E27FC236}">
                <a16:creationId xmlns:a16="http://schemas.microsoft.com/office/drawing/2014/main" xmlns="" id="{C8E54492-3E5A-49E9-8914-E7CC6B0CBE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11061529" y="5766132"/>
            <a:ext cx="1133648" cy="1089708"/>
          </a:xfrm>
          <a:prstGeom prst="rect">
            <a:avLst/>
          </a:prstGeom>
        </p:spPr>
      </p:pic>
    </p:spTree>
    <p:extLst>
      <p:ext uri="{BB962C8B-B14F-4D97-AF65-F5344CB8AC3E}">
        <p14:creationId xmlns:p14="http://schemas.microsoft.com/office/powerpoint/2010/main" val="2781164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userDrawn="1">
  <p:cSld name="Slide: Empty">
    <p:spTree>
      <p:nvGrpSpPr>
        <p:cNvPr id="1" name=""/>
        <p:cNvGrpSpPr/>
        <p:nvPr/>
      </p:nvGrpSpPr>
      <p:grpSpPr bwMode="auto">
        <a:xfrm>
          <a:off x="0" y="0"/>
          <a:ext cx="0" cy="0"/>
          <a:chOff x="0" y="0"/>
          <a:chExt cx="0" cy="0"/>
        </a:xfrm>
      </p:grpSpPr>
      <p:grpSp>
        <p:nvGrpSpPr>
          <p:cNvPr id="13" name="Ομάδα 18">
            <a:extLst>
              <a:ext uri="{FF2B5EF4-FFF2-40B4-BE49-F238E27FC236}">
                <a16:creationId xmlns:a16="http://schemas.microsoft.com/office/drawing/2014/main" xmlns="" id="{7AF76615-0713-4DE2-83D8-3FED1D1A2EFE}"/>
              </a:ext>
            </a:extLst>
          </p:cNvPr>
          <p:cNvGrpSpPr/>
          <p:nvPr userDrawn="1"/>
        </p:nvGrpSpPr>
        <p:grpSpPr bwMode="auto">
          <a:xfrm>
            <a:off x="-3" y="5995713"/>
            <a:ext cx="12192003" cy="195824"/>
            <a:chOff x="-3" y="5947505"/>
            <a:chExt cx="12192003" cy="195824"/>
          </a:xfrm>
        </p:grpSpPr>
        <p:sp>
          <p:nvSpPr>
            <p:cNvPr id="14" name="Rectangle 7">
              <a:extLst>
                <a:ext uri="{FF2B5EF4-FFF2-40B4-BE49-F238E27FC236}">
                  <a16:creationId xmlns:a16="http://schemas.microsoft.com/office/drawing/2014/main" xmlns="" id="{7253D6CB-81E2-4915-98B8-914744CE8139}"/>
                </a:ext>
              </a:extLst>
            </p:cNvPr>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5" name="Rectangle 7">
              <a:extLst>
                <a:ext uri="{FF2B5EF4-FFF2-40B4-BE49-F238E27FC236}">
                  <a16:creationId xmlns:a16="http://schemas.microsoft.com/office/drawing/2014/main" xmlns="" id="{269E5B3D-730D-443F-8A80-CD7EC63580B0}"/>
                </a:ext>
              </a:extLst>
            </p:cNvPr>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6" name="Rectangle 7">
              <a:extLst>
                <a:ext uri="{FF2B5EF4-FFF2-40B4-BE49-F238E27FC236}">
                  <a16:creationId xmlns:a16="http://schemas.microsoft.com/office/drawing/2014/main" xmlns="" id="{E0271D1D-453C-4E94-AF36-51AF45CE68CD}"/>
                </a:ext>
              </a:extLst>
            </p:cNvPr>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sp>
        <p:nvSpPr>
          <p:cNvPr id="4" name="Date Placeholder 6"/>
          <p:cNvSpPr>
            <a:spLocks noGrp="1"/>
          </p:cNvSpPr>
          <p:nvPr>
            <p:ph type="dt" sz="half" idx="10"/>
          </p:nvPr>
        </p:nvSpPr>
        <p:spPr bwMode="auto"/>
        <p:txBody>
          <a:bodyPr/>
          <a:lstStyle/>
          <a:p>
            <a:pPr>
              <a:defRPr/>
            </a:pPr>
            <a:r>
              <a:rPr lang="de-DE"/>
              <a:t>08.08.2018</a:t>
            </a:r>
            <a:endParaRPr lang="en-US"/>
          </a:p>
        </p:txBody>
      </p:sp>
      <p:sp>
        <p:nvSpPr>
          <p:cNvPr id="5" name="Footer Placeholder 7"/>
          <p:cNvSpPr>
            <a:spLocks noGrp="1"/>
          </p:cNvSpPr>
          <p:nvPr>
            <p:ph type="ftr" sz="quarter" idx="11"/>
          </p:nvPr>
        </p:nvSpPr>
        <p:spPr bwMode="auto"/>
        <p:txBody>
          <a:bodyPr/>
          <a:lstStyle>
            <a:lvl1pPr>
              <a:defRPr>
                <a:solidFill>
                  <a:srgbClr val="FFFFFF"/>
                </a:solidFill>
              </a:defRPr>
            </a:lvl1pPr>
          </a:lstStyle>
          <a:p>
            <a:pPr>
              <a:defRPr/>
            </a:pPr>
            <a:r>
              <a:rPr lang="pt-BR">
                <a:solidFill>
                  <a:schemeClr val="tx1"/>
                </a:solidFill>
              </a:rPr>
              <a:t>PLUG-N-HARVEST</a:t>
            </a:r>
            <a:br>
              <a:rPr lang="pt-BR">
                <a:solidFill>
                  <a:schemeClr val="tx1"/>
                </a:solidFill>
              </a:rPr>
            </a:br>
            <a:r>
              <a:rPr lang="pt-BR">
                <a:solidFill>
                  <a:schemeClr val="tx1"/>
                </a:solidFill>
              </a:rPr>
              <a:t>ID: 768735 - H2020-EU.2.1.5.2.</a:t>
            </a:r>
            <a:endParaRPr/>
          </a:p>
        </p:txBody>
      </p:sp>
      <p:sp>
        <p:nvSpPr>
          <p:cNvPr id="6" name="Slide Number Placeholder 8"/>
          <p:cNvSpPr>
            <a:spLocks noGrp="1"/>
          </p:cNvSpPr>
          <p:nvPr>
            <p:ph type="sldNum" sz="quarter" idx="12"/>
          </p:nvPr>
        </p:nvSpPr>
        <p:spPr bwMode="auto"/>
        <p:txBody>
          <a:bodyPr/>
          <a:lstStyle/>
          <a:p>
            <a:pPr>
              <a:defRPr/>
            </a:pPr>
            <a:fld id="{76F34D8A-136C-4FA7-8325-F06DF2D5CB3D}" type="slidenum">
              <a:t>‹#›</a:t>
            </a:fld>
            <a:endParaRPr lang="en-US"/>
          </a:p>
        </p:txBody>
      </p:sp>
      <p:pic>
        <p:nvPicPr>
          <p:cNvPr id="7" name="Εικόνα 10"/>
          <p:cNvPicPr>
            <a:picLocks noChangeAspect="1"/>
          </p:cNvPicPr>
          <p:nvPr userDrawn="1"/>
        </p:nvPicPr>
        <p:blipFill>
          <a:blip r:embed="rId2"/>
          <a:stretch/>
        </p:blipFill>
        <p:spPr bwMode="auto">
          <a:xfrm>
            <a:off x="320888" y="6143330"/>
            <a:ext cx="1072004" cy="714670"/>
          </a:xfrm>
          <a:prstGeom prst="rect">
            <a:avLst/>
          </a:prstGeom>
        </p:spPr>
      </p:pic>
      <p:pic>
        <p:nvPicPr>
          <p:cNvPr id="12" name="Εικόνα 9"/>
          <p:cNvPicPr>
            <a:picLocks noChangeAspect="1"/>
          </p:cNvPicPr>
          <p:nvPr userDrawn="1"/>
        </p:nvPicPr>
        <p:blipFill>
          <a:blip r:embed="rId3"/>
          <a:stretch/>
        </p:blipFill>
        <p:spPr bwMode="auto">
          <a:xfrm>
            <a:off x="11061529" y="5766132"/>
            <a:ext cx="1133648" cy="1089708"/>
          </a:xfrm>
          <a:prstGeom prst="rect">
            <a:avLst/>
          </a:prstGeom>
        </p:spPr>
      </p:pic>
    </p:spTree>
    <p:extLst>
      <p:ext uri="{BB962C8B-B14F-4D97-AF65-F5344CB8AC3E}">
        <p14:creationId xmlns:p14="http://schemas.microsoft.com/office/powerpoint/2010/main" val="907626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Slide: Common Text">
    <p:spTree>
      <p:nvGrpSpPr>
        <p:cNvPr id="1" name=""/>
        <p:cNvGrpSpPr/>
        <p:nvPr/>
      </p:nvGrpSpPr>
      <p:grpSpPr bwMode="auto">
        <a:xfrm>
          <a:off x="0" y="0"/>
          <a:ext cx="0" cy="0"/>
          <a:chOff x="0" y="0"/>
          <a:chExt cx="0" cy="0"/>
        </a:xfrm>
      </p:grpSpPr>
      <p:sp>
        <p:nvSpPr>
          <p:cNvPr id="4" name="Content Placeholder 2"/>
          <p:cNvSpPr>
            <a:spLocks noGrp="1"/>
          </p:cNvSpPr>
          <p:nvPr>
            <p:ph idx="1" hasCustomPrompt="1"/>
          </p:nvPr>
        </p:nvSpPr>
        <p:spPr bwMode="auto">
          <a:xfrm>
            <a:off x="695400" y="1556792"/>
            <a:ext cx="10801200" cy="431230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5" name="Θέση ημερομηνίας 1"/>
          <p:cNvSpPr>
            <a:spLocks noGrp="1"/>
          </p:cNvSpPr>
          <p:nvPr>
            <p:ph type="dt" sz="half" idx="10"/>
          </p:nvPr>
        </p:nvSpPr>
        <p:spPr bwMode="auto"/>
        <p:txBody>
          <a:bodyPr/>
          <a:lstStyle/>
          <a:p>
            <a:pPr>
              <a:defRPr/>
            </a:pPr>
            <a:fld id="{7FC9F940-3752-4988-A080-ACBD9960BA4B}" type="datetime1">
              <a:t>11/26/2018</a:t>
            </a:fld>
            <a:endParaRPr lang="en-US"/>
          </a:p>
        </p:txBody>
      </p:sp>
      <p:sp>
        <p:nvSpPr>
          <p:cNvPr id="6" name="Θέση υποσέλιδου 6"/>
          <p:cNvSpPr>
            <a:spLocks noGrp="1"/>
          </p:cNvSpPr>
          <p:nvPr>
            <p:ph type="ftr" sz="quarter" idx="11"/>
          </p:nvPr>
        </p:nvSpPr>
        <p:spPr bwMode="auto"/>
        <p:txBody>
          <a:bodyPr/>
          <a:lstStyle/>
          <a:p>
            <a:pPr>
              <a:defRPr/>
            </a:pPr>
            <a:r>
              <a:rPr lang="en-US"/>
              <a:t>PLUG-N-HARVEST</a:t>
            </a:r>
            <a:br>
              <a:rPr lang="en-US"/>
            </a:br>
            <a:r>
              <a:rPr lang="en-US"/>
              <a:t>ID: 768735 - H2020-EU.2.1.5.2.</a:t>
            </a:r>
            <a:endParaRPr/>
          </a:p>
        </p:txBody>
      </p:sp>
      <p:sp>
        <p:nvSpPr>
          <p:cNvPr id="7" name="Θέση αριθμού διαφάνειας 7"/>
          <p:cNvSpPr>
            <a:spLocks noGrp="1"/>
          </p:cNvSpPr>
          <p:nvPr>
            <p:ph type="sldNum" sz="quarter" idx="12"/>
          </p:nvPr>
        </p:nvSpPr>
        <p:spPr bwMode="auto"/>
        <p:txBody>
          <a:bodyPr/>
          <a:lstStyle/>
          <a:p>
            <a:pPr>
              <a:defRPr/>
            </a:pPr>
            <a:fld id="{76F34D8A-136C-4FA7-8325-F06DF2D5CB3D}" type="slidenum">
              <a:t>‹#›</a:t>
            </a:fld>
            <a:endParaRPr lang="en-US"/>
          </a:p>
        </p:txBody>
      </p:sp>
      <p:sp>
        <p:nvSpPr>
          <p:cNvPr id="8" name="Title Placeholder 1"/>
          <p:cNvSpPr>
            <a:spLocks noGrp="1"/>
          </p:cNvSpPr>
          <p:nvPr>
            <p:ph type="title"/>
          </p:nvPr>
        </p:nvSpPr>
        <p:spPr bwMode="auto">
          <a:xfrm>
            <a:off x="695400" y="286603"/>
            <a:ext cx="10801200" cy="982157"/>
          </a:xfrm>
          <a:prstGeom prst="rect">
            <a:avLst/>
          </a:prstGeom>
        </p:spPr>
        <p:txBody>
          <a:bodyPr vert="horz" lIns="91440" tIns="45720" rIns="91440" bIns="45720" rtlCol="0" anchor="ctr" anchorCtr="0">
            <a:normAutofit/>
          </a:bodyPr>
          <a:lstStyle/>
          <a:p>
            <a:pPr>
              <a:defRPr/>
            </a:pPr>
            <a:r>
              <a:rPr lang="en-US"/>
              <a:t>MAIN TITLE</a:t>
            </a:r>
            <a:endParaRPr/>
          </a:p>
        </p:txBody>
      </p:sp>
    </p:spTree>
    <p:extLst>
      <p:ext uri="{BB962C8B-B14F-4D97-AF65-F5344CB8AC3E}">
        <p14:creationId xmlns:p14="http://schemas.microsoft.com/office/powerpoint/2010/main" val="1512728477"/>
      </p:ext>
    </p:extLst>
  </p:cSld>
  <p:clrMapOvr>
    <a:masterClrMapping/>
  </p:clrMapOvr>
  <p:hf/>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Title">
    <p:spTree>
      <p:nvGrpSpPr>
        <p:cNvPr id="1" name=""/>
        <p:cNvGrpSpPr/>
        <p:nvPr/>
      </p:nvGrpSpPr>
      <p:grpSpPr bwMode="auto">
        <a:xfrm>
          <a:off x="0" y="0"/>
          <a:ext cx="0" cy="0"/>
          <a:chOff x="0" y="0"/>
          <a:chExt cx="0" cy="0"/>
        </a:xfrm>
      </p:grpSpPr>
      <p:sp>
        <p:nvSpPr>
          <p:cNvPr id="4" name="Date Placeholder 3"/>
          <p:cNvSpPr>
            <a:spLocks noGrp="1"/>
          </p:cNvSpPr>
          <p:nvPr>
            <p:ph type="dt" sz="half" idx="10"/>
          </p:nvPr>
        </p:nvSpPr>
        <p:spPr bwMode="auto">
          <a:xfrm>
            <a:off x="1859292" y="6459785"/>
            <a:ext cx="1710260" cy="365125"/>
          </a:xfrm>
        </p:spPr>
        <p:txBody>
          <a:bodyPr/>
          <a:lstStyle/>
          <a:p>
            <a:pPr>
              <a:defRPr/>
            </a:pPr>
            <a:fld id="{40F4E886-7301-4474-86BD-9B5B4C643F56}" type="datetime1">
              <a:t>11/26/2018</a:t>
            </a:fld>
            <a:endParaRPr lang="en-US"/>
          </a:p>
        </p:txBody>
      </p:sp>
      <p:sp>
        <p:nvSpPr>
          <p:cNvPr id="5" name="Footer Placeholder 4"/>
          <p:cNvSpPr>
            <a:spLocks noGrp="1"/>
          </p:cNvSpPr>
          <p:nvPr>
            <p:ph type="ftr" sz="quarter" idx="11"/>
          </p:nvPr>
        </p:nvSpPr>
        <p:spPr bwMode="auto"/>
        <p:txBody>
          <a:bodyPr/>
          <a:lstStyle/>
          <a:p>
            <a:pPr>
              <a:defRPr/>
            </a:pPr>
            <a:r>
              <a:rPr lang="en-US"/>
              <a:t>PLUG-N-HARVEST</a:t>
            </a:r>
            <a:br>
              <a:rPr lang="en-US"/>
            </a:br>
            <a:r>
              <a:rPr lang="en-US"/>
              <a:t>ID: 768735 - H2020-EU.2.1.5.2.</a:t>
            </a:r>
            <a:endParaRPr/>
          </a:p>
        </p:txBody>
      </p:sp>
      <p:sp>
        <p:nvSpPr>
          <p:cNvPr id="6" name="Slide Number Placeholder 5"/>
          <p:cNvSpPr>
            <a:spLocks noGrp="1"/>
          </p:cNvSpPr>
          <p:nvPr>
            <p:ph type="sldNum" sz="quarter" idx="12"/>
          </p:nvPr>
        </p:nvSpPr>
        <p:spPr bwMode="auto">
          <a:xfrm>
            <a:off x="8625622" y="6459785"/>
            <a:ext cx="1087438" cy="365125"/>
          </a:xfrm>
        </p:spPr>
        <p:txBody>
          <a:bodyPr/>
          <a:lstStyle/>
          <a:p>
            <a:pPr>
              <a:defRPr/>
            </a:pPr>
            <a:fld id="{76F34D8A-136C-4FA7-8325-F06DF2D5CB3D}" type="slidenum">
              <a:t>‹#›</a:t>
            </a:fld>
            <a:endParaRPr lang="en-US"/>
          </a:p>
        </p:txBody>
      </p:sp>
      <p:pic>
        <p:nvPicPr>
          <p:cNvPr id="7" name="Εικόνα 10"/>
          <p:cNvPicPr>
            <a:picLocks noChangeAspect="1"/>
          </p:cNvPicPr>
          <p:nvPr userDrawn="1"/>
        </p:nvPicPr>
        <p:blipFill>
          <a:blip r:embed="rId2"/>
          <a:stretch/>
        </p:blipFill>
        <p:spPr bwMode="auto">
          <a:xfrm>
            <a:off x="10611482" y="0"/>
            <a:ext cx="1580517" cy="1519257"/>
          </a:xfrm>
          <a:prstGeom prst="rect">
            <a:avLst/>
          </a:prstGeom>
        </p:spPr>
      </p:pic>
      <p:pic>
        <p:nvPicPr>
          <p:cNvPr id="8" name="Εικόνα 15"/>
          <p:cNvPicPr>
            <a:picLocks noChangeAspect="1"/>
          </p:cNvPicPr>
          <p:nvPr userDrawn="1"/>
        </p:nvPicPr>
        <p:blipFill>
          <a:blip r:embed="rId3"/>
          <a:stretch/>
        </p:blipFill>
        <p:spPr bwMode="auto">
          <a:xfrm>
            <a:off x="293904" y="187221"/>
            <a:ext cx="1440872" cy="960582"/>
          </a:xfrm>
          <a:prstGeom prst="rect">
            <a:avLst/>
          </a:prstGeom>
        </p:spPr>
      </p:pic>
      <p:grpSp>
        <p:nvGrpSpPr>
          <p:cNvPr id="9" name="Ομάδα 23"/>
          <p:cNvGrpSpPr/>
          <p:nvPr userDrawn="1"/>
        </p:nvGrpSpPr>
        <p:grpSpPr bwMode="auto">
          <a:xfrm>
            <a:off x="293904" y="1390417"/>
            <a:ext cx="6955033" cy="3572554"/>
            <a:chOff x="348625" y="2240280"/>
            <a:chExt cx="6955033" cy="3572554"/>
          </a:xfrm>
        </p:grpSpPr>
        <p:cxnSp>
          <p:nvCxnSpPr>
            <p:cNvPr id="10" name="Straight Connector 8"/>
            <p:cNvCxnSpPr>
              <a:cxnSpLocks/>
            </p:cNvCxnSpPr>
            <p:nvPr/>
          </p:nvCxnSpPr>
          <p:spPr bwMode="auto">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1" name="Straight Connector 8"/>
            <p:cNvCxnSpPr>
              <a:cxnSpLocks/>
            </p:cNvCxnSpPr>
            <p:nvPr userDrawn="1"/>
          </p:nvCxnSpPr>
          <p:spPr bwMode="auto">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8"/>
            <p:cNvCxnSpPr>
              <a:cxnSpLocks/>
            </p:cNvCxnSpPr>
            <p:nvPr userDrawn="1"/>
          </p:nvCxnSpPr>
          <p:spPr bwMode="auto">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8"/>
            <p:cNvCxnSpPr>
              <a:cxnSpLocks/>
            </p:cNvCxnSpPr>
            <p:nvPr userDrawn="1"/>
          </p:nvCxnSpPr>
          <p:spPr bwMode="auto">
            <a:xfrm>
              <a:off x="348625" y="3990831"/>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Ομάδα 18"/>
          <p:cNvGrpSpPr/>
          <p:nvPr userDrawn="1"/>
        </p:nvGrpSpPr>
        <p:grpSpPr bwMode="auto">
          <a:xfrm>
            <a:off x="-3" y="5995713"/>
            <a:ext cx="12192003" cy="195824"/>
            <a:chOff x="-3" y="5947505"/>
            <a:chExt cx="12192003" cy="195824"/>
          </a:xfrm>
        </p:grpSpPr>
        <p:sp>
          <p:nvSpPr>
            <p:cNvPr id="15"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6"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7"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graphicFrame>
        <p:nvGraphicFramePr>
          <p:cNvPr id="18" name="Table 30"/>
          <p:cNvGraphicFramePr>
            <a:graphicFrameLocks noGrp="1"/>
          </p:cNvGraphicFramePr>
          <p:nvPr userDrawn="1"/>
        </p:nvGraphicFramePr>
        <p:xfrm>
          <a:off x="1097280" y="3212681"/>
          <a:ext cx="3054504" cy="2656265"/>
        </p:xfrm>
        <a:graphic>
          <a:graphicData uri="http://schemas.openxmlformats.org/drawingml/2006/table">
            <a:tbl>
              <a:tblPr firstRow="1" bandRow="1"/>
              <a:tblGrid>
                <a:gridCol w="3054504">
                  <a:extLst>
                    <a:ext uri="{9D8B030D-6E8A-4147-A177-3AD203B41FA5}">
                      <a16:colId xmlns:a16="http://schemas.microsoft.com/office/drawing/2014/main" xmlns="" val="20000"/>
                    </a:ext>
                  </a:extLst>
                </a:gridCol>
              </a:tblGrid>
              <a:tr h="531253">
                <a:tc>
                  <a:txBody>
                    <a:bodyPr/>
                    <a:lstStyle/>
                    <a:p>
                      <a:pPr>
                        <a:defRPr/>
                      </a:pPr>
                      <a:r>
                        <a:rPr lang="en-US" sz="2400" b="1" i="1">
                          <a:latin typeface="+mj-lt"/>
                        </a:rPr>
                        <a:t>WORK PACKAGE:</a:t>
                      </a:r>
                      <a:endParaRPr lang="el-GR" sz="2400" b="1" i="1">
                        <a:latin typeface="+mj-lt"/>
                      </a:endParaRPr>
                    </a:p>
                  </a:txBody>
                  <a:tcPr/>
                </a:tc>
                <a:extLst>
                  <a:ext uri="{0D108BD9-81ED-4DB2-BD59-A6C34878D82A}">
                    <a16:rowId xmlns:a16="http://schemas.microsoft.com/office/drawing/2014/main" xmlns="" val="10000"/>
                  </a:ext>
                </a:extLst>
              </a:tr>
              <a:tr h="531253">
                <a:tc>
                  <a:txBody>
                    <a:bodyPr/>
                    <a:lstStyle/>
                    <a:p>
                      <a:pPr>
                        <a:defRPr/>
                      </a:pPr>
                      <a:r>
                        <a:rPr lang="en-US" sz="2400" b="1" i="1">
                          <a:latin typeface="+mj-lt"/>
                        </a:rPr>
                        <a:t>TASK(S):</a:t>
                      </a:r>
                      <a:endParaRPr lang="el-GR" sz="2400" b="1" i="1">
                        <a:latin typeface="+mj-lt"/>
                      </a:endParaRPr>
                    </a:p>
                  </a:txBody>
                  <a:tcPr/>
                </a:tc>
                <a:extLst>
                  <a:ext uri="{0D108BD9-81ED-4DB2-BD59-A6C34878D82A}">
                    <a16:rowId xmlns:a16="http://schemas.microsoft.com/office/drawing/2014/main" xmlns="" val="10001"/>
                  </a:ext>
                </a:extLst>
              </a:tr>
              <a:tr h="531253">
                <a:tc>
                  <a:txBody>
                    <a:bodyPr/>
                    <a:lstStyle/>
                    <a:p>
                      <a:pPr>
                        <a:defRPr/>
                      </a:pPr>
                      <a:r>
                        <a:rPr lang="en-US" sz="2400" b="1" i="1">
                          <a:latin typeface="+mj-lt"/>
                        </a:rPr>
                        <a:t>ORGANIZATION(S):</a:t>
                      </a:r>
                      <a:endParaRPr lang="el-GR" sz="2400" b="1" i="1">
                        <a:latin typeface="+mj-lt"/>
                      </a:endParaRPr>
                    </a:p>
                  </a:txBody>
                  <a:tcPr/>
                </a:tc>
                <a:extLst>
                  <a:ext uri="{0D108BD9-81ED-4DB2-BD59-A6C34878D82A}">
                    <a16:rowId xmlns:a16="http://schemas.microsoft.com/office/drawing/2014/main" xmlns="" val="10002"/>
                  </a:ext>
                </a:extLst>
              </a:tr>
              <a:tr h="531253">
                <a:tc>
                  <a:txBody>
                    <a:bodyPr/>
                    <a:lstStyle/>
                    <a:p>
                      <a:pPr>
                        <a:defRPr/>
                      </a:pPr>
                      <a:r>
                        <a:rPr lang="en-US" sz="2400" b="1" i="1">
                          <a:latin typeface="+mj-lt"/>
                        </a:rPr>
                        <a:t>PRESENTER(S):</a:t>
                      </a:r>
                      <a:endParaRPr lang="el-GR" sz="2400" b="1" i="1">
                        <a:latin typeface="+mj-lt"/>
                      </a:endParaRPr>
                    </a:p>
                  </a:txBody>
                  <a:tcPr/>
                </a:tc>
                <a:extLst>
                  <a:ext uri="{0D108BD9-81ED-4DB2-BD59-A6C34878D82A}">
                    <a16:rowId xmlns:a16="http://schemas.microsoft.com/office/drawing/2014/main" xmlns="" val="10003"/>
                  </a:ext>
                </a:extLst>
              </a:tr>
              <a:tr h="531253">
                <a:tc>
                  <a:txBody>
                    <a:bodyPr/>
                    <a:lstStyle/>
                    <a:p>
                      <a:pPr>
                        <a:defRPr/>
                      </a:pPr>
                      <a:r>
                        <a:rPr lang="en-US" sz="2400" b="1" i="1">
                          <a:latin typeface="+mj-lt"/>
                        </a:rPr>
                        <a:t>MEETING TITLE:</a:t>
                      </a:r>
                      <a:endParaRPr lang="el-GR" sz="2400" b="1" i="1">
                        <a:latin typeface="+mj-lt"/>
                      </a:endParaRPr>
                    </a:p>
                  </a:txBody>
                  <a:tcPr/>
                </a:tc>
                <a:extLst>
                  <a:ext uri="{0D108BD9-81ED-4DB2-BD59-A6C34878D82A}">
                    <a16:rowId xmlns:a16="http://schemas.microsoft.com/office/drawing/2014/main" xmlns="" val="10004"/>
                  </a:ext>
                </a:extLst>
              </a:tr>
            </a:tbl>
          </a:graphicData>
        </a:graphic>
      </p:graphicFrame>
      <p:sp>
        <p:nvSpPr>
          <p:cNvPr id="19" name="Text Placeholder 34"/>
          <p:cNvSpPr>
            <a:spLocks noGrp="1"/>
          </p:cNvSpPr>
          <p:nvPr>
            <p:ph type="body" sz="quarter" idx="13" hasCustomPrompt="1"/>
          </p:nvPr>
        </p:nvSpPr>
        <p:spPr bwMode="auto">
          <a:xfrm>
            <a:off x="4151782" y="5328400"/>
            <a:ext cx="7003579" cy="431799"/>
          </a:xfrm>
        </p:spPr>
        <p:txBody>
          <a:bodyPr>
            <a:normAutofit/>
          </a:bodyPr>
          <a:lstStyle>
            <a:lvl1pPr>
              <a:defRPr sz="2400"/>
            </a:lvl1pPr>
            <a:lvl2pPr marL="201168" indent="0">
              <a:buNone/>
              <a:defRPr/>
            </a:lvl2pPr>
            <a:lvl3pPr marL="384048" indent="0">
              <a:buNone/>
              <a:defRPr/>
            </a:lvl3pPr>
            <a:lvl4pPr marL="566928" indent="0">
              <a:buNone/>
              <a:defRPr/>
            </a:lvl4pPr>
            <a:lvl5pPr marL="749808" indent="0">
              <a:buNone/>
              <a:defRPr/>
            </a:lvl5pPr>
          </a:lstStyle>
          <a:p>
            <a:pPr lvl="0">
              <a:defRPr/>
            </a:pPr>
            <a:r>
              <a:rPr lang="en-US"/>
              <a:t>Click to modify</a:t>
            </a:r>
            <a:endParaRPr/>
          </a:p>
        </p:txBody>
      </p:sp>
      <p:sp>
        <p:nvSpPr>
          <p:cNvPr id="20" name="Text Placeholder 34"/>
          <p:cNvSpPr>
            <a:spLocks noGrp="1"/>
          </p:cNvSpPr>
          <p:nvPr>
            <p:ph type="body" sz="quarter" idx="14" hasCustomPrompt="1"/>
          </p:nvPr>
        </p:nvSpPr>
        <p:spPr bwMode="auto">
          <a:xfrm>
            <a:off x="4151783" y="3727341"/>
            <a:ext cx="7003579" cy="431799"/>
          </a:xfrm>
        </p:spPr>
        <p:txBody>
          <a:bodyPr>
            <a:normAutofit/>
          </a:bodyPr>
          <a:lstStyle>
            <a:lvl1pPr>
              <a:defRPr sz="2400"/>
            </a:lvl1pPr>
            <a:lvl2pPr marL="201168" indent="0">
              <a:buNone/>
              <a:defRPr/>
            </a:lvl2pPr>
            <a:lvl3pPr marL="384048" indent="0">
              <a:buNone/>
              <a:defRPr/>
            </a:lvl3pPr>
            <a:lvl4pPr marL="566928" indent="0">
              <a:buNone/>
              <a:defRPr/>
            </a:lvl4pPr>
            <a:lvl5pPr marL="749808" indent="0">
              <a:buNone/>
              <a:defRPr/>
            </a:lvl5pPr>
          </a:lstStyle>
          <a:p>
            <a:pPr lvl="0">
              <a:defRPr/>
            </a:pPr>
            <a:r>
              <a:rPr lang="en-US"/>
              <a:t>Click to modify</a:t>
            </a:r>
            <a:endParaRPr/>
          </a:p>
        </p:txBody>
      </p:sp>
      <p:sp>
        <p:nvSpPr>
          <p:cNvPr id="21" name="Text Placeholder 34"/>
          <p:cNvSpPr>
            <a:spLocks noGrp="1"/>
          </p:cNvSpPr>
          <p:nvPr>
            <p:ph type="body" sz="quarter" idx="15" hasCustomPrompt="1"/>
          </p:nvPr>
        </p:nvSpPr>
        <p:spPr bwMode="auto">
          <a:xfrm>
            <a:off x="4151783" y="4258765"/>
            <a:ext cx="7003579" cy="431799"/>
          </a:xfrm>
        </p:spPr>
        <p:txBody>
          <a:bodyPr>
            <a:normAutofit/>
          </a:bodyPr>
          <a:lstStyle>
            <a:lvl1pPr>
              <a:defRPr sz="2400"/>
            </a:lvl1pPr>
            <a:lvl2pPr marL="201168" indent="0">
              <a:buNone/>
              <a:defRPr/>
            </a:lvl2pPr>
            <a:lvl3pPr marL="384048" indent="0">
              <a:buNone/>
              <a:defRPr/>
            </a:lvl3pPr>
            <a:lvl4pPr marL="566928" indent="0">
              <a:buNone/>
              <a:defRPr/>
            </a:lvl4pPr>
            <a:lvl5pPr marL="749808" indent="0">
              <a:buNone/>
              <a:defRPr/>
            </a:lvl5pPr>
          </a:lstStyle>
          <a:p>
            <a:pPr lvl="0">
              <a:defRPr/>
            </a:pPr>
            <a:r>
              <a:rPr lang="en-US"/>
              <a:t>Click to modify</a:t>
            </a:r>
            <a:endParaRPr/>
          </a:p>
        </p:txBody>
      </p:sp>
      <p:sp>
        <p:nvSpPr>
          <p:cNvPr id="22" name="Text Placeholder 34"/>
          <p:cNvSpPr>
            <a:spLocks noGrp="1"/>
          </p:cNvSpPr>
          <p:nvPr>
            <p:ph type="body" sz="quarter" idx="16" hasCustomPrompt="1"/>
          </p:nvPr>
        </p:nvSpPr>
        <p:spPr bwMode="auto">
          <a:xfrm>
            <a:off x="4151783" y="4815797"/>
            <a:ext cx="7003579" cy="431799"/>
          </a:xfrm>
        </p:spPr>
        <p:txBody>
          <a:bodyPr>
            <a:normAutofit/>
          </a:bodyPr>
          <a:lstStyle>
            <a:lvl1pPr>
              <a:defRPr sz="2400"/>
            </a:lvl1pPr>
            <a:lvl2pPr marL="201168" indent="0">
              <a:buNone/>
              <a:defRPr/>
            </a:lvl2pPr>
            <a:lvl3pPr marL="384048" indent="0">
              <a:buNone/>
              <a:defRPr/>
            </a:lvl3pPr>
            <a:lvl4pPr marL="566928" indent="0">
              <a:buNone/>
              <a:defRPr/>
            </a:lvl4pPr>
            <a:lvl5pPr marL="749808" indent="0">
              <a:buNone/>
              <a:defRPr/>
            </a:lvl5pPr>
          </a:lstStyle>
          <a:p>
            <a:pPr lvl="0">
              <a:defRPr/>
            </a:pPr>
            <a:r>
              <a:rPr lang="en-US"/>
              <a:t>Click to modify</a:t>
            </a:r>
            <a:endParaRPr/>
          </a:p>
        </p:txBody>
      </p:sp>
      <p:sp>
        <p:nvSpPr>
          <p:cNvPr id="23" name="Text Placeholder 34"/>
          <p:cNvSpPr>
            <a:spLocks noGrp="1"/>
          </p:cNvSpPr>
          <p:nvPr>
            <p:ph type="body" sz="quarter" idx="17" hasCustomPrompt="1"/>
          </p:nvPr>
        </p:nvSpPr>
        <p:spPr bwMode="auto">
          <a:xfrm>
            <a:off x="4151783" y="3224180"/>
            <a:ext cx="7003579" cy="431799"/>
          </a:xfrm>
        </p:spPr>
        <p:txBody>
          <a:bodyPr>
            <a:normAutofit/>
          </a:bodyPr>
          <a:lstStyle>
            <a:lvl1pPr>
              <a:defRPr sz="2400"/>
            </a:lvl1pPr>
            <a:lvl2pPr marL="201168" indent="0">
              <a:buNone/>
              <a:defRPr/>
            </a:lvl2pPr>
            <a:lvl3pPr marL="384048" indent="0">
              <a:buNone/>
              <a:defRPr/>
            </a:lvl3pPr>
            <a:lvl4pPr marL="566928" indent="0">
              <a:buNone/>
              <a:defRPr/>
            </a:lvl4pPr>
            <a:lvl5pPr marL="749808" indent="0">
              <a:buNone/>
              <a:defRPr/>
            </a:lvl5pPr>
          </a:lstStyle>
          <a:p>
            <a:pPr lvl="0">
              <a:defRPr/>
            </a:pPr>
            <a:r>
              <a:rPr lang="en-US"/>
              <a:t>Click to modify</a:t>
            </a:r>
            <a:endParaRPr/>
          </a:p>
        </p:txBody>
      </p:sp>
      <p:sp>
        <p:nvSpPr>
          <p:cNvPr id="24" name="Rectangle 39"/>
          <p:cNvSpPr/>
          <p:nvPr userDrawn="1"/>
        </p:nvSpPr>
        <p:spPr bwMode="auto">
          <a:xfrm>
            <a:off x="1097280" y="1629613"/>
            <a:ext cx="10058080" cy="1200329"/>
          </a:xfrm>
          <a:prstGeom prst="rect">
            <a:avLst/>
          </a:prstGeom>
          <a:noFill/>
        </p:spPr>
        <p:txBody>
          <a:bodyPr wrap="square" lIns="91440" tIns="45720" rIns="91440" bIns="45720">
            <a:spAutoFit/>
          </a:bodyPr>
          <a:lstStyle/>
          <a:p>
            <a:pPr algn="ctr">
              <a:defRPr/>
            </a:pPr>
            <a:r>
              <a:rPr lang="en-US" sz="7200" b="1" cap="none" spc="0">
                <a:ln w="9525">
                  <a:solidFill>
                    <a:schemeClr val="bg1"/>
                  </a:solidFill>
                  <a:prstDash val="solid"/>
                </a:ln>
                <a:solidFill>
                  <a:srgbClr val="1886D4"/>
                </a:solidFill>
                <a:latin typeface="+mj-lt"/>
              </a:rPr>
              <a:t>PLUG-n-</a:t>
            </a:r>
            <a:r>
              <a:rPr lang="en-US" sz="7200" b="1" cap="none" spc="0">
                <a:ln w="9525">
                  <a:solidFill>
                    <a:schemeClr val="bg1"/>
                  </a:solidFill>
                  <a:prstDash val="solid"/>
                </a:ln>
                <a:solidFill>
                  <a:srgbClr val="FF9600"/>
                </a:solidFill>
                <a:latin typeface="+mj-lt"/>
              </a:rPr>
              <a:t>HARVEST</a:t>
            </a:r>
            <a:endParaRPr lang="el-GR" sz="7200" b="1" cap="none" spc="0">
              <a:ln w="9525">
                <a:solidFill>
                  <a:schemeClr val="bg1"/>
                </a:solidFill>
                <a:prstDash val="solid"/>
              </a:ln>
              <a:solidFill>
                <a:srgbClr val="FF9600"/>
              </a:solidFill>
              <a:latin typeface="+mj-lt"/>
            </a:endParaRPr>
          </a:p>
        </p:txBody>
      </p:sp>
    </p:spTree>
    <p:extLst>
      <p:ext uri="{BB962C8B-B14F-4D97-AF65-F5344CB8AC3E}">
        <p14:creationId xmlns:p14="http://schemas.microsoft.com/office/powerpoint/2010/main" val="3407278502"/>
      </p:ext>
    </p:extLst>
  </p:cSld>
  <p:clrMapOvr>
    <a:masterClrMapping/>
  </p:clrMapOvr>
  <p:hf/>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Slide: Outline">
    <p:spTree>
      <p:nvGrpSpPr>
        <p:cNvPr id="1" name=""/>
        <p:cNvGrpSpPr/>
        <p:nvPr/>
      </p:nvGrpSpPr>
      <p:grpSpPr bwMode="auto">
        <a:xfrm>
          <a:off x="0" y="0"/>
          <a:ext cx="0" cy="0"/>
          <a:chOff x="0" y="0"/>
          <a:chExt cx="0" cy="0"/>
        </a:xfrm>
      </p:grpSpPr>
      <p:sp>
        <p:nvSpPr>
          <p:cNvPr id="4" name="Content Placeholder 2"/>
          <p:cNvSpPr>
            <a:spLocks noGrp="1"/>
          </p:cNvSpPr>
          <p:nvPr>
            <p:ph idx="1" hasCustomPrompt="1"/>
          </p:nvPr>
        </p:nvSpPr>
        <p:spPr bwMode="auto">
          <a:xfrm>
            <a:off x="695400" y="1556792"/>
            <a:ext cx="10801200" cy="431230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5" name="Θέση ημερομηνίας 1"/>
          <p:cNvSpPr>
            <a:spLocks noGrp="1"/>
          </p:cNvSpPr>
          <p:nvPr>
            <p:ph type="dt" sz="half" idx="10"/>
          </p:nvPr>
        </p:nvSpPr>
        <p:spPr bwMode="auto"/>
        <p:txBody>
          <a:bodyPr/>
          <a:lstStyle/>
          <a:p>
            <a:pPr>
              <a:defRPr/>
            </a:pPr>
            <a:fld id="{7FC9F940-3752-4988-A080-ACBD9960BA4B}" type="datetime1">
              <a:t>11/26/2018</a:t>
            </a:fld>
            <a:endParaRPr lang="en-US"/>
          </a:p>
        </p:txBody>
      </p:sp>
      <p:sp>
        <p:nvSpPr>
          <p:cNvPr id="6" name="Θέση υποσέλιδου 6"/>
          <p:cNvSpPr>
            <a:spLocks noGrp="1"/>
          </p:cNvSpPr>
          <p:nvPr>
            <p:ph type="ftr" sz="quarter" idx="11"/>
          </p:nvPr>
        </p:nvSpPr>
        <p:spPr bwMode="auto"/>
        <p:txBody>
          <a:bodyPr/>
          <a:lstStyle/>
          <a:p>
            <a:pPr>
              <a:defRPr/>
            </a:pPr>
            <a:r>
              <a:rPr lang="en-US"/>
              <a:t>PLUG-N-HARVEST</a:t>
            </a:r>
            <a:br>
              <a:rPr lang="en-US"/>
            </a:br>
            <a:r>
              <a:rPr lang="en-US"/>
              <a:t>ID: 768735 - H2020-EU.2.1.5.2.</a:t>
            </a:r>
            <a:endParaRPr/>
          </a:p>
        </p:txBody>
      </p:sp>
      <p:sp>
        <p:nvSpPr>
          <p:cNvPr id="7" name="Θέση αριθμού διαφάνειας 7"/>
          <p:cNvSpPr>
            <a:spLocks noGrp="1"/>
          </p:cNvSpPr>
          <p:nvPr>
            <p:ph type="sldNum" sz="quarter" idx="12"/>
          </p:nvPr>
        </p:nvSpPr>
        <p:spPr bwMode="auto"/>
        <p:txBody>
          <a:bodyPr/>
          <a:lstStyle/>
          <a:p>
            <a:pPr>
              <a:defRPr/>
            </a:pPr>
            <a:fld id="{76F34D8A-136C-4FA7-8325-F06DF2D5CB3D}" type="slidenum">
              <a:t>‹#›</a:t>
            </a:fld>
            <a:endParaRPr lang="en-US"/>
          </a:p>
        </p:txBody>
      </p:sp>
      <p:sp>
        <p:nvSpPr>
          <p:cNvPr id="8" name="TextBox 9"/>
          <p:cNvSpPr>
            <a:spLocks noAdjustHandles="1"/>
          </p:cNvSpPr>
          <p:nvPr userDrawn="1"/>
        </p:nvSpPr>
        <p:spPr bwMode="auto">
          <a:xfrm>
            <a:off x="703927" y="412937"/>
            <a:ext cx="11117420" cy="662125"/>
          </a:xfrm>
          <a:prstGeom prst="rect">
            <a:avLst/>
          </a:prstGeom>
          <a:noFill/>
        </p:spPr>
        <p:txBody>
          <a:bodyPr wrap="square" rtlCol="0">
            <a:spAutoFit/>
          </a:bodyPr>
          <a:lstStyle/>
          <a:p>
            <a:pPr>
              <a:defRPr/>
            </a:pPr>
            <a:r>
              <a:rPr lang="de-DE" sz="3600" b="0" i="0" u="none" strike="noStrike" cap="none" spc="-50">
                <a:ln>
                  <a:noFill/>
                </a:ln>
                <a:solidFill>
                  <a:prstClr val="black">
                    <a:lumMod val="75000"/>
                    <a:lumOff val="25000"/>
                  </a:prstClr>
                </a:solidFill>
                <a:latin typeface="Arial"/>
              </a:rPr>
              <a:t>Plug-N-Harvest: </a:t>
            </a:r>
            <a:r>
              <a:rPr lang="de-DE" sz="3600" b="0" i="0" u="none" strike="noStrike" cap="none" spc="-50">
                <a:ln>
                  <a:noFill/>
                </a:ln>
                <a:solidFill>
                  <a:srgbClr val="1886D4"/>
                </a:solidFill>
                <a:latin typeface="Arial"/>
              </a:rPr>
              <a:t>Presentation Outline</a:t>
            </a:r>
            <a:endParaRPr lang="el-GR">
              <a:solidFill>
                <a:srgbClr val="1886D4"/>
              </a:solidFill>
            </a:endParaRPr>
          </a:p>
        </p:txBody>
      </p:sp>
    </p:spTree>
    <p:extLst>
      <p:ext uri="{BB962C8B-B14F-4D97-AF65-F5344CB8AC3E}">
        <p14:creationId xmlns:p14="http://schemas.microsoft.com/office/powerpoint/2010/main" val="2716707009"/>
      </p:ext>
    </p:extLst>
  </p:cSld>
  <p:clrMapOvr>
    <a:masterClrMapping/>
  </p:clrMapOvr>
  <p:hf/>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Slide: Side by Side Text">
    <p:spTree>
      <p:nvGrpSpPr>
        <p:cNvPr id="1" name=""/>
        <p:cNvGrpSpPr/>
        <p:nvPr/>
      </p:nvGrpSpPr>
      <p:grpSpPr bwMode="auto">
        <a:xfrm>
          <a:off x="0" y="0"/>
          <a:ext cx="0" cy="0"/>
          <a:chOff x="0" y="0"/>
          <a:chExt cx="0" cy="0"/>
        </a:xfrm>
      </p:grpSpPr>
      <p:sp>
        <p:nvSpPr>
          <p:cNvPr id="4" name="Date Placeholder 4"/>
          <p:cNvSpPr>
            <a:spLocks noGrp="1"/>
          </p:cNvSpPr>
          <p:nvPr>
            <p:ph type="dt" sz="half" idx="10"/>
          </p:nvPr>
        </p:nvSpPr>
        <p:spPr bwMode="auto"/>
        <p:txBody>
          <a:bodyPr/>
          <a:lstStyle/>
          <a:p>
            <a:pPr>
              <a:defRPr/>
            </a:pPr>
            <a:fld id="{312FB9F1-94BF-45D3-AE33-6ABCB2F20E7B}" type="datetime1">
              <a:t>11/26/2018</a:t>
            </a:fld>
            <a:endParaRPr lang="en-US"/>
          </a:p>
        </p:txBody>
      </p:sp>
      <p:sp>
        <p:nvSpPr>
          <p:cNvPr id="5"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6"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sp>
        <p:nvSpPr>
          <p:cNvPr id="7" name="Title Placeholder 1"/>
          <p:cNvSpPr>
            <a:spLocks noGrp="1"/>
          </p:cNvSpPr>
          <p:nvPr>
            <p:ph type="title"/>
          </p:nvPr>
        </p:nvSpPr>
        <p:spPr bwMode="auto">
          <a:xfrm>
            <a:off x="695400" y="286603"/>
            <a:ext cx="10801200" cy="982157"/>
          </a:xfrm>
          <a:prstGeom prst="rect">
            <a:avLst/>
          </a:prstGeom>
        </p:spPr>
        <p:txBody>
          <a:bodyPr vert="horz" lIns="91440" tIns="45720" rIns="91440" bIns="45720" rtlCol="0" anchor="ctr" anchorCtr="0">
            <a:normAutofit/>
          </a:bodyPr>
          <a:lstStyle/>
          <a:p>
            <a:pPr>
              <a:defRPr/>
            </a:pPr>
            <a:r>
              <a:rPr lang="en-US"/>
              <a:t>MAIN TITLE</a:t>
            </a:r>
            <a:endParaRPr/>
          </a:p>
        </p:txBody>
      </p:sp>
      <p:sp>
        <p:nvSpPr>
          <p:cNvPr id="8" name="Content Placeholder 2"/>
          <p:cNvSpPr>
            <a:spLocks noGrp="1"/>
          </p:cNvSpPr>
          <p:nvPr>
            <p:ph idx="13" hasCustomPrompt="1"/>
          </p:nvPr>
        </p:nvSpPr>
        <p:spPr bwMode="auto">
          <a:xfrm>
            <a:off x="695400" y="1556791"/>
            <a:ext cx="5400600" cy="43314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9" name="Content Placeholder 2"/>
          <p:cNvSpPr>
            <a:spLocks noGrp="1"/>
          </p:cNvSpPr>
          <p:nvPr>
            <p:ph idx="14" hasCustomPrompt="1"/>
          </p:nvPr>
        </p:nvSpPr>
        <p:spPr bwMode="auto">
          <a:xfrm>
            <a:off x="6096000" y="1556791"/>
            <a:ext cx="5365504" cy="43314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Tree>
    <p:extLst>
      <p:ext uri="{BB962C8B-B14F-4D97-AF65-F5344CB8AC3E}">
        <p14:creationId xmlns:p14="http://schemas.microsoft.com/office/powerpoint/2010/main" val="3175554133"/>
      </p:ext>
    </p:extLst>
  </p:cSld>
  <p:clrMapOvr>
    <a:masterClrMapping/>
  </p:clrMapOvr>
  <p:hf/>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Slide: Side by Side Text and Figure">
    <p:spTree>
      <p:nvGrpSpPr>
        <p:cNvPr id="1" name=""/>
        <p:cNvGrpSpPr/>
        <p:nvPr/>
      </p:nvGrpSpPr>
      <p:grpSpPr bwMode="auto">
        <a:xfrm>
          <a:off x="0" y="0"/>
          <a:ext cx="0" cy="0"/>
          <a:chOff x="0" y="0"/>
          <a:chExt cx="0" cy="0"/>
        </a:xfrm>
      </p:grpSpPr>
      <p:sp>
        <p:nvSpPr>
          <p:cNvPr id="4" name="Date Placeholder 4"/>
          <p:cNvSpPr>
            <a:spLocks noGrp="1"/>
          </p:cNvSpPr>
          <p:nvPr>
            <p:ph type="dt" sz="half" idx="10"/>
          </p:nvPr>
        </p:nvSpPr>
        <p:spPr bwMode="auto"/>
        <p:txBody>
          <a:bodyPr/>
          <a:lstStyle/>
          <a:p>
            <a:pPr>
              <a:defRPr/>
            </a:pPr>
            <a:fld id="{312FB9F1-94BF-45D3-AE33-6ABCB2F20E7B}" type="datetime1">
              <a:t>11/26/2018</a:t>
            </a:fld>
            <a:endParaRPr lang="en-US"/>
          </a:p>
        </p:txBody>
      </p:sp>
      <p:sp>
        <p:nvSpPr>
          <p:cNvPr id="5"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6"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sp>
        <p:nvSpPr>
          <p:cNvPr id="7" name="Content Placeholder 2"/>
          <p:cNvSpPr>
            <a:spLocks noGrp="1"/>
          </p:cNvSpPr>
          <p:nvPr>
            <p:ph idx="13" hasCustomPrompt="1"/>
          </p:nvPr>
        </p:nvSpPr>
        <p:spPr bwMode="auto">
          <a:xfrm>
            <a:off x="695400" y="1556791"/>
            <a:ext cx="4752528" cy="43314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8" name="Picture Placeholder 2"/>
          <p:cNvSpPr>
            <a:spLocks noGrp="1" noChangeAspect="1"/>
          </p:cNvSpPr>
          <p:nvPr>
            <p:ph type="pic" idx="14" hasCustomPrompt="1"/>
          </p:nvPr>
        </p:nvSpPr>
        <p:spPr bwMode="auto">
          <a:xfrm>
            <a:off x="5447928" y="1556791"/>
            <a:ext cx="6048672" cy="4331418"/>
          </a:xfrm>
          <a:prstGeom prst="rect">
            <a:avLst/>
          </a:prstGeom>
          <a:solidFill>
            <a:schemeClr val="bg2">
              <a:lumMod val="90000"/>
            </a:schemeClr>
          </a:solidFill>
        </p:spPr>
        <p:txBody>
          <a:bodyPr lIns="457200" tIns="457200" anchor="t">
            <a:normAutofit/>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9" name="Title Placeholder 1"/>
          <p:cNvSpPr>
            <a:spLocks noGrp="1"/>
          </p:cNvSpPr>
          <p:nvPr>
            <p:ph type="title"/>
          </p:nvPr>
        </p:nvSpPr>
        <p:spPr bwMode="auto">
          <a:xfrm>
            <a:off x="695400" y="286603"/>
            <a:ext cx="10801200" cy="982157"/>
          </a:xfrm>
          <a:prstGeom prst="rect">
            <a:avLst/>
          </a:prstGeom>
        </p:spPr>
        <p:txBody>
          <a:bodyPr vert="horz" lIns="91440" tIns="45720" rIns="91440" bIns="45720" rtlCol="0" anchor="ctr" anchorCtr="0">
            <a:normAutofit/>
          </a:bodyPr>
          <a:lstStyle/>
          <a:p>
            <a:pPr>
              <a:defRPr/>
            </a:pPr>
            <a:r>
              <a:rPr lang="en-US"/>
              <a:t>MAIN TITLE</a:t>
            </a:r>
            <a:endParaRPr/>
          </a:p>
        </p:txBody>
      </p:sp>
    </p:spTree>
    <p:extLst>
      <p:ext uri="{BB962C8B-B14F-4D97-AF65-F5344CB8AC3E}">
        <p14:creationId xmlns:p14="http://schemas.microsoft.com/office/powerpoint/2010/main" val="2176796305"/>
      </p:ext>
    </p:extLst>
  </p:cSld>
  <p:clrMapOvr>
    <a:masterClrMapping/>
  </p:clrMapOvr>
  <p:hf/>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Slide: Side by Side Text and two Figures">
    <p:spTree>
      <p:nvGrpSpPr>
        <p:cNvPr id="1" name=""/>
        <p:cNvGrpSpPr/>
        <p:nvPr/>
      </p:nvGrpSpPr>
      <p:grpSpPr bwMode="auto">
        <a:xfrm>
          <a:off x="0" y="0"/>
          <a:ext cx="0" cy="0"/>
          <a:chOff x="0" y="0"/>
          <a:chExt cx="0" cy="0"/>
        </a:xfrm>
      </p:grpSpPr>
      <p:sp>
        <p:nvSpPr>
          <p:cNvPr id="4" name="Date Placeholder 4"/>
          <p:cNvSpPr>
            <a:spLocks noGrp="1"/>
          </p:cNvSpPr>
          <p:nvPr>
            <p:ph type="dt" sz="half" idx="10"/>
          </p:nvPr>
        </p:nvSpPr>
        <p:spPr bwMode="auto"/>
        <p:txBody>
          <a:bodyPr/>
          <a:lstStyle/>
          <a:p>
            <a:pPr>
              <a:defRPr/>
            </a:pPr>
            <a:fld id="{312FB9F1-94BF-45D3-AE33-6ABCB2F20E7B}" type="datetime1">
              <a:t>11/26/2018</a:t>
            </a:fld>
            <a:endParaRPr lang="en-US"/>
          </a:p>
        </p:txBody>
      </p:sp>
      <p:sp>
        <p:nvSpPr>
          <p:cNvPr id="5"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6"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sp>
        <p:nvSpPr>
          <p:cNvPr id="7" name="Content Placeholder 2"/>
          <p:cNvSpPr>
            <a:spLocks noGrp="1"/>
          </p:cNvSpPr>
          <p:nvPr>
            <p:ph idx="13" hasCustomPrompt="1"/>
          </p:nvPr>
        </p:nvSpPr>
        <p:spPr bwMode="auto">
          <a:xfrm>
            <a:off x="695400" y="1556791"/>
            <a:ext cx="4752528" cy="43314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8" name="Picture Placeholder 2"/>
          <p:cNvSpPr>
            <a:spLocks noGrp="1" noChangeAspect="1"/>
          </p:cNvSpPr>
          <p:nvPr>
            <p:ph type="pic" idx="14" hasCustomPrompt="1"/>
          </p:nvPr>
        </p:nvSpPr>
        <p:spPr bwMode="auto">
          <a:xfrm>
            <a:off x="5478697" y="1556791"/>
            <a:ext cx="6029811" cy="2160241"/>
          </a:xfrm>
          <a:prstGeom prst="rect">
            <a:avLst/>
          </a:prstGeom>
          <a:solidFill>
            <a:schemeClr val="bg2">
              <a:lumMod val="90000"/>
            </a:schemeClr>
          </a:solidFill>
        </p:spPr>
        <p:txBody>
          <a:bodyPr lIns="457200" tIns="457200" anchor="t">
            <a:normAutofit/>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9" name="Picture Placeholder 2"/>
          <p:cNvSpPr>
            <a:spLocks noGrp="1" noChangeAspect="1"/>
          </p:cNvSpPr>
          <p:nvPr>
            <p:ph type="pic" idx="15" hasCustomPrompt="1"/>
          </p:nvPr>
        </p:nvSpPr>
        <p:spPr bwMode="auto">
          <a:xfrm>
            <a:off x="5478697" y="3727968"/>
            <a:ext cx="6029811" cy="2160241"/>
          </a:xfrm>
          <a:prstGeom prst="rect">
            <a:avLst/>
          </a:prstGeom>
          <a:solidFill>
            <a:schemeClr val="bg2">
              <a:lumMod val="90000"/>
            </a:schemeClr>
          </a:solidFill>
        </p:spPr>
        <p:txBody>
          <a:bodyPr lIns="457200" tIns="457200" anchor="t">
            <a:normAutofit/>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0" name="Title Placeholder 1"/>
          <p:cNvSpPr>
            <a:spLocks noGrp="1"/>
          </p:cNvSpPr>
          <p:nvPr>
            <p:ph type="title"/>
          </p:nvPr>
        </p:nvSpPr>
        <p:spPr bwMode="auto">
          <a:xfrm>
            <a:off x="695400" y="286603"/>
            <a:ext cx="10801200" cy="982157"/>
          </a:xfrm>
          <a:prstGeom prst="rect">
            <a:avLst/>
          </a:prstGeom>
        </p:spPr>
        <p:txBody>
          <a:bodyPr vert="horz" lIns="91440" tIns="45720" rIns="91440" bIns="45720" rtlCol="0" anchor="ctr" anchorCtr="0">
            <a:normAutofit/>
          </a:bodyPr>
          <a:lstStyle/>
          <a:p>
            <a:pPr>
              <a:defRPr/>
            </a:pPr>
            <a:r>
              <a:rPr lang="en-US"/>
              <a:t>MAIN TITLE</a:t>
            </a:r>
            <a:endParaRPr/>
          </a:p>
        </p:txBody>
      </p:sp>
    </p:spTree>
    <p:extLst>
      <p:ext uri="{BB962C8B-B14F-4D97-AF65-F5344CB8AC3E}">
        <p14:creationId xmlns:p14="http://schemas.microsoft.com/office/powerpoint/2010/main" val="1492759132"/>
      </p:ext>
    </p:extLst>
  </p:cSld>
  <p:clrMapOvr>
    <a:masterClrMapping/>
  </p:clrMapOvr>
  <p:hf/>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Slide: Side by Side Text and four Figures">
    <p:spTree>
      <p:nvGrpSpPr>
        <p:cNvPr id="1" name=""/>
        <p:cNvGrpSpPr/>
        <p:nvPr/>
      </p:nvGrpSpPr>
      <p:grpSpPr bwMode="auto">
        <a:xfrm>
          <a:off x="0" y="0"/>
          <a:ext cx="0" cy="0"/>
          <a:chOff x="0" y="0"/>
          <a:chExt cx="0" cy="0"/>
        </a:xfrm>
      </p:grpSpPr>
      <p:sp>
        <p:nvSpPr>
          <p:cNvPr id="4" name="Date Placeholder 4"/>
          <p:cNvSpPr>
            <a:spLocks noGrp="1"/>
          </p:cNvSpPr>
          <p:nvPr>
            <p:ph type="dt" sz="half" idx="10"/>
          </p:nvPr>
        </p:nvSpPr>
        <p:spPr bwMode="auto"/>
        <p:txBody>
          <a:bodyPr/>
          <a:lstStyle/>
          <a:p>
            <a:pPr>
              <a:defRPr/>
            </a:pPr>
            <a:fld id="{312FB9F1-94BF-45D3-AE33-6ABCB2F20E7B}" type="datetime1">
              <a:t>11/26/2018</a:t>
            </a:fld>
            <a:endParaRPr lang="en-US"/>
          </a:p>
        </p:txBody>
      </p:sp>
      <p:sp>
        <p:nvSpPr>
          <p:cNvPr id="5"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6"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sp>
        <p:nvSpPr>
          <p:cNvPr id="7" name="Content Placeholder 2"/>
          <p:cNvSpPr>
            <a:spLocks noGrp="1"/>
          </p:cNvSpPr>
          <p:nvPr>
            <p:ph idx="13" hasCustomPrompt="1"/>
          </p:nvPr>
        </p:nvSpPr>
        <p:spPr bwMode="auto">
          <a:xfrm>
            <a:off x="695400" y="1556791"/>
            <a:ext cx="4752528" cy="43314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8" name="Picture Placeholder 2"/>
          <p:cNvSpPr>
            <a:spLocks noGrp="1" noChangeAspect="1"/>
          </p:cNvSpPr>
          <p:nvPr>
            <p:ph type="pic" idx="14" hasCustomPrompt="1"/>
          </p:nvPr>
        </p:nvSpPr>
        <p:spPr bwMode="auto">
          <a:xfrm>
            <a:off x="5478697" y="1556791"/>
            <a:ext cx="3030291" cy="2160241"/>
          </a:xfrm>
          <a:prstGeom prst="rect">
            <a:avLst/>
          </a:prstGeom>
          <a:solidFill>
            <a:schemeClr val="bg2">
              <a:lumMod val="90000"/>
            </a:schemeClr>
          </a:solidFill>
        </p:spPr>
        <p:txBody>
          <a:bodyPr lIns="457200" tIns="457200" anchor="t">
            <a:normAutofit/>
          </a:bodyPr>
          <a:lstStyle>
            <a:lvl1pPr marL="0" indent="0">
              <a:buNone/>
              <a:defRPr sz="20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9" name="Picture Placeholder 2"/>
          <p:cNvSpPr>
            <a:spLocks noGrp="1" noChangeAspect="1"/>
          </p:cNvSpPr>
          <p:nvPr>
            <p:ph type="pic" idx="16" hasCustomPrompt="1"/>
          </p:nvPr>
        </p:nvSpPr>
        <p:spPr bwMode="auto">
          <a:xfrm>
            <a:off x="8508988" y="1556790"/>
            <a:ext cx="3002124" cy="2160241"/>
          </a:xfrm>
          <a:prstGeom prst="rect">
            <a:avLst/>
          </a:prstGeom>
          <a:solidFill>
            <a:schemeClr val="bg2">
              <a:lumMod val="90000"/>
            </a:schemeClr>
          </a:solidFill>
        </p:spPr>
        <p:txBody>
          <a:bodyPr lIns="457200" tIns="457200" anchor="t">
            <a:normAutofit/>
          </a:bodyPr>
          <a:lstStyle>
            <a:lvl1pPr marL="0" indent="0">
              <a:buNone/>
              <a:defRPr sz="20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0" name="Picture Placeholder 2"/>
          <p:cNvSpPr>
            <a:spLocks noGrp="1" noChangeAspect="1"/>
          </p:cNvSpPr>
          <p:nvPr>
            <p:ph type="pic" idx="17" hasCustomPrompt="1"/>
          </p:nvPr>
        </p:nvSpPr>
        <p:spPr bwMode="auto">
          <a:xfrm>
            <a:off x="5478697" y="3717031"/>
            <a:ext cx="3030291" cy="2160241"/>
          </a:xfrm>
          <a:prstGeom prst="rect">
            <a:avLst/>
          </a:prstGeom>
          <a:solidFill>
            <a:schemeClr val="bg2">
              <a:lumMod val="90000"/>
            </a:schemeClr>
          </a:solidFill>
        </p:spPr>
        <p:txBody>
          <a:bodyPr lIns="457200" tIns="457200" anchor="t">
            <a:normAutofit/>
          </a:bodyPr>
          <a:lstStyle>
            <a:lvl1pPr marL="0" indent="0">
              <a:buNone/>
              <a:defRPr sz="20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1" name="Picture Placeholder 2"/>
          <p:cNvSpPr>
            <a:spLocks noGrp="1" noChangeAspect="1"/>
          </p:cNvSpPr>
          <p:nvPr>
            <p:ph type="pic" idx="18" hasCustomPrompt="1"/>
          </p:nvPr>
        </p:nvSpPr>
        <p:spPr bwMode="auto">
          <a:xfrm>
            <a:off x="8508988" y="3717030"/>
            <a:ext cx="3002124" cy="2160241"/>
          </a:xfrm>
          <a:prstGeom prst="rect">
            <a:avLst/>
          </a:prstGeom>
          <a:solidFill>
            <a:schemeClr val="bg2">
              <a:lumMod val="90000"/>
            </a:schemeClr>
          </a:solidFill>
        </p:spPr>
        <p:txBody>
          <a:bodyPr lIns="457200" tIns="457200" anchor="t">
            <a:normAutofit/>
          </a:bodyPr>
          <a:lstStyle>
            <a:lvl1pPr marL="0" indent="0">
              <a:buNone/>
              <a:defRPr sz="20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2" name="Title Placeholder 1"/>
          <p:cNvSpPr>
            <a:spLocks noGrp="1"/>
          </p:cNvSpPr>
          <p:nvPr>
            <p:ph type="title"/>
          </p:nvPr>
        </p:nvSpPr>
        <p:spPr bwMode="auto">
          <a:xfrm>
            <a:off x="695400" y="286603"/>
            <a:ext cx="10801200" cy="982157"/>
          </a:xfrm>
          <a:prstGeom prst="rect">
            <a:avLst/>
          </a:prstGeom>
        </p:spPr>
        <p:txBody>
          <a:bodyPr vert="horz" lIns="91440" tIns="45720" rIns="91440" bIns="45720" rtlCol="0" anchor="ctr" anchorCtr="0">
            <a:normAutofit/>
          </a:bodyPr>
          <a:lstStyle/>
          <a:p>
            <a:pPr>
              <a:defRPr/>
            </a:pPr>
            <a:r>
              <a:rPr lang="en-US"/>
              <a:t>MAIN TITLE</a:t>
            </a:r>
            <a:endParaRPr/>
          </a:p>
        </p:txBody>
      </p:sp>
    </p:spTree>
    <p:extLst>
      <p:ext uri="{BB962C8B-B14F-4D97-AF65-F5344CB8AC3E}">
        <p14:creationId xmlns:p14="http://schemas.microsoft.com/office/powerpoint/2010/main" val="1856125334"/>
      </p:ext>
    </p:extLst>
  </p:cSld>
  <p:clrMapOvr>
    <a:masterClrMapping/>
  </p:clrMapOvr>
  <p:hf/>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dirty="0"/>
              <a:t>SAMPLE TEXT</a:t>
            </a:r>
            <a:endParaRPr lang="el-GR" dirty="0"/>
          </a:p>
          <a:p>
            <a:pPr lvl="1"/>
            <a:r>
              <a:rPr lang="en-US" dirty="0"/>
              <a:t>Second level</a:t>
            </a:r>
            <a:endParaRPr lang="el-GR" dirty="0"/>
          </a:p>
          <a:p>
            <a:pPr lvl="2"/>
            <a:r>
              <a:rPr lang="en-US" dirty="0"/>
              <a:t>Third level</a:t>
            </a:r>
            <a:endParaRPr lang="el-GR" dirty="0"/>
          </a:p>
          <a:p>
            <a:pPr lvl="3"/>
            <a:r>
              <a:rPr lang="en-US" dirty="0"/>
              <a:t>Fourth level</a:t>
            </a:r>
            <a:endParaRPr lang="el-GR" dirty="0"/>
          </a:p>
          <a:p>
            <a:pPr lvl="4"/>
            <a:r>
              <a:rPr lang="en-US" dirty="0"/>
              <a:t>Fifth level</a:t>
            </a:r>
          </a:p>
        </p:txBody>
      </p:sp>
      <p:sp>
        <p:nvSpPr>
          <p:cNvPr id="12" name="Title 1">
            <a:extLst>
              <a:ext uri="{FF2B5EF4-FFF2-40B4-BE49-F238E27FC236}">
                <a16:creationId xmlns:a16="http://schemas.microsoft.com/office/drawing/2014/main" xmlns="" id="{4B26F7F1-73E5-42DF-AE6B-BC1B99F569ED}"/>
              </a:ext>
            </a:extLst>
          </p:cNvPr>
          <p:cNvSpPr>
            <a:spLocks noGrp="1"/>
          </p:cNvSpPr>
          <p:nvPr>
            <p:ph type="title" hasCustomPrompt="1"/>
          </p:nvPr>
        </p:nvSpPr>
        <p:spPr>
          <a:xfrm>
            <a:off x="1097280" y="286603"/>
            <a:ext cx="10058400" cy="1458114"/>
          </a:xfrm>
        </p:spPr>
        <p:txBody>
          <a:bodyPr/>
          <a:lstStyle>
            <a:lvl1pPr>
              <a:defRPr/>
            </a:lvl1pPr>
          </a:lstStyle>
          <a:p>
            <a:r>
              <a:rPr lang="en-US" dirty="0"/>
              <a:t>MAIN TITLE</a:t>
            </a:r>
          </a:p>
        </p:txBody>
      </p:sp>
      <p:sp>
        <p:nvSpPr>
          <p:cNvPr id="2" name="Θέση ημερομηνίας 1">
            <a:extLst>
              <a:ext uri="{FF2B5EF4-FFF2-40B4-BE49-F238E27FC236}">
                <a16:creationId xmlns:a16="http://schemas.microsoft.com/office/drawing/2014/main" xmlns="" id="{4612D3F4-0F40-4DC0-B582-280A460D23AA}"/>
              </a:ext>
            </a:extLst>
          </p:cNvPr>
          <p:cNvSpPr>
            <a:spLocks noGrp="1"/>
          </p:cNvSpPr>
          <p:nvPr>
            <p:ph type="dt" sz="half" idx="10"/>
          </p:nvPr>
        </p:nvSpPr>
        <p:spPr/>
        <p:txBody>
          <a:bodyPr/>
          <a:lstStyle/>
          <a:p>
            <a:fld id="{7FC9F940-3752-4988-A080-ACBD9960BA4B}" type="datetime1">
              <a:rPr lang="en-US" smtClean="0"/>
              <a:pPr/>
              <a:t>11/26/2018</a:t>
            </a:fld>
            <a:endParaRPr lang="en-US" dirty="0"/>
          </a:p>
        </p:txBody>
      </p:sp>
      <p:sp>
        <p:nvSpPr>
          <p:cNvPr id="7" name="Θέση υποσέλιδου 6">
            <a:extLst>
              <a:ext uri="{FF2B5EF4-FFF2-40B4-BE49-F238E27FC236}">
                <a16:creationId xmlns:a16="http://schemas.microsoft.com/office/drawing/2014/main" xmlns="" id="{0D3B07AB-1213-436F-B06A-EE53137BBD01}"/>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8" name="Θέση αριθμού διαφάνειας 7">
            <a:extLst>
              <a:ext uri="{FF2B5EF4-FFF2-40B4-BE49-F238E27FC236}">
                <a16:creationId xmlns:a16="http://schemas.microsoft.com/office/drawing/2014/main" xmlns="" id="{0D381510-7CEE-46A0-9CA1-745ACABBEF06}"/>
              </a:ext>
            </a:extLst>
          </p:cNvPr>
          <p:cNvSpPr>
            <a:spLocks noGrp="1"/>
          </p:cNvSpPr>
          <p:nvPr>
            <p:ph type="sldNum" sz="quarter" idx="12"/>
          </p:nvPr>
        </p:nvSpPr>
        <p:spPr/>
        <p:txBody>
          <a:bodyPr/>
          <a:lstStyle/>
          <a:p>
            <a:fld id="{76F34D8A-136C-4FA7-8325-F06DF2D5CB3D}" type="slidenum">
              <a:rPr lang="en-US" smtClean="0"/>
              <a:pPr/>
              <a:t>‹#›</a:t>
            </a:fld>
            <a:endParaRPr lang="en-US" dirty="0"/>
          </a:p>
        </p:txBody>
      </p:sp>
    </p:spTree>
    <p:extLst>
      <p:ext uri="{BB962C8B-B14F-4D97-AF65-F5344CB8AC3E}">
        <p14:creationId xmlns:p14="http://schemas.microsoft.com/office/powerpoint/2010/main" val="3761036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titleOnly" preserve="1" userDrawn="1">
  <p:cSld name="Slide: No Tex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lvl1pPr>
              <a:defRPr/>
            </a:lvl1pPr>
          </a:lstStyle>
          <a:p>
            <a:pPr>
              <a:defRPr/>
            </a:pPr>
            <a:r>
              <a:rPr lang="en-US"/>
              <a:t>MAIN TITLE</a:t>
            </a:r>
            <a:endParaRPr/>
          </a:p>
        </p:txBody>
      </p:sp>
      <p:sp>
        <p:nvSpPr>
          <p:cNvPr id="5" name="Date Placeholder 2"/>
          <p:cNvSpPr>
            <a:spLocks noGrp="1"/>
          </p:cNvSpPr>
          <p:nvPr>
            <p:ph type="dt" sz="half" idx="10"/>
          </p:nvPr>
        </p:nvSpPr>
        <p:spPr bwMode="auto"/>
        <p:txBody>
          <a:bodyPr/>
          <a:lstStyle/>
          <a:p>
            <a:pPr>
              <a:defRPr/>
            </a:pPr>
            <a:fld id="{A66F430A-72C9-4ED3-B5E4-3D55C9729DA8}" type="datetime1">
              <a:t>11/26/2018</a:t>
            </a:fld>
            <a:endParaRPr lang="en-US"/>
          </a:p>
        </p:txBody>
      </p:sp>
      <p:sp>
        <p:nvSpPr>
          <p:cNvPr id="6" name="Footer Placeholder 3"/>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7" name="Slide Number Placeholder 4"/>
          <p:cNvSpPr>
            <a:spLocks noGrp="1"/>
          </p:cNvSpPr>
          <p:nvPr>
            <p:ph type="sldNum" sz="quarter" idx="12"/>
          </p:nvPr>
        </p:nvSpPr>
        <p:spPr bwMode="auto"/>
        <p:txBody>
          <a:bodyPr/>
          <a:lstStyle/>
          <a:p>
            <a:pPr>
              <a:defRPr/>
            </a:pPr>
            <a:fld id="{76F34D8A-136C-4FA7-8325-F06DF2D5CB3D}" type="slidenum">
              <a:t>‹#›</a:t>
            </a:fld>
            <a:endParaRPr lang="en-US"/>
          </a:p>
        </p:txBody>
      </p:sp>
    </p:spTree>
    <p:extLst>
      <p:ext uri="{BB962C8B-B14F-4D97-AF65-F5344CB8AC3E}">
        <p14:creationId xmlns:p14="http://schemas.microsoft.com/office/powerpoint/2010/main" val="2393437418"/>
      </p:ext>
    </p:extLst>
  </p:cSld>
  <p:clrMapOvr>
    <a:masterClrMapping/>
  </p:clrMapOvr>
  <p:hf/>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titleOnly" preserve="1" userDrawn="1">
  <p:cSld name="Slide: Switch Tasks/Presenters - First Page">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96986" y="3212976"/>
            <a:ext cx="10801200" cy="982157"/>
          </a:xfrm>
        </p:spPr>
        <p:txBody>
          <a:bodyPr/>
          <a:lstStyle>
            <a:lvl1pPr algn="ctr">
              <a:defRPr>
                <a:solidFill>
                  <a:schemeClr val="tx1"/>
                </a:solidFill>
              </a:defRPr>
            </a:lvl1pPr>
          </a:lstStyle>
          <a:p>
            <a:pPr>
              <a:defRPr/>
            </a:pPr>
            <a:r>
              <a:rPr lang="en-US"/>
              <a:t>Task: X.X - Title</a:t>
            </a:r>
            <a:endParaRPr/>
          </a:p>
        </p:txBody>
      </p:sp>
      <p:sp>
        <p:nvSpPr>
          <p:cNvPr id="5" name="Date Placeholder 2"/>
          <p:cNvSpPr>
            <a:spLocks noGrp="1"/>
          </p:cNvSpPr>
          <p:nvPr>
            <p:ph type="dt" sz="half" idx="10"/>
          </p:nvPr>
        </p:nvSpPr>
        <p:spPr bwMode="auto"/>
        <p:txBody>
          <a:bodyPr/>
          <a:lstStyle/>
          <a:p>
            <a:pPr>
              <a:defRPr/>
            </a:pPr>
            <a:fld id="{A66F430A-72C9-4ED3-B5E4-3D55C9729DA8}" type="datetime1">
              <a:t>11/26/2018</a:t>
            </a:fld>
            <a:endParaRPr lang="en-US"/>
          </a:p>
        </p:txBody>
      </p:sp>
      <p:sp>
        <p:nvSpPr>
          <p:cNvPr id="6" name="Footer Placeholder 3"/>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7" name="Slide Number Placeholder 4"/>
          <p:cNvSpPr>
            <a:spLocks noGrp="1"/>
          </p:cNvSpPr>
          <p:nvPr>
            <p:ph type="sldNum" sz="quarter" idx="12"/>
          </p:nvPr>
        </p:nvSpPr>
        <p:spPr bwMode="auto"/>
        <p:txBody>
          <a:bodyPr/>
          <a:lstStyle/>
          <a:p>
            <a:pPr>
              <a:defRPr/>
            </a:pPr>
            <a:fld id="{76F34D8A-136C-4FA7-8325-F06DF2D5CB3D}" type="slidenum">
              <a:t>‹#›</a:t>
            </a:fld>
            <a:endParaRPr lang="en-US"/>
          </a:p>
        </p:txBody>
      </p:sp>
      <p:sp>
        <p:nvSpPr>
          <p:cNvPr id="8" name="Title 1"/>
          <p:cNvSpPr>
            <a:spLocks noAdjustHandles="1"/>
          </p:cNvSpPr>
          <p:nvPr userDrawn="1"/>
        </p:nvSpPr>
        <p:spPr bwMode="auto">
          <a:xfrm>
            <a:off x="847800" y="439003"/>
            <a:ext cx="10801200" cy="982157"/>
          </a:xfrm>
          <a:prstGeom prst="rect">
            <a:avLst/>
          </a:prstGeom>
        </p:spPr>
        <p:txBody>
          <a:bodyPr vert="horz" lIns="91440" tIns="45720" rIns="91440" bIns="45720" rtlCol="0" anchor="ctr" anchorCtr="0">
            <a:normAutofit/>
          </a:bodyPr>
          <a:lstStyle>
            <a:lvl1pPr algn="l" defTabSz="914400">
              <a:lnSpc>
                <a:spcPct val="85000"/>
              </a:lnSpc>
              <a:spcBef>
                <a:spcPts val="0"/>
              </a:spcBef>
              <a:buNone/>
              <a:defRPr sz="3600" spc="-50">
                <a:solidFill>
                  <a:schemeClr val="tx1"/>
                </a:solidFill>
                <a:latin typeface="+mj-lt"/>
                <a:ea typeface="+mj-ea"/>
              </a:defRPr>
            </a:lvl1pPr>
          </a:lstStyle>
          <a:p>
            <a:pPr>
              <a:defRPr/>
            </a:pPr>
            <a:r>
              <a:rPr lang="en-US"/>
              <a:t>Plug-N-Harvest: WPX - Title</a:t>
            </a:r>
          </a:p>
        </p:txBody>
      </p:sp>
    </p:spTree>
    <p:extLst>
      <p:ext uri="{BB962C8B-B14F-4D97-AF65-F5344CB8AC3E}">
        <p14:creationId xmlns:p14="http://schemas.microsoft.com/office/powerpoint/2010/main" val="26134774"/>
      </p:ext>
    </p:extLst>
  </p:cSld>
  <p:clrMapOvr>
    <a:masterClrMapping/>
  </p:clrMapOvr>
  <p:hf/>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Slide: Table">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lvl1pPr>
              <a:defRPr/>
            </a:lvl1pPr>
          </a:lstStyle>
          <a:p>
            <a:pPr>
              <a:defRPr/>
            </a:pPr>
            <a:r>
              <a:rPr lang="en-US"/>
              <a:t>MAIN TITLE</a:t>
            </a:r>
            <a:endParaRPr/>
          </a:p>
        </p:txBody>
      </p:sp>
      <p:sp>
        <p:nvSpPr>
          <p:cNvPr id="5" name="Date Placeholder 2"/>
          <p:cNvSpPr>
            <a:spLocks noGrp="1"/>
          </p:cNvSpPr>
          <p:nvPr>
            <p:ph type="dt" sz="half" idx="10"/>
          </p:nvPr>
        </p:nvSpPr>
        <p:spPr bwMode="auto"/>
        <p:txBody>
          <a:bodyPr/>
          <a:lstStyle/>
          <a:p>
            <a:pPr>
              <a:defRPr/>
            </a:pPr>
            <a:fld id="{A66F430A-72C9-4ED3-B5E4-3D55C9729DA8}" type="datetime1">
              <a:t>11/26/2018</a:t>
            </a:fld>
            <a:endParaRPr lang="en-US"/>
          </a:p>
        </p:txBody>
      </p:sp>
      <p:sp>
        <p:nvSpPr>
          <p:cNvPr id="6" name="Footer Placeholder 3"/>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7" name="Slide Number Placeholder 4"/>
          <p:cNvSpPr>
            <a:spLocks noGrp="1"/>
          </p:cNvSpPr>
          <p:nvPr>
            <p:ph type="sldNum" sz="quarter" idx="12"/>
          </p:nvPr>
        </p:nvSpPr>
        <p:spPr bwMode="auto"/>
        <p:txBody>
          <a:bodyPr/>
          <a:lstStyle/>
          <a:p>
            <a:pPr>
              <a:defRPr/>
            </a:pPr>
            <a:fld id="{76F34D8A-136C-4FA7-8325-F06DF2D5CB3D}" type="slidenum">
              <a:t>‹#›</a:t>
            </a:fld>
            <a:endParaRPr lang="en-US"/>
          </a:p>
        </p:txBody>
      </p:sp>
      <p:sp>
        <p:nvSpPr>
          <p:cNvPr id="8" name="Table Placeholder 7"/>
          <p:cNvSpPr>
            <a:spLocks noGrp="1"/>
          </p:cNvSpPr>
          <p:nvPr>
            <p:ph type="tbl" sz="quarter" idx="13"/>
          </p:nvPr>
        </p:nvSpPr>
        <p:spPr bwMode="auto">
          <a:xfrm>
            <a:off x="695325" y="1557337"/>
            <a:ext cx="10801350" cy="4319934"/>
          </a:xfrm>
        </p:spPr>
        <p:txBody>
          <a:bodyPr/>
          <a:lstStyle/>
          <a:p>
            <a:pPr>
              <a:defRPr/>
            </a:pPr>
            <a:endParaRPr lang="el-GR"/>
          </a:p>
        </p:txBody>
      </p:sp>
    </p:spTree>
    <p:extLst>
      <p:ext uri="{BB962C8B-B14F-4D97-AF65-F5344CB8AC3E}">
        <p14:creationId xmlns:p14="http://schemas.microsoft.com/office/powerpoint/2010/main" val="2768667231"/>
      </p:ext>
    </p:extLst>
  </p:cSld>
  <p:clrMapOvr>
    <a:masterClrMapping/>
  </p:clrMapOvr>
  <p:hf/>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Slide: Char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lvl1pPr>
              <a:defRPr/>
            </a:lvl1pPr>
          </a:lstStyle>
          <a:p>
            <a:pPr>
              <a:defRPr/>
            </a:pPr>
            <a:r>
              <a:rPr lang="en-US"/>
              <a:t>MAIN TITLE</a:t>
            </a:r>
            <a:endParaRPr/>
          </a:p>
        </p:txBody>
      </p:sp>
      <p:sp>
        <p:nvSpPr>
          <p:cNvPr id="5" name="Date Placeholder 2"/>
          <p:cNvSpPr>
            <a:spLocks noGrp="1"/>
          </p:cNvSpPr>
          <p:nvPr>
            <p:ph type="dt" sz="half" idx="10"/>
          </p:nvPr>
        </p:nvSpPr>
        <p:spPr bwMode="auto"/>
        <p:txBody>
          <a:bodyPr/>
          <a:lstStyle/>
          <a:p>
            <a:pPr>
              <a:defRPr/>
            </a:pPr>
            <a:fld id="{A66F430A-72C9-4ED3-B5E4-3D55C9729DA8}" type="datetime1">
              <a:t>11/26/2018</a:t>
            </a:fld>
            <a:endParaRPr lang="en-US"/>
          </a:p>
        </p:txBody>
      </p:sp>
      <p:sp>
        <p:nvSpPr>
          <p:cNvPr id="6" name="Footer Placeholder 3"/>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7" name="Slide Number Placeholder 4"/>
          <p:cNvSpPr>
            <a:spLocks noGrp="1"/>
          </p:cNvSpPr>
          <p:nvPr>
            <p:ph type="sldNum" sz="quarter" idx="12"/>
          </p:nvPr>
        </p:nvSpPr>
        <p:spPr bwMode="auto"/>
        <p:txBody>
          <a:bodyPr/>
          <a:lstStyle/>
          <a:p>
            <a:pPr>
              <a:defRPr/>
            </a:pPr>
            <a:fld id="{76F34D8A-136C-4FA7-8325-F06DF2D5CB3D}" type="slidenum">
              <a:t>‹#›</a:t>
            </a:fld>
            <a:endParaRPr lang="en-US"/>
          </a:p>
        </p:txBody>
      </p:sp>
      <p:sp>
        <p:nvSpPr>
          <p:cNvPr id="8" name="Chart Placeholder 2"/>
          <p:cNvSpPr>
            <a:spLocks noGrp="1"/>
          </p:cNvSpPr>
          <p:nvPr>
            <p:ph type="chart" sz="quarter" idx="14"/>
          </p:nvPr>
        </p:nvSpPr>
        <p:spPr bwMode="auto">
          <a:xfrm>
            <a:off x="695325" y="1557337"/>
            <a:ext cx="10801275" cy="4319934"/>
          </a:xfrm>
        </p:spPr>
        <p:txBody>
          <a:bodyPr/>
          <a:lstStyle/>
          <a:p>
            <a:pPr>
              <a:defRPr/>
            </a:pPr>
            <a:endParaRPr lang="el-GR"/>
          </a:p>
        </p:txBody>
      </p:sp>
    </p:spTree>
    <p:extLst>
      <p:ext uri="{BB962C8B-B14F-4D97-AF65-F5344CB8AC3E}">
        <p14:creationId xmlns:p14="http://schemas.microsoft.com/office/powerpoint/2010/main" val="1653545825"/>
      </p:ext>
    </p:extLst>
  </p:cSld>
  <p:clrMapOvr>
    <a:masterClrMapping/>
  </p:clrMapOvr>
  <p:hf/>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Slide: Media">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lvl1pPr>
              <a:defRPr/>
            </a:lvl1pPr>
          </a:lstStyle>
          <a:p>
            <a:pPr>
              <a:defRPr/>
            </a:pPr>
            <a:r>
              <a:rPr lang="en-US"/>
              <a:t>MAIN TITLE</a:t>
            </a:r>
            <a:endParaRPr/>
          </a:p>
        </p:txBody>
      </p:sp>
      <p:sp>
        <p:nvSpPr>
          <p:cNvPr id="5" name="Date Placeholder 2"/>
          <p:cNvSpPr>
            <a:spLocks noGrp="1"/>
          </p:cNvSpPr>
          <p:nvPr>
            <p:ph type="dt" sz="half" idx="10"/>
          </p:nvPr>
        </p:nvSpPr>
        <p:spPr bwMode="auto"/>
        <p:txBody>
          <a:bodyPr/>
          <a:lstStyle/>
          <a:p>
            <a:pPr>
              <a:defRPr/>
            </a:pPr>
            <a:fld id="{A66F430A-72C9-4ED3-B5E4-3D55C9729DA8}" type="datetime1">
              <a:t>11/26/2018</a:t>
            </a:fld>
            <a:endParaRPr lang="en-US"/>
          </a:p>
        </p:txBody>
      </p:sp>
      <p:sp>
        <p:nvSpPr>
          <p:cNvPr id="6" name="Footer Placeholder 3"/>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7" name="Slide Number Placeholder 4"/>
          <p:cNvSpPr>
            <a:spLocks noGrp="1"/>
          </p:cNvSpPr>
          <p:nvPr>
            <p:ph type="sldNum" sz="quarter" idx="12"/>
          </p:nvPr>
        </p:nvSpPr>
        <p:spPr bwMode="auto"/>
        <p:txBody>
          <a:bodyPr/>
          <a:lstStyle/>
          <a:p>
            <a:pPr>
              <a:defRPr/>
            </a:pPr>
            <a:fld id="{76F34D8A-136C-4FA7-8325-F06DF2D5CB3D}" type="slidenum">
              <a:t>‹#›</a:t>
            </a:fld>
            <a:endParaRPr lang="en-US"/>
          </a:p>
        </p:txBody>
      </p:sp>
      <p:sp>
        <p:nvSpPr>
          <p:cNvPr id="8" name="Media Placeholder 2"/>
          <p:cNvSpPr>
            <a:spLocks noGrp="1"/>
          </p:cNvSpPr>
          <p:nvPr>
            <p:ph type="media" sz="quarter" idx="15"/>
          </p:nvPr>
        </p:nvSpPr>
        <p:spPr bwMode="auto">
          <a:xfrm>
            <a:off x="695325" y="1557337"/>
            <a:ext cx="10801350" cy="4319587"/>
          </a:xfrm>
        </p:spPr>
        <p:txBody>
          <a:bodyPr/>
          <a:lstStyle/>
          <a:p>
            <a:pPr>
              <a:defRPr/>
            </a:pPr>
            <a:endParaRPr lang="el-GR"/>
          </a:p>
        </p:txBody>
      </p:sp>
    </p:spTree>
    <p:extLst>
      <p:ext uri="{BB962C8B-B14F-4D97-AF65-F5344CB8AC3E}">
        <p14:creationId xmlns:p14="http://schemas.microsoft.com/office/powerpoint/2010/main" val="1360997814"/>
      </p:ext>
    </p:extLst>
  </p:cSld>
  <p:clrMapOvr>
    <a:masterClrMapping/>
  </p:clrMapOvr>
  <p:hf/>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Slide: Empty">
    <p:spTree>
      <p:nvGrpSpPr>
        <p:cNvPr id="1" name=""/>
        <p:cNvGrpSpPr/>
        <p:nvPr/>
      </p:nvGrpSpPr>
      <p:grpSpPr bwMode="auto">
        <a:xfrm>
          <a:off x="0" y="0"/>
          <a:ext cx="0" cy="0"/>
          <a:chOff x="0" y="0"/>
          <a:chExt cx="0" cy="0"/>
        </a:xfrm>
      </p:grpSpPr>
      <p:sp>
        <p:nvSpPr>
          <p:cNvPr id="4" name="Date Placeholder 6"/>
          <p:cNvSpPr>
            <a:spLocks noGrp="1"/>
          </p:cNvSpPr>
          <p:nvPr>
            <p:ph type="dt" sz="half" idx="10"/>
          </p:nvPr>
        </p:nvSpPr>
        <p:spPr bwMode="auto"/>
        <p:txBody>
          <a:bodyPr/>
          <a:lstStyle/>
          <a:p>
            <a:pPr>
              <a:defRPr/>
            </a:pPr>
            <a:fld id="{41C6629B-A2E2-43B0-BC7C-2B77883FD396}" type="datetime1">
              <a:t>11/26/2018</a:t>
            </a:fld>
            <a:endParaRPr lang="en-US"/>
          </a:p>
        </p:txBody>
      </p:sp>
      <p:sp>
        <p:nvSpPr>
          <p:cNvPr id="5" name="Footer Placeholder 7"/>
          <p:cNvSpPr>
            <a:spLocks noGrp="1"/>
          </p:cNvSpPr>
          <p:nvPr>
            <p:ph type="ftr" sz="quarter" idx="11"/>
          </p:nvPr>
        </p:nvSpPr>
        <p:spPr bwMode="auto"/>
        <p:txBody>
          <a:bodyPr/>
          <a:lstStyle>
            <a:lvl1pPr>
              <a:defRPr>
                <a:solidFill>
                  <a:srgbClr val="FFFFFF"/>
                </a:solidFill>
              </a:defRPr>
            </a:lvl1pPr>
          </a:lstStyle>
          <a:p>
            <a:pPr>
              <a:defRPr/>
            </a:pPr>
            <a:r>
              <a:rPr lang="pt-BR">
                <a:solidFill>
                  <a:schemeClr val="tx1"/>
                </a:solidFill>
              </a:rPr>
              <a:t>PLUG-N-HARVEST</a:t>
            </a:r>
            <a:br>
              <a:rPr lang="pt-BR">
                <a:solidFill>
                  <a:schemeClr val="tx1"/>
                </a:solidFill>
              </a:rPr>
            </a:br>
            <a:r>
              <a:rPr lang="pt-BR">
                <a:solidFill>
                  <a:schemeClr val="tx1"/>
                </a:solidFill>
              </a:rPr>
              <a:t>ID: 768735 - H2020-EU.2.1.5.2.</a:t>
            </a:r>
          </a:p>
        </p:txBody>
      </p:sp>
      <p:sp>
        <p:nvSpPr>
          <p:cNvPr id="6" name="Slide Number Placeholder 8"/>
          <p:cNvSpPr>
            <a:spLocks noGrp="1"/>
          </p:cNvSpPr>
          <p:nvPr>
            <p:ph type="sldNum" sz="quarter" idx="12"/>
          </p:nvPr>
        </p:nvSpPr>
        <p:spPr bwMode="auto"/>
        <p:txBody>
          <a:bodyPr/>
          <a:lstStyle/>
          <a:p>
            <a:pPr>
              <a:defRPr/>
            </a:pPr>
            <a:fld id="{76F34D8A-136C-4FA7-8325-F06DF2D5CB3D}" type="slidenum">
              <a:t>‹#›</a:t>
            </a:fld>
            <a:endParaRPr lang="en-US"/>
          </a:p>
        </p:txBody>
      </p:sp>
      <p:pic>
        <p:nvPicPr>
          <p:cNvPr id="7" name="Εικόνα 10"/>
          <p:cNvPicPr>
            <a:picLocks noChangeAspect="1"/>
          </p:cNvPicPr>
          <p:nvPr userDrawn="1"/>
        </p:nvPicPr>
        <p:blipFill>
          <a:blip r:embed="rId2"/>
          <a:stretch/>
        </p:blipFill>
        <p:spPr bwMode="auto">
          <a:xfrm>
            <a:off x="320888" y="6143330"/>
            <a:ext cx="1072004" cy="714670"/>
          </a:xfrm>
          <a:prstGeom prst="rect">
            <a:avLst/>
          </a:prstGeom>
        </p:spPr>
      </p:pic>
      <p:grpSp>
        <p:nvGrpSpPr>
          <p:cNvPr id="8" name="Ομάδα 11"/>
          <p:cNvGrpSpPr/>
          <p:nvPr userDrawn="1"/>
        </p:nvGrpSpPr>
        <p:grpSpPr bwMode="auto">
          <a:xfrm>
            <a:off x="-3" y="5947505"/>
            <a:ext cx="12192003" cy="195824"/>
            <a:chOff x="-3" y="5947505"/>
            <a:chExt cx="12192003" cy="195824"/>
          </a:xfrm>
        </p:grpSpPr>
        <p:sp>
          <p:nvSpPr>
            <p:cNvPr id="9"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0"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1"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pic>
        <p:nvPicPr>
          <p:cNvPr id="12" name="Εικόνα 9"/>
          <p:cNvPicPr>
            <a:picLocks noChangeAspect="1"/>
          </p:cNvPicPr>
          <p:nvPr userDrawn="1"/>
        </p:nvPicPr>
        <p:blipFill>
          <a:blip r:embed="rId3"/>
          <a:stretch/>
        </p:blipFill>
        <p:spPr bwMode="auto">
          <a:xfrm>
            <a:off x="11061529" y="5766132"/>
            <a:ext cx="1133648" cy="1089708"/>
          </a:xfrm>
          <a:prstGeom prst="rect">
            <a:avLst/>
          </a:prstGeom>
        </p:spPr>
      </p:pic>
    </p:spTree>
    <p:extLst>
      <p:ext uri="{BB962C8B-B14F-4D97-AF65-F5344CB8AC3E}">
        <p14:creationId xmlns:p14="http://schemas.microsoft.com/office/powerpoint/2010/main" val="3109006680"/>
      </p:ext>
    </p:extLst>
  </p:cSld>
  <p:clrMapOvr>
    <a:masterClrMapping/>
  </p:clrMapOvr>
  <p:hf/>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Side by Side">
    <p:spTree>
      <p:nvGrpSpPr>
        <p:cNvPr id="1" name=""/>
        <p:cNvGrpSpPr/>
        <p:nvPr/>
      </p:nvGrpSpPr>
      <p:grpSpPr bwMode="auto">
        <a:xfrm>
          <a:off x="0" y="0"/>
          <a:ext cx="0" cy="0"/>
          <a:chOff x="0" y="0"/>
          <a:chExt cx="0" cy="0"/>
        </a:xfrm>
      </p:grpSpPr>
      <p:sp>
        <p:nvSpPr>
          <p:cNvPr id="4" name="Text Placeholder 3"/>
          <p:cNvSpPr>
            <a:spLocks noGrp="1"/>
          </p:cNvSpPr>
          <p:nvPr>
            <p:ph type="body" sz="half" idx="2" hasCustomPrompt="1"/>
          </p:nvPr>
        </p:nvSpPr>
        <p:spPr bwMode="auto">
          <a:xfrm>
            <a:off x="320888" y="1268760"/>
            <a:ext cx="3617298" cy="4874570"/>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Subtitle</a:t>
            </a:r>
            <a:endParaRPr/>
          </a:p>
          <a:p>
            <a:pPr lvl="0">
              <a:defRPr/>
            </a:pPr>
            <a:endParaRPr lang="en-US"/>
          </a:p>
        </p:txBody>
      </p:sp>
      <p:sp>
        <p:nvSpPr>
          <p:cNvPr id="5" name="Date Placeholder 4"/>
          <p:cNvSpPr>
            <a:spLocks noGrp="1"/>
          </p:cNvSpPr>
          <p:nvPr>
            <p:ph type="dt" sz="half" idx="10"/>
          </p:nvPr>
        </p:nvSpPr>
        <p:spPr bwMode="auto">
          <a:xfrm>
            <a:off x="2711624" y="6450190"/>
            <a:ext cx="1226562" cy="365125"/>
          </a:xfrm>
        </p:spPr>
        <p:txBody>
          <a:bodyPr/>
          <a:lstStyle>
            <a:lvl1pPr algn="l">
              <a:defRPr/>
            </a:lvl1pPr>
          </a:lstStyle>
          <a:p>
            <a:pPr>
              <a:defRPr/>
            </a:pPr>
            <a:fld id="{1DC22D29-6C03-4FCB-92CF-E05A67975532}" type="datetime1">
              <a:t>11/26/2018</a:t>
            </a:fld>
            <a:endParaRPr lang="en-US"/>
          </a:p>
        </p:txBody>
      </p:sp>
      <p:sp>
        <p:nvSpPr>
          <p:cNvPr id="6" name="Footer Placeholder 5"/>
          <p:cNvSpPr>
            <a:spLocks noGrp="1"/>
          </p:cNvSpPr>
          <p:nvPr>
            <p:ph type="ftr" sz="quarter" idx="11"/>
          </p:nvPr>
        </p:nvSpPr>
        <p:spPr bwMode="auto">
          <a:xfrm>
            <a:off x="4357179" y="6459785"/>
            <a:ext cx="5832877" cy="365125"/>
          </a:xfrm>
        </p:spPr>
        <p:txBody>
          <a:bodyPr/>
          <a:lstStyle>
            <a:lvl1pPr algn="l">
              <a:defRPr>
                <a:solidFill>
                  <a:schemeClr val="tx2"/>
                </a:solidFill>
              </a:defRPr>
            </a:lvl1pPr>
          </a:lstStyle>
          <a:p>
            <a:pPr>
              <a:defRPr/>
            </a:pPr>
            <a:r>
              <a:rPr lang="sv-SE"/>
              <a:t>PLUG-N-HARVEST, ID: 768735 - H2020-EU.2.1.5.2.</a:t>
            </a:r>
          </a:p>
        </p:txBody>
      </p:sp>
      <p:sp>
        <p:nvSpPr>
          <p:cNvPr id="7" name="Slide Number Placeholder 6"/>
          <p:cNvSpPr>
            <a:spLocks noGrp="1"/>
          </p:cNvSpPr>
          <p:nvPr>
            <p:ph type="sldNum" sz="quarter" idx="12"/>
          </p:nvPr>
        </p:nvSpPr>
        <p:spPr bwMode="auto">
          <a:xfrm>
            <a:off x="10272463" y="6459785"/>
            <a:ext cx="1020377" cy="365125"/>
          </a:xfrm>
        </p:spPr>
        <p:txBody>
          <a:bodyPr/>
          <a:lstStyle>
            <a:lvl1pPr>
              <a:defRPr>
                <a:solidFill>
                  <a:schemeClr val="tx2"/>
                </a:solidFill>
              </a:defRPr>
            </a:lvl1pPr>
          </a:lstStyle>
          <a:p>
            <a:pPr>
              <a:defRPr/>
            </a:pPr>
            <a:fld id="{76F34D8A-136C-4FA7-8325-F06DF2D5CB3D}" type="slidenum">
              <a:t>‹#›</a:t>
            </a:fld>
            <a:endParaRPr lang="en-US"/>
          </a:p>
        </p:txBody>
      </p:sp>
      <p:pic>
        <p:nvPicPr>
          <p:cNvPr id="8" name="Εικόνα 14"/>
          <p:cNvPicPr>
            <a:picLocks noChangeAspect="1"/>
          </p:cNvPicPr>
          <p:nvPr userDrawn="1"/>
        </p:nvPicPr>
        <p:blipFill>
          <a:blip r:embed="rId2"/>
          <a:stretch/>
        </p:blipFill>
        <p:spPr bwMode="auto">
          <a:xfrm>
            <a:off x="11061529" y="5766132"/>
            <a:ext cx="1133648" cy="1089708"/>
          </a:xfrm>
          <a:prstGeom prst="rect">
            <a:avLst/>
          </a:prstGeom>
        </p:spPr>
      </p:pic>
      <p:grpSp>
        <p:nvGrpSpPr>
          <p:cNvPr id="9" name="Ομάδα 19"/>
          <p:cNvGrpSpPr/>
          <p:nvPr userDrawn="1"/>
        </p:nvGrpSpPr>
        <p:grpSpPr bwMode="auto">
          <a:xfrm rot="16199998">
            <a:off x="718683" y="3308070"/>
            <a:ext cx="6858001" cy="241858"/>
            <a:chOff x="-3" y="5947505"/>
            <a:chExt cx="12192003" cy="195824"/>
          </a:xfrm>
        </p:grpSpPr>
        <p:sp>
          <p:nvSpPr>
            <p:cNvPr id="10"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1"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2"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pic>
        <p:nvPicPr>
          <p:cNvPr id="13" name="Εικόνα 10"/>
          <p:cNvPicPr>
            <a:picLocks noChangeAspect="1"/>
          </p:cNvPicPr>
          <p:nvPr userDrawn="1"/>
        </p:nvPicPr>
        <p:blipFill>
          <a:blip r:embed="rId3"/>
          <a:stretch/>
        </p:blipFill>
        <p:spPr bwMode="auto">
          <a:xfrm>
            <a:off x="320888" y="6143330"/>
            <a:ext cx="1072004" cy="714670"/>
          </a:xfrm>
          <a:prstGeom prst="rect">
            <a:avLst/>
          </a:prstGeom>
        </p:spPr>
      </p:pic>
      <p:sp>
        <p:nvSpPr>
          <p:cNvPr id="14" name="Content Placeholder 2"/>
          <p:cNvSpPr>
            <a:spLocks noGrp="1"/>
          </p:cNvSpPr>
          <p:nvPr>
            <p:ph idx="13" hasCustomPrompt="1"/>
          </p:nvPr>
        </p:nvSpPr>
        <p:spPr bwMode="auto">
          <a:xfrm>
            <a:off x="4360997" y="195412"/>
            <a:ext cx="7279619" cy="59479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15" name="Title Placeholder 1"/>
          <p:cNvSpPr>
            <a:spLocks noGrp="1"/>
          </p:cNvSpPr>
          <p:nvPr>
            <p:ph type="title"/>
          </p:nvPr>
        </p:nvSpPr>
        <p:spPr bwMode="auto">
          <a:xfrm>
            <a:off x="322794" y="195412"/>
            <a:ext cx="3613484" cy="982157"/>
          </a:xfrm>
          <a:prstGeom prst="rect">
            <a:avLst/>
          </a:prstGeom>
        </p:spPr>
        <p:txBody>
          <a:bodyPr vert="horz" lIns="91440" tIns="45720" rIns="91440" bIns="45720" rtlCol="0" anchor="ctr" anchorCtr="0">
            <a:normAutofit/>
          </a:bodyPr>
          <a:lstStyle/>
          <a:p>
            <a:pPr>
              <a:defRPr/>
            </a:pPr>
            <a:r>
              <a:rPr lang="en-US"/>
              <a:t>MAIN TITLE</a:t>
            </a:r>
            <a:endParaRPr/>
          </a:p>
        </p:txBody>
      </p:sp>
    </p:spTree>
    <p:extLst>
      <p:ext uri="{BB962C8B-B14F-4D97-AF65-F5344CB8AC3E}">
        <p14:creationId xmlns:p14="http://schemas.microsoft.com/office/powerpoint/2010/main" val="227699583"/>
      </p:ext>
    </p:extLst>
  </p:cSld>
  <p:clrMapOvr>
    <a:masterClrMapping/>
  </p:clrMapOvr>
  <p:hf/>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Two figures">
    <p:spTree>
      <p:nvGrpSpPr>
        <p:cNvPr id="1" name=""/>
        <p:cNvGrpSpPr/>
        <p:nvPr/>
      </p:nvGrpSpPr>
      <p:grpSpPr bwMode="auto">
        <a:xfrm>
          <a:off x="0" y="0"/>
          <a:ext cx="0" cy="0"/>
          <a:chOff x="0" y="0"/>
          <a:chExt cx="0" cy="0"/>
        </a:xfrm>
      </p:grpSpPr>
      <p:sp>
        <p:nvSpPr>
          <p:cNvPr id="4" name="Rectangle 7"/>
          <p:cNvSpPr/>
          <p:nvPr/>
        </p:nvSpPr>
        <p:spPr bwMode="auto">
          <a:xfrm>
            <a:off x="0" y="5301208"/>
            <a:ext cx="12188825" cy="1556792"/>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sp>
        <p:nvSpPr>
          <p:cNvPr id="5" name="Rectangle 8"/>
          <p:cNvSpPr/>
          <p:nvPr userDrawn="1"/>
        </p:nvSpPr>
        <p:spPr bwMode="auto">
          <a:xfrm>
            <a:off x="-6351" y="5244592"/>
            <a:ext cx="12188825" cy="64008"/>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Title 1"/>
          <p:cNvSpPr>
            <a:spLocks noGrp="1"/>
          </p:cNvSpPr>
          <p:nvPr>
            <p:ph type="title" hasCustomPrompt="1"/>
          </p:nvPr>
        </p:nvSpPr>
        <p:spPr bwMode="auto">
          <a:xfrm>
            <a:off x="1607127" y="5366696"/>
            <a:ext cx="9603798" cy="531183"/>
          </a:xfrm>
        </p:spPr>
        <p:txBody>
          <a:bodyPr lIns="91440" tIns="0" rIns="91440" bIns="0" anchor="b">
            <a:noAutofit/>
          </a:bodyPr>
          <a:lstStyle>
            <a:lvl1pPr algn="ctr">
              <a:defRPr sz="3200" b="0">
                <a:solidFill>
                  <a:srgbClr val="FFFFFF"/>
                </a:solidFill>
              </a:defRPr>
            </a:lvl1pPr>
          </a:lstStyle>
          <a:p>
            <a:pPr>
              <a:defRPr/>
            </a:pPr>
            <a:r>
              <a:rPr lang="en-US"/>
              <a:t>Figure Title</a:t>
            </a:r>
          </a:p>
        </p:txBody>
      </p:sp>
      <p:sp>
        <p:nvSpPr>
          <p:cNvPr id="7" name="Picture Placeholder 2"/>
          <p:cNvSpPr>
            <a:spLocks noGrp="1" noChangeAspect="1"/>
          </p:cNvSpPr>
          <p:nvPr>
            <p:ph type="pic" idx="1" hasCustomPrompt="1"/>
          </p:nvPr>
        </p:nvSpPr>
        <p:spPr bwMode="auto">
          <a:xfrm>
            <a:off x="15" y="-1"/>
            <a:ext cx="6095985" cy="5235447"/>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8" name="Text Placeholder 3"/>
          <p:cNvSpPr>
            <a:spLocks noGrp="1"/>
          </p:cNvSpPr>
          <p:nvPr>
            <p:ph type="body" sz="half" idx="2" hasCustomPrompt="1"/>
          </p:nvPr>
        </p:nvSpPr>
        <p:spPr bwMode="auto">
          <a:xfrm>
            <a:off x="1607126" y="5907024"/>
            <a:ext cx="9603416" cy="410649"/>
          </a:xfrm>
        </p:spPr>
        <p:txBody>
          <a:bodyPr lIns="91440" tIns="0" rIns="91440" bIns="0">
            <a:normAutofit/>
          </a:bodyPr>
          <a:lstStyle>
            <a:lvl1pPr marL="0" indent="0" algn="ctr">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Figure Subtitle</a:t>
            </a:r>
            <a:endParaRPr/>
          </a:p>
        </p:txBody>
      </p:sp>
      <p:sp>
        <p:nvSpPr>
          <p:cNvPr id="9" name="Date Placeholder 4"/>
          <p:cNvSpPr>
            <a:spLocks noGrp="1"/>
          </p:cNvSpPr>
          <p:nvPr>
            <p:ph type="dt" sz="half" idx="10"/>
          </p:nvPr>
        </p:nvSpPr>
        <p:spPr bwMode="auto"/>
        <p:txBody>
          <a:bodyPr/>
          <a:lstStyle/>
          <a:p>
            <a:pPr>
              <a:defRPr/>
            </a:pPr>
            <a:fld id="{D58D4731-F406-4A17-A852-A57626BC2303}" type="datetime1">
              <a:t>11/26/2018</a:t>
            </a:fld>
            <a:endParaRPr lang="en-US"/>
          </a:p>
        </p:txBody>
      </p:sp>
      <p:sp>
        <p:nvSpPr>
          <p:cNvPr id="10"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11"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pic>
        <p:nvPicPr>
          <p:cNvPr id="12" name="Εικόνα 11"/>
          <p:cNvPicPr>
            <a:picLocks noChangeAspect="1"/>
          </p:cNvPicPr>
          <p:nvPr userDrawn="1"/>
        </p:nvPicPr>
        <p:blipFill>
          <a:blip r:embed="rId2"/>
          <a:stretch/>
        </p:blipFill>
        <p:spPr bwMode="auto">
          <a:xfrm>
            <a:off x="11061529" y="5766132"/>
            <a:ext cx="1133648" cy="1089708"/>
          </a:xfrm>
          <a:prstGeom prst="rect">
            <a:avLst/>
          </a:prstGeom>
        </p:spPr>
      </p:pic>
      <p:pic>
        <p:nvPicPr>
          <p:cNvPr id="13" name="Εικόνα 10"/>
          <p:cNvPicPr>
            <a:picLocks noChangeAspect="1"/>
          </p:cNvPicPr>
          <p:nvPr userDrawn="1"/>
        </p:nvPicPr>
        <p:blipFill>
          <a:blip r:embed="rId3"/>
          <a:stretch/>
        </p:blipFill>
        <p:spPr bwMode="auto">
          <a:xfrm>
            <a:off x="320888" y="6143330"/>
            <a:ext cx="1072004" cy="714670"/>
          </a:xfrm>
          <a:prstGeom prst="rect">
            <a:avLst/>
          </a:prstGeom>
        </p:spPr>
      </p:pic>
      <p:sp>
        <p:nvSpPr>
          <p:cNvPr id="14" name="Picture Placeholder 2"/>
          <p:cNvSpPr>
            <a:spLocks noGrp="1" noChangeAspect="1"/>
          </p:cNvSpPr>
          <p:nvPr>
            <p:ph type="pic" idx="13" hasCustomPrompt="1"/>
          </p:nvPr>
        </p:nvSpPr>
        <p:spPr bwMode="auto">
          <a:xfrm>
            <a:off x="6096000" y="-1"/>
            <a:ext cx="6096000" cy="5235447"/>
          </a:xfrm>
          <a:prstGeom prst="rect">
            <a:avLst/>
          </a:prstGeom>
          <a:solidFill>
            <a:schemeClr val="bg2">
              <a:lumMod val="90000"/>
            </a:schemeClr>
          </a:solidFill>
        </p:spPr>
        <p:txBody>
          <a:bodyPr lIns="457200" tIns="457200" anchor="t">
            <a:normAutofit/>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Tree>
    <p:extLst>
      <p:ext uri="{BB962C8B-B14F-4D97-AF65-F5344CB8AC3E}">
        <p14:creationId xmlns:p14="http://schemas.microsoft.com/office/powerpoint/2010/main" val="225248977"/>
      </p:ext>
    </p:extLst>
  </p:cSld>
  <p:clrMapOvr>
    <a:masterClrMapping/>
  </p:clrMapOvr>
  <p:hf/>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Three figures">
    <p:spTree>
      <p:nvGrpSpPr>
        <p:cNvPr id="1" name=""/>
        <p:cNvGrpSpPr/>
        <p:nvPr/>
      </p:nvGrpSpPr>
      <p:grpSpPr bwMode="auto">
        <a:xfrm>
          <a:off x="0" y="0"/>
          <a:ext cx="0" cy="0"/>
          <a:chOff x="0" y="0"/>
          <a:chExt cx="0" cy="0"/>
        </a:xfrm>
      </p:grpSpPr>
      <p:sp>
        <p:nvSpPr>
          <p:cNvPr id="4" name="Rectangle 7"/>
          <p:cNvSpPr/>
          <p:nvPr/>
        </p:nvSpPr>
        <p:spPr bwMode="auto">
          <a:xfrm>
            <a:off x="0" y="5301208"/>
            <a:ext cx="12188825" cy="1556792"/>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sp>
        <p:nvSpPr>
          <p:cNvPr id="5" name="Rectangle 8"/>
          <p:cNvSpPr/>
          <p:nvPr userDrawn="1"/>
        </p:nvSpPr>
        <p:spPr bwMode="auto">
          <a:xfrm>
            <a:off x="-6351" y="5244592"/>
            <a:ext cx="12188825" cy="64008"/>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Title 1"/>
          <p:cNvSpPr>
            <a:spLocks noGrp="1"/>
          </p:cNvSpPr>
          <p:nvPr>
            <p:ph type="title" hasCustomPrompt="1"/>
          </p:nvPr>
        </p:nvSpPr>
        <p:spPr bwMode="auto">
          <a:xfrm>
            <a:off x="1607127" y="5366696"/>
            <a:ext cx="9603798" cy="531183"/>
          </a:xfrm>
        </p:spPr>
        <p:txBody>
          <a:bodyPr lIns="91440" tIns="0" rIns="91440" bIns="0" anchor="b">
            <a:noAutofit/>
          </a:bodyPr>
          <a:lstStyle>
            <a:lvl1pPr algn="ctr">
              <a:defRPr sz="3200" b="0">
                <a:solidFill>
                  <a:srgbClr val="FFFFFF"/>
                </a:solidFill>
              </a:defRPr>
            </a:lvl1pPr>
          </a:lstStyle>
          <a:p>
            <a:pPr>
              <a:defRPr/>
            </a:pPr>
            <a:r>
              <a:rPr lang="en-US"/>
              <a:t>Figure Title</a:t>
            </a:r>
          </a:p>
        </p:txBody>
      </p:sp>
      <p:sp>
        <p:nvSpPr>
          <p:cNvPr id="7" name="Text Placeholder 3"/>
          <p:cNvSpPr>
            <a:spLocks noGrp="1"/>
          </p:cNvSpPr>
          <p:nvPr>
            <p:ph type="body" sz="half" idx="2" hasCustomPrompt="1"/>
          </p:nvPr>
        </p:nvSpPr>
        <p:spPr bwMode="auto">
          <a:xfrm>
            <a:off x="1607126" y="5907024"/>
            <a:ext cx="9603416" cy="410649"/>
          </a:xfrm>
        </p:spPr>
        <p:txBody>
          <a:bodyPr lIns="91440" tIns="0" rIns="91440" bIns="0">
            <a:normAutofit/>
          </a:bodyPr>
          <a:lstStyle>
            <a:lvl1pPr marL="0" indent="0" algn="ctr">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Figure Subtitle</a:t>
            </a:r>
            <a:endParaRPr/>
          </a:p>
        </p:txBody>
      </p:sp>
      <p:sp>
        <p:nvSpPr>
          <p:cNvPr id="8" name="Date Placeholder 4"/>
          <p:cNvSpPr>
            <a:spLocks noGrp="1"/>
          </p:cNvSpPr>
          <p:nvPr>
            <p:ph type="dt" sz="half" idx="10"/>
          </p:nvPr>
        </p:nvSpPr>
        <p:spPr bwMode="auto"/>
        <p:txBody>
          <a:bodyPr/>
          <a:lstStyle/>
          <a:p>
            <a:pPr>
              <a:defRPr/>
            </a:pPr>
            <a:fld id="{D58D4731-F406-4A17-A852-A57626BC2303}" type="datetime1">
              <a:t>11/26/2018</a:t>
            </a:fld>
            <a:endParaRPr lang="en-US"/>
          </a:p>
        </p:txBody>
      </p:sp>
      <p:sp>
        <p:nvSpPr>
          <p:cNvPr id="9"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10"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pic>
        <p:nvPicPr>
          <p:cNvPr id="11" name="Εικόνα 11"/>
          <p:cNvPicPr>
            <a:picLocks noChangeAspect="1"/>
          </p:cNvPicPr>
          <p:nvPr userDrawn="1"/>
        </p:nvPicPr>
        <p:blipFill>
          <a:blip r:embed="rId2"/>
          <a:stretch/>
        </p:blipFill>
        <p:spPr bwMode="auto">
          <a:xfrm>
            <a:off x="11061529" y="5766132"/>
            <a:ext cx="1133648" cy="1089708"/>
          </a:xfrm>
          <a:prstGeom prst="rect">
            <a:avLst/>
          </a:prstGeom>
        </p:spPr>
      </p:pic>
      <p:pic>
        <p:nvPicPr>
          <p:cNvPr id="12" name="Εικόνα 10"/>
          <p:cNvPicPr>
            <a:picLocks noChangeAspect="1"/>
          </p:cNvPicPr>
          <p:nvPr userDrawn="1"/>
        </p:nvPicPr>
        <p:blipFill>
          <a:blip r:embed="rId3"/>
          <a:stretch/>
        </p:blipFill>
        <p:spPr bwMode="auto">
          <a:xfrm>
            <a:off x="320888" y="6143330"/>
            <a:ext cx="1072004" cy="714670"/>
          </a:xfrm>
          <a:prstGeom prst="rect">
            <a:avLst/>
          </a:prstGeom>
        </p:spPr>
      </p:pic>
      <p:sp>
        <p:nvSpPr>
          <p:cNvPr id="13" name="Picture Placeholder 2"/>
          <p:cNvSpPr>
            <a:spLocks noGrp="1" noChangeAspect="1"/>
          </p:cNvSpPr>
          <p:nvPr>
            <p:ph type="pic" idx="13" hasCustomPrompt="1"/>
          </p:nvPr>
        </p:nvSpPr>
        <p:spPr bwMode="auto">
          <a:xfrm>
            <a:off x="6096000" y="-1"/>
            <a:ext cx="6096000" cy="5235447"/>
          </a:xfrm>
          <a:prstGeom prst="rect">
            <a:avLst/>
          </a:prstGeom>
          <a:solidFill>
            <a:schemeClr val="bg2">
              <a:lumMod val="90000"/>
            </a:schemeClr>
          </a:solidFill>
        </p:spPr>
        <p:txBody>
          <a:bodyPr lIns="457200" tIns="457200" anchor="t">
            <a:normAutofit/>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4" name="Picture Placeholder 2"/>
          <p:cNvSpPr>
            <a:spLocks noGrp="1" noChangeAspect="1"/>
          </p:cNvSpPr>
          <p:nvPr>
            <p:ph type="pic" idx="15" hasCustomPrompt="1"/>
          </p:nvPr>
        </p:nvSpPr>
        <p:spPr bwMode="auto">
          <a:xfrm>
            <a:off x="-1573" y="-1280"/>
            <a:ext cx="6106808" cy="2644438"/>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5" name="Picture Placeholder 2"/>
          <p:cNvSpPr>
            <a:spLocks noGrp="1" noChangeAspect="1"/>
          </p:cNvSpPr>
          <p:nvPr>
            <p:ph type="pic" idx="16" hasCustomPrompt="1"/>
          </p:nvPr>
        </p:nvSpPr>
        <p:spPr bwMode="auto">
          <a:xfrm>
            <a:off x="-6351" y="2643158"/>
            <a:ext cx="6106808" cy="2592288"/>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Tree>
    <p:extLst>
      <p:ext uri="{BB962C8B-B14F-4D97-AF65-F5344CB8AC3E}">
        <p14:creationId xmlns:p14="http://schemas.microsoft.com/office/powerpoint/2010/main" val="34070519"/>
      </p:ext>
    </p:extLst>
  </p:cSld>
  <p:clrMapOvr>
    <a:masterClrMapping/>
  </p:clrMapOvr>
  <p:hf/>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Four figures">
    <p:spTree>
      <p:nvGrpSpPr>
        <p:cNvPr id="1" name=""/>
        <p:cNvGrpSpPr/>
        <p:nvPr/>
      </p:nvGrpSpPr>
      <p:grpSpPr bwMode="auto">
        <a:xfrm>
          <a:off x="0" y="0"/>
          <a:ext cx="0" cy="0"/>
          <a:chOff x="0" y="0"/>
          <a:chExt cx="0" cy="0"/>
        </a:xfrm>
      </p:grpSpPr>
      <p:sp>
        <p:nvSpPr>
          <p:cNvPr id="4" name="Rectangle 7"/>
          <p:cNvSpPr/>
          <p:nvPr/>
        </p:nvSpPr>
        <p:spPr bwMode="auto">
          <a:xfrm>
            <a:off x="0" y="5301208"/>
            <a:ext cx="12188825" cy="1556792"/>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sp>
        <p:nvSpPr>
          <p:cNvPr id="5" name="Rectangle 8"/>
          <p:cNvSpPr/>
          <p:nvPr userDrawn="1"/>
        </p:nvSpPr>
        <p:spPr bwMode="auto">
          <a:xfrm>
            <a:off x="-6351" y="5244592"/>
            <a:ext cx="12188825" cy="64008"/>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Title 1"/>
          <p:cNvSpPr>
            <a:spLocks noGrp="1"/>
          </p:cNvSpPr>
          <p:nvPr>
            <p:ph type="title" hasCustomPrompt="1"/>
          </p:nvPr>
        </p:nvSpPr>
        <p:spPr bwMode="auto">
          <a:xfrm>
            <a:off x="1607127" y="5366696"/>
            <a:ext cx="9603798" cy="531183"/>
          </a:xfrm>
        </p:spPr>
        <p:txBody>
          <a:bodyPr lIns="91440" tIns="0" rIns="91440" bIns="0" anchor="b">
            <a:noAutofit/>
          </a:bodyPr>
          <a:lstStyle>
            <a:lvl1pPr algn="ctr">
              <a:defRPr sz="3200" b="0">
                <a:solidFill>
                  <a:srgbClr val="FFFFFF"/>
                </a:solidFill>
              </a:defRPr>
            </a:lvl1pPr>
          </a:lstStyle>
          <a:p>
            <a:pPr>
              <a:defRPr/>
            </a:pPr>
            <a:r>
              <a:rPr lang="en-US"/>
              <a:t>Figure Title</a:t>
            </a:r>
          </a:p>
        </p:txBody>
      </p:sp>
      <p:sp>
        <p:nvSpPr>
          <p:cNvPr id="7" name="Text Placeholder 3"/>
          <p:cNvSpPr>
            <a:spLocks noGrp="1"/>
          </p:cNvSpPr>
          <p:nvPr>
            <p:ph type="body" sz="half" idx="2" hasCustomPrompt="1"/>
          </p:nvPr>
        </p:nvSpPr>
        <p:spPr bwMode="auto">
          <a:xfrm>
            <a:off x="1607126" y="5907024"/>
            <a:ext cx="9603416" cy="410649"/>
          </a:xfrm>
        </p:spPr>
        <p:txBody>
          <a:bodyPr lIns="91440" tIns="0" rIns="91440" bIns="0">
            <a:normAutofit/>
          </a:bodyPr>
          <a:lstStyle>
            <a:lvl1pPr marL="0" indent="0" algn="ctr">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Figure Subtitle</a:t>
            </a:r>
            <a:endParaRPr/>
          </a:p>
        </p:txBody>
      </p:sp>
      <p:sp>
        <p:nvSpPr>
          <p:cNvPr id="8" name="Date Placeholder 4"/>
          <p:cNvSpPr>
            <a:spLocks noGrp="1"/>
          </p:cNvSpPr>
          <p:nvPr>
            <p:ph type="dt" sz="half" idx="10"/>
          </p:nvPr>
        </p:nvSpPr>
        <p:spPr bwMode="auto"/>
        <p:txBody>
          <a:bodyPr/>
          <a:lstStyle/>
          <a:p>
            <a:pPr>
              <a:defRPr/>
            </a:pPr>
            <a:fld id="{D58D4731-F406-4A17-A852-A57626BC2303}" type="datetime1">
              <a:t>11/26/2018</a:t>
            </a:fld>
            <a:endParaRPr lang="en-US"/>
          </a:p>
        </p:txBody>
      </p:sp>
      <p:sp>
        <p:nvSpPr>
          <p:cNvPr id="9"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10"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pic>
        <p:nvPicPr>
          <p:cNvPr id="11" name="Εικόνα 11"/>
          <p:cNvPicPr>
            <a:picLocks noChangeAspect="1"/>
          </p:cNvPicPr>
          <p:nvPr userDrawn="1"/>
        </p:nvPicPr>
        <p:blipFill>
          <a:blip r:embed="rId2"/>
          <a:stretch/>
        </p:blipFill>
        <p:spPr bwMode="auto">
          <a:xfrm>
            <a:off x="11061529" y="5766132"/>
            <a:ext cx="1133648" cy="1089708"/>
          </a:xfrm>
          <a:prstGeom prst="rect">
            <a:avLst/>
          </a:prstGeom>
        </p:spPr>
      </p:pic>
      <p:pic>
        <p:nvPicPr>
          <p:cNvPr id="12" name="Εικόνα 10"/>
          <p:cNvPicPr>
            <a:picLocks noChangeAspect="1"/>
          </p:cNvPicPr>
          <p:nvPr userDrawn="1"/>
        </p:nvPicPr>
        <p:blipFill>
          <a:blip r:embed="rId3"/>
          <a:stretch/>
        </p:blipFill>
        <p:spPr bwMode="auto">
          <a:xfrm>
            <a:off x="320888" y="6143330"/>
            <a:ext cx="1072004" cy="714670"/>
          </a:xfrm>
          <a:prstGeom prst="rect">
            <a:avLst/>
          </a:prstGeom>
        </p:spPr>
      </p:pic>
      <p:sp>
        <p:nvSpPr>
          <p:cNvPr id="13" name="Picture Placeholder 2"/>
          <p:cNvSpPr>
            <a:spLocks noGrp="1" noChangeAspect="1"/>
          </p:cNvSpPr>
          <p:nvPr>
            <p:ph type="pic" idx="15" hasCustomPrompt="1"/>
          </p:nvPr>
        </p:nvSpPr>
        <p:spPr bwMode="auto">
          <a:xfrm>
            <a:off x="-1573" y="-1280"/>
            <a:ext cx="6106808" cy="2644438"/>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4" name="Picture Placeholder 2"/>
          <p:cNvSpPr>
            <a:spLocks noGrp="1" noChangeAspect="1"/>
          </p:cNvSpPr>
          <p:nvPr>
            <p:ph type="pic" idx="16" hasCustomPrompt="1"/>
          </p:nvPr>
        </p:nvSpPr>
        <p:spPr bwMode="auto">
          <a:xfrm>
            <a:off x="-6351" y="2643158"/>
            <a:ext cx="6106808" cy="2592288"/>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5" name="Picture Placeholder 2"/>
          <p:cNvSpPr>
            <a:spLocks noGrp="1" noChangeAspect="1"/>
          </p:cNvSpPr>
          <p:nvPr>
            <p:ph type="pic" idx="17" hasCustomPrompt="1"/>
          </p:nvPr>
        </p:nvSpPr>
        <p:spPr bwMode="auto">
          <a:xfrm>
            <a:off x="6080443" y="-1280"/>
            <a:ext cx="6106808" cy="2644438"/>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6" name="Picture Placeholder 2"/>
          <p:cNvSpPr>
            <a:spLocks noGrp="1" noChangeAspect="1"/>
          </p:cNvSpPr>
          <p:nvPr>
            <p:ph type="pic" idx="18" hasCustomPrompt="1"/>
          </p:nvPr>
        </p:nvSpPr>
        <p:spPr bwMode="auto">
          <a:xfrm>
            <a:off x="6075664" y="2643158"/>
            <a:ext cx="6106808" cy="2592288"/>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Tree>
    <p:extLst>
      <p:ext uri="{BB962C8B-B14F-4D97-AF65-F5344CB8AC3E}">
        <p14:creationId xmlns:p14="http://schemas.microsoft.com/office/powerpoint/2010/main" val="940835200"/>
      </p:ext>
    </p:extLst>
  </p:cSld>
  <p:clrMapOvr>
    <a:masterClrMapping/>
  </p:clrMapOvr>
  <p:hf/>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F46B51E-3943-40B2-9BC6-F6706F17CFAB}" type="datetime1">
              <a:rPr lang="en-US" smtClean="0"/>
              <a:t>11/26/2018</a:t>
            </a:fld>
            <a:endParaRPr lang="en-US"/>
          </a:p>
        </p:txBody>
      </p:sp>
      <p:sp>
        <p:nvSpPr>
          <p:cNvPr id="5" name="Footer Placeholder 4"/>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6" name="Slide Number Placeholder 5"/>
          <p:cNvSpPr>
            <a:spLocks noGrp="1"/>
          </p:cNvSpPr>
          <p:nvPr>
            <p:ph type="sldNum" sz="quarter" idx="12"/>
          </p:nvPr>
        </p:nvSpPr>
        <p:spPr/>
        <p:txBody>
          <a:bodyPr/>
          <a:lstStyle/>
          <a:p>
            <a:fld id="{76F34D8A-136C-4FA7-8325-F06DF2D5CB3D}" type="slidenum">
              <a:rPr lang="en-US" smtClean="0"/>
              <a:t>‹#›</a:t>
            </a:fld>
            <a:endParaRPr lang="en-US"/>
          </a:p>
        </p:txBody>
      </p:sp>
      <p:sp>
        <p:nvSpPr>
          <p:cNvPr id="13" name="Subtitle 2">
            <a:extLst>
              <a:ext uri="{FF2B5EF4-FFF2-40B4-BE49-F238E27FC236}">
                <a16:creationId xmlns:a16="http://schemas.microsoft.com/office/drawing/2014/main" xmlns="" id="{843C16FE-CE7E-4EEB-AC88-AFC2754AC2E7}"/>
              </a:ext>
            </a:extLst>
          </p:cNvPr>
          <p:cNvSpPr>
            <a:spLocks noGrp="1"/>
          </p:cNvSpPr>
          <p:nvPr>
            <p:ph type="subTitle" idx="1" hasCustomPrompt="1"/>
          </p:nvPr>
        </p:nvSpPr>
        <p:spPr>
          <a:xfrm>
            <a:off x="1100051" y="4107180"/>
            <a:ext cx="10058400" cy="1645919"/>
          </a:xfrm>
        </p:spPr>
        <p:txBody>
          <a:bodyPr lIns="91440" rIns="91440">
            <a:normAutofit/>
          </a:bodyPr>
          <a:lstStyle>
            <a:lvl1pPr marL="0" indent="0" algn="l">
              <a:buNone/>
              <a:defRPr sz="2400" b="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WPX - Task X.X: Task or deliverable title HERE</a:t>
            </a:r>
          </a:p>
          <a:p>
            <a:r>
              <a:rPr lang="en-US" dirty="0"/>
              <a:t>ORGANIZATION: </a:t>
            </a:r>
            <a:r>
              <a:rPr lang="en-US" dirty="0" err="1"/>
              <a:t>ORGANIZATion</a:t>
            </a:r>
            <a:r>
              <a:rPr lang="en-US" dirty="0"/>
              <a:t> name/acronym</a:t>
            </a:r>
            <a:br>
              <a:rPr lang="en-US" dirty="0"/>
            </a:br>
            <a:r>
              <a:rPr lang="en-US" dirty="0"/>
              <a:t>PRESENTER(S): presenters names</a:t>
            </a:r>
            <a:br>
              <a:rPr lang="en-US" dirty="0"/>
            </a:br>
            <a:r>
              <a:rPr lang="en-US" dirty="0"/>
              <a:t>MEETING: TYPE AND LOCATION OF THE MEETING</a:t>
            </a:r>
          </a:p>
        </p:txBody>
      </p:sp>
      <p:grpSp>
        <p:nvGrpSpPr>
          <p:cNvPr id="18" name="Ομάδα 17">
            <a:extLst>
              <a:ext uri="{FF2B5EF4-FFF2-40B4-BE49-F238E27FC236}">
                <a16:creationId xmlns:a16="http://schemas.microsoft.com/office/drawing/2014/main" xmlns="" id="{C308791F-8CFD-4C06-9B8A-9C7BE9A8F531}"/>
              </a:ext>
            </a:extLst>
          </p:cNvPr>
          <p:cNvGrpSpPr/>
          <p:nvPr userDrawn="1"/>
        </p:nvGrpSpPr>
        <p:grpSpPr>
          <a:xfrm>
            <a:off x="293904" y="2240280"/>
            <a:ext cx="7009754" cy="3572554"/>
            <a:chOff x="293904" y="2240280"/>
            <a:chExt cx="7009754" cy="3572554"/>
          </a:xfrm>
        </p:grpSpPr>
        <p:cxnSp>
          <p:nvCxnSpPr>
            <p:cNvPr id="14" name="Straight Connector 8">
              <a:extLst>
                <a:ext uri="{FF2B5EF4-FFF2-40B4-BE49-F238E27FC236}">
                  <a16:creationId xmlns:a16="http://schemas.microsoft.com/office/drawing/2014/main" xmlns="" id="{38039ED5-B2FD-4CD4-B618-9DF9BD751A02}"/>
                </a:ext>
              </a:extLst>
            </p:cNvPr>
            <p:cNvCxnSpPr>
              <a:cxnSpLocks/>
            </p:cNvCxnSpPr>
            <p:nvPr userDrawn="1"/>
          </p:nvCxnSpPr>
          <p:spPr>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8">
              <a:extLst>
                <a:ext uri="{FF2B5EF4-FFF2-40B4-BE49-F238E27FC236}">
                  <a16:creationId xmlns:a16="http://schemas.microsoft.com/office/drawing/2014/main" xmlns="" id="{32F2A100-2389-49EA-B7F2-7127B1CF72D7}"/>
                </a:ext>
              </a:extLst>
            </p:cNvPr>
            <p:cNvCxnSpPr>
              <a:cxnSpLocks/>
            </p:cNvCxnSpPr>
            <p:nvPr userDrawn="1"/>
          </p:nvCxnSpPr>
          <p:spPr>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8">
              <a:extLst>
                <a:ext uri="{FF2B5EF4-FFF2-40B4-BE49-F238E27FC236}">
                  <a16:creationId xmlns:a16="http://schemas.microsoft.com/office/drawing/2014/main" xmlns="" id="{992A9B7B-E089-42FA-BDFD-C0559D6E9510}"/>
                </a:ext>
              </a:extLst>
            </p:cNvPr>
            <p:cNvCxnSpPr>
              <a:cxnSpLocks/>
            </p:cNvCxnSpPr>
            <p:nvPr userDrawn="1"/>
          </p:nvCxnSpPr>
          <p:spPr>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8">
              <a:extLst>
                <a:ext uri="{FF2B5EF4-FFF2-40B4-BE49-F238E27FC236}">
                  <a16:creationId xmlns:a16="http://schemas.microsoft.com/office/drawing/2014/main" xmlns="" id="{E3C49DDD-6924-496F-B888-F8C7C67966DF}"/>
                </a:ext>
              </a:extLst>
            </p:cNvPr>
            <p:cNvCxnSpPr>
              <a:cxnSpLocks/>
            </p:cNvCxnSpPr>
            <p:nvPr userDrawn="1"/>
          </p:nvCxnSpPr>
          <p:spPr>
            <a:xfrm>
              <a:off x="293904" y="399288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9" name="Title 1">
            <a:extLst>
              <a:ext uri="{FF2B5EF4-FFF2-40B4-BE49-F238E27FC236}">
                <a16:creationId xmlns:a16="http://schemas.microsoft.com/office/drawing/2014/main" xmlns="" id="{F4189554-F227-4AE4-A4C2-35E50B5F0173}"/>
              </a:ext>
            </a:extLst>
          </p:cNvPr>
          <p:cNvSpPr>
            <a:spLocks noGrp="1"/>
          </p:cNvSpPr>
          <p:nvPr>
            <p:ph type="ctrTitle" hasCustomPrompt="1"/>
          </p:nvPr>
        </p:nvSpPr>
        <p:spPr>
          <a:xfrm>
            <a:off x="1097280" y="758951"/>
            <a:ext cx="10058400" cy="2957997"/>
          </a:xfrm>
        </p:spPr>
        <p:txBody>
          <a:bodyPr anchor="b">
            <a:normAutofit/>
          </a:bodyPr>
          <a:lstStyle>
            <a:lvl1pPr algn="ctr">
              <a:lnSpc>
                <a:spcPct val="85000"/>
              </a:lnSpc>
              <a:defRPr sz="8000" spc="-50" baseline="0">
                <a:solidFill>
                  <a:schemeClr val="tx1">
                    <a:lumMod val="85000"/>
                    <a:lumOff val="15000"/>
                  </a:schemeClr>
                </a:solidFill>
              </a:defRPr>
            </a:lvl1pPr>
          </a:lstStyle>
          <a:p>
            <a:r>
              <a:rPr lang="en-US" dirty="0"/>
              <a:t>PROJECT TITLE</a:t>
            </a:r>
          </a:p>
        </p:txBody>
      </p:sp>
      <p:grpSp>
        <p:nvGrpSpPr>
          <p:cNvPr id="22" name="Ομάδα 21">
            <a:extLst>
              <a:ext uri="{FF2B5EF4-FFF2-40B4-BE49-F238E27FC236}">
                <a16:creationId xmlns:a16="http://schemas.microsoft.com/office/drawing/2014/main" xmlns="" id="{8F469D77-EF19-4057-AE87-E3ADDE7EA43B}"/>
              </a:ext>
            </a:extLst>
          </p:cNvPr>
          <p:cNvGrpSpPr/>
          <p:nvPr userDrawn="1"/>
        </p:nvGrpSpPr>
        <p:grpSpPr>
          <a:xfrm>
            <a:off x="-3" y="5947506"/>
            <a:ext cx="12192003" cy="195824"/>
            <a:chOff x="-3" y="5947506"/>
            <a:chExt cx="12192003" cy="195824"/>
          </a:xfrm>
        </p:grpSpPr>
        <p:sp>
          <p:nvSpPr>
            <p:cNvPr id="27" name="Rectangle 7">
              <a:extLst>
                <a:ext uri="{FF2B5EF4-FFF2-40B4-BE49-F238E27FC236}">
                  <a16:creationId xmlns:a16="http://schemas.microsoft.com/office/drawing/2014/main" xmlns="" id="{DD03EBFC-06E0-4021-A919-3201FB912504}"/>
                </a:ext>
              </a:extLst>
            </p:cNvPr>
            <p:cNvSpPr/>
            <p:nvPr userDrawn="1"/>
          </p:nvSpPr>
          <p:spPr>
            <a:xfrm>
              <a:off x="-3" y="6081273"/>
              <a:ext cx="12192002" cy="62057"/>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28" name="Rectangle 7">
              <a:extLst>
                <a:ext uri="{FF2B5EF4-FFF2-40B4-BE49-F238E27FC236}">
                  <a16:creationId xmlns:a16="http://schemas.microsoft.com/office/drawing/2014/main" xmlns="" id="{48FC381C-27D3-4527-B488-05F888E6D541}"/>
                </a:ext>
              </a:extLst>
            </p:cNvPr>
            <p:cNvSpPr/>
            <p:nvPr userDrawn="1"/>
          </p:nvSpPr>
          <p:spPr>
            <a:xfrm>
              <a:off x="3175" y="6012600"/>
              <a:ext cx="12188825" cy="6400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9" name="Rectangle 7">
              <a:extLst>
                <a:ext uri="{FF2B5EF4-FFF2-40B4-BE49-F238E27FC236}">
                  <a16:creationId xmlns:a16="http://schemas.microsoft.com/office/drawing/2014/main" xmlns="" id="{CFED065A-E2E6-41D0-A136-406B2A928BA5}"/>
                </a:ext>
              </a:extLst>
            </p:cNvPr>
            <p:cNvSpPr/>
            <p:nvPr/>
          </p:nvSpPr>
          <p:spPr>
            <a:xfrm>
              <a:off x="-3" y="5947506"/>
              <a:ext cx="12192002" cy="620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grpSp>
      <p:pic>
        <p:nvPicPr>
          <p:cNvPr id="23" name="Εικόνα 10">
            <a:extLst>
              <a:ext uri="{FF2B5EF4-FFF2-40B4-BE49-F238E27FC236}">
                <a16:creationId xmlns:a16="http://schemas.microsoft.com/office/drawing/2014/main" xmlns="" id="{062D54C6-0708-49C1-8E90-66C8A0701C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482" y="0"/>
            <a:ext cx="1580517" cy="1519257"/>
          </a:xfrm>
          <a:prstGeom prst="rect">
            <a:avLst/>
          </a:prstGeom>
        </p:spPr>
      </p:pic>
      <p:pic>
        <p:nvPicPr>
          <p:cNvPr id="24" name="Εικόνα 15">
            <a:extLst>
              <a:ext uri="{FF2B5EF4-FFF2-40B4-BE49-F238E27FC236}">
                <a16:creationId xmlns:a16="http://schemas.microsoft.com/office/drawing/2014/main" xmlns="" id="{5F8247B2-F9B4-41A4-92EC-65CB221390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3904" y="187221"/>
            <a:ext cx="1440872" cy="960582"/>
          </a:xfrm>
          <a:prstGeom prst="rect">
            <a:avLst/>
          </a:prstGeom>
        </p:spPr>
      </p:pic>
    </p:spTree>
    <p:extLst>
      <p:ext uri="{BB962C8B-B14F-4D97-AF65-F5344CB8AC3E}">
        <p14:creationId xmlns:p14="http://schemas.microsoft.com/office/powerpoint/2010/main" val="69084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One Figure">
    <p:spTree>
      <p:nvGrpSpPr>
        <p:cNvPr id="1" name=""/>
        <p:cNvGrpSpPr/>
        <p:nvPr/>
      </p:nvGrpSpPr>
      <p:grpSpPr bwMode="auto">
        <a:xfrm>
          <a:off x="0" y="0"/>
          <a:ext cx="0" cy="0"/>
          <a:chOff x="0" y="0"/>
          <a:chExt cx="0" cy="0"/>
        </a:xfrm>
      </p:grpSpPr>
      <p:sp>
        <p:nvSpPr>
          <p:cNvPr id="4" name="Rectangle 7"/>
          <p:cNvSpPr/>
          <p:nvPr/>
        </p:nvSpPr>
        <p:spPr bwMode="auto">
          <a:xfrm>
            <a:off x="0" y="5301208"/>
            <a:ext cx="12188825" cy="1556792"/>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sp>
        <p:nvSpPr>
          <p:cNvPr id="5" name="Rectangle 8"/>
          <p:cNvSpPr/>
          <p:nvPr userDrawn="1"/>
        </p:nvSpPr>
        <p:spPr bwMode="auto">
          <a:xfrm>
            <a:off x="-6351" y="5244592"/>
            <a:ext cx="12188825" cy="64008"/>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Title 1"/>
          <p:cNvSpPr>
            <a:spLocks noGrp="1"/>
          </p:cNvSpPr>
          <p:nvPr>
            <p:ph type="title" hasCustomPrompt="1"/>
          </p:nvPr>
        </p:nvSpPr>
        <p:spPr bwMode="auto">
          <a:xfrm>
            <a:off x="1607127" y="5366696"/>
            <a:ext cx="9603798" cy="531183"/>
          </a:xfrm>
        </p:spPr>
        <p:txBody>
          <a:bodyPr lIns="91440" tIns="0" rIns="91440" bIns="0" anchor="b">
            <a:noAutofit/>
          </a:bodyPr>
          <a:lstStyle>
            <a:lvl1pPr algn="ctr">
              <a:defRPr sz="3200" b="0">
                <a:solidFill>
                  <a:srgbClr val="FFFFFF"/>
                </a:solidFill>
              </a:defRPr>
            </a:lvl1pPr>
          </a:lstStyle>
          <a:p>
            <a:pPr>
              <a:defRPr/>
            </a:pPr>
            <a:r>
              <a:rPr lang="en-US"/>
              <a:t>Figure Title</a:t>
            </a:r>
          </a:p>
        </p:txBody>
      </p:sp>
      <p:sp>
        <p:nvSpPr>
          <p:cNvPr id="7" name="Picture Placeholder 2"/>
          <p:cNvSpPr>
            <a:spLocks noGrp="1" noChangeAspect="1"/>
          </p:cNvSpPr>
          <p:nvPr>
            <p:ph type="pic" idx="1" hasCustomPrompt="1"/>
          </p:nvPr>
        </p:nvSpPr>
        <p:spPr bwMode="auto">
          <a:xfrm>
            <a:off x="15" y="-1"/>
            <a:ext cx="12182458" cy="5235447"/>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8" name="Text Placeholder 3"/>
          <p:cNvSpPr>
            <a:spLocks noGrp="1"/>
          </p:cNvSpPr>
          <p:nvPr>
            <p:ph type="body" sz="half" idx="2" hasCustomPrompt="1"/>
          </p:nvPr>
        </p:nvSpPr>
        <p:spPr bwMode="auto">
          <a:xfrm>
            <a:off x="1607126" y="5907024"/>
            <a:ext cx="9603416" cy="410649"/>
          </a:xfrm>
        </p:spPr>
        <p:txBody>
          <a:bodyPr lIns="91440" tIns="0" rIns="91440" bIns="0">
            <a:normAutofit/>
          </a:bodyPr>
          <a:lstStyle>
            <a:lvl1pPr marL="0" indent="0" algn="ctr">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Figure Subtitle</a:t>
            </a:r>
            <a:endParaRPr/>
          </a:p>
        </p:txBody>
      </p:sp>
      <p:sp>
        <p:nvSpPr>
          <p:cNvPr id="9" name="Date Placeholder 4"/>
          <p:cNvSpPr>
            <a:spLocks noGrp="1"/>
          </p:cNvSpPr>
          <p:nvPr>
            <p:ph type="dt" sz="half" idx="10"/>
          </p:nvPr>
        </p:nvSpPr>
        <p:spPr bwMode="auto"/>
        <p:txBody>
          <a:bodyPr/>
          <a:lstStyle/>
          <a:p>
            <a:pPr>
              <a:defRPr/>
            </a:pPr>
            <a:fld id="{D58D4731-F406-4A17-A852-A57626BC2303}" type="datetime1">
              <a:t>11/26/2018</a:t>
            </a:fld>
            <a:endParaRPr lang="en-US"/>
          </a:p>
        </p:txBody>
      </p:sp>
      <p:sp>
        <p:nvSpPr>
          <p:cNvPr id="10"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11"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pic>
        <p:nvPicPr>
          <p:cNvPr id="12" name="Εικόνα 11"/>
          <p:cNvPicPr>
            <a:picLocks noChangeAspect="1"/>
          </p:cNvPicPr>
          <p:nvPr userDrawn="1"/>
        </p:nvPicPr>
        <p:blipFill>
          <a:blip r:embed="rId2"/>
          <a:stretch/>
        </p:blipFill>
        <p:spPr bwMode="auto">
          <a:xfrm>
            <a:off x="11061529" y="5766132"/>
            <a:ext cx="1133648" cy="1089708"/>
          </a:xfrm>
          <a:prstGeom prst="rect">
            <a:avLst/>
          </a:prstGeom>
        </p:spPr>
      </p:pic>
      <p:pic>
        <p:nvPicPr>
          <p:cNvPr id="13" name="Εικόνα 10"/>
          <p:cNvPicPr>
            <a:picLocks noChangeAspect="1"/>
          </p:cNvPicPr>
          <p:nvPr userDrawn="1"/>
        </p:nvPicPr>
        <p:blipFill>
          <a:blip r:embed="rId3"/>
          <a:stretch/>
        </p:blipFill>
        <p:spPr bwMode="auto">
          <a:xfrm>
            <a:off x="320888" y="6143330"/>
            <a:ext cx="1072004" cy="714670"/>
          </a:xfrm>
          <a:prstGeom prst="rect">
            <a:avLst/>
          </a:prstGeom>
        </p:spPr>
      </p:pic>
    </p:spTree>
    <p:extLst>
      <p:ext uri="{BB962C8B-B14F-4D97-AF65-F5344CB8AC3E}">
        <p14:creationId xmlns:p14="http://schemas.microsoft.com/office/powerpoint/2010/main" val="878179990"/>
      </p:ext>
    </p:extLst>
  </p:cSld>
  <p:clrMapOvr>
    <a:masterClrMapping/>
  </p:clrMapOvr>
  <p:hf/>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Final">
    <p:spTree>
      <p:nvGrpSpPr>
        <p:cNvPr id="1" name=""/>
        <p:cNvGrpSpPr/>
        <p:nvPr/>
      </p:nvGrpSpPr>
      <p:grpSpPr bwMode="auto">
        <a:xfrm>
          <a:off x="0" y="0"/>
          <a:ext cx="0" cy="0"/>
          <a:chOff x="0" y="0"/>
          <a:chExt cx="0" cy="0"/>
        </a:xfrm>
      </p:grpSpPr>
      <p:sp>
        <p:nvSpPr>
          <p:cNvPr id="4" name="Date Placeholder 6"/>
          <p:cNvSpPr>
            <a:spLocks noGrp="1"/>
          </p:cNvSpPr>
          <p:nvPr>
            <p:ph type="dt" sz="half" idx="10"/>
          </p:nvPr>
        </p:nvSpPr>
        <p:spPr bwMode="auto"/>
        <p:txBody>
          <a:bodyPr/>
          <a:lstStyle/>
          <a:p>
            <a:pPr>
              <a:defRPr/>
            </a:pPr>
            <a:fld id="{41C6629B-A2E2-43B0-BC7C-2B77883FD396}" type="datetime1">
              <a:t>11/26/2018</a:t>
            </a:fld>
            <a:endParaRPr lang="en-US"/>
          </a:p>
        </p:txBody>
      </p:sp>
      <p:sp>
        <p:nvSpPr>
          <p:cNvPr id="5" name="Footer Placeholder 7"/>
          <p:cNvSpPr>
            <a:spLocks noGrp="1"/>
          </p:cNvSpPr>
          <p:nvPr>
            <p:ph type="ftr" sz="quarter" idx="11"/>
          </p:nvPr>
        </p:nvSpPr>
        <p:spPr bwMode="auto"/>
        <p:txBody>
          <a:bodyPr/>
          <a:lstStyle>
            <a:lvl1pPr>
              <a:defRPr>
                <a:solidFill>
                  <a:srgbClr val="FFFFFF"/>
                </a:solidFill>
              </a:defRPr>
            </a:lvl1pPr>
          </a:lstStyle>
          <a:p>
            <a:pPr>
              <a:defRPr/>
            </a:pPr>
            <a:r>
              <a:rPr lang="pt-BR">
                <a:solidFill>
                  <a:schemeClr val="tx1"/>
                </a:solidFill>
              </a:rPr>
              <a:t>PLUG-N-HARVEST</a:t>
            </a:r>
            <a:br>
              <a:rPr lang="pt-BR">
                <a:solidFill>
                  <a:schemeClr val="tx1"/>
                </a:solidFill>
              </a:rPr>
            </a:br>
            <a:r>
              <a:rPr lang="pt-BR">
                <a:solidFill>
                  <a:schemeClr val="tx1"/>
                </a:solidFill>
              </a:rPr>
              <a:t>ID: 768735 - H2020-EU.2.1.5.2.</a:t>
            </a:r>
          </a:p>
        </p:txBody>
      </p:sp>
      <p:sp>
        <p:nvSpPr>
          <p:cNvPr id="6" name="Slide Number Placeholder 8"/>
          <p:cNvSpPr>
            <a:spLocks noGrp="1"/>
          </p:cNvSpPr>
          <p:nvPr>
            <p:ph type="sldNum" sz="quarter" idx="12"/>
          </p:nvPr>
        </p:nvSpPr>
        <p:spPr bwMode="auto"/>
        <p:txBody>
          <a:bodyPr/>
          <a:lstStyle/>
          <a:p>
            <a:pPr>
              <a:defRPr/>
            </a:pPr>
            <a:fld id="{76F34D8A-136C-4FA7-8325-F06DF2D5CB3D}" type="slidenum">
              <a:t>‹#›</a:t>
            </a:fld>
            <a:endParaRPr lang="en-US"/>
          </a:p>
        </p:txBody>
      </p:sp>
      <p:pic>
        <p:nvPicPr>
          <p:cNvPr id="7" name="Εικόνα 10"/>
          <p:cNvPicPr>
            <a:picLocks noChangeAspect="1"/>
          </p:cNvPicPr>
          <p:nvPr userDrawn="1"/>
        </p:nvPicPr>
        <p:blipFill>
          <a:blip r:embed="rId2"/>
          <a:stretch/>
        </p:blipFill>
        <p:spPr bwMode="auto">
          <a:xfrm>
            <a:off x="320888" y="6143330"/>
            <a:ext cx="1072004" cy="714670"/>
          </a:xfrm>
          <a:prstGeom prst="rect">
            <a:avLst/>
          </a:prstGeom>
        </p:spPr>
      </p:pic>
      <p:grpSp>
        <p:nvGrpSpPr>
          <p:cNvPr id="8" name="Ομάδα 11"/>
          <p:cNvGrpSpPr/>
          <p:nvPr userDrawn="1"/>
        </p:nvGrpSpPr>
        <p:grpSpPr bwMode="auto">
          <a:xfrm>
            <a:off x="-3" y="5947505"/>
            <a:ext cx="12192003" cy="195824"/>
            <a:chOff x="-3" y="5947505"/>
            <a:chExt cx="12192003" cy="195824"/>
          </a:xfrm>
        </p:grpSpPr>
        <p:sp>
          <p:nvSpPr>
            <p:cNvPr id="9"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0"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1"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pic>
        <p:nvPicPr>
          <p:cNvPr id="12" name="Εικόνα 9"/>
          <p:cNvPicPr>
            <a:picLocks noChangeAspect="1"/>
          </p:cNvPicPr>
          <p:nvPr userDrawn="1"/>
        </p:nvPicPr>
        <p:blipFill>
          <a:blip r:embed="rId3"/>
          <a:stretch/>
        </p:blipFill>
        <p:spPr bwMode="auto">
          <a:xfrm>
            <a:off x="11061529" y="5766132"/>
            <a:ext cx="1133648" cy="1089708"/>
          </a:xfrm>
          <a:prstGeom prst="rect">
            <a:avLst/>
          </a:prstGeom>
        </p:spPr>
      </p:pic>
      <p:sp>
        <p:nvSpPr>
          <p:cNvPr id="13" name="TextBox 1"/>
          <p:cNvSpPr>
            <a:spLocks noAdjustHandles="1"/>
          </p:cNvSpPr>
          <p:nvPr userDrawn="1"/>
        </p:nvSpPr>
        <p:spPr bwMode="auto">
          <a:xfrm>
            <a:off x="695400" y="2924944"/>
            <a:ext cx="10801202" cy="646331"/>
          </a:xfrm>
          <a:prstGeom prst="rect">
            <a:avLst/>
          </a:prstGeom>
          <a:noFill/>
        </p:spPr>
        <p:txBody>
          <a:bodyPr wrap="square" rtlCol="0">
            <a:spAutoFit/>
          </a:bodyPr>
          <a:lstStyle/>
          <a:p>
            <a:pPr algn="ctr">
              <a:defRPr/>
            </a:pPr>
            <a:r>
              <a:rPr lang="en-US" sz="3600">
                <a:latin typeface="+mj-lt"/>
              </a:rPr>
              <a:t>THANK YOU</a:t>
            </a:r>
            <a:endParaRPr lang="el-GR" sz="3600">
              <a:latin typeface="+mj-lt"/>
            </a:endParaRPr>
          </a:p>
        </p:txBody>
      </p:sp>
    </p:spTree>
    <p:extLst>
      <p:ext uri="{BB962C8B-B14F-4D97-AF65-F5344CB8AC3E}">
        <p14:creationId xmlns:p14="http://schemas.microsoft.com/office/powerpoint/2010/main" val="3061141428"/>
      </p:ext>
    </p:extLst>
  </p:cSld>
  <p:clrMapOvr>
    <a:masterClrMapping/>
  </p:clrMapOvr>
  <p:hf/>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97280" y="758951"/>
            <a:ext cx="10058400" cy="2957997"/>
          </a:xfrm>
        </p:spPr>
        <p:txBody>
          <a:bodyPr anchor="b">
            <a:normAutofit/>
          </a:bodyPr>
          <a:lstStyle>
            <a:lvl1pPr algn="ctr">
              <a:lnSpc>
                <a:spcPct val="85000"/>
              </a:lnSpc>
              <a:defRPr sz="8000" spc="-50" baseline="0">
                <a:solidFill>
                  <a:schemeClr val="tx1">
                    <a:lumMod val="85000"/>
                    <a:lumOff val="15000"/>
                  </a:schemeClr>
                </a:solidFill>
              </a:defRPr>
            </a:lvl1pPr>
          </a:lstStyle>
          <a:p>
            <a:r>
              <a:rPr lang="en-US" dirty="0"/>
              <a:t>PROJECT TITLE</a:t>
            </a:r>
          </a:p>
        </p:txBody>
      </p:sp>
      <p:sp>
        <p:nvSpPr>
          <p:cNvPr id="3" name="Subtitle 2"/>
          <p:cNvSpPr>
            <a:spLocks noGrp="1"/>
          </p:cNvSpPr>
          <p:nvPr>
            <p:ph type="subTitle" idx="1" hasCustomPrompt="1"/>
          </p:nvPr>
        </p:nvSpPr>
        <p:spPr>
          <a:xfrm>
            <a:off x="1100051" y="4107180"/>
            <a:ext cx="10058400" cy="1645919"/>
          </a:xfrm>
        </p:spPr>
        <p:txBody>
          <a:bodyPr lIns="91440" rIns="91440">
            <a:normAutofit/>
          </a:bodyPr>
          <a:lstStyle>
            <a:lvl1pPr marL="0" indent="0" algn="l">
              <a:buNone/>
              <a:defRPr sz="2400" b="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WPX - Task X.X: Task or deliverable title HERE</a:t>
            </a:r>
          </a:p>
          <a:p>
            <a:r>
              <a:rPr lang="en-US" dirty="0"/>
              <a:t>ORGANIZATION: </a:t>
            </a:r>
            <a:r>
              <a:rPr lang="en-US" dirty="0" err="1"/>
              <a:t>ORGANIZATion</a:t>
            </a:r>
            <a:r>
              <a:rPr lang="en-US" dirty="0"/>
              <a:t> name/acronym</a:t>
            </a:r>
            <a:br>
              <a:rPr lang="en-US" dirty="0"/>
            </a:br>
            <a:r>
              <a:rPr lang="en-US" dirty="0"/>
              <a:t>PRESENTER(S): presenters names</a:t>
            </a:r>
            <a:br>
              <a:rPr lang="en-US" dirty="0"/>
            </a:br>
            <a:r>
              <a:rPr lang="en-US" dirty="0"/>
              <a:t>MEETING: TYPE AND LOCATION OF THE MEETING</a:t>
            </a:r>
          </a:p>
        </p:txBody>
      </p:sp>
      <p:sp>
        <p:nvSpPr>
          <p:cNvPr id="4" name="Date Placeholder 3"/>
          <p:cNvSpPr>
            <a:spLocks noGrp="1"/>
          </p:cNvSpPr>
          <p:nvPr>
            <p:ph type="dt" sz="half" idx="10"/>
          </p:nvPr>
        </p:nvSpPr>
        <p:spPr>
          <a:xfrm>
            <a:off x="1859292" y="6459785"/>
            <a:ext cx="1710260" cy="365125"/>
          </a:xfrm>
        </p:spPr>
        <p:txBody>
          <a:bodyPr/>
          <a:lstStyle/>
          <a:p>
            <a:fld id="{40F4E886-7301-4474-86BD-9B5B4C643F56}" type="datetime1">
              <a:rPr lang="en-US" smtClean="0"/>
              <a:t>11/26/2018</a:t>
            </a:fld>
            <a:endParaRPr lang="en-US"/>
          </a:p>
        </p:txBody>
      </p:sp>
      <p:sp>
        <p:nvSpPr>
          <p:cNvPr id="5" name="Footer Placeholder 4"/>
          <p:cNvSpPr>
            <a:spLocks noGrp="1"/>
          </p:cNvSpPr>
          <p:nvPr>
            <p:ph type="ftr" sz="quarter" idx="11"/>
          </p:nvPr>
        </p:nvSpPr>
        <p:spPr/>
        <p:txBody>
          <a:bodyPr/>
          <a:lstStyle/>
          <a:p>
            <a:r>
              <a:rPr lang="en-US" dirty="0"/>
              <a:t>PLUG-N-HARVEST</a:t>
            </a:r>
            <a:br>
              <a:rPr lang="en-US" dirty="0"/>
            </a:br>
            <a:r>
              <a:rPr lang="en-US" dirty="0"/>
              <a:t>ID: 768735 - H2020-EU.2.1.5.2.</a:t>
            </a:r>
          </a:p>
        </p:txBody>
      </p:sp>
      <p:sp>
        <p:nvSpPr>
          <p:cNvPr id="6" name="Slide Number Placeholder 5"/>
          <p:cNvSpPr>
            <a:spLocks noGrp="1"/>
          </p:cNvSpPr>
          <p:nvPr>
            <p:ph type="sldNum" sz="quarter" idx="12"/>
          </p:nvPr>
        </p:nvSpPr>
        <p:spPr>
          <a:xfrm>
            <a:off x="8625622" y="6459785"/>
            <a:ext cx="1087438" cy="365125"/>
          </a:xfrm>
        </p:spPr>
        <p:txBody>
          <a:bodyPr/>
          <a:lstStyle/>
          <a:p>
            <a:fld id="{76F34D8A-136C-4FA7-8325-F06DF2D5CB3D}" type="slidenum">
              <a:rPr lang="en-US" smtClean="0"/>
              <a:t>‹#›</a:t>
            </a:fld>
            <a:endParaRPr lang="en-US" dirty="0"/>
          </a:p>
        </p:txBody>
      </p:sp>
      <p:pic>
        <p:nvPicPr>
          <p:cNvPr id="11" name="Εικόνα 10">
            <a:extLst>
              <a:ext uri="{FF2B5EF4-FFF2-40B4-BE49-F238E27FC236}">
                <a16:creationId xmlns:a16="http://schemas.microsoft.com/office/drawing/2014/main" xmlns="" id="{062D54C6-0708-49C1-8E90-66C8A0701C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482" y="0"/>
            <a:ext cx="1580517" cy="1519257"/>
          </a:xfrm>
          <a:prstGeom prst="rect">
            <a:avLst/>
          </a:prstGeom>
        </p:spPr>
      </p:pic>
      <p:pic>
        <p:nvPicPr>
          <p:cNvPr id="16" name="Εικόνα 15">
            <a:extLst>
              <a:ext uri="{FF2B5EF4-FFF2-40B4-BE49-F238E27FC236}">
                <a16:creationId xmlns:a16="http://schemas.microsoft.com/office/drawing/2014/main" xmlns="" id="{5F8247B2-F9B4-41A4-92EC-65CB221390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3904" y="187221"/>
            <a:ext cx="1440872" cy="960582"/>
          </a:xfrm>
          <a:prstGeom prst="rect">
            <a:avLst/>
          </a:prstGeom>
        </p:spPr>
      </p:pic>
      <p:grpSp>
        <p:nvGrpSpPr>
          <p:cNvPr id="24" name="Ομάδα 23">
            <a:extLst>
              <a:ext uri="{FF2B5EF4-FFF2-40B4-BE49-F238E27FC236}">
                <a16:creationId xmlns:a16="http://schemas.microsoft.com/office/drawing/2014/main" xmlns="" id="{B1077E51-D833-444F-8F9A-ECFCB822172D}"/>
              </a:ext>
            </a:extLst>
          </p:cNvPr>
          <p:cNvGrpSpPr/>
          <p:nvPr userDrawn="1"/>
        </p:nvGrpSpPr>
        <p:grpSpPr>
          <a:xfrm>
            <a:off x="293904" y="2240280"/>
            <a:ext cx="7009754" cy="3572554"/>
            <a:chOff x="293904" y="2240280"/>
            <a:chExt cx="7009754" cy="3572554"/>
          </a:xfrm>
        </p:grpSpPr>
        <p:cxnSp>
          <p:nvCxnSpPr>
            <p:cNvPr id="9" name="Straight Connector 8"/>
            <p:cNvCxnSpPr>
              <a:cxnSpLocks/>
            </p:cNvCxnSpPr>
            <p:nvPr/>
          </p:nvCxnSpPr>
          <p:spPr>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8" name="Straight Connector 8">
              <a:extLst>
                <a:ext uri="{FF2B5EF4-FFF2-40B4-BE49-F238E27FC236}">
                  <a16:creationId xmlns:a16="http://schemas.microsoft.com/office/drawing/2014/main" xmlns="" id="{E89A774E-3AA7-48C0-A869-6155FBDA0D30}"/>
                </a:ext>
              </a:extLst>
            </p:cNvPr>
            <p:cNvCxnSpPr>
              <a:cxnSpLocks/>
            </p:cNvCxnSpPr>
            <p:nvPr userDrawn="1"/>
          </p:nvCxnSpPr>
          <p:spPr>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8">
              <a:extLst>
                <a:ext uri="{FF2B5EF4-FFF2-40B4-BE49-F238E27FC236}">
                  <a16:creationId xmlns:a16="http://schemas.microsoft.com/office/drawing/2014/main" xmlns="" id="{31CD710B-C000-4BC0-95DE-E420B42FFB0D}"/>
                </a:ext>
              </a:extLst>
            </p:cNvPr>
            <p:cNvCxnSpPr>
              <a:cxnSpLocks/>
            </p:cNvCxnSpPr>
            <p:nvPr userDrawn="1"/>
          </p:nvCxnSpPr>
          <p:spPr>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8">
              <a:extLst>
                <a:ext uri="{FF2B5EF4-FFF2-40B4-BE49-F238E27FC236}">
                  <a16:creationId xmlns:a16="http://schemas.microsoft.com/office/drawing/2014/main" xmlns="" id="{434D3471-EABD-48E5-9E38-05D6FB41BDEC}"/>
                </a:ext>
              </a:extLst>
            </p:cNvPr>
            <p:cNvCxnSpPr>
              <a:cxnSpLocks/>
            </p:cNvCxnSpPr>
            <p:nvPr userDrawn="1"/>
          </p:nvCxnSpPr>
          <p:spPr>
            <a:xfrm>
              <a:off x="293904" y="399288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Ομάδα 18">
            <a:extLst>
              <a:ext uri="{FF2B5EF4-FFF2-40B4-BE49-F238E27FC236}">
                <a16:creationId xmlns:a16="http://schemas.microsoft.com/office/drawing/2014/main" xmlns="" id="{E426D7DF-322D-4C32-8367-7D2ECAA5E7D2}"/>
              </a:ext>
            </a:extLst>
          </p:cNvPr>
          <p:cNvGrpSpPr/>
          <p:nvPr userDrawn="1"/>
        </p:nvGrpSpPr>
        <p:grpSpPr>
          <a:xfrm>
            <a:off x="-3" y="5995713"/>
            <a:ext cx="12192003" cy="195824"/>
            <a:chOff x="-3" y="5947506"/>
            <a:chExt cx="12192003" cy="195824"/>
          </a:xfrm>
        </p:grpSpPr>
        <p:sp>
          <p:nvSpPr>
            <p:cNvPr id="20" name="Rectangle 7">
              <a:extLst>
                <a:ext uri="{FF2B5EF4-FFF2-40B4-BE49-F238E27FC236}">
                  <a16:creationId xmlns:a16="http://schemas.microsoft.com/office/drawing/2014/main" xmlns="" id="{D343923A-53F8-490B-8309-F3D82466784A}"/>
                </a:ext>
              </a:extLst>
            </p:cNvPr>
            <p:cNvSpPr/>
            <p:nvPr userDrawn="1"/>
          </p:nvSpPr>
          <p:spPr>
            <a:xfrm>
              <a:off x="-3" y="6081273"/>
              <a:ext cx="12192002" cy="62057"/>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21" name="Rectangle 7">
              <a:extLst>
                <a:ext uri="{FF2B5EF4-FFF2-40B4-BE49-F238E27FC236}">
                  <a16:creationId xmlns:a16="http://schemas.microsoft.com/office/drawing/2014/main" xmlns="" id="{50390A1A-8D46-4BDB-9F90-0B900E264D96}"/>
                </a:ext>
              </a:extLst>
            </p:cNvPr>
            <p:cNvSpPr/>
            <p:nvPr userDrawn="1"/>
          </p:nvSpPr>
          <p:spPr>
            <a:xfrm>
              <a:off x="3175" y="6012600"/>
              <a:ext cx="12188825" cy="6400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7" name="Rectangle 7">
              <a:extLst>
                <a:ext uri="{FF2B5EF4-FFF2-40B4-BE49-F238E27FC236}">
                  <a16:creationId xmlns:a16="http://schemas.microsoft.com/office/drawing/2014/main" xmlns="" id="{9ED04F5D-513F-4679-A122-E350071F5D1C}"/>
                </a:ext>
              </a:extLst>
            </p:cNvPr>
            <p:cNvSpPr/>
            <p:nvPr/>
          </p:nvSpPr>
          <p:spPr>
            <a:xfrm>
              <a:off x="-3" y="5947506"/>
              <a:ext cx="12192002" cy="620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grpSp>
    </p:spTree>
    <p:extLst>
      <p:ext uri="{BB962C8B-B14F-4D97-AF65-F5344CB8AC3E}">
        <p14:creationId xmlns:p14="http://schemas.microsoft.com/office/powerpoint/2010/main" val="2687842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Τίτλος και περιεχόμενο">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dirty="0"/>
              <a:t>SAMPLE TEXT</a:t>
            </a:r>
            <a:endParaRPr lang="el-GR" dirty="0"/>
          </a:p>
          <a:p>
            <a:pPr lvl="1"/>
            <a:r>
              <a:rPr lang="en-US" dirty="0"/>
              <a:t>Second level</a:t>
            </a:r>
            <a:endParaRPr lang="el-GR" dirty="0"/>
          </a:p>
          <a:p>
            <a:pPr lvl="2"/>
            <a:r>
              <a:rPr lang="en-US" dirty="0"/>
              <a:t>Third level</a:t>
            </a:r>
            <a:endParaRPr lang="el-GR" dirty="0"/>
          </a:p>
          <a:p>
            <a:pPr lvl="3"/>
            <a:r>
              <a:rPr lang="en-US" dirty="0"/>
              <a:t>Fourth level</a:t>
            </a:r>
            <a:endParaRPr lang="el-GR" dirty="0"/>
          </a:p>
          <a:p>
            <a:pPr lvl="4"/>
            <a:r>
              <a:rPr lang="en-US" dirty="0"/>
              <a:t>Fifth level</a:t>
            </a:r>
          </a:p>
        </p:txBody>
      </p:sp>
      <p:sp>
        <p:nvSpPr>
          <p:cNvPr id="12" name="Title 1">
            <a:extLst>
              <a:ext uri="{FF2B5EF4-FFF2-40B4-BE49-F238E27FC236}">
                <a16:creationId xmlns:a16="http://schemas.microsoft.com/office/drawing/2014/main" xmlns="" id="{4B26F7F1-73E5-42DF-AE6B-BC1B99F569ED}"/>
              </a:ext>
            </a:extLst>
          </p:cNvPr>
          <p:cNvSpPr>
            <a:spLocks noGrp="1"/>
          </p:cNvSpPr>
          <p:nvPr>
            <p:ph type="title" hasCustomPrompt="1"/>
          </p:nvPr>
        </p:nvSpPr>
        <p:spPr>
          <a:xfrm>
            <a:off x="1097280" y="286603"/>
            <a:ext cx="10058400" cy="1458114"/>
          </a:xfrm>
        </p:spPr>
        <p:txBody>
          <a:bodyPr/>
          <a:lstStyle>
            <a:lvl1pPr>
              <a:defRPr/>
            </a:lvl1pPr>
          </a:lstStyle>
          <a:p>
            <a:r>
              <a:rPr lang="en-US" dirty="0"/>
              <a:t>MAIN TITLE</a:t>
            </a:r>
          </a:p>
        </p:txBody>
      </p:sp>
      <p:sp>
        <p:nvSpPr>
          <p:cNvPr id="2" name="Θέση ημερομηνίας 1">
            <a:extLst>
              <a:ext uri="{FF2B5EF4-FFF2-40B4-BE49-F238E27FC236}">
                <a16:creationId xmlns:a16="http://schemas.microsoft.com/office/drawing/2014/main" xmlns="" id="{4612D3F4-0F40-4DC0-B582-280A460D23AA}"/>
              </a:ext>
            </a:extLst>
          </p:cNvPr>
          <p:cNvSpPr>
            <a:spLocks noGrp="1"/>
          </p:cNvSpPr>
          <p:nvPr>
            <p:ph type="dt" sz="half" idx="10"/>
          </p:nvPr>
        </p:nvSpPr>
        <p:spPr/>
        <p:txBody>
          <a:bodyPr/>
          <a:lstStyle/>
          <a:p>
            <a:fld id="{7FC9F940-3752-4988-A080-ACBD9960BA4B}" type="datetime1">
              <a:rPr lang="en-US" smtClean="0"/>
              <a:pPr/>
              <a:t>11/26/2018</a:t>
            </a:fld>
            <a:endParaRPr lang="en-US" dirty="0"/>
          </a:p>
        </p:txBody>
      </p:sp>
      <p:sp>
        <p:nvSpPr>
          <p:cNvPr id="7" name="Θέση υποσέλιδου 6">
            <a:extLst>
              <a:ext uri="{FF2B5EF4-FFF2-40B4-BE49-F238E27FC236}">
                <a16:creationId xmlns:a16="http://schemas.microsoft.com/office/drawing/2014/main" xmlns="" id="{0D3B07AB-1213-436F-B06A-EE53137BBD01}"/>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8" name="Θέση αριθμού διαφάνειας 7">
            <a:extLst>
              <a:ext uri="{FF2B5EF4-FFF2-40B4-BE49-F238E27FC236}">
                <a16:creationId xmlns:a16="http://schemas.microsoft.com/office/drawing/2014/main" xmlns="" id="{0D381510-7CEE-46A0-9CA1-745ACABBEF06}"/>
              </a:ext>
            </a:extLst>
          </p:cNvPr>
          <p:cNvSpPr>
            <a:spLocks noGrp="1"/>
          </p:cNvSpPr>
          <p:nvPr>
            <p:ph type="sldNum" sz="quarter" idx="12"/>
          </p:nvPr>
        </p:nvSpPr>
        <p:spPr/>
        <p:txBody>
          <a:bodyPr/>
          <a:lstStyle/>
          <a:p>
            <a:fld id="{76F34D8A-136C-4FA7-8325-F06DF2D5CB3D}" type="slidenum">
              <a:rPr lang="en-US" smtClean="0"/>
              <a:pPr/>
              <a:t>‹#›</a:t>
            </a:fld>
            <a:endParaRPr lang="en-US" dirty="0"/>
          </a:p>
        </p:txBody>
      </p:sp>
    </p:spTree>
    <p:extLst>
      <p:ext uri="{BB962C8B-B14F-4D97-AF65-F5344CB8AC3E}">
        <p14:creationId xmlns:p14="http://schemas.microsoft.com/office/powerpoint/2010/main" val="1209743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CD4DD857-D055-4194-AB25-B302380DD56F}" type="datetimeFigureOut">
              <a:rPr lang="es-ES" smtClean="0"/>
              <a:t>26/11/2018</a:t>
            </a:fld>
            <a:endParaRPr lang="es-ES"/>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CE9DA7FC-8552-4D5C-B761-9FD0CCBA8CAB}" type="slidenum">
              <a:rPr lang="es-ES" smtClean="0"/>
              <a:t>‹#›</a:t>
            </a:fld>
            <a:endParaRPr lang="es-ES"/>
          </a:p>
        </p:txBody>
      </p:sp>
    </p:spTree>
    <p:extLst>
      <p:ext uri="{BB962C8B-B14F-4D97-AF65-F5344CB8AC3E}">
        <p14:creationId xmlns:p14="http://schemas.microsoft.com/office/powerpoint/2010/main" val="1274002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Διαφάνεια τίτλου">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1097280" y="758951"/>
            <a:ext cx="10058400" cy="2957997"/>
          </a:xfrm>
        </p:spPr>
        <p:txBody>
          <a:bodyPr anchor="b">
            <a:normAutofit/>
          </a:bodyPr>
          <a:lstStyle>
            <a:lvl1pPr algn="ctr">
              <a:lnSpc>
                <a:spcPct val="85000"/>
              </a:lnSpc>
              <a:defRPr sz="8000" spc="-50">
                <a:solidFill>
                  <a:schemeClr val="tx1">
                    <a:lumMod val="85000"/>
                    <a:lumOff val="15000"/>
                  </a:schemeClr>
                </a:solidFill>
              </a:defRPr>
            </a:lvl1pPr>
          </a:lstStyle>
          <a:p>
            <a:pPr>
              <a:defRPr/>
            </a:pPr>
            <a:r>
              <a:rPr lang="en-US"/>
              <a:t>PROJECT TITLE</a:t>
            </a:r>
            <a:endParaRPr/>
          </a:p>
        </p:txBody>
      </p:sp>
      <p:sp>
        <p:nvSpPr>
          <p:cNvPr id="5" name="Subtitle 2"/>
          <p:cNvSpPr>
            <a:spLocks noGrp="1"/>
          </p:cNvSpPr>
          <p:nvPr>
            <p:ph type="subTitle" idx="1" hasCustomPrompt="1"/>
          </p:nvPr>
        </p:nvSpPr>
        <p:spPr bwMode="auto">
          <a:xfrm>
            <a:off x="1100051" y="4107180"/>
            <a:ext cx="10058400" cy="1645919"/>
          </a:xfrm>
        </p:spPr>
        <p:txBody>
          <a:bodyPr lIns="91440" rIns="91440">
            <a:normAutofit/>
          </a:bodyPr>
          <a:lstStyle>
            <a:lvl1pPr marL="0" indent="0" algn="l">
              <a:buNone/>
              <a:defRPr sz="2400" b="0" cap="all" spc="20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a:defRPr/>
            </a:pPr>
            <a:r>
              <a:rPr lang="en-US"/>
              <a:t>WPX - Task X.X: Task or deliverable title HERE</a:t>
            </a:r>
            <a:endParaRPr/>
          </a:p>
          <a:p>
            <a:pPr>
              <a:defRPr/>
            </a:pPr>
            <a:r>
              <a:rPr lang="en-US"/>
              <a:t>ORGANIZATION: ORGANIZATion name/acronym</a:t>
            </a:r>
            <a:br>
              <a:rPr lang="en-US"/>
            </a:br>
            <a:r>
              <a:rPr lang="en-US"/>
              <a:t>PRESENTER(S): presenters names</a:t>
            </a:r>
            <a:br>
              <a:rPr lang="en-US"/>
            </a:br>
            <a:r>
              <a:rPr lang="en-US"/>
              <a:t>MEETING: TYPE AND LOCATION OF THE MEETING</a:t>
            </a:r>
            <a:endParaRPr/>
          </a:p>
        </p:txBody>
      </p:sp>
      <p:sp>
        <p:nvSpPr>
          <p:cNvPr id="6" name="Date Placeholder 3"/>
          <p:cNvSpPr>
            <a:spLocks noGrp="1"/>
          </p:cNvSpPr>
          <p:nvPr>
            <p:ph type="dt" sz="half" idx="10"/>
          </p:nvPr>
        </p:nvSpPr>
        <p:spPr bwMode="auto">
          <a:xfrm>
            <a:off x="1859292" y="6459785"/>
            <a:ext cx="1710260" cy="365125"/>
          </a:xfrm>
        </p:spPr>
        <p:txBody>
          <a:bodyPr/>
          <a:lstStyle/>
          <a:p>
            <a:pPr>
              <a:defRPr/>
            </a:pPr>
            <a:fld id="{40F4E886-7301-4474-86BD-9B5B4C643F56}" type="datetime1">
              <a:rPr lang="en-US">
                <a:solidFill>
                  <a:prstClr val="black"/>
                </a:solidFill>
              </a:rPr>
              <a:pPr>
                <a:defRPr/>
              </a:pPr>
              <a:t>11/26/2018</a:t>
            </a:fld>
            <a:endParaRPr lang="en-US">
              <a:solidFill>
                <a:prstClr val="black"/>
              </a:solidFill>
            </a:endParaRPr>
          </a:p>
        </p:txBody>
      </p:sp>
      <p:sp>
        <p:nvSpPr>
          <p:cNvPr id="7" name="Footer Placeholder 4"/>
          <p:cNvSpPr>
            <a:spLocks noGrp="1"/>
          </p:cNvSpPr>
          <p:nvPr>
            <p:ph type="ftr" sz="quarter" idx="11"/>
          </p:nvPr>
        </p:nvSpPr>
        <p:spPr bwMode="auto"/>
        <p:txBody>
          <a:bodyPr/>
          <a:lstStyle/>
          <a:p>
            <a:pPr>
              <a:defRPr/>
            </a:pPr>
            <a:r>
              <a:rPr lang="en-US">
                <a:solidFill>
                  <a:prstClr val="black"/>
                </a:solidFill>
              </a:rPr>
              <a:t>PLUG-N-HARVEST</a:t>
            </a:r>
            <a:br>
              <a:rPr lang="en-US">
                <a:solidFill>
                  <a:prstClr val="black"/>
                </a:solidFill>
              </a:rPr>
            </a:br>
            <a:r>
              <a:rPr lang="en-US">
                <a:solidFill>
                  <a:prstClr val="black"/>
                </a:solidFill>
              </a:rPr>
              <a:t>ID: 768735 - H2020-EU.2.1.5.2.</a:t>
            </a:r>
            <a:endParaRPr>
              <a:solidFill>
                <a:prstClr val="black"/>
              </a:solidFill>
            </a:endParaRPr>
          </a:p>
        </p:txBody>
      </p:sp>
      <p:sp>
        <p:nvSpPr>
          <p:cNvPr id="8" name="Slide Number Placeholder 5"/>
          <p:cNvSpPr>
            <a:spLocks noGrp="1"/>
          </p:cNvSpPr>
          <p:nvPr>
            <p:ph type="sldNum" sz="quarter" idx="12"/>
          </p:nvPr>
        </p:nvSpPr>
        <p:spPr bwMode="auto">
          <a:xfrm>
            <a:off x="8625622" y="6459785"/>
            <a:ext cx="1087438" cy="365125"/>
          </a:xfrm>
        </p:spPr>
        <p:txBody>
          <a:bodyPr/>
          <a:lstStyle/>
          <a:p>
            <a:pPr>
              <a:defRPr/>
            </a:pPr>
            <a:fld id="{76F34D8A-136C-4FA7-8325-F06DF2D5CB3D}" type="slidenum">
              <a:rPr>
                <a:solidFill>
                  <a:prstClr val="black"/>
                </a:solidFill>
              </a:rPr>
              <a:pPr>
                <a:defRPr/>
              </a:pPr>
              <a:t>‹#›</a:t>
            </a:fld>
            <a:endParaRPr lang="en-US">
              <a:solidFill>
                <a:prstClr val="black"/>
              </a:solidFill>
            </a:endParaRPr>
          </a:p>
        </p:txBody>
      </p:sp>
      <p:pic>
        <p:nvPicPr>
          <p:cNvPr id="9" name="Εικόνα 10"/>
          <p:cNvPicPr>
            <a:picLocks noChangeAspect="1"/>
          </p:cNvPicPr>
          <p:nvPr userDrawn="1"/>
        </p:nvPicPr>
        <p:blipFill>
          <a:blip r:embed="rId2"/>
          <a:stretch/>
        </p:blipFill>
        <p:spPr bwMode="auto">
          <a:xfrm>
            <a:off x="10611482" y="0"/>
            <a:ext cx="1580517" cy="1519257"/>
          </a:xfrm>
          <a:prstGeom prst="rect">
            <a:avLst/>
          </a:prstGeom>
        </p:spPr>
      </p:pic>
      <p:pic>
        <p:nvPicPr>
          <p:cNvPr id="10" name="Εικόνα 15"/>
          <p:cNvPicPr>
            <a:picLocks noChangeAspect="1"/>
          </p:cNvPicPr>
          <p:nvPr userDrawn="1"/>
        </p:nvPicPr>
        <p:blipFill>
          <a:blip r:embed="rId3"/>
          <a:stretch/>
        </p:blipFill>
        <p:spPr bwMode="auto">
          <a:xfrm>
            <a:off x="293904" y="187221"/>
            <a:ext cx="1440872" cy="960582"/>
          </a:xfrm>
          <a:prstGeom prst="rect">
            <a:avLst/>
          </a:prstGeom>
        </p:spPr>
      </p:pic>
      <p:grpSp>
        <p:nvGrpSpPr>
          <p:cNvPr id="11" name="Ομάδα 23"/>
          <p:cNvGrpSpPr/>
          <p:nvPr userDrawn="1"/>
        </p:nvGrpSpPr>
        <p:grpSpPr bwMode="auto">
          <a:xfrm>
            <a:off x="293904" y="2240280"/>
            <a:ext cx="7009754" cy="3572554"/>
            <a:chOff x="293904" y="2240280"/>
            <a:chExt cx="7009754" cy="3572554"/>
          </a:xfrm>
        </p:grpSpPr>
        <p:cxnSp>
          <p:nvCxnSpPr>
            <p:cNvPr id="12" name="Straight Connector 8"/>
            <p:cNvCxnSpPr>
              <a:cxnSpLocks/>
            </p:cNvCxnSpPr>
            <p:nvPr/>
          </p:nvCxnSpPr>
          <p:spPr bwMode="auto">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Connector 8"/>
            <p:cNvCxnSpPr>
              <a:cxnSpLocks/>
            </p:cNvCxnSpPr>
            <p:nvPr userDrawn="1"/>
          </p:nvCxnSpPr>
          <p:spPr bwMode="auto">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8"/>
            <p:cNvCxnSpPr>
              <a:cxnSpLocks/>
            </p:cNvCxnSpPr>
            <p:nvPr userDrawn="1"/>
          </p:nvCxnSpPr>
          <p:spPr bwMode="auto">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8"/>
            <p:cNvCxnSpPr>
              <a:cxnSpLocks/>
            </p:cNvCxnSpPr>
            <p:nvPr userDrawn="1"/>
          </p:nvCxnSpPr>
          <p:spPr bwMode="auto">
            <a:xfrm>
              <a:off x="293904" y="399288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Ομάδα 18"/>
          <p:cNvGrpSpPr/>
          <p:nvPr userDrawn="1"/>
        </p:nvGrpSpPr>
        <p:grpSpPr bwMode="auto">
          <a:xfrm>
            <a:off x="-3" y="5995713"/>
            <a:ext cx="12192003" cy="195824"/>
            <a:chOff x="-3" y="5947505"/>
            <a:chExt cx="12192003" cy="195824"/>
          </a:xfrm>
        </p:grpSpPr>
        <p:sp>
          <p:nvSpPr>
            <p:cNvPr id="17"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8"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9"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spTree>
    <p:extLst>
      <p:ext uri="{BB962C8B-B14F-4D97-AF65-F5344CB8AC3E}">
        <p14:creationId xmlns:p14="http://schemas.microsoft.com/office/powerpoint/2010/main" val="3262817110"/>
      </p:ext>
    </p:extLst>
  </p:cSld>
  <p:clrMapOvr>
    <a:masterClrMapping/>
  </p:clrMapOvr>
  <p:hf/>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Τίτλος και περιεχόμενο">
    <p:spTree>
      <p:nvGrpSpPr>
        <p:cNvPr id="1" name=""/>
        <p:cNvGrpSpPr/>
        <p:nvPr/>
      </p:nvGrpSpPr>
      <p:grpSpPr bwMode="auto">
        <a:xfrm>
          <a:off x="0" y="0"/>
          <a:ext cx="0" cy="0"/>
          <a:chOff x="0" y="0"/>
          <a:chExt cx="0" cy="0"/>
        </a:xfrm>
      </p:grpSpPr>
      <p:sp>
        <p:nvSpPr>
          <p:cNvPr id="4" name="Content Placeholder 2"/>
          <p:cNvSpPr>
            <a:spLocks noGrp="1"/>
          </p:cNvSpPr>
          <p:nvPr>
            <p:ph idx="1" hasCustomPrompt="1"/>
          </p:nvPr>
        </p:nvSpPr>
        <p:spPr bwMode="auto"/>
        <p:txBody>
          <a:bodyPr/>
          <a:lstStyle>
            <a:lvl1pPr>
              <a:defRPr/>
            </a:lvl1pPr>
            <a:lvl2pPr>
              <a:defRPr/>
            </a:lvl2pPr>
            <a:lvl3pPr>
              <a:defRPr/>
            </a:lvl3pPr>
            <a:lvl4pPr>
              <a:defRPr/>
            </a:lvl4pPr>
            <a:lvl5pPr>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5" name="Title 1"/>
          <p:cNvSpPr>
            <a:spLocks noGrp="1"/>
          </p:cNvSpPr>
          <p:nvPr>
            <p:ph type="title" hasCustomPrompt="1"/>
          </p:nvPr>
        </p:nvSpPr>
        <p:spPr bwMode="auto">
          <a:xfrm>
            <a:off x="1097280" y="286603"/>
            <a:ext cx="10058400" cy="1458114"/>
          </a:xfrm>
        </p:spPr>
        <p:txBody>
          <a:bodyPr/>
          <a:lstStyle>
            <a:lvl1pPr>
              <a:defRPr/>
            </a:lvl1pPr>
          </a:lstStyle>
          <a:p>
            <a:pPr>
              <a:defRPr/>
            </a:pPr>
            <a:r>
              <a:rPr lang="en-US"/>
              <a:t>MAIN TITLE</a:t>
            </a:r>
            <a:endParaRPr/>
          </a:p>
        </p:txBody>
      </p:sp>
      <p:sp>
        <p:nvSpPr>
          <p:cNvPr id="6" name="Θέση ημερομηνίας 1"/>
          <p:cNvSpPr>
            <a:spLocks noGrp="1"/>
          </p:cNvSpPr>
          <p:nvPr>
            <p:ph type="dt" sz="half" idx="10"/>
          </p:nvPr>
        </p:nvSpPr>
        <p:spPr bwMode="auto"/>
        <p:txBody>
          <a:bodyPr/>
          <a:lstStyle/>
          <a:p>
            <a:pPr>
              <a:defRPr/>
            </a:pPr>
            <a:fld id="{7FC9F940-3752-4988-A080-ACBD9960BA4B}" type="datetime1">
              <a:rPr lang="en-US">
                <a:solidFill>
                  <a:prstClr val="black"/>
                </a:solidFill>
              </a:rPr>
              <a:pPr>
                <a:defRPr/>
              </a:pPr>
              <a:t>11/26/2018</a:t>
            </a:fld>
            <a:endParaRPr lang="en-US">
              <a:solidFill>
                <a:prstClr val="black"/>
              </a:solidFill>
            </a:endParaRPr>
          </a:p>
        </p:txBody>
      </p:sp>
      <p:sp>
        <p:nvSpPr>
          <p:cNvPr id="7" name="Θέση υποσέλιδου 6"/>
          <p:cNvSpPr>
            <a:spLocks noGrp="1"/>
          </p:cNvSpPr>
          <p:nvPr>
            <p:ph type="ftr" sz="quarter" idx="11"/>
          </p:nvPr>
        </p:nvSpPr>
        <p:spPr bwMode="auto"/>
        <p:txBody>
          <a:bodyPr/>
          <a:lstStyle/>
          <a:p>
            <a:pPr>
              <a:defRPr/>
            </a:pPr>
            <a:r>
              <a:rPr lang="en-US">
                <a:solidFill>
                  <a:prstClr val="black"/>
                </a:solidFill>
              </a:rPr>
              <a:t>PLUG-N-HARVEST</a:t>
            </a:r>
            <a:br>
              <a:rPr lang="en-US">
                <a:solidFill>
                  <a:prstClr val="black"/>
                </a:solidFill>
              </a:rPr>
            </a:br>
            <a:r>
              <a:rPr lang="en-US">
                <a:solidFill>
                  <a:prstClr val="black"/>
                </a:solidFill>
              </a:rPr>
              <a:t>ID: 768735 - H2020-EU.2.1.5.2.</a:t>
            </a:r>
          </a:p>
        </p:txBody>
      </p:sp>
      <p:sp>
        <p:nvSpPr>
          <p:cNvPr id="8" name="Θέση αριθμού διαφάνειας 7"/>
          <p:cNvSpPr>
            <a:spLocks noGrp="1"/>
          </p:cNvSpPr>
          <p:nvPr>
            <p:ph type="sldNum" sz="quarter" idx="12"/>
          </p:nvPr>
        </p:nvSpPr>
        <p:spPr bwMode="auto"/>
        <p:txBody>
          <a:bodyPr/>
          <a:lstStyle/>
          <a:p>
            <a:pPr>
              <a:defRPr/>
            </a:pPr>
            <a:fld id="{76F34D8A-136C-4FA7-8325-F06DF2D5CB3D}" type="slidenum">
              <a:rPr>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014974510"/>
      </p:ext>
    </p:extLst>
  </p:cSld>
  <p:clrMapOvr>
    <a:masterClrMapping/>
  </p:clrMapOvr>
  <p:hf/>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Κεφαλίδα ενότητας">
    <p:bg>
      <p:bgPr>
        <a:solidFill>
          <a:schemeClr val="bg1"/>
        </a:solidFill>
        <a:effectLst/>
      </p:bgPr>
    </p:bg>
    <p:spTree>
      <p:nvGrpSpPr>
        <p:cNvPr id="1" name=""/>
        <p:cNvGrpSpPr/>
        <p:nvPr/>
      </p:nvGrpSpPr>
      <p:grpSpPr bwMode="auto">
        <a:xfrm>
          <a:off x="0" y="0"/>
          <a:ext cx="0" cy="0"/>
          <a:chOff x="0" y="0"/>
          <a:chExt cx="0" cy="0"/>
        </a:xfrm>
      </p:grpSpPr>
      <p:sp>
        <p:nvSpPr>
          <p:cNvPr id="4" name="Date Placeholder 3"/>
          <p:cNvSpPr>
            <a:spLocks noGrp="1"/>
          </p:cNvSpPr>
          <p:nvPr>
            <p:ph type="dt" sz="half" idx="10"/>
          </p:nvPr>
        </p:nvSpPr>
        <p:spPr bwMode="auto"/>
        <p:txBody>
          <a:bodyPr/>
          <a:lstStyle/>
          <a:p>
            <a:pPr>
              <a:defRPr/>
            </a:pPr>
            <a:fld id="{9F46B51E-3943-40B2-9BC6-F6706F17CFAB}" type="datetime1">
              <a:rPr lang="en-US">
                <a:solidFill>
                  <a:prstClr val="black"/>
                </a:solidFill>
              </a:rPr>
              <a:pPr>
                <a:defRPr/>
              </a:pPr>
              <a:t>11/26/2018</a:t>
            </a:fld>
            <a:endParaRPr lang="en-US">
              <a:solidFill>
                <a:prstClr val="black"/>
              </a:solidFill>
            </a:endParaRPr>
          </a:p>
        </p:txBody>
      </p:sp>
      <p:sp>
        <p:nvSpPr>
          <p:cNvPr id="5" name="Footer Placeholder 4"/>
          <p:cNvSpPr>
            <a:spLocks noGrp="1"/>
          </p:cNvSpPr>
          <p:nvPr>
            <p:ph type="ftr" sz="quarter" idx="11"/>
          </p:nvPr>
        </p:nvSpPr>
        <p:spPr bwMode="auto"/>
        <p:txBody>
          <a:bodyPr/>
          <a:lstStyle/>
          <a:p>
            <a:pPr>
              <a:defRPr/>
            </a:pPr>
            <a:r>
              <a:rPr lang="sv-SE">
                <a:solidFill>
                  <a:prstClr val="black"/>
                </a:solidFill>
              </a:rPr>
              <a:t>PLUG-N-HARVEST</a:t>
            </a:r>
            <a:br>
              <a:rPr lang="sv-SE">
                <a:solidFill>
                  <a:prstClr val="black"/>
                </a:solidFill>
              </a:rPr>
            </a:br>
            <a:r>
              <a:rPr lang="sv-SE">
                <a:solidFill>
                  <a:prstClr val="black"/>
                </a:solidFill>
              </a:rPr>
              <a:t>ID: 768735 - H2020-EU.2.1.5.2.</a:t>
            </a:r>
            <a:endParaRPr>
              <a:solidFill>
                <a:prstClr val="black"/>
              </a:solidFill>
            </a:endParaRPr>
          </a:p>
        </p:txBody>
      </p:sp>
      <p:sp>
        <p:nvSpPr>
          <p:cNvPr id="6" name="Slide Number Placeholder 5"/>
          <p:cNvSpPr>
            <a:spLocks noGrp="1"/>
          </p:cNvSpPr>
          <p:nvPr>
            <p:ph type="sldNum" sz="quarter" idx="12"/>
          </p:nvPr>
        </p:nvSpPr>
        <p:spPr bwMode="auto"/>
        <p:txBody>
          <a:bodyPr/>
          <a:lstStyle/>
          <a:p>
            <a:pPr>
              <a:defRPr/>
            </a:pPr>
            <a:fld id="{76F34D8A-136C-4FA7-8325-F06DF2D5CB3D}" type="slidenum">
              <a:rPr>
                <a:solidFill>
                  <a:prstClr val="black"/>
                </a:solidFill>
              </a:rPr>
              <a:pPr>
                <a:defRPr/>
              </a:pPr>
              <a:t>‹#›</a:t>
            </a:fld>
            <a:endParaRPr lang="en-US">
              <a:solidFill>
                <a:prstClr val="black"/>
              </a:solidFill>
            </a:endParaRPr>
          </a:p>
        </p:txBody>
      </p:sp>
      <p:sp>
        <p:nvSpPr>
          <p:cNvPr id="7" name="Subtitle 2"/>
          <p:cNvSpPr>
            <a:spLocks noGrp="1"/>
          </p:cNvSpPr>
          <p:nvPr>
            <p:ph type="subTitle" idx="1" hasCustomPrompt="1"/>
          </p:nvPr>
        </p:nvSpPr>
        <p:spPr bwMode="auto">
          <a:xfrm>
            <a:off x="1100051" y="4107180"/>
            <a:ext cx="10058400" cy="1645919"/>
          </a:xfrm>
        </p:spPr>
        <p:txBody>
          <a:bodyPr lIns="91440" rIns="91440">
            <a:normAutofit/>
          </a:bodyPr>
          <a:lstStyle>
            <a:lvl1pPr marL="0" indent="0" algn="l">
              <a:buNone/>
              <a:defRPr sz="2400" b="0" cap="all" spc="20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a:defRPr/>
            </a:pPr>
            <a:r>
              <a:rPr lang="en-US"/>
              <a:t>WPX - Task X.X: Task or deliverable title HERE</a:t>
            </a:r>
            <a:endParaRPr/>
          </a:p>
          <a:p>
            <a:pPr>
              <a:defRPr/>
            </a:pPr>
            <a:r>
              <a:rPr lang="en-US"/>
              <a:t>ORGANIZATION: ORGANIZATion name/acronym</a:t>
            </a:r>
            <a:br>
              <a:rPr lang="en-US"/>
            </a:br>
            <a:r>
              <a:rPr lang="en-US"/>
              <a:t>PRESENTER(S): presenters names</a:t>
            </a:r>
            <a:br>
              <a:rPr lang="en-US"/>
            </a:br>
            <a:r>
              <a:rPr lang="en-US"/>
              <a:t>MEETING: TYPE AND LOCATION OF THE MEETING</a:t>
            </a:r>
            <a:endParaRPr/>
          </a:p>
        </p:txBody>
      </p:sp>
      <p:grpSp>
        <p:nvGrpSpPr>
          <p:cNvPr id="8" name="Ομάδα 17"/>
          <p:cNvGrpSpPr/>
          <p:nvPr userDrawn="1"/>
        </p:nvGrpSpPr>
        <p:grpSpPr bwMode="auto">
          <a:xfrm>
            <a:off x="293904" y="2240280"/>
            <a:ext cx="7009754" cy="3572554"/>
            <a:chOff x="293904" y="2240280"/>
            <a:chExt cx="7009754" cy="3572554"/>
          </a:xfrm>
        </p:grpSpPr>
        <p:cxnSp>
          <p:nvCxnSpPr>
            <p:cNvPr id="9" name="Straight Connector 8"/>
            <p:cNvCxnSpPr>
              <a:cxnSpLocks/>
            </p:cNvCxnSpPr>
            <p:nvPr userDrawn="1"/>
          </p:nvCxnSpPr>
          <p:spPr bwMode="auto">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0" name="Straight Connector 8"/>
            <p:cNvCxnSpPr>
              <a:cxnSpLocks/>
            </p:cNvCxnSpPr>
            <p:nvPr userDrawn="1"/>
          </p:nvCxnSpPr>
          <p:spPr bwMode="auto">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11" name="Straight Connector 8"/>
            <p:cNvCxnSpPr>
              <a:cxnSpLocks/>
            </p:cNvCxnSpPr>
            <p:nvPr userDrawn="1"/>
          </p:nvCxnSpPr>
          <p:spPr bwMode="auto">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8"/>
            <p:cNvCxnSpPr>
              <a:cxnSpLocks/>
            </p:cNvCxnSpPr>
            <p:nvPr userDrawn="1"/>
          </p:nvCxnSpPr>
          <p:spPr bwMode="auto">
            <a:xfrm>
              <a:off x="293904" y="399288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3" name="Title 1"/>
          <p:cNvSpPr>
            <a:spLocks noGrp="1"/>
          </p:cNvSpPr>
          <p:nvPr>
            <p:ph type="ctrTitle" hasCustomPrompt="1"/>
          </p:nvPr>
        </p:nvSpPr>
        <p:spPr bwMode="auto">
          <a:xfrm>
            <a:off x="1097280" y="758951"/>
            <a:ext cx="10058400" cy="2957997"/>
          </a:xfrm>
        </p:spPr>
        <p:txBody>
          <a:bodyPr anchor="b">
            <a:normAutofit/>
          </a:bodyPr>
          <a:lstStyle>
            <a:lvl1pPr algn="ctr">
              <a:lnSpc>
                <a:spcPct val="85000"/>
              </a:lnSpc>
              <a:defRPr sz="8000" spc="-50">
                <a:solidFill>
                  <a:schemeClr val="tx1">
                    <a:lumMod val="85000"/>
                    <a:lumOff val="15000"/>
                  </a:schemeClr>
                </a:solidFill>
              </a:defRPr>
            </a:lvl1pPr>
          </a:lstStyle>
          <a:p>
            <a:pPr>
              <a:defRPr/>
            </a:pPr>
            <a:r>
              <a:rPr lang="en-US"/>
              <a:t>PROJECT TITLE</a:t>
            </a:r>
            <a:endParaRPr/>
          </a:p>
        </p:txBody>
      </p:sp>
      <p:grpSp>
        <p:nvGrpSpPr>
          <p:cNvPr id="14" name="Ομάδα 21"/>
          <p:cNvGrpSpPr/>
          <p:nvPr userDrawn="1"/>
        </p:nvGrpSpPr>
        <p:grpSpPr bwMode="auto">
          <a:xfrm>
            <a:off x="-3" y="5947505"/>
            <a:ext cx="12192003" cy="195824"/>
            <a:chOff x="-3" y="5947505"/>
            <a:chExt cx="12192003" cy="195824"/>
          </a:xfrm>
        </p:grpSpPr>
        <p:sp>
          <p:nvSpPr>
            <p:cNvPr id="15"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6"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7"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pic>
        <p:nvPicPr>
          <p:cNvPr id="18" name="Εικόνα 10"/>
          <p:cNvPicPr>
            <a:picLocks noChangeAspect="1"/>
          </p:cNvPicPr>
          <p:nvPr userDrawn="1"/>
        </p:nvPicPr>
        <p:blipFill>
          <a:blip r:embed="rId2"/>
          <a:stretch/>
        </p:blipFill>
        <p:spPr bwMode="auto">
          <a:xfrm>
            <a:off x="10611482" y="0"/>
            <a:ext cx="1580517" cy="1519257"/>
          </a:xfrm>
          <a:prstGeom prst="rect">
            <a:avLst/>
          </a:prstGeom>
        </p:spPr>
      </p:pic>
      <p:pic>
        <p:nvPicPr>
          <p:cNvPr id="19" name="Εικόνα 15"/>
          <p:cNvPicPr>
            <a:picLocks noChangeAspect="1"/>
          </p:cNvPicPr>
          <p:nvPr userDrawn="1"/>
        </p:nvPicPr>
        <p:blipFill>
          <a:blip r:embed="rId3"/>
          <a:stretch/>
        </p:blipFill>
        <p:spPr bwMode="auto">
          <a:xfrm>
            <a:off x="293904" y="187221"/>
            <a:ext cx="1440872" cy="960582"/>
          </a:xfrm>
          <a:prstGeom prst="rect">
            <a:avLst/>
          </a:prstGeom>
        </p:spPr>
      </p:pic>
    </p:spTree>
    <p:extLst>
      <p:ext uri="{BB962C8B-B14F-4D97-AF65-F5344CB8AC3E}">
        <p14:creationId xmlns:p14="http://schemas.microsoft.com/office/powerpoint/2010/main" val="3559031470"/>
      </p:ext>
    </p:extLst>
  </p:cSld>
  <p:clrMapOvr>
    <a:masterClrMapping/>
  </p:clrMapOvr>
  <p:hf/>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type="twoObj" preserve="1" userDrawn="1">
  <p:cSld name="Δύο περιεχόμενα">
    <p:spTree>
      <p:nvGrpSpPr>
        <p:cNvPr id="1" name=""/>
        <p:cNvGrpSpPr/>
        <p:nvPr/>
      </p:nvGrpSpPr>
      <p:grpSpPr bwMode="auto">
        <a:xfrm>
          <a:off x="0" y="0"/>
          <a:ext cx="0" cy="0"/>
          <a:chOff x="0" y="0"/>
          <a:chExt cx="0" cy="0"/>
        </a:xfrm>
      </p:grpSpPr>
      <p:sp>
        <p:nvSpPr>
          <p:cNvPr id="4" name="Title 7"/>
          <p:cNvSpPr>
            <a:spLocks noGrp="1"/>
          </p:cNvSpPr>
          <p:nvPr>
            <p:ph type="title" hasCustomPrompt="1"/>
          </p:nvPr>
        </p:nvSpPr>
        <p:spPr bwMode="auto">
          <a:xfrm>
            <a:off x="1097280" y="286603"/>
            <a:ext cx="10058400" cy="1450757"/>
          </a:xfrm>
        </p:spPr>
        <p:txBody>
          <a:bodyPr/>
          <a:lstStyle>
            <a:lvl1pPr>
              <a:defRPr/>
            </a:lvl1pPr>
          </a:lstStyle>
          <a:p>
            <a:pPr>
              <a:defRPr/>
            </a:pPr>
            <a:r>
              <a:rPr lang="en-US"/>
              <a:t>MAIN TITLE</a:t>
            </a:r>
            <a:endParaRPr/>
          </a:p>
        </p:txBody>
      </p:sp>
      <p:sp>
        <p:nvSpPr>
          <p:cNvPr id="5" name="Content Placeholder 2"/>
          <p:cNvSpPr>
            <a:spLocks noGrp="1"/>
          </p:cNvSpPr>
          <p:nvPr>
            <p:ph sz="half" idx="1" hasCustomPrompt="1"/>
          </p:nvPr>
        </p:nvSpPr>
        <p:spPr bwMode="auto">
          <a:xfrm>
            <a:off x="1097278" y="1845734"/>
            <a:ext cx="4937760" cy="4023360"/>
          </a:xfrm>
        </p:spPr>
        <p:txBody>
          <a:bodyPr/>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6" name="Content Placeholder 3"/>
          <p:cNvSpPr>
            <a:spLocks noGrp="1"/>
          </p:cNvSpPr>
          <p:nvPr>
            <p:ph sz="half" idx="2" hasCustomPrompt="1"/>
          </p:nvPr>
        </p:nvSpPr>
        <p:spPr bwMode="auto">
          <a:xfrm>
            <a:off x="6217920" y="1845735"/>
            <a:ext cx="4937760" cy="4023360"/>
          </a:xfrm>
        </p:spPr>
        <p:txBody>
          <a:bodyPr/>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7" name="Date Placeholder 4"/>
          <p:cNvSpPr>
            <a:spLocks noGrp="1"/>
          </p:cNvSpPr>
          <p:nvPr>
            <p:ph type="dt" sz="half" idx="10"/>
          </p:nvPr>
        </p:nvSpPr>
        <p:spPr bwMode="auto"/>
        <p:txBody>
          <a:bodyPr/>
          <a:lstStyle/>
          <a:p>
            <a:pPr>
              <a:defRPr/>
            </a:pPr>
            <a:fld id="{312FB9F1-94BF-45D3-AE33-6ABCB2F20E7B}" type="datetime1">
              <a:rPr lang="en-US">
                <a:solidFill>
                  <a:prstClr val="black"/>
                </a:solidFill>
              </a:rPr>
              <a:pPr>
                <a:defRPr/>
              </a:pPr>
              <a:t>11/26/2018</a:t>
            </a:fld>
            <a:endParaRPr lang="en-US">
              <a:solidFill>
                <a:prstClr val="black"/>
              </a:solidFill>
            </a:endParaRPr>
          </a:p>
        </p:txBody>
      </p:sp>
      <p:sp>
        <p:nvSpPr>
          <p:cNvPr id="8" name="Footer Placeholder 5"/>
          <p:cNvSpPr>
            <a:spLocks noGrp="1"/>
          </p:cNvSpPr>
          <p:nvPr>
            <p:ph type="ftr" sz="quarter" idx="11"/>
          </p:nvPr>
        </p:nvSpPr>
        <p:spPr bwMode="auto"/>
        <p:txBody>
          <a:bodyPr/>
          <a:lstStyle/>
          <a:p>
            <a:pPr>
              <a:defRPr/>
            </a:pPr>
            <a:r>
              <a:rPr lang="sv-SE">
                <a:solidFill>
                  <a:prstClr val="black"/>
                </a:solidFill>
              </a:rPr>
              <a:t>PLUG-N-HARVEST</a:t>
            </a:r>
            <a:br>
              <a:rPr lang="sv-SE">
                <a:solidFill>
                  <a:prstClr val="black"/>
                </a:solidFill>
              </a:rPr>
            </a:br>
            <a:r>
              <a:rPr lang="sv-SE">
                <a:solidFill>
                  <a:prstClr val="black"/>
                </a:solidFill>
              </a:rPr>
              <a:t>ID: 768735 - H2020-EU.2.1.5.2.</a:t>
            </a:r>
            <a:endParaRPr>
              <a:solidFill>
                <a:prstClr val="black"/>
              </a:solidFill>
            </a:endParaRPr>
          </a:p>
        </p:txBody>
      </p:sp>
      <p:sp>
        <p:nvSpPr>
          <p:cNvPr id="9" name="Slide Number Placeholder 6"/>
          <p:cNvSpPr>
            <a:spLocks noGrp="1"/>
          </p:cNvSpPr>
          <p:nvPr>
            <p:ph type="sldNum" sz="quarter" idx="12"/>
          </p:nvPr>
        </p:nvSpPr>
        <p:spPr bwMode="auto"/>
        <p:txBody>
          <a:bodyPr/>
          <a:lstStyle/>
          <a:p>
            <a:pPr>
              <a:defRPr/>
            </a:pPr>
            <a:fld id="{76F34D8A-136C-4FA7-8325-F06DF2D5CB3D}" type="slidenum">
              <a:rPr>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34982819"/>
      </p:ext>
    </p:extLst>
  </p:cSld>
  <p:clrMapOvr>
    <a:masterClrMapping/>
  </p:clrMapOvr>
  <p:hf/>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Σύγκριση">
    <p:spTree>
      <p:nvGrpSpPr>
        <p:cNvPr id="1" name=""/>
        <p:cNvGrpSpPr/>
        <p:nvPr/>
      </p:nvGrpSpPr>
      <p:grpSpPr bwMode="auto">
        <a:xfrm>
          <a:off x="0" y="0"/>
          <a:ext cx="0" cy="0"/>
          <a:chOff x="0" y="0"/>
          <a:chExt cx="0" cy="0"/>
        </a:xfrm>
      </p:grpSpPr>
      <p:sp>
        <p:nvSpPr>
          <p:cNvPr id="4" name="Title 9"/>
          <p:cNvSpPr>
            <a:spLocks noGrp="1"/>
          </p:cNvSpPr>
          <p:nvPr>
            <p:ph type="title" hasCustomPrompt="1"/>
          </p:nvPr>
        </p:nvSpPr>
        <p:spPr bwMode="auto">
          <a:xfrm>
            <a:off x="1097280" y="286603"/>
            <a:ext cx="10058400" cy="1450757"/>
          </a:xfrm>
        </p:spPr>
        <p:txBody>
          <a:bodyPr/>
          <a:lstStyle>
            <a:lvl1pPr>
              <a:defRPr/>
            </a:lvl1pPr>
          </a:lstStyle>
          <a:p>
            <a:pPr>
              <a:defRPr/>
            </a:pPr>
            <a:r>
              <a:rPr lang="en-US"/>
              <a:t>MAIN TITLE</a:t>
            </a:r>
            <a:endParaRPr/>
          </a:p>
        </p:txBody>
      </p:sp>
      <p:sp>
        <p:nvSpPr>
          <p:cNvPr id="5" name="Content Placeholder 3"/>
          <p:cNvSpPr>
            <a:spLocks noGrp="1"/>
          </p:cNvSpPr>
          <p:nvPr>
            <p:ph sz="half" idx="2" hasCustomPrompt="1"/>
          </p:nvPr>
        </p:nvSpPr>
        <p:spPr bwMode="auto">
          <a:xfrm>
            <a:off x="1097280" y="1880955"/>
            <a:ext cx="4937760" cy="4079579"/>
          </a:xfrm>
        </p:spPr>
        <p:txBody>
          <a:bodyPr/>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6" name="Content Placeholder 5"/>
          <p:cNvSpPr>
            <a:spLocks noGrp="1"/>
          </p:cNvSpPr>
          <p:nvPr>
            <p:ph sz="quarter" idx="4" hasCustomPrompt="1"/>
          </p:nvPr>
        </p:nvSpPr>
        <p:spPr bwMode="auto">
          <a:xfrm>
            <a:off x="6217920" y="1880955"/>
            <a:ext cx="4937760" cy="4079579"/>
          </a:xfrm>
        </p:spPr>
        <p:txBody>
          <a:bodyPr/>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7" name="Date Placeholder 6"/>
          <p:cNvSpPr>
            <a:spLocks noGrp="1"/>
          </p:cNvSpPr>
          <p:nvPr>
            <p:ph type="dt" sz="half" idx="10"/>
          </p:nvPr>
        </p:nvSpPr>
        <p:spPr bwMode="auto"/>
        <p:txBody>
          <a:bodyPr/>
          <a:lstStyle/>
          <a:p>
            <a:pPr>
              <a:defRPr/>
            </a:pPr>
            <a:fld id="{26C3DC05-FFF6-4D9D-9DB5-7D1A9A8DDC4A}" type="datetime1">
              <a:rPr lang="en-US">
                <a:solidFill>
                  <a:prstClr val="black"/>
                </a:solidFill>
              </a:rPr>
              <a:pPr>
                <a:defRPr/>
              </a:pPr>
              <a:t>11/26/2018</a:t>
            </a:fld>
            <a:endParaRPr lang="en-US">
              <a:solidFill>
                <a:prstClr val="black"/>
              </a:solidFill>
            </a:endParaRPr>
          </a:p>
        </p:txBody>
      </p:sp>
      <p:sp>
        <p:nvSpPr>
          <p:cNvPr id="8" name="Footer Placeholder 7"/>
          <p:cNvSpPr>
            <a:spLocks noGrp="1"/>
          </p:cNvSpPr>
          <p:nvPr>
            <p:ph type="ftr" sz="quarter" idx="11"/>
          </p:nvPr>
        </p:nvSpPr>
        <p:spPr bwMode="auto"/>
        <p:txBody>
          <a:bodyPr/>
          <a:lstStyle/>
          <a:p>
            <a:pPr>
              <a:defRPr/>
            </a:pPr>
            <a:r>
              <a:rPr lang="sv-SE">
                <a:solidFill>
                  <a:prstClr val="black"/>
                </a:solidFill>
              </a:rPr>
              <a:t>PLUG-N-HARVEST</a:t>
            </a:r>
            <a:br>
              <a:rPr lang="sv-SE">
                <a:solidFill>
                  <a:prstClr val="black"/>
                </a:solidFill>
              </a:rPr>
            </a:br>
            <a:r>
              <a:rPr lang="sv-SE">
                <a:solidFill>
                  <a:prstClr val="black"/>
                </a:solidFill>
              </a:rPr>
              <a:t>ID: 768735 - H2020-EU.2.1.5.2.</a:t>
            </a:r>
            <a:endParaRPr>
              <a:solidFill>
                <a:prstClr val="black"/>
              </a:solidFill>
            </a:endParaRPr>
          </a:p>
        </p:txBody>
      </p:sp>
      <p:sp>
        <p:nvSpPr>
          <p:cNvPr id="9" name="Slide Number Placeholder 8"/>
          <p:cNvSpPr>
            <a:spLocks noGrp="1"/>
          </p:cNvSpPr>
          <p:nvPr>
            <p:ph type="sldNum" sz="quarter" idx="12"/>
          </p:nvPr>
        </p:nvSpPr>
        <p:spPr bwMode="auto"/>
        <p:txBody>
          <a:bodyPr/>
          <a:lstStyle/>
          <a:p>
            <a:pPr>
              <a:defRPr/>
            </a:pPr>
            <a:fld id="{76F34D8A-136C-4FA7-8325-F06DF2D5CB3D}" type="slidenum">
              <a:rPr>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98663434"/>
      </p:ext>
    </p:extLst>
  </p:cSld>
  <p:clrMapOvr>
    <a:masterClrMapping/>
  </p:clrMapOvr>
  <p:hf/>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097280" y="286603"/>
            <a:ext cx="10058400" cy="1450757"/>
          </a:xfrm>
        </p:spPr>
        <p:txBody>
          <a:bodyPr/>
          <a:lstStyle>
            <a:lvl1pPr>
              <a:defRPr/>
            </a:lvl1pPr>
          </a:lstStyle>
          <a:p>
            <a:r>
              <a:rPr lang="en-US" dirty="0"/>
              <a:t>MAIN TITLE</a:t>
            </a:r>
          </a:p>
        </p:txBody>
      </p:sp>
      <p:sp>
        <p:nvSpPr>
          <p:cNvPr id="3" name="Content Placeholder 2"/>
          <p:cNvSpPr>
            <a:spLocks noGrp="1"/>
          </p:cNvSpPr>
          <p:nvPr>
            <p:ph sz="half" idx="1" hasCustomPrompt="1"/>
          </p:nvPr>
        </p:nvSpPr>
        <p:spPr>
          <a:xfrm>
            <a:off x="1097278" y="1845734"/>
            <a:ext cx="4937760" cy="4023360"/>
          </a:xfrm>
        </p:spPr>
        <p:txBody>
          <a:bodyPr/>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4" name="Content Placeholder 3"/>
          <p:cNvSpPr>
            <a:spLocks noGrp="1"/>
          </p:cNvSpPr>
          <p:nvPr>
            <p:ph sz="half" idx="2" hasCustomPrompt="1"/>
          </p:nvPr>
        </p:nvSpPr>
        <p:spPr>
          <a:xfrm>
            <a:off x="6217920" y="1845735"/>
            <a:ext cx="4937760" cy="4023360"/>
          </a:xfrm>
        </p:spPr>
        <p:txBody>
          <a:bodyPr/>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5" name="Date Placeholder 4"/>
          <p:cNvSpPr>
            <a:spLocks noGrp="1"/>
          </p:cNvSpPr>
          <p:nvPr>
            <p:ph type="dt" sz="half" idx="10"/>
          </p:nvPr>
        </p:nvSpPr>
        <p:spPr/>
        <p:txBody>
          <a:bodyPr/>
          <a:lstStyle/>
          <a:p>
            <a:fld id="{312FB9F1-94BF-45D3-AE33-6ABCB2F20E7B}" type="datetime1">
              <a:rPr lang="en-US" smtClean="0"/>
              <a:t>11/26/2018</a:t>
            </a:fld>
            <a:endParaRPr lang="en-US"/>
          </a:p>
        </p:txBody>
      </p:sp>
      <p:sp>
        <p:nvSpPr>
          <p:cNvPr id="6" name="Footer Placeholder 5"/>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7" name="Slide Number Placeholder 6"/>
          <p:cNvSpPr>
            <a:spLocks noGrp="1"/>
          </p:cNvSpPr>
          <p:nvPr>
            <p:ph type="sldNum" sz="quarter" idx="12"/>
          </p:nvPr>
        </p:nvSpPr>
        <p:spPr/>
        <p:txBody>
          <a:bodyPr/>
          <a:lstStyle/>
          <a:p>
            <a:fld id="{76F34D8A-136C-4FA7-8325-F06DF2D5CB3D}" type="slidenum">
              <a:rPr lang="en-US" smtClean="0"/>
              <a:t>‹#›</a:t>
            </a:fld>
            <a:endParaRPr lang="en-US"/>
          </a:p>
        </p:txBody>
      </p:sp>
    </p:spTree>
    <p:extLst>
      <p:ext uri="{BB962C8B-B14F-4D97-AF65-F5344CB8AC3E}">
        <p14:creationId xmlns:p14="http://schemas.microsoft.com/office/powerpoint/2010/main" val="727416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type="titleOnly" preserve="1" userDrawn="1">
  <p:cSld name="Μόνο τίτλος">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lvl1pPr>
              <a:defRPr/>
            </a:lvl1pPr>
          </a:lstStyle>
          <a:p>
            <a:pPr>
              <a:defRPr/>
            </a:pPr>
            <a:r>
              <a:rPr lang="en-US"/>
              <a:t>MAIN TITLE</a:t>
            </a:r>
            <a:endParaRPr/>
          </a:p>
        </p:txBody>
      </p:sp>
      <p:sp>
        <p:nvSpPr>
          <p:cNvPr id="5" name="Date Placeholder 2"/>
          <p:cNvSpPr>
            <a:spLocks noGrp="1"/>
          </p:cNvSpPr>
          <p:nvPr>
            <p:ph type="dt" sz="half" idx="10"/>
          </p:nvPr>
        </p:nvSpPr>
        <p:spPr bwMode="auto"/>
        <p:txBody>
          <a:bodyPr/>
          <a:lstStyle/>
          <a:p>
            <a:pPr>
              <a:defRPr/>
            </a:pPr>
            <a:fld id="{A66F430A-72C9-4ED3-B5E4-3D55C9729DA8}" type="datetime1">
              <a:rPr lang="en-US">
                <a:solidFill>
                  <a:prstClr val="black"/>
                </a:solidFill>
              </a:rPr>
              <a:pPr>
                <a:defRPr/>
              </a:pPr>
              <a:t>11/26/2018</a:t>
            </a:fld>
            <a:endParaRPr lang="en-US">
              <a:solidFill>
                <a:prstClr val="black"/>
              </a:solidFill>
            </a:endParaRPr>
          </a:p>
        </p:txBody>
      </p:sp>
      <p:sp>
        <p:nvSpPr>
          <p:cNvPr id="6" name="Footer Placeholder 3"/>
          <p:cNvSpPr>
            <a:spLocks noGrp="1"/>
          </p:cNvSpPr>
          <p:nvPr>
            <p:ph type="ftr" sz="quarter" idx="11"/>
          </p:nvPr>
        </p:nvSpPr>
        <p:spPr bwMode="auto"/>
        <p:txBody>
          <a:bodyPr/>
          <a:lstStyle/>
          <a:p>
            <a:pPr>
              <a:defRPr/>
            </a:pPr>
            <a:r>
              <a:rPr lang="sv-SE">
                <a:solidFill>
                  <a:prstClr val="black"/>
                </a:solidFill>
              </a:rPr>
              <a:t>PLUG-N-HARVEST</a:t>
            </a:r>
            <a:br>
              <a:rPr lang="sv-SE">
                <a:solidFill>
                  <a:prstClr val="black"/>
                </a:solidFill>
              </a:rPr>
            </a:br>
            <a:r>
              <a:rPr lang="sv-SE">
                <a:solidFill>
                  <a:prstClr val="black"/>
                </a:solidFill>
              </a:rPr>
              <a:t>ID: 768735 - H2020-EU.2.1.5.2.</a:t>
            </a:r>
            <a:endParaRPr>
              <a:solidFill>
                <a:prstClr val="black"/>
              </a:solidFill>
            </a:endParaRPr>
          </a:p>
        </p:txBody>
      </p:sp>
      <p:sp>
        <p:nvSpPr>
          <p:cNvPr id="7" name="Slide Number Placeholder 4"/>
          <p:cNvSpPr>
            <a:spLocks noGrp="1"/>
          </p:cNvSpPr>
          <p:nvPr>
            <p:ph type="sldNum" sz="quarter" idx="12"/>
          </p:nvPr>
        </p:nvSpPr>
        <p:spPr bwMode="auto"/>
        <p:txBody>
          <a:bodyPr/>
          <a:lstStyle/>
          <a:p>
            <a:pPr>
              <a:defRPr/>
            </a:pPr>
            <a:fld id="{76F34D8A-136C-4FA7-8325-F06DF2D5CB3D}" type="slidenum">
              <a:rPr>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03939742"/>
      </p:ext>
    </p:extLst>
  </p:cSld>
  <p:clrMapOvr>
    <a:masterClrMapping/>
  </p:clrMapOvr>
  <p:hf/>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Κενό">
    <p:spTree>
      <p:nvGrpSpPr>
        <p:cNvPr id="1" name=""/>
        <p:cNvGrpSpPr/>
        <p:nvPr/>
      </p:nvGrpSpPr>
      <p:grpSpPr bwMode="auto">
        <a:xfrm>
          <a:off x="0" y="0"/>
          <a:ext cx="0" cy="0"/>
          <a:chOff x="0" y="0"/>
          <a:chExt cx="0" cy="0"/>
        </a:xfrm>
      </p:grpSpPr>
      <p:sp>
        <p:nvSpPr>
          <p:cNvPr id="4" name="Date Placeholder 6"/>
          <p:cNvSpPr>
            <a:spLocks noGrp="1"/>
          </p:cNvSpPr>
          <p:nvPr>
            <p:ph type="dt" sz="half" idx="10"/>
          </p:nvPr>
        </p:nvSpPr>
        <p:spPr bwMode="auto"/>
        <p:txBody>
          <a:bodyPr/>
          <a:lstStyle/>
          <a:p>
            <a:pPr>
              <a:defRPr/>
            </a:pPr>
            <a:fld id="{41C6629B-A2E2-43B0-BC7C-2B77883FD396}" type="datetime1">
              <a:rPr lang="en-US">
                <a:solidFill>
                  <a:prstClr val="black"/>
                </a:solidFill>
              </a:rPr>
              <a:pPr>
                <a:defRPr/>
              </a:pPr>
              <a:t>11/26/2018</a:t>
            </a:fld>
            <a:endParaRPr lang="en-US">
              <a:solidFill>
                <a:prstClr val="black"/>
              </a:solidFill>
            </a:endParaRPr>
          </a:p>
        </p:txBody>
      </p:sp>
      <p:sp>
        <p:nvSpPr>
          <p:cNvPr id="5" name="Footer Placeholder 7"/>
          <p:cNvSpPr>
            <a:spLocks noGrp="1"/>
          </p:cNvSpPr>
          <p:nvPr>
            <p:ph type="ftr" sz="quarter" idx="11"/>
          </p:nvPr>
        </p:nvSpPr>
        <p:spPr bwMode="auto"/>
        <p:txBody>
          <a:bodyPr/>
          <a:lstStyle>
            <a:lvl1pPr>
              <a:defRPr>
                <a:solidFill>
                  <a:srgbClr val="FFFFFF"/>
                </a:solidFill>
              </a:defRPr>
            </a:lvl1pPr>
          </a:lstStyle>
          <a:p>
            <a:pPr>
              <a:defRPr/>
            </a:pPr>
            <a:r>
              <a:rPr lang="sv-SE"/>
              <a:t>PLUG-N-HARVEST</a:t>
            </a:r>
            <a:br>
              <a:rPr lang="sv-SE"/>
            </a:br>
            <a:r>
              <a:rPr lang="sv-SE"/>
              <a:t>ID: 768735 - H2020-EU.2.1.5.2.</a:t>
            </a:r>
            <a:endParaRPr/>
          </a:p>
        </p:txBody>
      </p:sp>
      <p:sp>
        <p:nvSpPr>
          <p:cNvPr id="6" name="Slide Number Placeholder 8"/>
          <p:cNvSpPr>
            <a:spLocks noGrp="1"/>
          </p:cNvSpPr>
          <p:nvPr>
            <p:ph type="sldNum" sz="quarter" idx="12"/>
          </p:nvPr>
        </p:nvSpPr>
        <p:spPr bwMode="auto"/>
        <p:txBody>
          <a:bodyPr/>
          <a:lstStyle/>
          <a:p>
            <a:pPr>
              <a:defRPr/>
            </a:pPr>
            <a:fld id="{76F34D8A-136C-4FA7-8325-F06DF2D5CB3D}" type="slidenum">
              <a:rPr>
                <a:solidFill>
                  <a:prstClr val="black"/>
                </a:solidFill>
              </a:rPr>
              <a:pPr>
                <a:defRPr/>
              </a:pPr>
              <a:t>‹#›</a:t>
            </a:fld>
            <a:endParaRPr lang="en-US">
              <a:solidFill>
                <a:prstClr val="black"/>
              </a:solidFill>
            </a:endParaRPr>
          </a:p>
        </p:txBody>
      </p:sp>
      <p:pic>
        <p:nvPicPr>
          <p:cNvPr id="7" name="Εικόνα 10"/>
          <p:cNvPicPr>
            <a:picLocks noChangeAspect="1"/>
          </p:cNvPicPr>
          <p:nvPr userDrawn="1"/>
        </p:nvPicPr>
        <p:blipFill>
          <a:blip r:embed="rId2"/>
          <a:stretch/>
        </p:blipFill>
        <p:spPr bwMode="auto">
          <a:xfrm>
            <a:off x="320888" y="6143330"/>
            <a:ext cx="1072004" cy="714670"/>
          </a:xfrm>
          <a:prstGeom prst="rect">
            <a:avLst/>
          </a:prstGeom>
        </p:spPr>
      </p:pic>
      <p:grpSp>
        <p:nvGrpSpPr>
          <p:cNvPr id="8" name="Ομάδα 11"/>
          <p:cNvGrpSpPr/>
          <p:nvPr userDrawn="1"/>
        </p:nvGrpSpPr>
        <p:grpSpPr bwMode="auto">
          <a:xfrm>
            <a:off x="-3" y="5947505"/>
            <a:ext cx="12192003" cy="195824"/>
            <a:chOff x="-3" y="5947505"/>
            <a:chExt cx="12192003" cy="195824"/>
          </a:xfrm>
        </p:grpSpPr>
        <p:sp>
          <p:nvSpPr>
            <p:cNvPr id="9"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0"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1"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pic>
        <p:nvPicPr>
          <p:cNvPr id="12" name="Εικόνα 9"/>
          <p:cNvPicPr>
            <a:picLocks noChangeAspect="1"/>
          </p:cNvPicPr>
          <p:nvPr userDrawn="1"/>
        </p:nvPicPr>
        <p:blipFill>
          <a:blip r:embed="rId3"/>
          <a:stretch/>
        </p:blipFill>
        <p:spPr bwMode="auto">
          <a:xfrm>
            <a:off x="11061529" y="5766132"/>
            <a:ext cx="1133648" cy="1089708"/>
          </a:xfrm>
          <a:prstGeom prst="rect">
            <a:avLst/>
          </a:prstGeom>
        </p:spPr>
      </p:pic>
    </p:spTree>
    <p:extLst>
      <p:ext uri="{BB962C8B-B14F-4D97-AF65-F5344CB8AC3E}">
        <p14:creationId xmlns:p14="http://schemas.microsoft.com/office/powerpoint/2010/main" val="3123314249"/>
      </p:ext>
    </p:extLst>
  </p:cSld>
  <p:clrMapOvr>
    <a:masterClrMapping/>
  </p:clrMapOvr>
  <p:hf/>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showMasterPhAnim="0" type="objTx" preserve="1" userDrawn="1">
  <p:cSld name="Περιεχόμενο με λεζάντα">
    <p:spTree>
      <p:nvGrpSpPr>
        <p:cNvPr id="1" name=""/>
        <p:cNvGrpSpPr/>
        <p:nvPr/>
      </p:nvGrpSpPr>
      <p:grpSpPr bwMode="auto">
        <a:xfrm>
          <a:off x="0" y="0"/>
          <a:ext cx="0" cy="0"/>
          <a:chOff x="0" y="0"/>
          <a:chExt cx="0" cy="0"/>
        </a:xfrm>
      </p:grpSpPr>
      <p:sp>
        <p:nvSpPr>
          <p:cNvPr id="4" name="Rectangle 7"/>
          <p:cNvSpPr/>
          <p:nvPr/>
        </p:nvSpPr>
        <p:spPr bwMode="auto">
          <a:xfrm>
            <a:off x="16" y="0"/>
            <a:ext cx="4050791" cy="6858000"/>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sp>
        <p:nvSpPr>
          <p:cNvPr id="5" name="Title 1"/>
          <p:cNvSpPr>
            <a:spLocks noGrp="1"/>
          </p:cNvSpPr>
          <p:nvPr>
            <p:ph type="title" hasCustomPrompt="1"/>
          </p:nvPr>
        </p:nvSpPr>
        <p:spPr bwMode="auto">
          <a:xfrm>
            <a:off x="457200" y="594358"/>
            <a:ext cx="3200400" cy="2286000"/>
          </a:xfrm>
        </p:spPr>
        <p:txBody>
          <a:bodyPr anchor="b">
            <a:normAutofit/>
          </a:bodyPr>
          <a:lstStyle>
            <a:lvl1pPr>
              <a:defRPr sz="5400" b="0">
                <a:solidFill>
                  <a:srgbClr val="FFFFFF"/>
                </a:solidFill>
              </a:defRPr>
            </a:lvl1pPr>
          </a:lstStyle>
          <a:p>
            <a:pPr>
              <a:defRPr/>
            </a:pPr>
            <a:r>
              <a:rPr lang="en-US" sz="4800" b="0" i="0" u="none" strike="noStrike" cap="none" spc="-50">
                <a:ln>
                  <a:noFill/>
                </a:ln>
                <a:solidFill>
                  <a:prstClr val="black">
                    <a:lumMod val="75000"/>
                    <a:lumOff val="25000"/>
                  </a:prstClr>
                </a:solidFill>
                <a:latin typeface="+mj-lt"/>
                <a:ea typeface="+mj-ea"/>
              </a:rPr>
              <a:t>Plug-N-Harvest</a:t>
            </a:r>
            <a:endParaRPr lang="en-US"/>
          </a:p>
        </p:txBody>
      </p:sp>
      <p:sp>
        <p:nvSpPr>
          <p:cNvPr id="6" name="Content Placeholder 2"/>
          <p:cNvSpPr>
            <a:spLocks noGrp="1"/>
          </p:cNvSpPr>
          <p:nvPr>
            <p:ph idx="1" hasCustomPrompt="1"/>
          </p:nvPr>
        </p:nvSpPr>
        <p:spPr bwMode="auto">
          <a:xfrm>
            <a:off x="4800600" y="731520"/>
            <a:ext cx="6492240" cy="5257800"/>
          </a:xfrm>
        </p:spPr>
        <p:txBody>
          <a:bodyPr/>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7" name="Text Placeholder 3"/>
          <p:cNvSpPr>
            <a:spLocks noGrp="1"/>
          </p:cNvSpPr>
          <p:nvPr>
            <p:ph type="body" sz="half" idx="2" hasCustomPrompt="1"/>
          </p:nvPr>
        </p:nvSpPr>
        <p:spPr bwMode="auto">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WPX - Task X.X: Task or deliverable title HERE</a:t>
            </a:r>
            <a:endParaRPr/>
          </a:p>
          <a:p>
            <a:pPr lvl="0">
              <a:defRPr/>
            </a:pPr>
            <a:r>
              <a:rPr lang="en-US"/>
              <a:t>ORGANIZATION: ORGANIZATion name/acronym</a:t>
            </a:r>
            <a:br>
              <a:rPr lang="en-US"/>
            </a:br>
            <a:r>
              <a:rPr lang="en-US"/>
              <a:t>PRESENTER(S): presenters names</a:t>
            </a:r>
            <a:br>
              <a:rPr lang="en-US"/>
            </a:br>
            <a:r>
              <a:rPr lang="en-US"/>
              <a:t>MEETING: TYPE AND LOCATION OF THE MEETING</a:t>
            </a:r>
            <a:endParaRPr/>
          </a:p>
          <a:p>
            <a:pPr lvl="0">
              <a:defRPr/>
            </a:pPr>
            <a:endParaRPr lang="en-US"/>
          </a:p>
        </p:txBody>
      </p:sp>
      <p:sp>
        <p:nvSpPr>
          <p:cNvPr id="8" name="Date Placeholder 4"/>
          <p:cNvSpPr>
            <a:spLocks noGrp="1"/>
          </p:cNvSpPr>
          <p:nvPr>
            <p:ph type="dt" sz="half" idx="10"/>
          </p:nvPr>
        </p:nvSpPr>
        <p:spPr bwMode="auto">
          <a:xfrm>
            <a:off x="2287342" y="6450190"/>
            <a:ext cx="1370258" cy="365125"/>
          </a:xfrm>
        </p:spPr>
        <p:txBody>
          <a:bodyPr/>
          <a:lstStyle>
            <a:lvl1pPr algn="l">
              <a:defRPr/>
            </a:lvl1pPr>
          </a:lstStyle>
          <a:p>
            <a:pPr>
              <a:defRPr/>
            </a:pPr>
            <a:fld id="{1DC22D29-6C03-4FCB-92CF-E05A67975532}" type="datetime1">
              <a:rPr lang="en-US">
                <a:solidFill>
                  <a:prstClr val="black"/>
                </a:solidFill>
              </a:rPr>
              <a:pPr>
                <a:defRPr/>
              </a:pPr>
              <a:t>11/26/2018</a:t>
            </a:fld>
            <a:endParaRPr lang="en-US">
              <a:solidFill>
                <a:prstClr val="black"/>
              </a:solidFill>
            </a:endParaRPr>
          </a:p>
        </p:txBody>
      </p:sp>
      <p:sp>
        <p:nvSpPr>
          <p:cNvPr id="9" name="Footer Placeholder 5"/>
          <p:cNvSpPr>
            <a:spLocks noGrp="1"/>
          </p:cNvSpPr>
          <p:nvPr>
            <p:ph type="ftr" sz="quarter" idx="11"/>
          </p:nvPr>
        </p:nvSpPr>
        <p:spPr bwMode="auto">
          <a:xfrm>
            <a:off x="4800600" y="6459785"/>
            <a:ext cx="4648200" cy="365125"/>
          </a:xfrm>
        </p:spPr>
        <p:txBody>
          <a:bodyPr/>
          <a:lstStyle>
            <a:lvl1pPr algn="l">
              <a:defRPr>
                <a:solidFill>
                  <a:schemeClr val="tx2"/>
                </a:solidFill>
              </a:defRPr>
            </a:lvl1pPr>
          </a:lstStyle>
          <a:p>
            <a:pPr>
              <a:defRPr/>
            </a:pPr>
            <a:r>
              <a:rPr lang="sv-SE">
                <a:solidFill>
                  <a:srgbClr val="455F51"/>
                </a:solidFill>
              </a:rPr>
              <a:t>PLUG-N-HARVEST</a:t>
            </a:r>
            <a:br>
              <a:rPr lang="sv-SE">
                <a:solidFill>
                  <a:srgbClr val="455F51"/>
                </a:solidFill>
              </a:rPr>
            </a:br>
            <a:r>
              <a:rPr lang="sv-SE">
                <a:solidFill>
                  <a:srgbClr val="455F51"/>
                </a:solidFill>
              </a:rPr>
              <a:t>ID: 768735 - H2020-EU.2.1.5.2.</a:t>
            </a:r>
            <a:endParaRPr>
              <a:solidFill>
                <a:srgbClr val="455F51"/>
              </a:solidFill>
            </a:endParaRPr>
          </a:p>
        </p:txBody>
      </p:sp>
      <p:sp>
        <p:nvSpPr>
          <p:cNvPr id="10" name="Slide Number Placeholder 6"/>
          <p:cNvSpPr>
            <a:spLocks noGrp="1"/>
          </p:cNvSpPr>
          <p:nvPr>
            <p:ph type="sldNum" sz="quarter" idx="12"/>
          </p:nvPr>
        </p:nvSpPr>
        <p:spPr bwMode="auto"/>
        <p:txBody>
          <a:bodyPr/>
          <a:lstStyle>
            <a:lvl1pPr>
              <a:defRPr>
                <a:solidFill>
                  <a:schemeClr val="tx2"/>
                </a:solidFill>
              </a:defRPr>
            </a:lvl1pPr>
          </a:lstStyle>
          <a:p>
            <a:pPr>
              <a:defRPr/>
            </a:pPr>
            <a:fld id="{76F34D8A-136C-4FA7-8325-F06DF2D5CB3D}" type="slidenum">
              <a:rPr>
                <a:solidFill>
                  <a:srgbClr val="455F51"/>
                </a:solidFill>
              </a:rPr>
              <a:pPr>
                <a:defRPr/>
              </a:pPr>
              <a:t>‹#›</a:t>
            </a:fld>
            <a:endParaRPr lang="en-US">
              <a:solidFill>
                <a:srgbClr val="455F51"/>
              </a:solidFill>
            </a:endParaRPr>
          </a:p>
        </p:txBody>
      </p:sp>
      <p:pic>
        <p:nvPicPr>
          <p:cNvPr id="11" name="Εικόνα 14"/>
          <p:cNvPicPr>
            <a:picLocks noChangeAspect="1"/>
          </p:cNvPicPr>
          <p:nvPr userDrawn="1"/>
        </p:nvPicPr>
        <p:blipFill>
          <a:blip r:embed="rId2"/>
          <a:stretch/>
        </p:blipFill>
        <p:spPr bwMode="auto">
          <a:xfrm>
            <a:off x="11061529" y="5766132"/>
            <a:ext cx="1133648" cy="1089708"/>
          </a:xfrm>
          <a:prstGeom prst="rect">
            <a:avLst/>
          </a:prstGeom>
        </p:spPr>
      </p:pic>
      <p:grpSp>
        <p:nvGrpSpPr>
          <p:cNvPr id="12" name="Ομάδα 19"/>
          <p:cNvGrpSpPr/>
          <p:nvPr userDrawn="1"/>
        </p:nvGrpSpPr>
        <p:grpSpPr bwMode="auto">
          <a:xfrm rot="16199999">
            <a:off x="906181" y="3323698"/>
            <a:ext cx="6824911" cy="177516"/>
            <a:chOff x="-3" y="5947505"/>
            <a:chExt cx="12192003" cy="195824"/>
          </a:xfrm>
        </p:grpSpPr>
        <p:sp>
          <p:nvSpPr>
            <p:cNvPr id="13"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4"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5"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pic>
        <p:nvPicPr>
          <p:cNvPr id="16" name="Εικόνα 10"/>
          <p:cNvPicPr>
            <a:picLocks noChangeAspect="1"/>
          </p:cNvPicPr>
          <p:nvPr userDrawn="1"/>
        </p:nvPicPr>
        <p:blipFill>
          <a:blip r:embed="rId3"/>
          <a:stretch/>
        </p:blipFill>
        <p:spPr bwMode="auto">
          <a:xfrm>
            <a:off x="320888" y="6143330"/>
            <a:ext cx="1072004" cy="714670"/>
          </a:xfrm>
          <a:prstGeom prst="rect">
            <a:avLst/>
          </a:prstGeom>
        </p:spPr>
      </p:pic>
    </p:spTree>
    <p:extLst>
      <p:ext uri="{BB962C8B-B14F-4D97-AF65-F5344CB8AC3E}">
        <p14:creationId xmlns:p14="http://schemas.microsoft.com/office/powerpoint/2010/main" val="1729586948"/>
      </p:ext>
    </p:extLst>
  </p:cSld>
  <p:clrMapOvr>
    <a:masterClrMapping/>
  </p:clrMapOvr>
  <p:hf/>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Εικόνα με λεζάντα">
    <p:spTree>
      <p:nvGrpSpPr>
        <p:cNvPr id="1" name=""/>
        <p:cNvGrpSpPr/>
        <p:nvPr/>
      </p:nvGrpSpPr>
      <p:grpSpPr bwMode="auto">
        <a:xfrm>
          <a:off x="0" y="0"/>
          <a:ext cx="0" cy="0"/>
          <a:chOff x="0" y="0"/>
          <a:chExt cx="0" cy="0"/>
        </a:xfrm>
      </p:grpSpPr>
      <p:sp>
        <p:nvSpPr>
          <p:cNvPr id="4" name="Rectangle 7"/>
          <p:cNvSpPr/>
          <p:nvPr/>
        </p:nvSpPr>
        <p:spPr bwMode="auto">
          <a:xfrm>
            <a:off x="0" y="4953000"/>
            <a:ext cx="12188825" cy="1905000"/>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sp>
        <p:nvSpPr>
          <p:cNvPr id="5" name="Rectangle 8"/>
          <p:cNvSpPr/>
          <p:nvPr userDrawn="1"/>
        </p:nvSpPr>
        <p:spPr bwMode="auto">
          <a:xfrm>
            <a:off x="15" y="4915076"/>
            <a:ext cx="12188825" cy="64008"/>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Title 1"/>
          <p:cNvSpPr>
            <a:spLocks noGrp="1"/>
          </p:cNvSpPr>
          <p:nvPr>
            <p:ph type="title"/>
          </p:nvPr>
        </p:nvSpPr>
        <p:spPr bwMode="auto">
          <a:xfrm>
            <a:off x="1607127" y="5074920"/>
            <a:ext cx="9603798" cy="822960"/>
          </a:xfrm>
        </p:spPr>
        <p:txBody>
          <a:bodyPr lIns="91440" tIns="0" rIns="91440" bIns="0" anchor="b">
            <a:noAutofit/>
          </a:bodyPr>
          <a:lstStyle>
            <a:lvl1pPr>
              <a:defRPr sz="3600" b="0">
                <a:solidFill>
                  <a:srgbClr val="FFFFFF"/>
                </a:solidFill>
              </a:defRPr>
            </a:lvl1pPr>
          </a:lstStyle>
          <a:p>
            <a:pPr>
              <a:defRPr/>
            </a:pPr>
            <a:r>
              <a:rPr lang="el-GR"/>
              <a:t>Στυλ κύριου τίτλου</a:t>
            </a:r>
            <a:endParaRPr lang="en-US"/>
          </a:p>
        </p:txBody>
      </p:sp>
      <p:sp>
        <p:nvSpPr>
          <p:cNvPr id="7" name="Picture Placeholder 2"/>
          <p:cNvSpPr>
            <a:spLocks noGrp="1" noChangeAspect="1"/>
          </p:cNvSpPr>
          <p:nvPr>
            <p:ph type="pic" idx="1" hasCustomPrompt="1"/>
          </p:nvPr>
        </p:nvSpPr>
        <p:spPr bwMode="auto">
          <a:xfrm>
            <a:off x="15" y="0"/>
            <a:ext cx="12191985" cy="4915076"/>
          </a:xfrm>
          <a:prstGeom prst="rect">
            <a:avLst/>
          </a:prstGeo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8" name="Text Placeholder 3"/>
          <p:cNvSpPr>
            <a:spLocks noGrp="1"/>
          </p:cNvSpPr>
          <p:nvPr>
            <p:ph type="body" sz="half" idx="2"/>
          </p:nvPr>
        </p:nvSpPr>
        <p:spPr bwMode="auto">
          <a:xfrm>
            <a:off x="1607126" y="5907024"/>
            <a:ext cx="9603416" cy="410649"/>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l-GR"/>
              <a:t>Επεξεργασία στυλ υποδείγματος κειμένου</a:t>
            </a:r>
            <a:endParaRPr/>
          </a:p>
        </p:txBody>
      </p:sp>
      <p:sp>
        <p:nvSpPr>
          <p:cNvPr id="9" name="Date Placeholder 4"/>
          <p:cNvSpPr>
            <a:spLocks noGrp="1"/>
          </p:cNvSpPr>
          <p:nvPr>
            <p:ph type="dt" sz="half" idx="10"/>
          </p:nvPr>
        </p:nvSpPr>
        <p:spPr bwMode="auto"/>
        <p:txBody>
          <a:bodyPr/>
          <a:lstStyle/>
          <a:p>
            <a:pPr>
              <a:defRPr/>
            </a:pPr>
            <a:fld id="{D58D4731-F406-4A17-A852-A57626BC2303}" type="datetime1">
              <a:rPr lang="en-US">
                <a:solidFill>
                  <a:prstClr val="black"/>
                </a:solidFill>
              </a:rPr>
              <a:pPr>
                <a:defRPr/>
              </a:pPr>
              <a:t>11/26/2018</a:t>
            </a:fld>
            <a:endParaRPr lang="en-US">
              <a:solidFill>
                <a:prstClr val="black"/>
              </a:solidFill>
            </a:endParaRPr>
          </a:p>
        </p:txBody>
      </p:sp>
      <p:sp>
        <p:nvSpPr>
          <p:cNvPr id="10" name="Footer Placeholder 5"/>
          <p:cNvSpPr>
            <a:spLocks noGrp="1"/>
          </p:cNvSpPr>
          <p:nvPr>
            <p:ph type="ftr" sz="quarter" idx="11"/>
          </p:nvPr>
        </p:nvSpPr>
        <p:spPr bwMode="auto"/>
        <p:txBody>
          <a:bodyPr/>
          <a:lstStyle/>
          <a:p>
            <a:pPr>
              <a:defRPr/>
            </a:pPr>
            <a:r>
              <a:rPr lang="sv-SE">
                <a:solidFill>
                  <a:prstClr val="black"/>
                </a:solidFill>
              </a:rPr>
              <a:t>PLUG-N-HARVEST</a:t>
            </a:r>
            <a:br>
              <a:rPr lang="sv-SE">
                <a:solidFill>
                  <a:prstClr val="black"/>
                </a:solidFill>
              </a:rPr>
            </a:br>
            <a:r>
              <a:rPr lang="sv-SE">
                <a:solidFill>
                  <a:prstClr val="black"/>
                </a:solidFill>
              </a:rPr>
              <a:t>ID: 768735 - H2020-EU.2.1.5.2.</a:t>
            </a:r>
            <a:endParaRPr>
              <a:solidFill>
                <a:prstClr val="black"/>
              </a:solidFill>
            </a:endParaRPr>
          </a:p>
        </p:txBody>
      </p:sp>
      <p:sp>
        <p:nvSpPr>
          <p:cNvPr id="11" name="Slide Number Placeholder 6"/>
          <p:cNvSpPr>
            <a:spLocks noGrp="1"/>
          </p:cNvSpPr>
          <p:nvPr>
            <p:ph type="sldNum" sz="quarter" idx="12"/>
          </p:nvPr>
        </p:nvSpPr>
        <p:spPr bwMode="auto"/>
        <p:txBody>
          <a:bodyPr/>
          <a:lstStyle/>
          <a:p>
            <a:pPr>
              <a:defRPr/>
            </a:pPr>
            <a:fld id="{76F34D8A-136C-4FA7-8325-F06DF2D5CB3D}" type="slidenum">
              <a:rPr>
                <a:solidFill>
                  <a:prstClr val="black"/>
                </a:solidFill>
              </a:rPr>
              <a:pPr>
                <a:defRPr/>
              </a:pPr>
              <a:t>‹#›</a:t>
            </a:fld>
            <a:endParaRPr lang="en-US">
              <a:solidFill>
                <a:prstClr val="black"/>
              </a:solidFill>
            </a:endParaRPr>
          </a:p>
        </p:txBody>
      </p:sp>
      <p:pic>
        <p:nvPicPr>
          <p:cNvPr id="12" name="Εικόνα 11"/>
          <p:cNvPicPr>
            <a:picLocks noChangeAspect="1"/>
          </p:cNvPicPr>
          <p:nvPr userDrawn="1"/>
        </p:nvPicPr>
        <p:blipFill>
          <a:blip r:embed="rId2"/>
          <a:stretch/>
        </p:blipFill>
        <p:spPr bwMode="auto">
          <a:xfrm>
            <a:off x="11061529" y="5766132"/>
            <a:ext cx="1133648" cy="1089708"/>
          </a:xfrm>
          <a:prstGeom prst="rect">
            <a:avLst/>
          </a:prstGeom>
        </p:spPr>
      </p:pic>
      <p:pic>
        <p:nvPicPr>
          <p:cNvPr id="13" name="Εικόνα 10"/>
          <p:cNvPicPr>
            <a:picLocks noChangeAspect="1"/>
          </p:cNvPicPr>
          <p:nvPr userDrawn="1"/>
        </p:nvPicPr>
        <p:blipFill>
          <a:blip r:embed="rId3"/>
          <a:stretch/>
        </p:blipFill>
        <p:spPr bwMode="auto">
          <a:xfrm>
            <a:off x="320888" y="6143330"/>
            <a:ext cx="1072004" cy="714670"/>
          </a:xfrm>
          <a:prstGeom prst="rect">
            <a:avLst/>
          </a:prstGeom>
        </p:spPr>
      </p:pic>
    </p:spTree>
    <p:extLst>
      <p:ext uri="{BB962C8B-B14F-4D97-AF65-F5344CB8AC3E}">
        <p14:creationId xmlns:p14="http://schemas.microsoft.com/office/powerpoint/2010/main" val="2480981666"/>
      </p:ext>
    </p:extLst>
  </p:cSld>
  <p:clrMapOvr>
    <a:masterClrMapping/>
  </p:clrMapOvr>
  <p:hf/>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type="vertTx" preserve="1" userDrawn="1">
  <p:cSld name="Τίτλος και Κατακόρυφο κείμενο">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lvl1pPr>
              <a:defRPr/>
            </a:lvl1pPr>
          </a:lstStyle>
          <a:p>
            <a:pPr>
              <a:defRPr/>
            </a:pPr>
            <a:r>
              <a:rPr lang="en-US"/>
              <a:t>MAIN TITLE</a:t>
            </a:r>
            <a:endParaRPr/>
          </a:p>
        </p:txBody>
      </p:sp>
      <p:sp>
        <p:nvSpPr>
          <p:cNvPr id="5" name="Vertical Text Placeholder 2"/>
          <p:cNvSpPr>
            <a:spLocks noGrp="1"/>
          </p:cNvSpPr>
          <p:nvPr>
            <p:ph type="body" orient="vert" idx="1" hasCustomPrompt="1"/>
          </p:nvPr>
        </p:nvSpPr>
        <p:spPr bwMode="auto"/>
        <p:txBody>
          <a:bodyPr vert="eaVert" lIns="45720" tIns="0" rIns="45720" bIns="0"/>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6" name="Date Placeholder 3"/>
          <p:cNvSpPr>
            <a:spLocks noGrp="1"/>
          </p:cNvSpPr>
          <p:nvPr>
            <p:ph type="dt" sz="half" idx="10"/>
          </p:nvPr>
        </p:nvSpPr>
        <p:spPr bwMode="auto"/>
        <p:txBody>
          <a:bodyPr/>
          <a:lstStyle/>
          <a:p>
            <a:pPr>
              <a:defRPr/>
            </a:pPr>
            <a:fld id="{CCDB0B1E-DEAE-4CBE-A42B-AFEABF2D80C4}" type="datetime1">
              <a:rPr lang="en-US">
                <a:solidFill>
                  <a:prstClr val="black"/>
                </a:solidFill>
              </a:rPr>
              <a:pPr>
                <a:defRPr/>
              </a:pPr>
              <a:t>11/26/2018</a:t>
            </a:fld>
            <a:endParaRPr lang="en-US">
              <a:solidFill>
                <a:prstClr val="black"/>
              </a:solidFill>
            </a:endParaRPr>
          </a:p>
        </p:txBody>
      </p:sp>
      <p:sp>
        <p:nvSpPr>
          <p:cNvPr id="7" name="Footer Placeholder 4"/>
          <p:cNvSpPr>
            <a:spLocks noGrp="1"/>
          </p:cNvSpPr>
          <p:nvPr>
            <p:ph type="ftr" sz="quarter" idx="11"/>
          </p:nvPr>
        </p:nvSpPr>
        <p:spPr bwMode="auto"/>
        <p:txBody>
          <a:bodyPr/>
          <a:lstStyle/>
          <a:p>
            <a:pPr>
              <a:defRPr/>
            </a:pPr>
            <a:r>
              <a:rPr lang="sv-SE">
                <a:solidFill>
                  <a:prstClr val="black"/>
                </a:solidFill>
              </a:rPr>
              <a:t>PLUG-N-HARVEST</a:t>
            </a:r>
            <a:br>
              <a:rPr lang="sv-SE">
                <a:solidFill>
                  <a:prstClr val="black"/>
                </a:solidFill>
              </a:rPr>
            </a:br>
            <a:r>
              <a:rPr lang="sv-SE">
                <a:solidFill>
                  <a:prstClr val="black"/>
                </a:solidFill>
              </a:rPr>
              <a:t>ID: 768735 - H2020-EU.2.1.5.2.</a:t>
            </a:r>
            <a:endParaRPr>
              <a:solidFill>
                <a:prstClr val="black"/>
              </a:solidFill>
            </a:endParaRPr>
          </a:p>
        </p:txBody>
      </p:sp>
      <p:sp>
        <p:nvSpPr>
          <p:cNvPr id="8" name="Slide Number Placeholder 5"/>
          <p:cNvSpPr>
            <a:spLocks noGrp="1"/>
          </p:cNvSpPr>
          <p:nvPr>
            <p:ph type="sldNum" sz="quarter" idx="12"/>
          </p:nvPr>
        </p:nvSpPr>
        <p:spPr bwMode="auto"/>
        <p:txBody>
          <a:bodyPr/>
          <a:lstStyle/>
          <a:p>
            <a:pPr>
              <a:defRPr/>
            </a:pPr>
            <a:fld id="{76F34D8A-136C-4FA7-8325-F06DF2D5CB3D}" type="slidenum">
              <a:rPr>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643379876"/>
      </p:ext>
    </p:extLst>
  </p:cSld>
  <p:clrMapOvr>
    <a:masterClrMapping/>
  </p:clrMapOvr>
  <p:hf/>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showMasterPhAnim="0" type="vertTitleAndTx" preserve="1" userDrawn="1">
  <p:cSld name="Κατακόρυφος τίτλος και Κείμενο">
    <p:spTree>
      <p:nvGrpSpPr>
        <p:cNvPr id="1" name=""/>
        <p:cNvGrpSpPr/>
        <p:nvPr/>
      </p:nvGrpSpPr>
      <p:grpSpPr bwMode="auto">
        <a:xfrm>
          <a:off x="0" y="0"/>
          <a:ext cx="0" cy="0"/>
          <a:chOff x="0" y="0"/>
          <a:chExt cx="0" cy="0"/>
        </a:xfrm>
      </p:grpSpPr>
      <p:grpSp>
        <p:nvGrpSpPr>
          <p:cNvPr id="4" name="Ομάδα 18"/>
          <p:cNvGrpSpPr/>
          <p:nvPr userDrawn="1"/>
        </p:nvGrpSpPr>
        <p:grpSpPr bwMode="auto">
          <a:xfrm>
            <a:off x="-3" y="5947505"/>
            <a:ext cx="12192003" cy="195824"/>
            <a:chOff x="-3" y="5947505"/>
            <a:chExt cx="12192003" cy="195824"/>
          </a:xfrm>
        </p:grpSpPr>
        <p:sp>
          <p:nvSpPr>
            <p:cNvPr id="5"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7"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sp>
        <p:nvSpPr>
          <p:cNvPr id="8" name="Vertical Title 1"/>
          <p:cNvSpPr>
            <a:spLocks noGrp="1"/>
          </p:cNvSpPr>
          <p:nvPr>
            <p:ph type="title" orient="vert" hasCustomPrompt="1"/>
          </p:nvPr>
        </p:nvSpPr>
        <p:spPr bwMode="auto">
          <a:xfrm>
            <a:off x="8724900" y="412302"/>
            <a:ext cx="2628900" cy="5759898"/>
          </a:xfrm>
        </p:spPr>
        <p:txBody>
          <a:bodyPr vert="eaVert"/>
          <a:lstStyle>
            <a:lvl1pPr>
              <a:defRPr/>
            </a:lvl1pPr>
          </a:lstStyle>
          <a:p>
            <a:pPr>
              <a:defRPr/>
            </a:pPr>
            <a:r>
              <a:rPr lang="en-US"/>
              <a:t>MAIN TITLE</a:t>
            </a:r>
            <a:endParaRPr/>
          </a:p>
        </p:txBody>
      </p:sp>
      <p:sp>
        <p:nvSpPr>
          <p:cNvPr id="9" name="Vertical Text Placeholder 2"/>
          <p:cNvSpPr>
            <a:spLocks noGrp="1"/>
          </p:cNvSpPr>
          <p:nvPr>
            <p:ph type="body" orient="vert" idx="1" hasCustomPrompt="1"/>
          </p:nvPr>
        </p:nvSpPr>
        <p:spPr bwMode="auto">
          <a:xfrm>
            <a:off x="838200" y="412302"/>
            <a:ext cx="7734300" cy="5759898"/>
          </a:xfrm>
        </p:spPr>
        <p:txBody>
          <a:bodyPr vert="eaVert" lIns="45720" tIns="0" rIns="45720" bIns="0"/>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10" name="Date Placeholder 3"/>
          <p:cNvSpPr>
            <a:spLocks noGrp="1"/>
          </p:cNvSpPr>
          <p:nvPr>
            <p:ph type="dt" sz="half" idx="10"/>
          </p:nvPr>
        </p:nvSpPr>
        <p:spPr bwMode="auto"/>
        <p:txBody>
          <a:bodyPr/>
          <a:lstStyle/>
          <a:p>
            <a:pPr>
              <a:defRPr/>
            </a:pPr>
            <a:fld id="{49CF32DC-8BE5-4FBE-BEC8-3CF6B3B972B5}" type="datetime1">
              <a:rPr lang="en-US">
                <a:solidFill>
                  <a:prstClr val="black"/>
                </a:solidFill>
              </a:rPr>
              <a:pPr>
                <a:defRPr/>
              </a:pPr>
              <a:t>11/26/2018</a:t>
            </a:fld>
            <a:endParaRPr lang="en-US">
              <a:solidFill>
                <a:prstClr val="black"/>
              </a:solidFill>
            </a:endParaRPr>
          </a:p>
        </p:txBody>
      </p:sp>
      <p:sp>
        <p:nvSpPr>
          <p:cNvPr id="11" name="Footer Placeholder 4"/>
          <p:cNvSpPr>
            <a:spLocks noGrp="1"/>
          </p:cNvSpPr>
          <p:nvPr>
            <p:ph type="ftr" sz="quarter" idx="11"/>
          </p:nvPr>
        </p:nvSpPr>
        <p:spPr bwMode="auto"/>
        <p:txBody>
          <a:bodyPr/>
          <a:lstStyle/>
          <a:p>
            <a:pPr>
              <a:defRPr/>
            </a:pPr>
            <a:r>
              <a:rPr lang="sv-SE">
                <a:solidFill>
                  <a:prstClr val="black"/>
                </a:solidFill>
              </a:rPr>
              <a:t>PLUG-N-HARVEST</a:t>
            </a:r>
            <a:br>
              <a:rPr lang="sv-SE">
                <a:solidFill>
                  <a:prstClr val="black"/>
                </a:solidFill>
              </a:rPr>
            </a:br>
            <a:r>
              <a:rPr lang="sv-SE">
                <a:solidFill>
                  <a:prstClr val="black"/>
                </a:solidFill>
              </a:rPr>
              <a:t>ID: 768735 - H2020-EU.2.1.5.2.</a:t>
            </a:r>
            <a:endParaRPr>
              <a:solidFill>
                <a:prstClr val="black"/>
              </a:solidFill>
            </a:endParaRPr>
          </a:p>
        </p:txBody>
      </p:sp>
      <p:sp>
        <p:nvSpPr>
          <p:cNvPr id="12" name="Slide Number Placeholder 5"/>
          <p:cNvSpPr>
            <a:spLocks noGrp="1"/>
          </p:cNvSpPr>
          <p:nvPr>
            <p:ph type="sldNum" sz="quarter" idx="12"/>
          </p:nvPr>
        </p:nvSpPr>
        <p:spPr bwMode="auto"/>
        <p:txBody>
          <a:bodyPr/>
          <a:lstStyle/>
          <a:p>
            <a:pPr>
              <a:defRPr/>
            </a:pPr>
            <a:fld id="{76F34D8A-136C-4FA7-8325-F06DF2D5CB3D}" type="slidenum">
              <a:rPr>
                <a:solidFill>
                  <a:prstClr val="black"/>
                </a:solidFill>
              </a:rPr>
              <a:pPr>
                <a:defRPr/>
              </a:pPr>
              <a:t>‹#›</a:t>
            </a:fld>
            <a:endParaRPr lang="en-US">
              <a:solidFill>
                <a:prstClr val="black"/>
              </a:solidFill>
            </a:endParaRPr>
          </a:p>
        </p:txBody>
      </p:sp>
      <p:pic>
        <p:nvPicPr>
          <p:cNvPr id="13" name="Εικόνα 9"/>
          <p:cNvPicPr>
            <a:picLocks noChangeAspect="1"/>
          </p:cNvPicPr>
          <p:nvPr userDrawn="1"/>
        </p:nvPicPr>
        <p:blipFill>
          <a:blip r:embed="rId2"/>
          <a:stretch/>
        </p:blipFill>
        <p:spPr bwMode="auto">
          <a:xfrm rot="5400000">
            <a:off x="-171772" y="5764975"/>
            <a:ext cx="1072004" cy="714670"/>
          </a:xfrm>
          <a:prstGeom prst="rect">
            <a:avLst/>
          </a:prstGeom>
        </p:spPr>
      </p:pic>
      <p:pic>
        <p:nvPicPr>
          <p:cNvPr id="14" name="Εικόνα 13"/>
          <p:cNvPicPr>
            <a:picLocks noChangeAspect="1"/>
          </p:cNvPicPr>
          <p:nvPr userDrawn="1"/>
        </p:nvPicPr>
        <p:blipFill>
          <a:blip r:embed="rId3"/>
          <a:stretch/>
        </p:blipFill>
        <p:spPr bwMode="auto">
          <a:xfrm rot="5400000">
            <a:off x="11061529" y="5766132"/>
            <a:ext cx="1133648" cy="1089708"/>
          </a:xfrm>
          <a:prstGeom prst="rect">
            <a:avLst/>
          </a:prstGeom>
        </p:spPr>
      </p:pic>
    </p:spTree>
    <p:extLst>
      <p:ext uri="{BB962C8B-B14F-4D97-AF65-F5344CB8AC3E}">
        <p14:creationId xmlns:p14="http://schemas.microsoft.com/office/powerpoint/2010/main" val="273726840"/>
      </p:ext>
    </p:extLst>
  </p:cSld>
  <p:clrMapOvr>
    <a:masterClrMapping/>
  </p:clrMapOvr>
  <p:hf/>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Title">
    <p:spTree>
      <p:nvGrpSpPr>
        <p:cNvPr id="1" name=""/>
        <p:cNvGrpSpPr/>
        <p:nvPr/>
      </p:nvGrpSpPr>
      <p:grpSpPr bwMode="auto">
        <a:xfrm>
          <a:off x="0" y="0"/>
          <a:ext cx="0" cy="0"/>
          <a:chOff x="0" y="0"/>
          <a:chExt cx="0" cy="0"/>
        </a:xfrm>
      </p:grpSpPr>
      <p:sp>
        <p:nvSpPr>
          <p:cNvPr id="4" name="Date Placeholder 3"/>
          <p:cNvSpPr>
            <a:spLocks noGrp="1"/>
          </p:cNvSpPr>
          <p:nvPr>
            <p:ph type="dt" sz="half" idx="10"/>
          </p:nvPr>
        </p:nvSpPr>
        <p:spPr bwMode="auto">
          <a:xfrm>
            <a:off x="1859292" y="6459785"/>
            <a:ext cx="1710260" cy="365125"/>
          </a:xfrm>
        </p:spPr>
        <p:txBody>
          <a:bodyPr/>
          <a:lstStyle/>
          <a:p>
            <a:pPr>
              <a:defRPr/>
            </a:pPr>
            <a:fld id="{40F4E886-7301-4474-86BD-9B5B4C643F56}" type="datetime1">
              <a:t>11/26/2018</a:t>
            </a:fld>
            <a:endParaRPr lang="en-US"/>
          </a:p>
        </p:txBody>
      </p:sp>
      <p:sp>
        <p:nvSpPr>
          <p:cNvPr id="5" name="Footer Placeholder 4"/>
          <p:cNvSpPr>
            <a:spLocks noGrp="1"/>
          </p:cNvSpPr>
          <p:nvPr>
            <p:ph type="ftr" sz="quarter" idx="11"/>
          </p:nvPr>
        </p:nvSpPr>
        <p:spPr bwMode="auto"/>
        <p:txBody>
          <a:bodyPr/>
          <a:lstStyle/>
          <a:p>
            <a:pPr>
              <a:defRPr/>
            </a:pPr>
            <a:r>
              <a:rPr lang="en-US"/>
              <a:t>PLUG-N-HARVEST</a:t>
            </a:r>
            <a:br>
              <a:rPr lang="en-US"/>
            </a:br>
            <a:r>
              <a:rPr lang="en-US"/>
              <a:t>ID: 768735 - H2020-EU.2.1.5.2.</a:t>
            </a:r>
            <a:endParaRPr/>
          </a:p>
        </p:txBody>
      </p:sp>
      <p:sp>
        <p:nvSpPr>
          <p:cNvPr id="6" name="Slide Number Placeholder 5"/>
          <p:cNvSpPr>
            <a:spLocks noGrp="1"/>
          </p:cNvSpPr>
          <p:nvPr>
            <p:ph type="sldNum" sz="quarter" idx="12"/>
          </p:nvPr>
        </p:nvSpPr>
        <p:spPr bwMode="auto">
          <a:xfrm>
            <a:off x="8625622" y="6459785"/>
            <a:ext cx="1087438" cy="365125"/>
          </a:xfrm>
        </p:spPr>
        <p:txBody>
          <a:bodyPr/>
          <a:lstStyle/>
          <a:p>
            <a:pPr>
              <a:defRPr/>
            </a:pPr>
            <a:fld id="{76F34D8A-136C-4FA7-8325-F06DF2D5CB3D}" type="slidenum">
              <a:t>‹#›</a:t>
            </a:fld>
            <a:endParaRPr lang="en-US"/>
          </a:p>
        </p:txBody>
      </p:sp>
      <p:pic>
        <p:nvPicPr>
          <p:cNvPr id="7" name="Εικόνα 10"/>
          <p:cNvPicPr>
            <a:picLocks noChangeAspect="1"/>
          </p:cNvPicPr>
          <p:nvPr userDrawn="1"/>
        </p:nvPicPr>
        <p:blipFill>
          <a:blip r:embed="rId2"/>
          <a:stretch/>
        </p:blipFill>
        <p:spPr bwMode="auto">
          <a:xfrm>
            <a:off x="10611482" y="0"/>
            <a:ext cx="1580517" cy="1519257"/>
          </a:xfrm>
          <a:prstGeom prst="rect">
            <a:avLst/>
          </a:prstGeom>
        </p:spPr>
      </p:pic>
      <p:pic>
        <p:nvPicPr>
          <p:cNvPr id="8" name="Εικόνα 15"/>
          <p:cNvPicPr>
            <a:picLocks noChangeAspect="1"/>
          </p:cNvPicPr>
          <p:nvPr userDrawn="1"/>
        </p:nvPicPr>
        <p:blipFill>
          <a:blip r:embed="rId3"/>
          <a:stretch/>
        </p:blipFill>
        <p:spPr bwMode="auto">
          <a:xfrm>
            <a:off x="293904" y="187221"/>
            <a:ext cx="1440872" cy="960582"/>
          </a:xfrm>
          <a:prstGeom prst="rect">
            <a:avLst/>
          </a:prstGeom>
        </p:spPr>
      </p:pic>
      <p:grpSp>
        <p:nvGrpSpPr>
          <p:cNvPr id="9" name="Ομάδα 23"/>
          <p:cNvGrpSpPr/>
          <p:nvPr userDrawn="1"/>
        </p:nvGrpSpPr>
        <p:grpSpPr bwMode="auto">
          <a:xfrm>
            <a:off x="293904" y="1390417"/>
            <a:ext cx="6955033" cy="3572554"/>
            <a:chOff x="348625" y="2240280"/>
            <a:chExt cx="6955033" cy="3572554"/>
          </a:xfrm>
        </p:grpSpPr>
        <p:cxnSp>
          <p:nvCxnSpPr>
            <p:cNvPr id="10" name="Straight Connector 8"/>
            <p:cNvCxnSpPr>
              <a:cxnSpLocks/>
            </p:cNvCxnSpPr>
            <p:nvPr/>
          </p:nvCxnSpPr>
          <p:spPr bwMode="auto">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1" name="Straight Connector 8"/>
            <p:cNvCxnSpPr>
              <a:cxnSpLocks/>
            </p:cNvCxnSpPr>
            <p:nvPr userDrawn="1"/>
          </p:nvCxnSpPr>
          <p:spPr bwMode="auto">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8"/>
            <p:cNvCxnSpPr>
              <a:cxnSpLocks/>
            </p:cNvCxnSpPr>
            <p:nvPr userDrawn="1"/>
          </p:nvCxnSpPr>
          <p:spPr bwMode="auto">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8"/>
            <p:cNvCxnSpPr>
              <a:cxnSpLocks/>
            </p:cNvCxnSpPr>
            <p:nvPr userDrawn="1"/>
          </p:nvCxnSpPr>
          <p:spPr bwMode="auto">
            <a:xfrm>
              <a:off x="348625" y="3990831"/>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Ομάδα 18"/>
          <p:cNvGrpSpPr/>
          <p:nvPr userDrawn="1"/>
        </p:nvGrpSpPr>
        <p:grpSpPr bwMode="auto">
          <a:xfrm>
            <a:off x="-3" y="5995713"/>
            <a:ext cx="12192003" cy="195824"/>
            <a:chOff x="-3" y="5947505"/>
            <a:chExt cx="12192003" cy="195824"/>
          </a:xfrm>
        </p:grpSpPr>
        <p:sp>
          <p:nvSpPr>
            <p:cNvPr id="15"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6"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7"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graphicFrame>
        <p:nvGraphicFramePr>
          <p:cNvPr id="18" name="Table 30"/>
          <p:cNvGraphicFramePr>
            <a:graphicFrameLocks noGrp="1"/>
          </p:cNvGraphicFramePr>
          <p:nvPr userDrawn="1"/>
        </p:nvGraphicFramePr>
        <p:xfrm>
          <a:off x="1097280" y="3212681"/>
          <a:ext cx="3054504" cy="2656265"/>
        </p:xfrm>
        <a:graphic>
          <a:graphicData uri="http://schemas.openxmlformats.org/drawingml/2006/table">
            <a:tbl>
              <a:tblPr firstRow="1" bandRow="1"/>
              <a:tblGrid>
                <a:gridCol w="3054504">
                  <a:extLst>
                    <a:ext uri="{9D8B030D-6E8A-4147-A177-3AD203B41FA5}">
                      <a16:colId xmlns:a16="http://schemas.microsoft.com/office/drawing/2014/main" xmlns="" val="20000"/>
                    </a:ext>
                  </a:extLst>
                </a:gridCol>
              </a:tblGrid>
              <a:tr h="531253">
                <a:tc>
                  <a:txBody>
                    <a:bodyPr/>
                    <a:lstStyle/>
                    <a:p>
                      <a:pPr>
                        <a:defRPr/>
                      </a:pPr>
                      <a:r>
                        <a:rPr lang="en-US" sz="2400" b="1" i="1">
                          <a:latin typeface="+mj-lt"/>
                        </a:rPr>
                        <a:t>WORK PACKAGE:</a:t>
                      </a:r>
                      <a:endParaRPr lang="el-GR" sz="2400" b="1" i="1">
                        <a:latin typeface="+mj-lt"/>
                      </a:endParaRPr>
                    </a:p>
                  </a:txBody>
                  <a:tcPr/>
                </a:tc>
                <a:extLst>
                  <a:ext uri="{0D108BD9-81ED-4DB2-BD59-A6C34878D82A}">
                    <a16:rowId xmlns:a16="http://schemas.microsoft.com/office/drawing/2014/main" xmlns="" val="10000"/>
                  </a:ext>
                </a:extLst>
              </a:tr>
              <a:tr h="531253">
                <a:tc>
                  <a:txBody>
                    <a:bodyPr/>
                    <a:lstStyle/>
                    <a:p>
                      <a:pPr>
                        <a:defRPr/>
                      </a:pPr>
                      <a:r>
                        <a:rPr lang="en-US" sz="2400" b="1" i="1">
                          <a:latin typeface="+mj-lt"/>
                        </a:rPr>
                        <a:t>TASK(S):</a:t>
                      </a:r>
                      <a:endParaRPr lang="el-GR" sz="2400" b="1" i="1">
                        <a:latin typeface="+mj-lt"/>
                      </a:endParaRPr>
                    </a:p>
                  </a:txBody>
                  <a:tcPr/>
                </a:tc>
                <a:extLst>
                  <a:ext uri="{0D108BD9-81ED-4DB2-BD59-A6C34878D82A}">
                    <a16:rowId xmlns:a16="http://schemas.microsoft.com/office/drawing/2014/main" xmlns="" val="10001"/>
                  </a:ext>
                </a:extLst>
              </a:tr>
              <a:tr h="531253">
                <a:tc>
                  <a:txBody>
                    <a:bodyPr/>
                    <a:lstStyle/>
                    <a:p>
                      <a:pPr>
                        <a:defRPr/>
                      </a:pPr>
                      <a:r>
                        <a:rPr lang="en-US" sz="2400" b="1" i="1">
                          <a:latin typeface="+mj-lt"/>
                        </a:rPr>
                        <a:t>ORGANIZATION(S):</a:t>
                      </a:r>
                      <a:endParaRPr lang="el-GR" sz="2400" b="1" i="1">
                        <a:latin typeface="+mj-lt"/>
                      </a:endParaRPr>
                    </a:p>
                  </a:txBody>
                  <a:tcPr/>
                </a:tc>
                <a:extLst>
                  <a:ext uri="{0D108BD9-81ED-4DB2-BD59-A6C34878D82A}">
                    <a16:rowId xmlns:a16="http://schemas.microsoft.com/office/drawing/2014/main" xmlns="" val="10002"/>
                  </a:ext>
                </a:extLst>
              </a:tr>
              <a:tr h="531253">
                <a:tc>
                  <a:txBody>
                    <a:bodyPr/>
                    <a:lstStyle/>
                    <a:p>
                      <a:pPr>
                        <a:defRPr/>
                      </a:pPr>
                      <a:r>
                        <a:rPr lang="en-US" sz="2400" b="1" i="1">
                          <a:latin typeface="+mj-lt"/>
                        </a:rPr>
                        <a:t>PRESENTER(S):</a:t>
                      </a:r>
                      <a:endParaRPr lang="el-GR" sz="2400" b="1" i="1">
                        <a:latin typeface="+mj-lt"/>
                      </a:endParaRPr>
                    </a:p>
                  </a:txBody>
                  <a:tcPr/>
                </a:tc>
                <a:extLst>
                  <a:ext uri="{0D108BD9-81ED-4DB2-BD59-A6C34878D82A}">
                    <a16:rowId xmlns:a16="http://schemas.microsoft.com/office/drawing/2014/main" xmlns="" val="10003"/>
                  </a:ext>
                </a:extLst>
              </a:tr>
              <a:tr h="531253">
                <a:tc>
                  <a:txBody>
                    <a:bodyPr/>
                    <a:lstStyle/>
                    <a:p>
                      <a:pPr>
                        <a:defRPr/>
                      </a:pPr>
                      <a:r>
                        <a:rPr lang="en-US" sz="2400" b="1" i="1">
                          <a:latin typeface="+mj-lt"/>
                        </a:rPr>
                        <a:t>MEETING TITLE:</a:t>
                      </a:r>
                      <a:endParaRPr lang="el-GR" sz="2400" b="1" i="1">
                        <a:latin typeface="+mj-lt"/>
                      </a:endParaRPr>
                    </a:p>
                  </a:txBody>
                  <a:tcPr/>
                </a:tc>
                <a:extLst>
                  <a:ext uri="{0D108BD9-81ED-4DB2-BD59-A6C34878D82A}">
                    <a16:rowId xmlns:a16="http://schemas.microsoft.com/office/drawing/2014/main" xmlns="" val="10004"/>
                  </a:ext>
                </a:extLst>
              </a:tr>
            </a:tbl>
          </a:graphicData>
        </a:graphic>
      </p:graphicFrame>
      <p:sp>
        <p:nvSpPr>
          <p:cNvPr id="19" name="Text Placeholder 34"/>
          <p:cNvSpPr>
            <a:spLocks noGrp="1"/>
          </p:cNvSpPr>
          <p:nvPr>
            <p:ph type="body" sz="quarter" idx="13" hasCustomPrompt="1"/>
          </p:nvPr>
        </p:nvSpPr>
        <p:spPr bwMode="auto">
          <a:xfrm>
            <a:off x="4151782" y="5328400"/>
            <a:ext cx="7003579" cy="431799"/>
          </a:xfrm>
        </p:spPr>
        <p:txBody>
          <a:bodyPr>
            <a:normAutofit/>
          </a:bodyPr>
          <a:lstStyle>
            <a:lvl1pPr>
              <a:defRPr sz="2400"/>
            </a:lvl1pPr>
            <a:lvl2pPr marL="201168" indent="0">
              <a:buNone/>
              <a:defRPr/>
            </a:lvl2pPr>
            <a:lvl3pPr marL="384048" indent="0">
              <a:buNone/>
              <a:defRPr/>
            </a:lvl3pPr>
            <a:lvl4pPr marL="566928" indent="0">
              <a:buNone/>
              <a:defRPr/>
            </a:lvl4pPr>
            <a:lvl5pPr marL="749808" indent="0">
              <a:buNone/>
              <a:defRPr/>
            </a:lvl5pPr>
          </a:lstStyle>
          <a:p>
            <a:pPr lvl="0">
              <a:defRPr/>
            </a:pPr>
            <a:r>
              <a:rPr lang="en-US"/>
              <a:t>Click to modify</a:t>
            </a:r>
            <a:endParaRPr/>
          </a:p>
        </p:txBody>
      </p:sp>
      <p:sp>
        <p:nvSpPr>
          <p:cNvPr id="20" name="Text Placeholder 34"/>
          <p:cNvSpPr>
            <a:spLocks noGrp="1"/>
          </p:cNvSpPr>
          <p:nvPr>
            <p:ph type="body" sz="quarter" idx="14" hasCustomPrompt="1"/>
          </p:nvPr>
        </p:nvSpPr>
        <p:spPr bwMode="auto">
          <a:xfrm>
            <a:off x="4151783" y="3727341"/>
            <a:ext cx="7003579" cy="431799"/>
          </a:xfrm>
        </p:spPr>
        <p:txBody>
          <a:bodyPr>
            <a:normAutofit/>
          </a:bodyPr>
          <a:lstStyle>
            <a:lvl1pPr>
              <a:defRPr sz="2400"/>
            </a:lvl1pPr>
            <a:lvl2pPr marL="201168" indent="0">
              <a:buNone/>
              <a:defRPr/>
            </a:lvl2pPr>
            <a:lvl3pPr marL="384048" indent="0">
              <a:buNone/>
              <a:defRPr/>
            </a:lvl3pPr>
            <a:lvl4pPr marL="566928" indent="0">
              <a:buNone/>
              <a:defRPr/>
            </a:lvl4pPr>
            <a:lvl5pPr marL="749808" indent="0">
              <a:buNone/>
              <a:defRPr/>
            </a:lvl5pPr>
          </a:lstStyle>
          <a:p>
            <a:pPr lvl="0">
              <a:defRPr/>
            </a:pPr>
            <a:r>
              <a:rPr lang="en-US"/>
              <a:t>Click to modify</a:t>
            </a:r>
            <a:endParaRPr/>
          </a:p>
        </p:txBody>
      </p:sp>
      <p:sp>
        <p:nvSpPr>
          <p:cNvPr id="21" name="Text Placeholder 34"/>
          <p:cNvSpPr>
            <a:spLocks noGrp="1"/>
          </p:cNvSpPr>
          <p:nvPr>
            <p:ph type="body" sz="quarter" idx="15" hasCustomPrompt="1"/>
          </p:nvPr>
        </p:nvSpPr>
        <p:spPr bwMode="auto">
          <a:xfrm>
            <a:off x="4151783" y="4258765"/>
            <a:ext cx="7003579" cy="431799"/>
          </a:xfrm>
        </p:spPr>
        <p:txBody>
          <a:bodyPr>
            <a:normAutofit/>
          </a:bodyPr>
          <a:lstStyle>
            <a:lvl1pPr>
              <a:defRPr sz="2400"/>
            </a:lvl1pPr>
            <a:lvl2pPr marL="201168" indent="0">
              <a:buNone/>
              <a:defRPr/>
            </a:lvl2pPr>
            <a:lvl3pPr marL="384048" indent="0">
              <a:buNone/>
              <a:defRPr/>
            </a:lvl3pPr>
            <a:lvl4pPr marL="566928" indent="0">
              <a:buNone/>
              <a:defRPr/>
            </a:lvl4pPr>
            <a:lvl5pPr marL="749808" indent="0">
              <a:buNone/>
              <a:defRPr/>
            </a:lvl5pPr>
          </a:lstStyle>
          <a:p>
            <a:pPr lvl="0">
              <a:defRPr/>
            </a:pPr>
            <a:r>
              <a:rPr lang="en-US"/>
              <a:t>Click to modify</a:t>
            </a:r>
            <a:endParaRPr/>
          </a:p>
        </p:txBody>
      </p:sp>
      <p:sp>
        <p:nvSpPr>
          <p:cNvPr id="22" name="Text Placeholder 34"/>
          <p:cNvSpPr>
            <a:spLocks noGrp="1"/>
          </p:cNvSpPr>
          <p:nvPr>
            <p:ph type="body" sz="quarter" idx="16" hasCustomPrompt="1"/>
          </p:nvPr>
        </p:nvSpPr>
        <p:spPr bwMode="auto">
          <a:xfrm>
            <a:off x="4151783" y="4815797"/>
            <a:ext cx="7003579" cy="431799"/>
          </a:xfrm>
        </p:spPr>
        <p:txBody>
          <a:bodyPr>
            <a:normAutofit/>
          </a:bodyPr>
          <a:lstStyle>
            <a:lvl1pPr>
              <a:defRPr sz="2400"/>
            </a:lvl1pPr>
            <a:lvl2pPr marL="201168" indent="0">
              <a:buNone/>
              <a:defRPr/>
            </a:lvl2pPr>
            <a:lvl3pPr marL="384048" indent="0">
              <a:buNone/>
              <a:defRPr/>
            </a:lvl3pPr>
            <a:lvl4pPr marL="566928" indent="0">
              <a:buNone/>
              <a:defRPr/>
            </a:lvl4pPr>
            <a:lvl5pPr marL="749808" indent="0">
              <a:buNone/>
              <a:defRPr/>
            </a:lvl5pPr>
          </a:lstStyle>
          <a:p>
            <a:pPr lvl="0">
              <a:defRPr/>
            </a:pPr>
            <a:r>
              <a:rPr lang="en-US"/>
              <a:t>Click to modify</a:t>
            </a:r>
            <a:endParaRPr/>
          </a:p>
        </p:txBody>
      </p:sp>
      <p:sp>
        <p:nvSpPr>
          <p:cNvPr id="23" name="Text Placeholder 34"/>
          <p:cNvSpPr>
            <a:spLocks noGrp="1"/>
          </p:cNvSpPr>
          <p:nvPr>
            <p:ph type="body" sz="quarter" idx="17" hasCustomPrompt="1"/>
          </p:nvPr>
        </p:nvSpPr>
        <p:spPr bwMode="auto">
          <a:xfrm>
            <a:off x="4151783" y="3224180"/>
            <a:ext cx="7003579" cy="431799"/>
          </a:xfrm>
        </p:spPr>
        <p:txBody>
          <a:bodyPr>
            <a:normAutofit/>
          </a:bodyPr>
          <a:lstStyle>
            <a:lvl1pPr>
              <a:defRPr sz="2400"/>
            </a:lvl1pPr>
            <a:lvl2pPr marL="201168" indent="0">
              <a:buNone/>
              <a:defRPr/>
            </a:lvl2pPr>
            <a:lvl3pPr marL="384048" indent="0">
              <a:buNone/>
              <a:defRPr/>
            </a:lvl3pPr>
            <a:lvl4pPr marL="566928" indent="0">
              <a:buNone/>
              <a:defRPr/>
            </a:lvl4pPr>
            <a:lvl5pPr marL="749808" indent="0">
              <a:buNone/>
              <a:defRPr/>
            </a:lvl5pPr>
          </a:lstStyle>
          <a:p>
            <a:pPr lvl="0">
              <a:defRPr/>
            </a:pPr>
            <a:r>
              <a:rPr lang="en-US"/>
              <a:t>Click to modify</a:t>
            </a:r>
            <a:endParaRPr/>
          </a:p>
        </p:txBody>
      </p:sp>
      <p:sp>
        <p:nvSpPr>
          <p:cNvPr id="24" name="Rectangle 39"/>
          <p:cNvSpPr/>
          <p:nvPr userDrawn="1"/>
        </p:nvSpPr>
        <p:spPr bwMode="auto">
          <a:xfrm>
            <a:off x="1097280" y="1629613"/>
            <a:ext cx="10058080" cy="1200329"/>
          </a:xfrm>
          <a:prstGeom prst="rect">
            <a:avLst/>
          </a:prstGeom>
          <a:noFill/>
        </p:spPr>
        <p:txBody>
          <a:bodyPr wrap="square" lIns="91440" tIns="45720" rIns="91440" bIns="45720">
            <a:spAutoFit/>
          </a:bodyPr>
          <a:lstStyle/>
          <a:p>
            <a:pPr algn="ctr">
              <a:defRPr/>
            </a:pPr>
            <a:r>
              <a:rPr lang="en-US" sz="7200" b="1" cap="none" spc="0">
                <a:ln w="9525">
                  <a:solidFill>
                    <a:schemeClr val="bg1"/>
                  </a:solidFill>
                  <a:prstDash val="solid"/>
                </a:ln>
                <a:solidFill>
                  <a:srgbClr val="1886D4"/>
                </a:solidFill>
                <a:latin typeface="+mj-lt"/>
              </a:rPr>
              <a:t>PLUG-n-</a:t>
            </a:r>
            <a:r>
              <a:rPr lang="en-US" sz="7200" b="1" cap="none" spc="0">
                <a:ln w="9525">
                  <a:solidFill>
                    <a:schemeClr val="bg1"/>
                  </a:solidFill>
                  <a:prstDash val="solid"/>
                </a:ln>
                <a:solidFill>
                  <a:srgbClr val="FF9600"/>
                </a:solidFill>
                <a:latin typeface="+mj-lt"/>
              </a:rPr>
              <a:t>HARVEST</a:t>
            </a:r>
            <a:endParaRPr lang="el-GR" sz="7200" b="1" cap="none" spc="0">
              <a:ln w="9525">
                <a:solidFill>
                  <a:schemeClr val="bg1"/>
                </a:solidFill>
                <a:prstDash val="solid"/>
              </a:ln>
              <a:solidFill>
                <a:srgbClr val="FF9600"/>
              </a:solidFill>
              <a:latin typeface="+mj-lt"/>
            </a:endParaRPr>
          </a:p>
        </p:txBody>
      </p:sp>
    </p:spTree>
    <p:extLst>
      <p:ext uri="{BB962C8B-B14F-4D97-AF65-F5344CB8AC3E}">
        <p14:creationId xmlns:p14="http://schemas.microsoft.com/office/powerpoint/2010/main" val="2255436506"/>
      </p:ext>
    </p:extLst>
  </p:cSld>
  <p:clrMapOvr>
    <a:masterClrMapping/>
  </p:clrMapOvr>
  <p:hf/>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Title Old">
    <p:spTree>
      <p:nvGrpSpPr>
        <p:cNvPr id="1" name=""/>
        <p:cNvGrpSpPr/>
        <p:nvPr/>
      </p:nvGrpSpPr>
      <p:grpSpPr bwMode="auto">
        <a:xfrm>
          <a:off x="0" y="0"/>
          <a:ext cx="0" cy="0"/>
          <a:chOff x="0" y="0"/>
          <a:chExt cx="0" cy="0"/>
        </a:xfrm>
      </p:grpSpPr>
      <p:sp>
        <p:nvSpPr>
          <p:cNvPr id="4" name="Date Placeholder 3"/>
          <p:cNvSpPr>
            <a:spLocks noGrp="1"/>
          </p:cNvSpPr>
          <p:nvPr>
            <p:ph type="dt" sz="half" idx="10"/>
          </p:nvPr>
        </p:nvSpPr>
        <p:spPr bwMode="auto">
          <a:xfrm>
            <a:off x="1859292" y="6459785"/>
            <a:ext cx="1710260" cy="365125"/>
          </a:xfrm>
        </p:spPr>
        <p:txBody>
          <a:bodyPr/>
          <a:lstStyle/>
          <a:p>
            <a:pPr>
              <a:defRPr/>
            </a:pPr>
            <a:fld id="{40F4E886-7301-4474-86BD-9B5B4C643F56}" type="datetime1">
              <a:t>11/26/2018</a:t>
            </a:fld>
            <a:endParaRPr lang="en-US"/>
          </a:p>
        </p:txBody>
      </p:sp>
      <p:sp>
        <p:nvSpPr>
          <p:cNvPr id="5" name="Footer Placeholder 4"/>
          <p:cNvSpPr>
            <a:spLocks noGrp="1"/>
          </p:cNvSpPr>
          <p:nvPr>
            <p:ph type="ftr" sz="quarter" idx="11"/>
          </p:nvPr>
        </p:nvSpPr>
        <p:spPr bwMode="auto"/>
        <p:txBody>
          <a:bodyPr/>
          <a:lstStyle/>
          <a:p>
            <a:pPr>
              <a:defRPr/>
            </a:pPr>
            <a:r>
              <a:rPr lang="en-US"/>
              <a:t>PLUG-N-HARVEST</a:t>
            </a:r>
            <a:br>
              <a:rPr lang="en-US"/>
            </a:br>
            <a:r>
              <a:rPr lang="en-US"/>
              <a:t>ID: 768735 - H2020-EU.2.1.5.2.</a:t>
            </a:r>
            <a:endParaRPr/>
          </a:p>
        </p:txBody>
      </p:sp>
      <p:sp>
        <p:nvSpPr>
          <p:cNvPr id="6" name="Slide Number Placeholder 5"/>
          <p:cNvSpPr>
            <a:spLocks noGrp="1"/>
          </p:cNvSpPr>
          <p:nvPr>
            <p:ph type="sldNum" sz="quarter" idx="12"/>
          </p:nvPr>
        </p:nvSpPr>
        <p:spPr bwMode="auto">
          <a:xfrm>
            <a:off x="8625622" y="6459785"/>
            <a:ext cx="1087438" cy="365125"/>
          </a:xfrm>
        </p:spPr>
        <p:txBody>
          <a:bodyPr/>
          <a:lstStyle/>
          <a:p>
            <a:pPr>
              <a:defRPr/>
            </a:pPr>
            <a:fld id="{76F34D8A-136C-4FA7-8325-F06DF2D5CB3D}" type="slidenum">
              <a:t>‹#›</a:t>
            </a:fld>
            <a:endParaRPr lang="en-US"/>
          </a:p>
        </p:txBody>
      </p:sp>
      <p:pic>
        <p:nvPicPr>
          <p:cNvPr id="7" name="Εικόνα 10"/>
          <p:cNvPicPr>
            <a:picLocks noChangeAspect="1"/>
          </p:cNvPicPr>
          <p:nvPr userDrawn="1"/>
        </p:nvPicPr>
        <p:blipFill>
          <a:blip r:embed="rId2"/>
          <a:stretch/>
        </p:blipFill>
        <p:spPr bwMode="auto">
          <a:xfrm>
            <a:off x="10611482" y="0"/>
            <a:ext cx="1580517" cy="1519257"/>
          </a:xfrm>
          <a:prstGeom prst="rect">
            <a:avLst/>
          </a:prstGeom>
        </p:spPr>
      </p:pic>
      <p:pic>
        <p:nvPicPr>
          <p:cNvPr id="8" name="Εικόνα 15"/>
          <p:cNvPicPr>
            <a:picLocks noChangeAspect="1"/>
          </p:cNvPicPr>
          <p:nvPr userDrawn="1"/>
        </p:nvPicPr>
        <p:blipFill>
          <a:blip r:embed="rId3"/>
          <a:stretch/>
        </p:blipFill>
        <p:spPr bwMode="auto">
          <a:xfrm>
            <a:off x="293904" y="187221"/>
            <a:ext cx="1440872" cy="960582"/>
          </a:xfrm>
          <a:prstGeom prst="rect">
            <a:avLst/>
          </a:prstGeom>
        </p:spPr>
      </p:pic>
      <p:grpSp>
        <p:nvGrpSpPr>
          <p:cNvPr id="9" name="Ομάδα 23"/>
          <p:cNvGrpSpPr/>
          <p:nvPr userDrawn="1"/>
        </p:nvGrpSpPr>
        <p:grpSpPr bwMode="auto">
          <a:xfrm>
            <a:off x="293904" y="1390417"/>
            <a:ext cx="6955033" cy="3572554"/>
            <a:chOff x="348625" y="2240280"/>
            <a:chExt cx="6955033" cy="3572554"/>
          </a:xfrm>
        </p:grpSpPr>
        <p:cxnSp>
          <p:nvCxnSpPr>
            <p:cNvPr id="10" name="Straight Connector 8"/>
            <p:cNvCxnSpPr>
              <a:cxnSpLocks/>
            </p:cNvCxnSpPr>
            <p:nvPr/>
          </p:nvCxnSpPr>
          <p:spPr bwMode="auto">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1" name="Straight Connector 8"/>
            <p:cNvCxnSpPr>
              <a:cxnSpLocks/>
            </p:cNvCxnSpPr>
            <p:nvPr userDrawn="1"/>
          </p:nvCxnSpPr>
          <p:spPr bwMode="auto">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8"/>
            <p:cNvCxnSpPr>
              <a:cxnSpLocks/>
            </p:cNvCxnSpPr>
            <p:nvPr userDrawn="1"/>
          </p:nvCxnSpPr>
          <p:spPr bwMode="auto">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8"/>
            <p:cNvCxnSpPr>
              <a:cxnSpLocks/>
            </p:cNvCxnSpPr>
            <p:nvPr userDrawn="1"/>
          </p:nvCxnSpPr>
          <p:spPr bwMode="auto">
            <a:xfrm>
              <a:off x="348625" y="3990831"/>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Ομάδα 18"/>
          <p:cNvGrpSpPr/>
          <p:nvPr userDrawn="1"/>
        </p:nvGrpSpPr>
        <p:grpSpPr bwMode="auto">
          <a:xfrm>
            <a:off x="-3" y="5995713"/>
            <a:ext cx="12192003" cy="195824"/>
            <a:chOff x="-3" y="5947505"/>
            <a:chExt cx="12192003" cy="195824"/>
          </a:xfrm>
        </p:grpSpPr>
        <p:sp>
          <p:nvSpPr>
            <p:cNvPr id="15"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6"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7"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sp>
        <p:nvSpPr>
          <p:cNvPr id="18" name="Text Placeholder 34"/>
          <p:cNvSpPr>
            <a:spLocks noGrp="1"/>
          </p:cNvSpPr>
          <p:nvPr>
            <p:ph type="body" sz="quarter" idx="17" hasCustomPrompt="1"/>
          </p:nvPr>
        </p:nvSpPr>
        <p:spPr bwMode="auto">
          <a:xfrm>
            <a:off x="1097280" y="3224180"/>
            <a:ext cx="10058083" cy="2662786"/>
          </a:xfrm>
        </p:spPr>
        <p:txBody>
          <a:bodyPr>
            <a:normAutofit/>
          </a:bodyPr>
          <a:lstStyle>
            <a:lvl1pPr>
              <a:defRPr sz="2400" b="1" i="0"/>
            </a:lvl1pPr>
            <a:lvl2pPr marL="201168" indent="0">
              <a:buNone/>
              <a:defRPr/>
            </a:lvl2pPr>
            <a:lvl3pPr marL="384048" indent="0">
              <a:buNone/>
              <a:defRPr/>
            </a:lvl3pPr>
            <a:lvl4pPr marL="566928" indent="0">
              <a:buNone/>
              <a:defRPr/>
            </a:lvl4pPr>
            <a:lvl5pPr marL="749808" indent="0">
              <a:buNone/>
              <a:defRPr/>
            </a:lvl5pPr>
          </a:lstStyle>
          <a:p>
            <a:pPr lvl="0">
              <a:defRPr/>
            </a:pPr>
            <a:r>
              <a:rPr lang="en-US"/>
              <a:t>WORK-PACKAGE: X-WP NAME</a:t>
            </a:r>
            <a:br>
              <a:rPr lang="en-US"/>
            </a:br>
            <a:r>
              <a:rPr lang="en-US"/>
              <a:t>TASK(S): X.X, X.X, X.X</a:t>
            </a:r>
            <a:br>
              <a:rPr lang="en-US"/>
            </a:br>
            <a:r>
              <a:rPr lang="en-US"/>
              <a:t>ORGANIZATION(S): ACRONYM1, ACRONYM2, ACRONYM3 PRESENTER(S): NAME1, NAME2, NAME3</a:t>
            </a:r>
            <a:br>
              <a:rPr lang="en-US"/>
            </a:br>
            <a:r>
              <a:rPr lang="en-US"/>
              <a:t>MEETING: TYPE AND LOCATION</a:t>
            </a:r>
            <a:endParaRPr/>
          </a:p>
        </p:txBody>
      </p:sp>
      <p:sp>
        <p:nvSpPr>
          <p:cNvPr id="19" name="Text Placeholder 2"/>
          <p:cNvSpPr>
            <a:spLocks noGrp="1"/>
          </p:cNvSpPr>
          <p:nvPr>
            <p:ph type="body" sz="quarter" idx="18" hasCustomPrompt="1"/>
          </p:nvPr>
        </p:nvSpPr>
        <p:spPr bwMode="auto">
          <a:xfrm>
            <a:off x="1097280" y="1519238"/>
            <a:ext cx="10058083" cy="1377873"/>
          </a:xfrm>
        </p:spPr>
        <p:txBody>
          <a:bodyPr anchor="ctr" anchorCtr="1">
            <a:normAutofit/>
          </a:bodyPr>
          <a:lstStyle>
            <a:lvl1pPr algn="ctr">
              <a:defRPr sz="7200"/>
            </a:lvl1pPr>
          </a:lstStyle>
          <a:p>
            <a:pPr lvl="0">
              <a:defRPr/>
            </a:pPr>
            <a:r>
              <a:rPr lang="en-US"/>
              <a:t>Project Title</a:t>
            </a:r>
            <a:endParaRPr lang="el-GR"/>
          </a:p>
        </p:txBody>
      </p:sp>
    </p:spTree>
    <p:extLst>
      <p:ext uri="{BB962C8B-B14F-4D97-AF65-F5344CB8AC3E}">
        <p14:creationId xmlns:p14="http://schemas.microsoft.com/office/powerpoint/2010/main" val="1970675910"/>
      </p:ext>
    </p:extLst>
  </p:cSld>
  <p:clrMapOvr>
    <a:masterClrMapping/>
  </p:clrMapOvr>
  <p:hf/>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Slide: Project Info">
    <p:spTree>
      <p:nvGrpSpPr>
        <p:cNvPr id="1" name=""/>
        <p:cNvGrpSpPr/>
        <p:nvPr/>
      </p:nvGrpSpPr>
      <p:grpSpPr bwMode="auto">
        <a:xfrm>
          <a:off x="0" y="0"/>
          <a:ext cx="0" cy="0"/>
          <a:chOff x="0" y="0"/>
          <a:chExt cx="0" cy="0"/>
        </a:xfrm>
      </p:grpSpPr>
      <p:sp>
        <p:nvSpPr>
          <p:cNvPr id="4" name="Θέση ημερομηνίας 1"/>
          <p:cNvSpPr>
            <a:spLocks noGrp="1"/>
          </p:cNvSpPr>
          <p:nvPr>
            <p:ph type="dt" sz="half" idx="10"/>
          </p:nvPr>
        </p:nvSpPr>
        <p:spPr bwMode="auto"/>
        <p:txBody>
          <a:bodyPr/>
          <a:lstStyle/>
          <a:p>
            <a:pPr>
              <a:defRPr/>
            </a:pPr>
            <a:fld id="{7FC9F940-3752-4988-A080-ACBD9960BA4B}" type="datetime1">
              <a:t>11/26/2018</a:t>
            </a:fld>
            <a:endParaRPr lang="en-US"/>
          </a:p>
        </p:txBody>
      </p:sp>
      <p:sp>
        <p:nvSpPr>
          <p:cNvPr id="5" name="Θέση υποσέλιδου 6"/>
          <p:cNvSpPr>
            <a:spLocks noGrp="1"/>
          </p:cNvSpPr>
          <p:nvPr>
            <p:ph type="ftr" sz="quarter" idx="11"/>
          </p:nvPr>
        </p:nvSpPr>
        <p:spPr bwMode="auto"/>
        <p:txBody>
          <a:bodyPr/>
          <a:lstStyle/>
          <a:p>
            <a:pPr>
              <a:defRPr/>
            </a:pPr>
            <a:r>
              <a:rPr lang="en-US"/>
              <a:t>PLUG-N-HARVEST</a:t>
            </a:r>
            <a:br>
              <a:rPr lang="en-US"/>
            </a:br>
            <a:r>
              <a:rPr lang="en-US"/>
              <a:t>ID: 768735 - H2020-EU.2.1.5.2.</a:t>
            </a:r>
            <a:endParaRPr/>
          </a:p>
        </p:txBody>
      </p:sp>
      <p:sp>
        <p:nvSpPr>
          <p:cNvPr id="6" name="Θέση αριθμού διαφάνειας 7"/>
          <p:cNvSpPr>
            <a:spLocks noGrp="1"/>
          </p:cNvSpPr>
          <p:nvPr>
            <p:ph type="sldNum" sz="quarter" idx="12"/>
          </p:nvPr>
        </p:nvSpPr>
        <p:spPr bwMode="auto"/>
        <p:txBody>
          <a:bodyPr/>
          <a:lstStyle/>
          <a:p>
            <a:pPr>
              <a:defRPr/>
            </a:pPr>
            <a:fld id="{76F34D8A-136C-4FA7-8325-F06DF2D5CB3D}" type="slidenum">
              <a:t>‹#›</a:t>
            </a:fld>
            <a:endParaRPr lang="en-US"/>
          </a:p>
        </p:txBody>
      </p:sp>
      <p:graphicFrame>
        <p:nvGraphicFramePr>
          <p:cNvPr id="7" name="Table 6"/>
          <p:cNvGraphicFramePr>
            <a:graphicFrameLocks noGrp="1"/>
          </p:cNvGraphicFramePr>
          <p:nvPr userDrawn="1"/>
        </p:nvGraphicFramePr>
        <p:xfrm>
          <a:off x="5980172" y="1556790"/>
          <a:ext cx="5832648" cy="4285525"/>
        </p:xfrm>
        <a:graphic>
          <a:graphicData uri="http://schemas.openxmlformats.org/drawingml/2006/table">
            <a:tbl>
              <a:tblPr firstRow="1" bandRow="1"/>
              <a:tblGrid>
                <a:gridCol w="331852">
                  <a:extLst>
                    <a:ext uri="{9D8B030D-6E8A-4147-A177-3AD203B41FA5}">
                      <a16:colId xmlns:a16="http://schemas.microsoft.com/office/drawing/2014/main" xmlns="" val="20000"/>
                    </a:ext>
                  </a:extLst>
                </a:gridCol>
                <a:gridCol w="5500796">
                  <a:extLst>
                    <a:ext uri="{9D8B030D-6E8A-4147-A177-3AD203B41FA5}">
                      <a16:colId xmlns:a16="http://schemas.microsoft.com/office/drawing/2014/main" xmlns="" val="20001"/>
                    </a:ext>
                  </a:extLst>
                </a:gridCol>
              </a:tblGrid>
              <a:tr h="288034">
                <a:tc gridSpan="2">
                  <a:txBody>
                    <a:bodyPr/>
                    <a:lstStyle/>
                    <a:p>
                      <a:pPr algn="ctr">
                        <a:defRPr/>
                      </a:pPr>
                      <a:r>
                        <a:rPr lang="en-US" sz="1600">
                          <a:latin typeface="+mj-lt"/>
                        </a:rPr>
                        <a:t>List of Participants</a:t>
                      </a:r>
                      <a:endParaRPr lang="el-GR" sz="1600">
                        <a:latin typeface="+mj-lt"/>
                      </a:endParaRPr>
                    </a:p>
                  </a:txBody>
                  <a:tcPr marL="36000" marT="0"/>
                </a:tc>
                <a:tc hMerge="1">
                  <a:txBody>
                    <a:bodyPr/>
                    <a:lstStyle/>
                    <a:p>
                      <a:endParaRPr/>
                    </a:p>
                  </a:txBody>
                  <a:tcPr/>
                </a:tc>
                <a:extLst>
                  <a:ext uri="{0D108BD9-81ED-4DB2-BD59-A6C34878D82A}">
                    <a16:rowId xmlns:a16="http://schemas.microsoft.com/office/drawing/2014/main" xmlns="" val="10000"/>
                  </a:ext>
                </a:extLst>
              </a:tr>
              <a:tr h="290357">
                <a:tc>
                  <a:txBody>
                    <a:bodyPr/>
                    <a:lstStyle/>
                    <a:p>
                      <a:pPr>
                        <a:defRPr/>
                      </a:pPr>
                      <a:r>
                        <a:rPr lang="en-US" sz="1400" b="1">
                          <a:latin typeface="+mj-lt"/>
                        </a:rPr>
                        <a:t>1</a:t>
                      </a:r>
                      <a:endParaRPr lang="el-GR" sz="1400" b="1">
                        <a:latin typeface="+mj-lt"/>
                      </a:endParaRPr>
                    </a:p>
                  </a:txBody>
                  <a:tcPr marL="36000" marT="0"/>
                </a:tc>
                <a:tc>
                  <a:txBody>
                    <a:bodyPr/>
                    <a:lstStyle/>
                    <a:p>
                      <a:pPr>
                        <a:defRPr/>
                      </a:pPr>
                      <a:r>
                        <a:rPr lang="en-US" sz="1400">
                          <a:latin typeface="+mj-lt"/>
                        </a:rPr>
                        <a:t>Centre for Research and Technology Hellas - CERTH</a:t>
                      </a:r>
                      <a:endParaRPr lang="el-GR" sz="1400">
                        <a:latin typeface="+mj-lt"/>
                      </a:endParaRPr>
                    </a:p>
                  </a:txBody>
                  <a:tcPr marL="36000" marT="0"/>
                </a:tc>
                <a:extLst>
                  <a:ext uri="{0D108BD9-81ED-4DB2-BD59-A6C34878D82A}">
                    <a16:rowId xmlns:a16="http://schemas.microsoft.com/office/drawing/2014/main" xmlns="" val="10001"/>
                  </a:ext>
                </a:extLst>
              </a:tr>
              <a:tr h="339954">
                <a:tc>
                  <a:txBody>
                    <a:bodyPr/>
                    <a:lstStyle/>
                    <a:p>
                      <a:pPr>
                        <a:defRPr/>
                      </a:pPr>
                      <a:r>
                        <a:rPr lang="en-US" sz="1400" b="1">
                          <a:latin typeface="+mj-lt"/>
                        </a:rPr>
                        <a:t>2</a:t>
                      </a:r>
                      <a:endParaRPr lang="el-GR" sz="1400" b="1">
                        <a:latin typeface="+mj-lt"/>
                      </a:endParaRPr>
                    </a:p>
                  </a:txBody>
                  <a:tcPr marL="36000" marT="0"/>
                </a:tc>
                <a:tc>
                  <a:txBody>
                    <a:bodyPr/>
                    <a:lstStyle/>
                    <a:p>
                      <a:pPr>
                        <a:defRPr/>
                      </a:pPr>
                      <a:r>
                        <a:rPr lang="en-US" sz="1400">
                          <a:latin typeface="+mj-lt"/>
                        </a:rPr>
                        <a:t>Rheinisch-Westfaelische Technische Hochschule Aachen - RWTH</a:t>
                      </a:r>
                      <a:endParaRPr lang="el-GR" sz="1400">
                        <a:latin typeface="+mj-lt"/>
                      </a:endParaRPr>
                    </a:p>
                  </a:txBody>
                  <a:tcPr marL="36000" marT="0"/>
                </a:tc>
                <a:extLst>
                  <a:ext uri="{0D108BD9-81ED-4DB2-BD59-A6C34878D82A}">
                    <a16:rowId xmlns:a16="http://schemas.microsoft.com/office/drawing/2014/main" xmlns="" val="10002"/>
                  </a:ext>
                </a:extLst>
              </a:tr>
              <a:tr h="290357">
                <a:tc>
                  <a:txBody>
                    <a:bodyPr/>
                    <a:lstStyle/>
                    <a:p>
                      <a:pPr>
                        <a:defRPr/>
                      </a:pPr>
                      <a:r>
                        <a:rPr lang="en-US" sz="1400" b="1">
                          <a:latin typeface="+mj-lt"/>
                        </a:rPr>
                        <a:t>3</a:t>
                      </a:r>
                      <a:endParaRPr lang="el-GR" sz="1400" b="1">
                        <a:latin typeface="+mj-lt"/>
                      </a:endParaRPr>
                    </a:p>
                  </a:txBody>
                  <a:tcPr marL="36000" marT="0"/>
                </a:tc>
                <a:tc>
                  <a:txBody>
                    <a:bodyPr/>
                    <a:lstStyle/>
                    <a:p>
                      <a:pPr>
                        <a:defRPr/>
                      </a:pPr>
                      <a:r>
                        <a:rPr lang="en-US" sz="1400">
                          <a:latin typeface="+mj-lt"/>
                        </a:rPr>
                        <a:t>Cardiff University – CU</a:t>
                      </a:r>
                      <a:endParaRPr lang="el-GR" sz="1400">
                        <a:latin typeface="+mj-lt"/>
                      </a:endParaRPr>
                    </a:p>
                  </a:txBody>
                  <a:tcPr marL="36000" marT="0"/>
                </a:tc>
                <a:extLst>
                  <a:ext uri="{0D108BD9-81ED-4DB2-BD59-A6C34878D82A}">
                    <a16:rowId xmlns:a16="http://schemas.microsoft.com/office/drawing/2014/main" xmlns="" val="10003"/>
                  </a:ext>
                </a:extLst>
              </a:tr>
              <a:tr h="290357">
                <a:tc>
                  <a:txBody>
                    <a:bodyPr/>
                    <a:lstStyle/>
                    <a:p>
                      <a:pPr>
                        <a:defRPr/>
                      </a:pPr>
                      <a:r>
                        <a:rPr lang="en-US" sz="1400" b="1">
                          <a:latin typeface="+mj-lt"/>
                        </a:rPr>
                        <a:t>4</a:t>
                      </a:r>
                      <a:endParaRPr lang="el-GR" sz="1400" b="1">
                        <a:latin typeface="+mj-lt"/>
                      </a:endParaRPr>
                    </a:p>
                  </a:txBody>
                  <a:tcPr marL="36000" marT="0"/>
                </a:tc>
                <a:tc>
                  <a:txBody>
                    <a:bodyPr/>
                    <a:lstStyle/>
                    <a:p>
                      <a:pPr>
                        <a:defRPr/>
                      </a:pPr>
                      <a:r>
                        <a:rPr lang="en-US" sz="1400">
                          <a:latin typeface="+mj-lt"/>
                        </a:rPr>
                        <a:t>Aloumyl, Biomichania Alouminioy Anonimi Etairia - ALUMIL</a:t>
                      </a:r>
                      <a:endParaRPr lang="el-GR" sz="1400">
                        <a:latin typeface="+mj-lt"/>
                      </a:endParaRPr>
                    </a:p>
                  </a:txBody>
                  <a:tcPr marL="36000" marT="0"/>
                </a:tc>
                <a:extLst>
                  <a:ext uri="{0D108BD9-81ED-4DB2-BD59-A6C34878D82A}">
                    <a16:rowId xmlns:a16="http://schemas.microsoft.com/office/drawing/2014/main" xmlns="" val="10004"/>
                  </a:ext>
                </a:extLst>
              </a:tr>
              <a:tr h="295202">
                <a:tc>
                  <a:txBody>
                    <a:bodyPr/>
                    <a:lstStyle/>
                    <a:p>
                      <a:pPr>
                        <a:defRPr/>
                      </a:pPr>
                      <a:r>
                        <a:rPr lang="en-US" sz="1400" b="1">
                          <a:latin typeface="+mj-lt"/>
                        </a:rPr>
                        <a:t>5</a:t>
                      </a:r>
                      <a:endParaRPr lang="el-GR" sz="1400" b="1">
                        <a:latin typeface="+mj-lt"/>
                      </a:endParaRPr>
                    </a:p>
                  </a:txBody>
                  <a:tcPr marL="36000" marT="0"/>
                </a:tc>
                <a:tc>
                  <a:txBody>
                    <a:bodyPr/>
                    <a:lstStyle/>
                    <a:p>
                      <a:pPr>
                        <a:defRPr/>
                      </a:pPr>
                      <a:r>
                        <a:rPr lang="en-US" sz="1400">
                          <a:latin typeface="+mj-lt"/>
                        </a:rPr>
                        <a:t>Sistemes Avancats De Energia Solar Termica Sccl - AIGUASOL</a:t>
                      </a:r>
                      <a:endParaRPr lang="el-GR" sz="1400">
                        <a:latin typeface="+mj-lt"/>
                      </a:endParaRPr>
                    </a:p>
                  </a:txBody>
                  <a:tcPr marL="36000" marT="0"/>
                </a:tc>
                <a:extLst>
                  <a:ext uri="{0D108BD9-81ED-4DB2-BD59-A6C34878D82A}">
                    <a16:rowId xmlns:a16="http://schemas.microsoft.com/office/drawing/2014/main" xmlns="" val="10005"/>
                  </a:ext>
                </a:extLst>
              </a:tr>
              <a:tr h="290357">
                <a:tc>
                  <a:txBody>
                    <a:bodyPr/>
                    <a:lstStyle/>
                    <a:p>
                      <a:pPr>
                        <a:defRPr/>
                      </a:pPr>
                      <a:r>
                        <a:rPr lang="en-US" sz="1400" b="1">
                          <a:latin typeface="+mj-lt"/>
                        </a:rPr>
                        <a:t>6</a:t>
                      </a:r>
                      <a:endParaRPr lang="el-GR" sz="1400" b="1">
                        <a:latin typeface="+mj-lt"/>
                      </a:endParaRPr>
                    </a:p>
                  </a:txBody>
                  <a:tcPr marL="36000" marT="0"/>
                </a:tc>
                <a:tc>
                  <a:txBody>
                    <a:bodyPr/>
                    <a:lstStyle/>
                    <a:p>
                      <a:pPr>
                        <a:defRPr/>
                      </a:pPr>
                      <a:r>
                        <a:rPr lang="en-US" sz="1400">
                          <a:latin typeface="+mj-lt"/>
                        </a:rPr>
                        <a:t>Odin Solutions s.l. - ODINS</a:t>
                      </a:r>
                      <a:endParaRPr lang="el-GR" sz="1400">
                        <a:latin typeface="+mj-lt"/>
                      </a:endParaRPr>
                    </a:p>
                  </a:txBody>
                  <a:tcPr marL="36000" marT="0"/>
                </a:tc>
                <a:extLst>
                  <a:ext uri="{0D108BD9-81ED-4DB2-BD59-A6C34878D82A}">
                    <a16:rowId xmlns:a16="http://schemas.microsoft.com/office/drawing/2014/main" xmlns="" val="10006"/>
                  </a:ext>
                </a:extLst>
              </a:tr>
              <a:tr h="290357">
                <a:tc>
                  <a:txBody>
                    <a:bodyPr/>
                    <a:lstStyle/>
                    <a:p>
                      <a:pPr>
                        <a:defRPr/>
                      </a:pPr>
                      <a:r>
                        <a:rPr lang="en-US" sz="1400" b="1">
                          <a:latin typeface="+mj-lt"/>
                        </a:rPr>
                        <a:t>7</a:t>
                      </a:r>
                      <a:endParaRPr lang="el-GR" sz="1400" b="1">
                        <a:latin typeface="+mj-lt"/>
                      </a:endParaRPr>
                    </a:p>
                  </a:txBody>
                  <a:tcPr marL="36000" marT="0"/>
                </a:tc>
                <a:tc>
                  <a:txBody>
                    <a:bodyPr/>
                    <a:lstStyle/>
                    <a:p>
                      <a:pPr>
                        <a:defRPr/>
                      </a:pPr>
                      <a:r>
                        <a:rPr lang="en-US" sz="1400">
                          <a:latin typeface="+mj-lt"/>
                        </a:rPr>
                        <a:t>SIEMENS SRL - SIE</a:t>
                      </a:r>
                      <a:endParaRPr lang="el-GR" sz="1400">
                        <a:latin typeface="+mj-lt"/>
                      </a:endParaRPr>
                    </a:p>
                  </a:txBody>
                  <a:tcPr marL="36000" marT="0"/>
                </a:tc>
                <a:extLst>
                  <a:ext uri="{0D108BD9-81ED-4DB2-BD59-A6C34878D82A}">
                    <a16:rowId xmlns:a16="http://schemas.microsoft.com/office/drawing/2014/main" xmlns="" val="10007"/>
                  </a:ext>
                </a:extLst>
              </a:tr>
              <a:tr h="290357">
                <a:tc>
                  <a:txBody>
                    <a:bodyPr/>
                    <a:lstStyle/>
                    <a:p>
                      <a:pPr>
                        <a:defRPr/>
                      </a:pPr>
                      <a:r>
                        <a:rPr lang="en-US" sz="1400" b="1">
                          <a:latin typeface="+mj-lt"/>
                        </a:rPr>
                        <a:t>8</a:t>
                      </a:r>
                      <a:endParaRPr lang="el-GR" sz="1400" b="1">
                        <a:latin typeface="+mj-lt"/>
                      </a:endParaRPr>
                    </a:p>
                  </a:txBody>
                  <a:tcPr marL="36000" marT="0"/>
                </a:tc>
                <a:tc>
                  <a:txBody>
                    <a:bodyPr/>
                    <a:lstStyle/>
                    <a:p>
                      <a:pPr>
                        <a:defRPr/>
                      </a:pPr>
                      <a:r>
                        <a:rPr lang="es-ES" sz="1400">
                          <a:latin typeface="+mj-lt"/>
                        </a:rPr>
                        <a:t>Etra Investigacion Y Desarrollo Sa - ETRA</a:t>
                      </a:r>
                      <a:endParaRPr lang="el-GR" sz="1400">
                        <a:latin typeface="+mj-lt"/>
                      </a:endParaRPr>
                    </a:p>
                  </a:txBody>
                  <a:tcPr marL="36000" marT="0"/>
                </a:tc>
                <a:extLst>
                  <a:ext uri="{0D108BD9-81ED-4DB2-BD59-A6C34878D82A}">
                    <a16:rowId xmlns:a16="http://schemas.microsoft.com/office/drawing/2014/main" xmlns="" val="10008"/>
                  </a:ext>
                </a:extLst>
              </a:tr>
              <a:tr h="290357">
                <a:tc>
                  <a:txBody>
                    <a:bodyPr/>
                    <a:lstStyle/>
                    <a:p>
                      <a:pPr>
                        <a:defRPr/>
                      </a:pPr>
                      <a:r>
                        <a:rPr lang="en-US" sz="1400" b="1">
                          <a:latin typeface="+mj-lt"/>
                        </a:rPr>
                        <a:t>9</a:t>
                      </a:r>
                      <a:endParaRPr lang="el-GR" sz="1400" b="1">
                        <a:latin typeface="+mj-lt"/>
                      </a:endParaRPr>
                    </a:p>
                  </a:txBody>
                  <a:tcPr marL="36000" marT="0"/>
                </a:tc>
                <a:tc>
                  <a:txBody>
                    <a:bodyPr/>
                    <a:lstStyle/>
                    <a:p>
                      <a:pPr>
                        <a:defRPr/>
                      </a:pPr>
                      <a:r>
                        <a:rPr lang="en-US" sz="1400">
                          <a:latin typeface="+mj-lt"/>
                        </a:rPr>
                        <a:t>Energy Transitions Limited - ET</a:t>
                      </a:r>
                      <a:endParaRPr lang="el-GR" sz="1400">
                        <a:latin typeface="+mj-lt"/>
                      </a:endParaRPr>
                    </a:p>
                  </a:txBody>
                  <a:tcPr marL="36000" marT="0"/>
                </a:tc>
                <a:extLst>
                  <a:ext uri="{0D108BD9-81ED-4DB2-BD59-A6C34878D82A}">
                    <a16:rowId xmlns:a16="http://schemas.microsoft.com/office/drawing/2014/main" xmlns="" val="10009"/>
                  </a:ext>
                </a:extLst>
              </a:tr>
              <a:tr h="290357">
                <a:tc>
                  <a:txBody>
                    <a:bodyPr/>
                    <a:lstStyle/>
                    <a:p>
                      <a:pPr>
                        <a:defRPr/>
                      </a:pPr>
                      <a:r>
                        <a:rPr lang="en-US" sz="1400" b="1">
                          <a:latin typeface="+mj-lt"/>
                        </a:rPr>
                        <a:t>10</a:t>
                      </a:r>
                      <a:endParaRPr lang="el-GR" sz="1400" b="1">
                        <a:latin typeface="+mj-lt"/>
                      </a:endParaRPr>
                    </a:p>
                  </a:txBody>
                  <a:tcPr marL="36000" marT="0"/>
                </a:tc>
                <a:tc>
                  <a:txBody>
                    <a:bodyPr/>
                    <a:lstStyle/>
                    <a:p>
                      <a:pPr>
                        <a:defRPr/>
                      </a:pPr>
                      <a:r>
                        <a:rPr lang="en-US" sz="1400">
                          <a:latin typeface="+mj-lt"/>
                        </a:rPr>
                        <a:t>Eco Intelligent Growth, SL - EIG</a:t>
                      </a:r>
                      <a:endParaRPr/>
                    </a:p>
                  </a:txBody>
                  <a:tcPr marL="36000" marT="0"/>
                </a:tc>
                <a:extLst>
                  <a:ext uri="{0D108BD9-81ED-4DB2-BD59-A6C34878D82A}">
                    <a16:rowId xmlns:a16="http://schemas.microsoft.com/office/drawing/2014/main" xmlns="" val="10010"/>
                  </a:ext>
                </a:extLst>
              </a:tr>
              <a:tr h="290357">
                <a:tc>
                  <a:txBody>
                    <a:bodyPr/>
                    <a:lstStyle/>
                    <a:p>
                      <a:pPr>
                        <a:defRPr/>
                      </a:pPr>
                      <a:r>
                        <a:rPr lang="en-US" sz="1400" b="1">
                          <a:latin typeface="+mj-lt"/>
                        </a:rPr>
                        <a:t>11</a:t>
                      </a:r>
                      <a:endParaRPr lang="el-GR" sz="1400" b="1">
                        <a:latin typeface="+mj-lt"/>
                      </a:endParaRPr>
                    </a:p>
                  </a:txBody>
                  <a:tcPr marL="36000" marT="0"/>
                </a:tc>
                <a:tc>
                  <a:txBody>
                    <a:bodyPr/>
                    <a:lstStyle/>
                    <a:p>
                      <a:pPr>
                        <a:defRPr/>
                      </a:pPr>
                      <a:r>
                        <a:rPr lang="en-US" sz="1400">
                          <a:latin typeface="+mj-lt"/>
                        </a:rPr>
                        <a:t>Agencia De L'habitatge De Catalunya - AHC</a:t>
                      </a:r>
                      <a:endParaRPr lang="el-GR" sz="1400">
                        <a:latin typeface="+mj-lt"/>
                      </a:endParaRPr>
                    </a:p>
                  </a:txBody>
                  <a:tcPr marL="36000" marT="0"/>
                </a:tc>
                <a:extLst>
                  <a:ext uri="{0D108BD9-81ED-4DB2-BD59-A6C34878D82A}">
                    <a16:rowId xmlns:a16="http://schemas.microsoft.com/office/drawing/2014/main" xmlns="" val="10011"/>
                  </a:ext>
                </a:extLst>
              </a:tr>
              <a:tr h="290357">
                <a:tc>
                  <a:txBody>
                    <a:bodyPr/>
                    <a:lstStyle/>
                    <a:p>
                      <a:pPr>
                        <a:defRPr/>
                      </a:pPr>
                      <a:r>
                        <a:rPr lang="en-US" sz="1400" b="1">
                          <a:latin typeface="+mj-lt"/>
                        </a:rPr>
                        <a:t>12</a:t>
                      </a:r>
                      <a:endParaRPr lang="el-GR" sz="1400" b="1">
                        <a:latin typeface="+mj-lt"/>
                      </a:endParaRPr>
                    </a:p>
                  </a:txBody>
                  <a:tcPr marL="36000" marT="0"/>
                </a:tc>
                <a:tc>
                  <a:txBody>
                    <a:bodyPr/>
                    <a:lstStyle/>
                    <a:p>
                      <a:pPr>
                        <a:defRPr/>
                      </a:pPr>
                      <a:r>
                        <a:rPr lang="en-US" sz="1400">
                          <a:latin typeface="+mj-lt"/>
                        </a:rPr>
                        <a:t>Perifieria Dytikhs Makedonias - RWM</a:t>
                      </a:r>
                      <a:endParaRPr lang="el-GR" sz="1400">
                        <a:latin typeface="+mj-lt"/>
                      </a:endParaRPr>
                    </a:p>
                  </a:txBody>
                  <a:tcPr marL="36000" marT="0"/>
                </a:tc>
                <a:extLst>
                  <a:ext uri="{0D108BD9-81ED-4DB2-BD59-A6C34878D82A}">
                    <a16:rowId xmlns:a16="http://schemas.microsoft.com/office/drawing/2014/main" xmlns="" val="10012"/>
                  </a:ext>
                </a:extLst>
              </a:tr>
              <a:tr h="457239">
                <a:tc>
                  <a:txBody>
                    <a:bodyPr/>
                    <a:lstStyle/>
                    <a:p>
                      <a:pPr>
                        <a:defRPr/>
                      </a:pPr>
                      <a:r>
                        <a:rPr lang="en-US" sz="1400" b="1">
                          <a:latin typeface="+mj-lt"/>
                        </a:rPr>
                        <a:t>13</a:t>
                      </a:r>
                      <a:endParaRPr lang="el-GR" sz="1400" b="1">
                        <a:latin typeface="+mj-lt"/>
                      </a:endParaRPr>
                    </a:p>
                  </a:txBody>
                  <a:tcPr marL="36000" marT="0"/>
                </a:tc>
                <a:tc>
                  <a:txBody>
                    <a:bodyPr/>
                    <a:lstStyle/>
                    <a:p>
                      <a:pPr>
                        <a:defRPr/>
                      </a:pPr>
                      <a:r>
                        <a:rPr lang="en-US" sz="1400">
                          <a:latin typeface="+mj-lt"/>
                        </a:rPr>
                        <a:t>County Council Of The City And County Of Cardiff - CCC</a:t>
                      </a:r>
                      <a:endParaRPr lang="el-GR" sz="1400">
                        <a:latin typeface="+mj-lt"/>
                      </a:endParaRPr>
                    </a:p>
                  </a:txBody>
                  <a:tcPr marL="36000" marT="0"/>
                </a:tc>
                <a:extLst>
                  <a:ext uri="{0D108BD9-81ED-4DB2-BD59-A6C34878D82A}">
                    <a16:rowId xmlns:a16="http://schemas.microsoft.com/office/drawing/2014/main" xmlns="" val="10013"/>
                  </a:ext>
                </a:extLst>
              </a:tr>
            </a:tbl>
          </a:graphicData>
        </a:graphic>
      </p:graphicFrame>
      <p:sp>
        <p:nvSpPr>
          <p:cNvPr id="8" name="TextBox 1"/>
          <p:cNvSpPr>
            <a:spLocks noAdjustHandles="1"/>
          </p:cNvSpPr>
          <p:nvPr userDrawn="1"/>
        </p:nvSpPr>
        <p:spPr bwMode="auto">
          <a:xfrm>
            <a:off x="623391" y="1556790"/>
            <a:ext cx="5356780" cy="3939540"/>
          </a:xfrm>
          <a:prstGeom prst="rect">
            <a:avLst/>
          </a:prstGeom>
          <a:noFill/>
        </p:spPr>
        <p:txBody>
          <a:bodyPr wrap="square" rtlCol="0">
            <a:spAutoFit/>
          </a:bodyPr>
          <a:lstStyle/>
          <a:p>
            <a:pPr marL="0" marR="0" lvl="0" indent="0" algn="l" defTabSz="914400">
              <a:lnSpc>
                <a:spcPct val="100000"/>
              </a:lnSpc>
              <a:spcBef>
                <a:spcPts val="0"/>
              </a:spcBef>
              <a:spcAft>
                <a:spcPts val="1400"/>
              </a:spcAft>
              <a:buClrTx/>
              <a:buSzTx/>
              <a:buFont typeface="Calibri"/>
              <a:buNone/>
              <a:defRPr/>
            </a:pPr>
            <a:r>
              <a:rPr lang="en-US" sz="1800" b="1" i="0" u="none" strike="noStrike" cap="none" spc="0">
                <a:ln>
                  <a:noFill/>
                </a:ln>
                <a:solidFill>
                  <a:prstClr val="black"/>
                </a:solidFill>
                <a:latin typeface="Arial"/>
              </a:rPr>
              <a:t>Cordis Europa URL: </a:t>
            </a:r>
            <a:r>
              <a:rPr lang="en-US" sz="1800" b="0" i="0" u="sng" strike="noStrike" cap="none" spc="0">
                <a:ln>
                  <a:noFill/>
                </a:ln>
                <a:solidFill>
                  <a:prstClr val="black"/>
                </a:solidFill>
                <a:latin typeface="Arial"/>
                <a:hlinkClick r:id="" action="ppaction://noaction"/>
              </a:rPr>
              <a:t>http://cordis.europa.eu/project/rcn/211287_en.html</a:t>
            </a:r>
            <a:endParaRPr lang="en-US" sz="1800" b="0" i="0" u="none" strike="noStrike" cap="none" spc="0">
              <a:ln>
                <a:noFill/>
              </a:ln>
              <a:solidFill>
                <a:prstClr val="black"/>
              </a:solidFill>
              <a:latin typeface="Arial"/>
            </a:endParaRPr>
          </a:p>
          <a:p>
            <a:pPr marL="0" marR="0" lvl="0" indent="0" algn="l" defTabSz="914400">
              <a:lnSpc>
                <a:spcPct val="100000"/>
              </a:lnSpc>
              <a:spcBef>
                <a:spcPts val="0"/>
              </a:spcBef>
              <a:spcAft>
                <a:spcPts val="1400"/>
              </a:spcAft>
              <a:buClrTx/>
              <a:buSzTx/>
              <a:buFont typeface="Calibri"/>
              <a:buNone/>
              <a:defRPr/>
            </a:pPr>
            <a:r>
              <a:rPr lang="en-US" sz="1800" b="1" i="0" u="none" strike="noStrike" cap="none" spc="0">
                <a:ln>
                  <a:noFill/>
                </a:ln>
                <a:solidFill>
                  <a:prstClr val="black"/>
                </a:solidFill>
                <a:latin typeface="Arial"/>
              </a:rPr>
              <a:t>Project Website: </a:t>
            </a:r>
            <a:r>
              <a:rPr lang="en-US" sz="1800" b="0" i="0" u="sng" strike="noStrike" cap="none" spc="0">
                <a:ln>
                  <a:noFill/>
                </a:ln>
                <a:solidFill>
                  <a:prstClr val="black"/>
                </a:solidFill>
                <a:latin typeface="Arial"/>
                <a:hlinkClick r:id="" action="ppaction://noaction"/>
              </a:rPr>
              <a:t>www.plug-n-harvest.eu</a:t>
            </a:r>
            <a:endParaRPr lang="en-US" sz="1800" b="0" i="0" u="none" strike="noStrike" cap="none" spc="0">
              <a:ln>
                <a:noFill/>
              </a:ln>
              <a:solidFill>
                <a:prstClr val="black"/>
              </a:solidFill>
              <a:latin typeface="Arial"/>
            </a:endParaRPr>
          </a:p>
          <a:p>
            <a:pPr marL="0" marR="0" lvl="0" indent="0" algn="l" defTabSz="914400">
              <a:lnSpc>
                <a:spcPct val="100000"/>
              </a:lnSpc>
              <a:spcBef>
                <a:spcPts val="0"/>
              </a:spcBef>
              <a:spcAft>
                <a:spcPts val="1400"/>
              </a:spcAft>
              <a:buClrTx/>
              <a:buSzTx/>
              <a:buFont typeface="Calibri"/>
              <a:buNone/>
              <a:defRPr/>
            </a:pPr>
            <a:r>
              <a:rPr lang="en-US" sz="1800" b="1" i="0" u="none" strike="noStrike" cap="none" spc="0">
                <a:ln>
                  <a:noFill/>
                </a:ln>
                <a:solidFill>
                  <a:prstClr val="black"/>
                </a:solidFill>
                <a:latin typeface="Arial"/>
              </a:rPr>
              <a:t>Project Acronym : </a:t>
            </a:r>
            <a:r>
              <a:rPr lang="en-US" sz="1800" b="0" i="0" u="none" strike="noStrike" cap="none" spc="0">
                <a:ln>
                  <a:noFill/>
                </a:ln>
                <a:solidFill>
                  <a:prstClr val="black"/>
                </a:solidFill>
                <a:latin typeface="Arial"/>
              </a:rPr>
              <a:t>PLUG-N-HARVEST</a:t>
            </a:r>
            <a:endParaRPr lang="en-US" sz="2400" b="0" i="0" u="none" strike="noStrike" cap="none" spc="0">
              <a:ln>
                <a:noFill/>
              </a:ln>
              <a:solidFill>
                <a:prstClr val="black">
                  <a:lumMod val="75000"/>
                  <a:lumOff val="25000"/>
                </a:prstClr>
              </a:solidFill>
              <a:latin typeface="Arial"/>
            </a:endParaRPr>
          </a:p>
          <a:p>
            <a:pPr marL="0" marR="0" lvl="0" indent="0" algn="l" defTabSz="914400">
              <a:lnSpc>
                <a:spcPct val="100000"/>
              </a:lnSpc>
              <a:spcBef>
                <a:spcPts val="0"/>
              </a:spcBef>
              <a:spcAft>
                <a:spcPts val="1400"/>
              </a:spcAft>
              <a:buClrTx/>
              <a:buSzTx/>
              <a:buFont typeface="Calibri"/>
              <a:buNone/>
              <a:defRPr/>
            </a:pPr>
            <a:r>
              <a:rPr lang="en-US" sz="1800" b="1" i="0" u="none" strike="noStrike" cap="none" spc="0">
                <a:ln>
                  <a:noFill/>
                </a:ln>
                <a:solidFill>
                  <a:prstClr val="black"/>
                </a:solidFill>
                <a:latin typeface="Arial"/>
              </a:rPr>
              <a:t>Project ID: </a:t>
            </a:r>
            <a:r>
              <a:rPr lang="en-US" sz="1800" b="0" i="0" u="none" strike="noStrike" cap="none" spc="0">
                <a:ln>
                  <a:noFill/>
                </a:ln>
                <a:solidFill>
                  <a:prstClr val="black"/>
                </a:solidFill>
                <a:latin typeface="Arial"/>
              </a:rPr>
              <a:t>768735</a:t>
            </a:r>
            <a:endParaRPr lang="en-US" sz="2400" b="0" i="0" u="none" strike="noStrike" cap="none" spc="0">
              <a:ln>
                <a:noFill/>
              </a:ln>
              <a:solidFill>
                <a:prstClr val="black">
                  <a:lumMod val="75000"/>
                  <a:lumOff val="25000"/>
                </a:prstClr>
              </a:solidFill>
              <a:latin typeface="Arial"/>
            </a:endParaRPr>
          </a:p>
          <a:p>
            <a:pPr marL="0" marR="0" lvl="0" indent="0" algn="l" defTabSz="914400">
              <a:lnSpc>
                <a:spcPct val="100000"/>
              </a:lnSpc>
              <a:spcBef>
                <a:spcPts val="0"/>
              </a:spcBef>
              <a:spcAft>
                <a:spcPts val="1400"/>
              </a:spcAft>
              <a:buClrTx/>
              <a:buSzTx/>
              <a:buFont typeface="Calibri"/>
              <a:buNone/>
              <a:defRPr/>
            </a:pPr>
            <a:r>
              <a:rPr lang="en-US" sz="1800" b="1" i="0" u="none" strike="noStrike" cap="none" spc="0">
                <a:ln>
                  <a:noFill/>
                </a:ln>
                <a:solidFill>
                  <a:prstClr val="black"/>
                </a:solidFill>
                <a:latin typeface="Arial"/>
              </a:rPr>
              <a:t>Funded under: </a:t>
            </a:r>
            <a:r>
              <a:rPr lang="en-US" sz="1800" b="0" i="0" u="none" strike="noStrike" cap="none" spc="0">
                <a:ln>
                  <a:noFill/>
                </a:ln>
                <a:solidFill>
                  <a:prstClr val="black"/>
                </a:solidFill>
                <a:latin typeface="Arial"/>
              </a:rPr>
              <a:t>H2020-EU.2.1.5.2. - Technologies enabling energy-efficient systems and energy-efficient buildings with a low environmental impact</a:t>
            </a:r>
            <a:endParaRPr lang="en-US" sz="2400" b="0" i="0" u="none" strike="noStrike" cap="none" spc="0">
              <a:ln>
                <a:noFill/>
              </a:ln>
              <a:solidFill>
                <a:prstClr val="black">
                  <a:lumMod val="75000"/>
                  <a:lumOff val="25000"/>
                </a:prstClr>
              </a:solidFill>
              <a:latin typeface="Arial"/>
            </a:endParaRPr>
          </a:p>
          <a:p>
            <a:pPr marL="0" marR="0" lvl="0" indent="0" algn="l" defTabSz="914400">
              <a:lnSpc>
                <a:spcPct val="100000"/>
              </a:lnSpc>
              <a:spcBef>
                <a:spcPts val="0"/>
              </a:spcBef>
              <a:spcAft>
                <a:spcPts val="1400"/>
              </a:spcAft>
              <a:buClrTx/>
              <a:buSzTx/>
              <a:buFont typeface="Calibri"/>
              <a:buNone/>
              <a:defRPr/>
            </a:pPr>
            <a:r>
              <a:rPr lang="en-US" sz="1800" b="1" i="0" u="none" strike="noStrike" cap="none" spc="0">
                <a:ln>
                  <a:noFill/>
                </a:ln>
                <a:solidFill>
                  <a:prstClr val="black"/>
                </a:solidFill>
                <a:latin typeface="Arial"/>
              </a:rPr>
              <a:t>Project Start Date: </a:t>
            </a:r>
            <a:r>
              <a:rPr lang="en-US" sz="1800" b="0" i="0" u="none" strike="noStrike" cap="none" spc="0">
                <a:ln>
                  <a:noFill/>
                </a:ln>
                <a:solidFill>
                  <a:prstClr val="black"/>
                </a:solidFill>
                <a:latin typeface="Arial"/>
              </a:rPr>
              <a:t>1</a:t>
            </a:r>
            <a:r>
              <a:rPr lang="en-US" sz="1800" b="0" i="0" u="none" strike="noStrike" cap="none" spc="0" baseline="30000">
                <a:ln>
                  <a:noFill/>
                </a:ln>
                <a:solidFill>
                  <a:prstClr val="black"/>
                </a:solidFill>
                <a:latin typeface="Arial"/>
              </a:rPr>
              <a:t>st</a:t>
            </a:r>
            <a:r>
              <a:rPr lang="en-US" sz="1800" b="0" i="0" u="none" strike="noStrike" cap="none" spc="0">
                <a:ln>
                  <a:noFill/>
                </a:ln>
                <a:solidFill>
                  <a:prstClr val="black"/>
                </a:solidFill>
                <a:latin typeface="Arial"/>
              </a:rPr>
              <a:t> of September 2017</a:t>
            </a:r>
            <a:endParaRPr lang="en-US" sz="2400" b="0" i="0" u="none" strike="noStrike" cap="none" spc="0">
              <a:ln>
                <a:noFill/>
              </a:ln>
              <a:solidFill>
                <a:prstClr val="black">
                  <a:lumMod val="75000"/>
                  <a:lumOff val="25000"/>
                </a:prstClr>
              </a:solidFill>
              <a:latin typeface="Arial"/>
            </a:endParaRPr>
          </a:p>
          <a:p>
            <a:pPr marL="0" marR="0" lvl="0" indent="0" algn="l" defTabSz="914400">
              <a:lnSpc>
                <a:spcPct val="100000"/>
              </a:lnSpc>
              <a:spcBef>
                <a:spcPts val="0"/>
              </a:spcBef>
              <a:spcAft>
                <a:spcPts val="1400"/>
              </a:spcAft>
              <a:buClrTx/>
              <a:buSzTx/>
              <a:buFont typeface="Calibri"/>
              <a:buNone/>
              <a:defRPr/>
            </a:pPr>
            <a:r>
              <a:rPr lang="en-US" sz="1800" b="1" i="0" u="none" strike="noStrike" cap="none" spc="0">
                <a:ln>
                  <a:noFill/>
                </a:ln>
                <a:solidFill>
                  <a:prstClr val="black"/>
                </a:solidFill>
                <a:latin typeface="Arial"/>
              </a:rPr>
              <a:t>Duration: </a:t>
            </a:r>
            <a:r>
              <a:rPr lang="en-US" sz="1800" b="0" i="0" u="none" strike="noStrike" cap="none" spc="0">
                <a:ln>
                  <a:noFill/>
                </a:ln>
                <a:solidFill>
                  <a:prstClr val="black"/>
                </a:solidFill>
                <a:latin typeface="Arial"/>
              </a:rPr>
              <a:t>51 months</a:t>
            </a:r>
            <a:endParaRPr lang="en-US" sz="2400" b="0" i="0" u="none" strike="noStrike" cap="none" spc="0">
              <a:ln>
                <a:noFill/>
              </a:ln>
              <a:solidFill>
                <a:prstClr val="black">
                  <a:lumMod val="75000"/>
                  <a:lumOff val="25000"/>
                </a:prstClr>
              </a:solidFill>
              <a:latin typeface="Arial"/>
            </a:endParaRPr>
          </a:p>
        </p:txBody>
      </p:sp>
      <p:sp>
        <p:nvSpPr>
          <p:cNvPr id="9" name="TextBox 2"/>
          <p:cNvSpPr>
            <a:spLocks noAdjustHandles="1"/>
          </p:cNvSpPr>
          <p:nvPr userDrawn="1"/>
        </p:nvSpPr>
        <p:spPr bwMode="auto">
          <a:xfrm>
            <a:off x="703927" y="412937"/>
            <a:ext cx="11117420" cy="662125"/>
          </a:xfrm>
          <a:prstGeom prst="rect">
            <a:avLst/>
          </a:prstGeom>
          <a:noFill/>
        </p:spPr>
        <p:txBody>
          <a:bodyPr wrap="square" rtlCol="0">
            <a:spAutoFit/>
          </a:bodyPr>
          <a:lstStyle/>
          <a:p>
            <a:pPr>
              <a:defRPr/>
            </a:pPr>
            <a:r>
              <a:rPr lang="de-DE" sz="3600" b="0" i="0" u="none" strike="noStrike" cap="none" spc="-50">
                <a:ln>
                  <a:noFill/>
                </a:ln>
                <a:solidFill>
                  <a:prstClr val="black">
                    <a:lumMod val="75000"/>
                    <a:lumOff val="25000"/>
                  </a:prstClr>
                </a:solidFill>
                <a:latin typeface="Arial"/>
              </a:rPr>
              <a:t>Plug-N-Harvest: </a:t>
            </a:r>
            <a:r>
              <a:rPr lang="de-DE" sz="3600" b="0" i="0" u="none" strike="noStrike" cap="none" spc="-50">
                <a:ln>
                  <a:noFill/>
                </a:ln>
                <a:solidFill>
                  <a:srgbClr val="1886D4"/>
                </a:solidFill>
                <a:latin typeface="Arial"/>
              </a:rPr>
              <a:t>Project Information</a:t>
            </a:r>
            <a:endParaRPr lang="el-GR">
              <a:solidFill>
                <a:srgbClr val="1886D4"/>
              </a:solidFill>
            </a:endParaRPr>
          </a:p>
        </p:txBody>
      </p:sp>
    </p:spTree>
    <p:extLst>
      <p:ext uri="{BB962C8B-B14F-4D97-AF65-F5344CB8AC3E}">
        <p14:creationId xmlns:p14="http://schemas.microsoft.com/office/powerpoint/2010/main" val="2897302317"/>
      </p:ext>
    </p:extLst>
  </p:cSld>
  <p:clrMapOvr>
    <a:masterClrMapping/>
  </p:clrMapOvr>
  <p:hf/>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Slide: Outline">
    <p:spTree>
      <p:nvGrpSpPr>
        <p:cNvPr id="1" name=""/>
        <p:cNvGrpSpPr/>
        <p:nvPr/>
      </p:nvGrpSpPr>
      <p:grpSpPr bwMode="auto">
        <a:xfrm>
          <a:off x="0" y="0"/>
          <a:ext cx="0" cy="0"/>
          <a:chOff x="0" y="0"/>
          <a:chExt cx="0" cy="0"/>
        </a:xfrm>
      </p:grpSpPr>
      <p:sp>
        <p:nvSpPr>
          <p:cNvPr id="4" name="Content Placeholder 2"/>
          <p:cNvSpPr>
            <a:spLocks noGrp="1"/>
          </p:cNvSpPr>
          <p:nvPr>
            <p:ph idx="1" hasCustomPrompt="1"/>
          </p:nvPr>
        </p:nvSpPr>
        <p:spPr bwMode="auto">
          <a:xfrm>
            <a:off x="695400" y="1556792"/>
            <a:ext cx="10801200" cy="431230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5" name="Θέση ημερομηνίας 1"/>
          <p:cNvSpPr>
            <a:spLocks noGrp="1"/>
          </p:cNvSpPr>
          <p:nvPr>
            <p:ph type="dt" sz="half" idx="10"/>
          </p:nvPr>
        </p:nvSpPr>
        <p:spPr bwMode="auto"/>
        <p:txBody>
          <a:bodyPr/>
          <a:lstStyle/>
          <a:p>
            <a:pPr>
              <a:defRPr/>
            </a:pPr>
            <a:fld id="{7FC9F940-3752-4988-A080-ACBD9960BA4B}" type="datetime1">
              <a:t>11/26/2018</a:t>
            </a:fld>
            <a:endParaRPr lang="en-US"/>
          </a:p>
        </p:txBody>
      </p:sp>
      <p:sp>
        <p:nvSpPr>
          <p:cNvPr id="6" name="Θέση υποσέλιδου 6"/>
          <p:cNvSpPr>
            <a:spLocks noGrp="1"/>
          </p:cNvSpPr>
          <p:nvPr>
            <p:ph type="ftr" sz="quarter" idx="11"/>
          </p:nvPr>
        </p:nvSpPr>
        <p:spPr bwMode="auto"/>
        <p:txBody>
          <a:bodyPr/>
          <a:lstStyle/>
          <a:p>
            <a:pPr>
              <a:defRPr/>
            </a:pPr>
            <a:r>
              <a:rPr lang="en-US"/>
              <a:t>PLUG-N-HARVEST</a:t>
            </a:r>
            <a:br>
              <a:rPr lang="en-US"/>
            </a:br>
            <a:r>
              <a:rPr lang="en-US"/>
              <a:t>ID: 768735 - H2020-EU.2.1.5.2.</a:t>
            </a:r>
            <a:endParaRPr/>
          </a:p>
        </p:txBody>
      </p:sp>
      <p:sp>
        <p:nvSpPr>
          <p:cNvPr id="7" name="Θέση αριθμού διαφάνειας 7"/>
          <p:cNvSpPr>
            <a:spLocks noGrp="1"/>
          </p:cNvSpPr>
          <p:nvPr>
            <p:ph type="sldNum" sz="quarter" idx="12"/>
          </p:nvPr>
        </p:nvSpPr>
        <p:spPr bwMode="auto"/>
        <p:txBody>
          <a:bodyPr/>
          <a:lstStyle/>
          <a:p>
            <a:pPr>
              <a:defRPr/>
            </a:pPr>
            <a:fld id="{76F34D8A-136C-4FA7-8325-F06DF2D5CB3D}" type="slidenum">
              <a:t>‹#›</a:t>
            </a:fld>
            <a:endParaRPr lang="en-US"/>
          </a:p>
        </p:txBody>
      </p:sp>
      <p:sp>
        <p:nvSpPr>
          <p:cNvPr id="8" name="TextBox 9"/>
          <p:cNvSpPr>
            <a:spLocks noAdjustHandles="1"/>
          </p:cNvSpPr>
          <p:nvPr userDrawn="1"/>
        </p:nvSpPr>
        <p:spPr bwMode="auto">
          <a:xfrm>
            <a:off x="703927" y="412937"/>
            <a:ext cx="11117420" cy="662125"/>
          </a:xfrm>
          <a:prstGeom prst="rect">
            <a:avLst/>
          </a:prstGeom>
          <a:noFill/>
        </p:spPr>
        <p:txBody>
          <a:bodyPr wrap="square" rtlCol="0">
            <a:spAutoFit/>
          </a:bodyPr>
          <a:lstStyle/>
          <a:p>
            <a:pPr>
              <a:defRPr/>
            </a:pPr>
            <a:r>
              <a:rPr lang="de-DE" sz="3600" b="0" i="0" u="none" strike="noStrike" cap="none" spc="-50">
                <a:ln>
                  <a:noFill/>
                </a:ln>
                <a:solidFill>
                  <a:prstClr val="black">
                    <a:lumMod val="75000"/>
                    <a:lumOff val="25000"/>
                  </a:prstClr>
                </a:solidFill>
                <a:latin typeface="Arial"/>
              </a:rPr>
              <a:t>Plug-N-Harvest: </a:t>
            </a:r>
            <a:r>
              <a:rPr lang="de-DE" sz="3600" b="0" i="0" u="none" strike="noStrike" cap="none" spc="-50">
                <a:ln>
                  <a:noFill/>
                </a:ln>
                <a:solidFill>
                  <a:srgbClr val="1886D4"/>
                </a:solidFill>
                <a:latin typeface="Arial"/>
              </a:rPr>
              <a:t>Presentation Outline</a:t>
            </a:r>
            <a:endParaRPr lang="el-GR">
              <a:solidFill>
                <a:srgbClr val="1886D4"/>
              </a:solidFill>
            </a:endParaRPr>
          </a:p>
        </p:txBody>
      </p:sp>
    </p:spTree>
    <p:extLst>
      <p:ext uri="{BB962C8B-B14F-4D97-AF65-F5344CB8AC3E}">
        <p14:creationId xmlns:p14="http://schemas.microsoft.com/office/powerpoint/2010/main" val="2716296468"/>
      </p:ext>
    </p:extLst>
  </p:cSld>
  <p:clrMapOvr>
    <a:masterClrMapping/>
  </p:clrMapOvr>
  <p:hf/>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Σύγκριση">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097280" y="286603"/>
            <a:ext cx="10058400" cy="1450757"/>
          </a:xfrm>
        </p:spPr>
        <p:txBody>
          <a:bodyPr/>
          <a:lstStyle>
            <a:lvl1pPr>
              <a:defRPr/>
            </a:lvl1pPr>
          </a:lstStyle>
          <a:p>
            <a:r>
              <a:rPr lang="en-US" dirty="0"/>
              <a:t>MAIN TITLE</a:t>
            </a:r>
          </a:p>
        </p:txBody>
      </p:sp>
      <p:sp>
        <p:nvSpPr>
          <p:cNvPr id="4" name="Content Placeholder 3"/>
          <p:cNvSpPr>
            <a:spLocks noGrp="1"/>
          </p:cNvSpPr>
          <p:nvPr>
            <p:ph sz="half" idx="2" hasCustomPrompt="1"/>
          </p:nvPr>
        </p:nvSpPr>
        <p:spPr>
          <a:xfrm>
            <a:off x="1097280" y="1880955"/>
            <a:ext cx="4937760" cy="4079579"/>
          </a:xfrm>
        </p:spPr>
        <p:txBody>
          <a:bodyPr/>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6" name="Content Placeholder 5"/>
          <p:cNvSpPr>
            <a:spLocks noGrp="1"/>
          </p:cNvSpPr>
          <p:nvPr>
            <p:ph sz="quarter" idx="4" hasCustomPrompt="1"/>
          </p:nvPr>
        </p:nvSpPr>
        <p:spPr>
          <a:xfrm>
            <a:off x="6217920" y="1880955"/>
            <a:ext cx="4937760" cy="4079579"/>
          </a:xfrm>
        </p:spPr>
        <p:txBody>
          <a:bodyPr/>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7" name="Date Placeholder 6"/>
          <p:cNvSpPr>
            <a:spLocks noGrp="1"/>
          </p:cNvSpPr>
          <p:nvPr>
            <p:ph type="dt" sz="half" idx="10"/>
          </p:nvPr>
        </p:nvSpPr>
        <p:spPr/>
        <p:txBody>
          <a:bodyPr/>
          <a:lstStyle/>
          <a:p>
            <a:fld id="{26C3DC05-FFF6-4D9D-9DB5-7D1A9A8DDC4A}" type="datetime1">
              <a:rPr lang="en-US" smtClean="0"/>
              <a:t>11/26/2018</a:t>
            </a:fld>
            <a:endParaRPr lang="en-US"/>
          </a:p>
        </p:txBody>
      </p:sp>
      <p:sp>
        <p:nvSpPr>
          <p:cNvPr id="8" name="Footer Placeholder 7"/>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9" name="Slide Number Placeholder 8"/>
          <p:cNvSpPr>
            <a:spLocks noGrp="1"/>
          </p:cNvSpPr>
          <p:nvPr>
            <p:ph type="sldNum" sz="quarter" idx="12"/>
          </p:nvPr>
        </p:nvSpPr>
        <p:spPr/>
        <p:txBody>
          <a:bodyPr/>
          <a:lstStyle/>
          <a:p>
            <a:fld id="{76F34D8A-136C-4FA7-8325-F06DF2D5CB3D}" type="slidenum">
              <a:rPr lang="en-US" smtClean="0"/>
              <a:t>‹#›</a:t>
            </a:fld>
            <a:endParaRPr lang="en-US"/>
          </a:p>
        </p:txBody>
      </p:sp>
    </p:spTree>
    <p:extLst>
      <p:ext uri="{BB962C8B-B14F-4D97-AF65-F5344CB8AC3E}">
        <p14:creationId xmlns:p14="http://schemas.microsoft.com/office/powerpoint/2010/main" val="33597862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Slide: Common Text">
    <p:spTree>
      <p:nvGrpSpPr>
        <p:cNvPr id="1" name=""/>
        <p:cNvGrpSpPr/>
        <p:nvPr/>
      </p:nvGrpSpPr>
      <p:grpSpPr bwMode="auto">
        <a:xfrm>
          <a:off x="0" y="0"/>
          <a:ext cx="0" cy="0"/>
          <a:chOff x="0" y="0"/>
          <a:chExt cx="0" cy="0"/>
        </a:xfrm>
      </p:grpSpPr>
      <p:sp>
        <p:nvSpPr>
          <p:cNvPr id="4" name="Content Placeholder 2"/>
          <p:cNvSpPr>
            <a:spLocks noGrp="1"/>
          </p:cNvSpPr>
          <p:nvPr>
            <p:ph idx="1" hasCustomPrompt="1"/>
          </p:nvPr>
        </p:nvSpPr>
        <p:spPr bwMode="auto">
          <a:xfrm>
            <a:off x="695400" y="1556792"/>
            <a:ext cx="10801200" cy="431230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5" name="Θέση ημερομηνίας 1"/>
          <p:cNvSpPr>
            <a:spLocks noGrp="1"/>
          </p:cNvSpPr>
          <p:nvPr>
            <p:ph type="dt" sz="half" idx="10"/>
          </p:nvPr>
        </p:nvSpPr>
        <p:spPr bwMode="auto"/>
        <p:txBody>
          <a:bodyPr/>
          <a:lstStyle/>
          <a:p>
            <a:pPr>
              <a:defRPr/>
            </a:pPr>
            <a:fld id="{7FC9F940-3752-4988-A080-ACBD9960BA4B}" type="datetime1">
              <a:t>11/26/2018</a:t>
            </a:fld>
            <a:endParaRPr lang="en-US"/>
          </a:p>
        </p:txBody>
      </p:sp>
      <p:sp>
        <p:nvSpPr>
          <p:cNvPr id="6" name="Θέση υποσέλιδου 6"/>
          <p:cNvSpPr>
            <a:spLocks noGrp="1"/>
          </p:cNvSpPr>
          <p:nvPr>
            <p:ph type="ftr" sz="quarter" idx="11"/>
          </p:nvPr>
        </p:nvSpPr>
        <p:spPr bwMode="auto"/>
        <p:txBody>
          <a:bodyPr/>
          <a:lstStyle/>
          <a:p>
            <a:pPr>
              <a:defRPr/>
            </a:pPr>
            <a:r>
              <a:rPr lang="en-US"/>
              <a:t>PLUG-N-HARVEST</a:t>
            </a:r>
            <a:br>
              <a:rPr lang="en-US"/>
            </a:br>
            <a:r>
              <a:rPr lang="en-US"/>
              <a:t>ID: 768735 - H2020-EU.2.1.5.2.</a:t>
            </a:r>
            <a:endParaRPr/>
          </a:p>
        </p:txBody>
      </p:sp>
      <p:sp>
        <p:nvSpPr>
          <p:cNvPr id="7" name="Θέση αριθμού διαφάνειας 7"/>
          <p:cNvSpPr>
            <a:spLocks noGrp="1"/>
          </p:cNvSpPr>
          <p:nvPr>
            <p:ph type="sldNum" sz="quarter" idx="12"/>
          </p:nvPr>
        </p:nvSpPr>
        <p:spPr bwMode="auto"/>
        <p:txBody>
          <a:bodyPr/>
          <a:lstStyle/>
          <a:p>
            <a:pPr>
              <a:defRPr/>
            </a:pPr>
            <a:fld id="{76F34D8A-136C-4FA7-8325-F06DF2D5CB3D}" type="slidenum">
              <a:t>‹#›</a:t>
            </a:fld>
            <a:endParaRPr lang="en-US"/>
          </a:p>
        </p:txBody>
      </p:sp>
      <p:sp>
        <p:nvSpPr>
          <p:cNvPr id="8" name="Title Placeholder 1"/>
          <p:cNvSpPr>
            <a:spLocks noGrp="1"/>
          </p:cNvSpPr>
          <p:nvPr>
            <p:ph type="title"/>
          </p:nvPr>
        </p:nvSpPr>
        <p:spPr bwMode="auto">
          <a:xfrm>
            <a:off x="695400" y="286603"/>
            <a:ext cx="10801200" cy="982157"/>
          </a:xfrm>
          <a:prstGeom prst="rect">
            <a:avLst/>
          </a:prstGeom>
        </p:spPr>
        <p:txBody>
          <a:bodyPr vert="horz" lIns="91440" tIns="45720" rIns="91440" bIns="45720" rtlCol="0" anchor="ctr" anchorCtr="0">
            <a:normAutofit/>
          </a:bodyPr>
          <a:lstStyle/>
          <a:p>
            <a:pPr>
              <a:defRPr/>
            </a:pPr>
            <a:r>
              <a:rPr lang="en-US"/>
              <a:t>MAIN TITLE</a:t>
            </a:r>
            <a:endParaRPr/>
          </a:p>
        </p:txBody>
      </p:sp>
    </p:spTree>
    <p:extLst>
      <p:ext uri="{BB962C8B-B14F-4D97-AF65-F5344CB8AC3E}">
        <p14:creationId xmlns:p14="http://schemas.microsoft.com/office/powerpoint/2010/main" val="3906922150"/>
      </p:ext>
    </p:extLst>
  </p:cSld>
  <p:clrMapOvr>
    <a:masterClrMapping/>
  </p:clrMapOvr>
  <p:hf/>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Slide: Side by Side Text">
    <p:spTree>
      <p:nvGrpSpPr>
        <p:cNvPr id="1" name=""/>
        <p:cNvGrpSpPr/>
        <p:nvPr/>
      </p:nvGrpSpPr>
      <p:grpSpPr bwMode="auto">
        <a:xfrm>
          <a:off x="0" y="0"/>
          <a:ext cx="0" cy="0"/>
          <a:chOff x="0" y="0"/>
          <a:chExt cx="0" cy="0"/>
        </a:xfrm>
      </p:grpSpPr>
      <p:sp>
        <p:nvSpPr>
          <p:cNvPr id="4" name="Date Placeholder 4"/>
          <p:cNvSpPr>
            <a:spLocks noGrp="1"/>
          </p:cNvSpPr>
          <p:nvPr>
            <p:ph type="dt" sz="half" idx="10"/>
          </p:nvPr>
        </p:nvSpPr>
        <p:spPr bwMode="auto"/>
        <p:txBody>
          <a:bodyPr/>
          <a:lstStyle/>
          <a:p>
            <a:pPr>
              <a:defRPr/>
            </a:pPr>
            <a:fld id="{312FB9F1-94BF-45D3-AE33-6ABCB2F20E7B}" type="datetime1">
              <a:t>11/26/2018</a:t>
            </a:fld>
            <a:endParaRPr lang="en-US"/>
          </a:p>
        </p:txBody>
      </p:sp>
      <p:sp>
        <p:nvSpPr>
          <p:cNvPr id="5"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6"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sp>
        <p:nvSpPr>
          <p:cNvPr id="7" name="Title Placeholder 1"/>
          <p:cNvSpPr>
            <a:spLocks noGrp="1"/>
          </p:cNvSpPr>
          <p:nvPr>
            <p:ph type="title"/>
          </p:nvPr>
        </p:nvSpPr>
        <p:spPr bwMode="auto">
          <a:xfrm>
            <a:off x="695400" y="286603"/>
            <a:ext cx="10801200" cy="982157"/>
          </a:xfrm>
          <a:prstGeom prst="rect">
            <a:avLst/>
          </a:prstGeom>
        </p:spPr>
        <p:txBody>
          <a:bodyPr vert="horz" lIns="91440" tIns="45720" rIns="91440" bIns="45720" rtlCol="0" anchor="ctr" anchorCtr="0">
            <a:normAutofit/>
          </a:bodyPr>
          <a:lstStyle/>
          <a:p>
            <a:pPr>
              <a:defRPr/>
            </a:pPr>
            <a:r>
              <a:rPr lang="en-US"/>
              <a:t>MAIN TITLE</a:t>
            </a:r>
            <a:endParaRPr/>
          </a:p>
        </p:txBody>
      </p:sp>
      <p:sp>
        <p:nvSpPr>
          <p:cNvPr id="8" name="Content Placeholder 2"/>
          <p:cNvSpPr>
            <a:spLocks noGrp="1"/>
          </p:cNvSpPr>
          <p:nvPr>
            <p:ph idx="13" hasCustomPrompt="1"/>
          </p:nvPr>
        </p:nvSpPr>
        <p:spPr bwMode="auto">
          <a:xfrm>
            <a:off x="695400" y="1556791"/>
            <a:ext cx="5400600" cy="43314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9" name="Content Placeholder 2"/>
          <p:cNvSpPr>
            <a:spLocks noGrp="1"/>
          </p:cNvSpPr>
          <p:nvPr>
            <p:ph idx="14" hasCustomPrompt="1"/>
          </p:nvPr>
        </p:nvSpPr>
        <p:spPr bwMode="auto">
          <a:xfrm>
            <a:off x="6096000" y="1556791"/>
            <a:ext cx="5365504" cy="43314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Tree>
    <p:extLst>
      <p:ext uri="{BB962C8B-B14F-4D97-AF65-F5344CB8AC3E}">
        <p14:creationId xmlns:p14="http://schemas.microsoft.com/office/powerpoint/2010/main" val="1299873156"/>
      </p:ext>
    </p:extLst>
  </p:cSld>
  <p:clrMapOvr>
    <a:masterClrMapping/>
  </p:clrMapOvr>
  <p:hf/>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Slide: Side by Side Text and Figure">
    <p:spTree>
      <p:nvGrpSpPr>
        <p:cNvPr id="1" name=""/>
        <p:cNvGrpSpPr/>
        <p:nvPr/>
      </p:nvGrpSpPr>
      <p:grpSpPr bwMode="auto">
        <a:xfrm>
          <a:off x="0" y="0"/>
          <a:ext cx="0" cy="0"/>
          <a:chOff x="0" y="0"/>
          <a:chExt cx="0" cy="0"/>
        </a:xfrm>
      </p:grpSpPr>
      <p:sp>
        <p:nvSpPr>
          <p:cNvPr id="4" name="Date Placeholder 4"/>
          <p:cNvSpPr>
            <a:spLocks noGrp="1"/>
          </p:cNvSpPr>
          <p:nvPr>
            <p:ph type="dt" sz="half" idx="10"/>
          </p:nvPr>
        </p:nvSpPr>
        <p:spPr bwMode="auto"/>
        <p:txBody>
          <a:bodyPr/>
          <a:lstStyle/>
          <a:p>
            <a:pPr>
              <a:defRPr/>
            </a:pPr>
            <a:fld id="{312FB9F1-94BF-45D3-AE33-6ABCB2F20E7B}" type="datetime1">
              <a:t>11/26/2018</a:t>
            </a:fld>
            <a:endParaRPr lang="en-US"/>
          </a:p>
        </p:txBody>
      </p:sp>
      <p:sp>
        <p:nvSpPr>
          <p:cNvPr id="5"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6"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sp>
        <p:nvSpPr>
          <p:cNvPr id="7" name="Content Placeholder 2"/>
          <p:cNvSpPr>
            <a:spLocks noGrp="1"/>
          </p:cNvSpPr>
          <p:nvPr>
            <p:ph idx="13" hasCustomPrompt="1"/>
          </p:nvPr>
        </p:nvSpPr>
        <p:spPr bwMode="auto">
          <a:xfrm>
            <a:off x="695400" y="1556791"/>
            <a:ext cx="4752528" cy="43314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8" name="Picture Placeholder 2"/>
          <p:cNvSpPr>
            <a:spLocks noGrp="1" noChangeAspect="1"/>
          </p:cNvSpPr>
          <p:nvPr>
            <p:ph type="pic" idx="14" hasCustomPrompt="1"/>
          </p:nvPr>
        </p:nvSpPr>
        <p:spPr bwMode="auto">
          <a:xfrm>
            <a:off x="5447928" y="1556791"/>
            <a:ext cx="6048672" cy="4331418"/>
          </a:xfrm>
          <a:prstGeom prst="rect">
            <a:avLst/>
          </a:prstGeom>
          <a:solidFill>
            <a:schemeClr val="bg2">
              <a:lumMod val="90000"/>
            </a:schemeClr>
          </a:solidFill>
        </p:spPr>
        <p:txBody>
          <a:bodyPr lIns="457200" tIns="457200" anchor="t">
            <a:normAutofit/>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9" name="Title Placeholder 1"/>
          <p:cNvSpPr>
            <a:spLocks noGrp="1"/>
          </p:cNvSpPr>
          <p:nvPr>
            <p:ph type="title"/>
          </p:nvPr>
        </p:nvSpPr>
        <p:spPr bwMode="auto">
          <a:xfrm>
            <a:off x="695400" y="286603"/>
            <a:ext cx="10801200" cy="982157"/>
          </a:xfrm>
          <a:prstGeom prst="rect">
            <a:avLst/>
          </a:prstGeom>
        </p:spPr>
        <p:txBody>
          <a:bodyPr vert="horz" lIns="91440" tIns="45720" rIns="91440" bIns="45720" rtlCol="0" anchor="ctr" anchorCtr="0">
            <a:normAutofit/>
          </a:bodyPr>
          <a:lstStyle/>
          <a:p>
            <a:pPr>
              <a:defRPr/>
            </a:pPr>
            <a:r>
              <a:rPr lang="en-US"/>
              <a:t>MAIN TITLE</a:t>
            </a:r>
            <a:endParaRPr/>
          </a:p>
        </p:txBody>
      </p:sp>
    </p:spTree>
    <p:extLst>
      <p:ext uri="{BB962C8B-B14F-4D97-AF65-F5344CB8AC3E}">
        <p14:creationId xmlns:p14="http://schemas.microsoft.com/office/powerpoint/2010/main" val="1580501091"/>
      </p:ext>
    </p:extLst>
  </p:cSld>
  <p:clrMapOvr>
    <a:masterClrMapping/>
  </p:clrMapOvr>
  <p:hf/>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preserve="1" userDrawn="1">
  <p:cSld name="Slide: Side by Side Text and two Figures">
    <p:spTree>
      <p:nvGrpSpPr>
        <p:cNvPr id="1" name=""/>
        <p:cNvGrpSpPr/>
        <p:nvPr/>
      </p:nvGrpSpPr>
      <p:grpSpPr bwMode="auto">
        <a:xfrm>
          <a:off x="0" y="0"/>
          <a:ext cx="0" cy="0"/>
          <a:chOff x="0" y="0"/>
          <a:chExt cx="0" cy="0"/>
        </a:xfrm>
      </p:grpSpPr>
      <p:sp>
        <p:nvSpPr>
          <p:cNvPr id="4" name="Date Placeholder 4"/>
          <p:cNvSpPr>
            <a:spLocks noGrp="1"/>
          </p:cNvSpPr>
          <p:nvPr>
            <p:ph type="dt" sz="half" idx="10"/>
          </p:nvPr>
        </p:nvSpPr>
        <p:spPr bwMode="auto"/>
        <p:txBody>
          <a:bodyPr/>
          <a:lstStyle/>
          <a:p>
            <a:pPr>
              <a:defRPr/>
            </a:pPr>
            <a:fld id="{312FB9F1-94BF-45D3-AE33-6ABCB2F20E7B}" type="datetime1">
              <a:t>11/26/2018</a:t>
            </a:fld>
            <a:endParaRPr lang="en-US"/>
          </a:p>
        </p:txBody>
      </p:sp>
      <p:sp>
        <p:nvSpPr>
          <p:cNvPr id="5"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6"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sp>
        <p:nvSpPr>
          <p:cNvPr id="7" name="Content Placeholder 2"/>
          <p:cNvSpPr>
            <a:spLocks noGrp="1"/>
          </p:cNvSpPr>
          <p:nvPr>
            <p:ph idx="13" hasCustomPrompt="1"/>
          </p:nvPr>
        </p:nvSpPr>
        <p:spPr bwMode="auto">
          <a:xfrm>
            <a:off x="695400" y="1556791"/>
            <a:ext cx="4752528" cy="43314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8" name="Picture Placeholder 2"/>
          <p:cNvSpPr>
            <a:spLocks noGrp="1" noChangeAspect="1"/>
          </p:cNvSpPr>
          <p:nvPr>
            <p:ph type="pic" idx="14" hasCustomPrompt="1"/>
          </p:nvPr>
        </p:nvSpPr>
        <p:spPr bwMode="auto">
          <a:xfrm>
            <a:off x="5478697" y="1556791"/>
            <a:ext cx="6029811" cy="2160241"/>
          </a:xfrm>
          <a:prstGeom prst="rect">
            <a:avLst/>
          </a:prstGeom>
          <a:solidFill>
            <a:schemeClr val="bg2">
              <a:lumMod val="90000"/>
            </a:schemeClr>
          </a:solidFill>
        </p:spPr>
        <p:txBody>
          <a:bodyPr lIns="457200" tIns="457200" anchor="t">
            <a:normAutofit/>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9" name="Picture Placeholder 2"/>
          <p:cNvSpPr>
            <a:spLocks noGrp="1" noChangeAspect="1"/>
          </p:cNvSpPr>
          <p:nvPr>
            <p:ph type="pic" idx="15" hasCustomPrompt="1"/>
          </p:nvPr>
        </p:nvSpPr>
        <p:spPr bwMode="auto">
          <a:xfrm>
            <a:off x="5478697" y="3727968"/>
            <a:ext cx="6029811" cy="2160241"/>
          </a:xfrm>
          <a:prstGeom prst="rect">
            <a:avLst/>
          </a:prstGeom>
          <a:solidFill>
            <a:schemeClr val="bg2">
              <a:lumMod val="90000"/>
            </a:schemeClr>
          </a:solidFill>
        </p:spPr>
        <p:txBody>
          <a:bodyPr lIns="457200" tIns="457200" anchor="t">
            <a:normAutofit/>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0" name="Title Placeholder 1"/>
          <p:cNvSpPr>
            <a:spLocks noGrp="1"/>
          </p:cNvSpPr>
          <p:nvPr>
            <p:ph type="title"/>
          </p:nvPr>
        </p:nvSpPr>
        <p:spPr bwMode="auto">
          <a:xfrm>
            <a:off x="695400" y="286603"/>
            <a:ext cx="10801200" cy="982157"/>
          </a:xfrm>
          <a:prstGeom prst="rect">
            <a:avLst/>
          </a:prstGeom>
        </p:spPr>
        <p:txBody>
          <a:bodyPr vert="horz" lIns="91440" tIns="45720" rIns="91440" bIns="45720" rtlCol="0" anchor="ctr" anchorCtr="0">
            <a:normAutofit/>
          </a:bodyPr>
          <a:lstStyle/>
          <a:p>
            <a:pPr>
              <a:defRPr/>
            </a:pPr>
            <a:r>
              <a:rPr lang="en-US"/>
              <a:t>MAIN TITLE</a:t>
            </a:r>
            <a:endParaRPr/>
          </a:p>
        </p:txBody>
      </p:sp>
    </p:spTree>
    <p:extLst>
      <p:ext uri="{BB962C8B-B14F-4D97-AF65-F5344CB8AC3E}">
        <p14:creationId xmlns:p14="http://schemas.microsoft.com/office/powerpoint/2010/main" val="281821366"/>
      </p:ext>
    </p:extLst>
  </p:cSld>
  <p:clrMapOvr>
    <a:masterClrMapping/>
  </p:clrMapOvr>
  <p:hf/>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preserve="1" userDrawn="1">
  <p:cSld name="Slide: Side by Side Text and four Figures">
    <p:spTree>
      <p:nvGrpSpPr>
        <p:cNvPr id="1" name=""/>
        <p:cNvGrpSpPr/>
        <p:nvPr/>
      </p:nvGrpSpPr>
      <p:grpSpPr bwMode="auto">
        <a:xfrm>
          <a:off x="0" y="0"/>
          <a:ext cx="0" cy="0"/>
          <a:chOff x="0" y="0"/>
          <a:chExt cx="0" cy="0"/>
        </a:xfrm>
      </p:grpSpPr>
      <p:sp>
        <p:nvSpPr>
          <p:cNvPr id="4" name="Date Placeholder 4"/>
          <p:cNvSpPr>
            <a:spLocks noGrp="1"/>
          </p:cNvSpPr>
          <p:nvPr>
            <p:ph type="dt" sz="half" idx="10"/>
          </p:nvPr>
        </p:nvSpPr>
        <p:spPr bwMode="auto"/>
        <p:txBody>
          <a:bodyPr/>
          <a:lstStyle/>
          <a:p>
            <a:pPr>
              <a:defRPr/>
            </a:pPr>
            <a:fld id="{312FB9F1-94BF-45D3-AE33-6ABCB2F20E7B}" type="datetime1">
              <a:t>11/26/2018</a:t>
            </a:fld>
            <a:endParaRPr lang="en-US"/>
          </a:p>
        </p:txBody>
      </p:sp>
      <p:sp>
        <p:nvSpPr>
          <p:cNvPr id="5"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6"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sp>
        <p:nvSpPr>
          <p:cNvPr id="7" name="Content Placeholder 2"/>
          <p:cNvSpPr>
            <a:spLocks noGrp="1"/>
          </p:cNvSpPr>
          <p:nvPr>
            <p:ph idx="13" hasCustomPrompt="1"/>
          </p:nvPr>
        </p:nvSpPr>
        <p:spPr bwMode="auto">
          <a:xfrm>
            <a:off x="695400" y="1556791"/>
            <a:ext cx="4752528" cy="43314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8" name="Picture Placeholder 2"/>
          <p:cNvSpPr>
            <a:spLocks noGrp="1" noChangeAspect="1"/>
          </p:cNvSpPr>
          <p:nvPr>
            <p:ph type="pic" idx="14" hasCustomPrompt="1"/>
          </p:nvPr>
        </p:nvSpPr>
        <p:spPr bwMode="auto">
          <a:xfrm>
            <a:off x="5478697" y="1556791"/>
            <a:ext cx="3030291" cy="2160241"/>
          </a:xfrm>
          <a:prstGeom prst="rect">
            <a:avLst/>
          </a:prstGeom>
          <a:solidFill>
            <a:schemeClr val="bg2">
              <a:lumMod val="90000"/>
            </a:schemeClr>
          </a:solidFill>
        </p:spPr>
        <p:txBody>
          <a:bodyPr lIns="457200" tIns="457200" anchor="t">
            <a:normAutofit/>
          </a:bodyPr>
          <a:lstStyle>
            <a:lvl1pPr marL="0" indent="0">
              <a:buNone/>
              <a:defRPr sz="20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9" name="Picture Placeholder 2"/>
          <p:cNvSpPr>
            <a:spLocks noGrp="1" noChangeAspect="1"/>
          </p:cNvSpPr>
          <p:nvPr>
            <p:ph type="pic" idx="16" hasCustomPrompt="1"/>
          </p:nvPr>
        </p:nvSpPr>
        <p:spPr bwMode="auto">
          <a:xfrm>
            <a:off x="8508988" y="1556790"/>
            <a:ext cx="3002124" cy="2160241"/>
          </a:xfrm>
          <a:prstGeom prst="rect">
            <a:avLst/>
          </a:prstGeom>
          <a:solidFill>
            <a:schemeClr val="bg2">
              <a:lumMod val="90000"/>
            </a:schemeClr>
          </a:solidFill>
        </p:spPr>
        <p:txBody>
          <a:bodyPr lIns="457200" tIns="457200" anchor="t">
            <a:normAutofit/>
          </a:bodyPr>
          <a:lstStyle>
            <a:lvl1pPr marL="0" indent="0">
              <a:buNone/>
              <a:defRPr sz="20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0" name="Picture Placeholder 2"/>
          <p:cNvSpPr>
            <a:spLocks noGrp="1" noChangeAspect="1"/>
          </p:cNvSpPr>
          <p:nvPr>
            <p:ph type="pic" idx="17" hasCustomPrompt="1"/>
          </p:nvPr>
        </p:nvSpPr>
        <p:spPr bwMode="auto">
          <a:xfrm>
            <a:off x="5478697" y="3717031"/>
            <a:ext cx="3030291" cy="2160241"/>
          </a:xfrm>
          <a:prstGeom prst="rect">
            <a:avLst/>
          </a:prstGeom>
          <a:solidFill>
            <a:schemeClr val="bg2">
              <a:lumMod val="90000"/>
            </a:schemeClr>
          </a:solidFill>
        </p:spPr>
        <p:txBody>
          <a:bodyPr lIns="457200" tIns="457200" anchor="t">
            <a:normAutofit/>
          </a:bodyPr>
          <a:lstStyle>
            <a:lvl1pPr marL="0" indent="0">
              <a:buNone/>
              <a:defRPr sz="20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1" name="Picture Placeholder 2"/>
          <p:cNvSpPr>
            <a:spLocks noGrp="1" noChangeAspect="1"/>
          </p:cNvSpPr>
          <p:nvPr>
            <p:ph type="pic" idx="18" hasCustomPrompt="1"/>
          </p:nvPr>
        </p:nvSpPr>
        <p:spPr bwMode="auto">
          <a:xfrm>
            <a:off x="8508988" y="3717030"/>
            <a:ext cx="3002124" cy="2160241"/>
          </a:xfrm>
          <a:prstGeom prst="rect">
            <a:avLst/>
          </a:prstGeom>
          <a:solidFill>
            <a:schemeClr val="bg2">
              <a:lumMod val="90000"/>
            </a:schemeClr>
          </a:solidFill>
        </p:spPr>
        <p:txBody>
          <a:bodyPr lIns="457200" tIns="457200" anchor="t">
            <a:normAutofit/>
          </a:bodyPr>
          <a:lstStyle>
            <a:lvl1pPr marL="0" indent="0">
              <a:buNone/>
              <a:defRPr sz="20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2" name="Title Placeholder 1"/>
          <p:cNvSpPr>
            <a:spLocks noGrp="1"/>
          </p:cNvSpPr>
          <p:nvPr>
            <p:ph type="title"/>
          </p:nvPr>
        </p:nvSpPr>
        <p:spPr bwMode="auto">
          <a:xfrm>
            <a:off x="695400" y="286603"/>
            <a:ext cx="10801200" cy="982157"/>
          </a:xfrm>
          <a:prstGeom prst="rect">
            <a:avLst/>
          </a:prstGeom>
        </p:spPr>
        <p:txBody>
          <a:bodyPr vert="horz" lIns="91440" tIns="45720" rIns="91440" bIns="45720" rtlCol="0" anchor="ctr" anchorCtr="0">
            <a:normAutofit/>
          </a:bodyPr>
          <a:lstStyle/>
          <a:p>
            <a:pPr>
              <a:defRPr/>
            </a:pPr>
            <a:r>
              <a:rPr lang="en-US"/>
              <a:t>MAIN TITLE</a:t>
            </a:r>
            <a:endParaRPr/>
          </a:p>
        </p:txBody>
      </p:sp>
    </p:spTree>
    <p:extLst>
      <p:ext uri="{BB962C8B-B14F-4D97-AF65-F5344CB8AC3E}">
        <p14:creationId xmlns:p14="http://schemas.microsoft.com/office/powerpoint/2010/main" val="2549327057"/>
      </p:ext>
    </p:extLst>
  </p:cSld>
  <p:clrMapOvr>
    <a:masterClrMapping/>
  </p:clrMapOvr>
  <p:hf/>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type="titleOnly" preserve="1" userDrawn="1">
  <p:cSld name="Slide: No Tex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lvl1pPr>
              <a:defRPr/>
            </a:lvl1pPr>
          </a:lstStyle>
          <a:p>
            <a:pPr>
              <a:defRPr/>
            </a:pPr>
            <a:r>
              <a:rPr lang="en-US"/>
              <a:t>MAIN TITLE</a:t>
            </a:r>
            <a:endParaRPr/>
          </a:p>
        </p:txBody>
      </p:sp>
      <p:sp>
        <p:nvSpPr>
          <p:cNvPr id="5" name="Date Placeholder 2"/>
          <p:cNvSpPr>
            <a:spLocks noGrp="1"/>
          </p:cNvSpPr>
          <p:nvPr>
            <p:ph type="dt" sz="half" idx="10"/>
          </p:nvPr>
        </p:nvSpPr>
        <p:spPr bwMode="auto"/>
        <p:txBody>
          <a:bodyPr/>
          <a:lstStyle/>
          <a:p>
            <a:pPr>
              <a:defRPr/>
            </a:pPr>
            <a:fld id="{A66F430A-72C9-4ED3-B5E4-3D55C9729DA8}" type="datetime1">
              <a:t>11/26/2018</a:t>
            </a:fld>
            <a:endParaRPr lang="en-US"/>
          </a:p>
        </p:txBody>
      </p:sp>
      <p:sp>
        <p:nvSpPr>
          <p:cNvPr id="6" name="Footer Placeholder 3"/>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7" name="Slide Number Placeholder 4"/>
          <p:cNvSpPr>
            <a:spLocks noGrp="1"/>
          </p:cNvSpPr>
          <p:nvPr>
            <p:ph type="sldNum" sz="quarter" idx="12"/>
          </p:nvPr>
        </p:nvSpPr>
        <p:spPr bwMode="auto"/>
        <p:txBody>
          <a:bodyPr/>
          <a:lstStyle/>
          <a:p>
            <a:pPr>
              <a:defRPr/>
            </a:pPr>
            <a:fld id="{76F34D8A-136C-4FA7-8325-F06DF2D5CB3D}" type="slidenum">
              <a:t>‹#›</a:t>
            </a:fld>
            <a:endParaRPr lang="en-US"/>
          </a:p>
        </p:txBody>
      </p:sp>
    </p:spTree>
    <p:extLst>
      <p:ext uri="{BB962C8B-B14F-4D97-AF65-F5344CB8AC3E}">
        <p14:creationId xmlns:p14="http://schemas.microsoft.com/office/powerpoint/2010/main" val="1391924575"/>
      </p:ext>
    </p:extLst>
  </p:cSld>
  <p:clrMapOvr>
    <a:masterClrMapping/>
  </p:clrMapOvr>
  <p:hf/>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Slide: Switch Tasks/Presenters - First Page">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96986" y="3212976"/>
            <a:ext cx="10801200" cy="982157"/>
          </a:xfrm>
        </p:spPr>
        <p:txBody>
          <a:bodyPr/>
          <a:lstStyle>
            <a:lvl1pPr algn="ctr">
              <a:defRPr>
                <a:solidFill>
                  <a:schemeClr val="tx1"/>
                </a:solidFill>
              </a:defRPr>
            </a:lvl1pPr>
          </a:lstStyle>
          <a:p>
            <a:pPr>
              <a:defRPr/>
            </a:pPr>
            <a:r>
              <a:rPr lang="en-US"/>
              <a:t>Task: X.X - Title</a:t>
            </a:r>
            <a:endParaRPr/>
          </a:p>
        </p:txBody>
      </p:sp>
      <p:sp>
        <p:nvSpPr>
          <p:cNvPr id="5" name="Date Placeholder 2"/>
          <p:cNvSpPr>
            <a:spLocks noGrp="1"/>
          </p:cNvSpPr>
          <p:nvPr>
            <p:ph type="dt" sz="half" idx="10"/>
          </p:nvPr>
        </p:nvSpPr>
        <p:spPr bwMode="auto"/>
        <p:txBody>
          <a:bodyPr/>
          <a:lstStyle/>
          <a:p>
            <a:pPr>
              <a:defRPr/>
            </a:pPr>
            <a:fld id="{A66F430A-72C9-4ED3-B5E4-3D55C9729DA8}" type="datetime1">
              <a:t>11/26/2018</a:t>
            </a:fld>
            <a:endParaRPr lang="en-US"/>
          </a:p>
        </p:txBody>
      </p:sp>
      <p:sp>
        <p:nvSpPr>
          <p:cNvPr id="6" name="Footer Placeholder 3"/>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7" name="Slide Number Placeholder 4"/>
          <p:cNvSpPr>
            <a:spLocks noGrp="1"/>
          </p:cNvSpPr>
          <p:nvPr>
            <p:ph type="sldNum" sz="quarter" idx="12"/>
          </p:nvPr>
        </p:nvSpPr>
        <p:spPr bwMode="auto"/>
        <p:txBody>
          <a:bodyPr/>
          <a:lstStyle/>
          <a:p>
            <a:pPr>
              <a:defRPr/>
            </a:pPr>
            <a:fld id="{76F34D8A-136C-4FA7-8325-F06DF2D5CB3D}" type="slidenum">
              <a:t>‹#›</a:t>
            </a:fld>
            <a:endParaRPr lang="en-US"/>
          </a:p>
        </p:txBody>
      </p:sp>
      <p:sp>
        <p:nvSpPr>
          <p:cNvPr id="8" name="Title 1"/>
          <p:cNvSpPr>
            <a:spLocks noAdjustHandles="1"/>
          </p:cNvSpPr>
          <p:nvPr userDrawn="1"/>
        </p:nvSpPr>
        <p:spPr bwMode="auto">
          <a:xfrm>
            <a:off x="847800" y="439003"/>
            <a:ext cx="10801200" cy="982157"/>
          </a:xfrm>
          <a:prstGeom prst="rect">
            <a:avLst/>
          </a:prstGeom>
        </p:spPr>
        <p:txBody>
          <a:bodyPr vert="horz" lIns="91440" tIns="45720" rIns="91440" bIns="45720" rtlCol="0" anchor="ctr" anchorCtr="0">
            <a:normAutofit/>
          </a:bodyPr>
          <a:lstStyle>
            <a:lvl1pPr algn="l" defTabSz="914400">
              <a:lnSpc>
                <a:spcPct val="85000"/>
              </a:lnSpc>
              <a:spcBef>
                <a:spcPts val="0"/>
              </a:spcBef>
              <a:buNone/>
              <a:defRPr sz="3600" spc="-50">
                <a:solidFill>
                  <a:schemeClr val="tx1"/>
                </a:solidFill>
                <a:latin typeface="+mj-lt"/>
                <a:ea typeface="+mj-ea"/>
              </a:defRPr>
            </a:lvl1pPr>
          </a:lstStyle>
          <a:p>
            <a:pPr>
              <a:defRPr/>
            </a:pPr>
            <a:r>
              <a:rPr lang="en-US"/>
              <a:t>Plug-N-Harvest: WPX - Title</a:t>
            </a:r>
          </a:p>
        </p:txBody>
      </p:sp>
    </p:spTree>
    <p:extLst>
      <p:ext uri="{BB962C8B-B14F-4D97-AF65-F5344CB8AC3E}">
        <p14:creationId xmlns:p14="http://schemas.microsoft.com/office/powerpoint/2010/main" val="3554222359"/>
      </p:ext>
    </p:extLst>
  </p:cSld>
  <p:clrMapOvr>
    <a:masterClrMapping/>
  </p:clrMapOvr>
  <p:hf/>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reserve="1" userDrawn="1">
  <p:cSld name="Slide: Table">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lvl1pPr>
              <a:defRPr/>
            </a:lvl1pPr>
          </a:lstStyle>
          <a:p>
            <a:pPr>
              <a:defRPr/>
            </a:pPr>
            <a:r>
              <a:rPr lang="en-US"/>
              <a:t>MAIN TITLE</a:t>
            </a:r>
            <a:endParaRPr/>
          </a:p>
        </p:txBody>
      </p:sp>
      <p:sp>
        <p:nvSpPr>
          <p:cNvPr id="5" name="Date Placeholder 2"/>
          <p:cNvSpPr>
            <a:spLocks noGrp="1"/>
          </p:cNvSpPr>
          <p:nvPr>
            <p:ph type="dt" sz="half" idx="10"/>
          </p:nvPr>
        </p:nvSpPr>
        <p:spPr bwMode="auto"/>
        <p:txBody>
          <a:bodyPr/>
          <a:lstStyle/>
          <a:p>
            <a:pPr>
              <a:defRPr/>
            </a:pPr>
            <a:fld id="{A66F430A-72C9-4ED3-B5E4-3D55C9729DA8}" type="datetime1">
              <a:t>11/26/2018</a:t>
            </a:fld>
            <a:endParaRPr lang="en-US"/>
          </a:p>
        </p:txBody>
      </p:sp>
      <p:sp>
        <p:nvSpPr>
          <p:cNvPr id="6" name="Footer Placeholder 3"/>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7" name="Slide Number Placeholder 4"/>
          <p:cNvSpPr>
            <a:spLocks noGrp="1"/>
          </p:cNvSpPr>
          <p:nvPr>
            <p:ph type="sldNum" sz="quarter" idx="12"/>
          </p:nvPr>
        </p:nvSpPr>
        <p:spPr bwMode="auto"/>
        <p:txBody>
          <a:bodyPr/>
          <a:lstStyle/>
          <a:p>
            <a:pPr>
              <a:defRPr/>
            </a:pPr>
            <a:fld id="{76F34D8A-136C-4FA7-8325-F06DF2D5CB3D}" type="slidenum">
              <a:t>‹#›</a:t>
            </a:fld>
            <a:endParaRPr lang="en-US"/>
          </a:p>
        </p:txBody>
      </p:sp>
      <p:sp>
        <p:nvSpPr>
          <p:cNvPr id="8" name="Table Placeholder 7"/>
          <p:cNvSpPr>
            <a:spLocks noGrp="1"/>
          </p:cNvSpPr>
          <p:nvPr>
            <p:ph type="tbl" sz="quarter" idx="13"/>
          </p:nvPr>
        </p:nvSpPr>
        <p:spPr bwMode="auto">
          <a:xfrm>
            <a:off x="695325" y="1557337"/>
            <a:ext cx="10801350" cy="4319934"/>
          </a:xfrm>
        </p:spPr>
        <p:txBody>
          <a:bodyPr/>
          <a:lstStyle/>
          <a:p>
            <a:pPr>
              <a:defRPr/>
            </a:pPr>
            <a:endParaRPr lang="el-GR"/>
          </a:p>
        </p:txBody>
      </p:sp>
    </p:spTree>
    <p:extLst>
      <p:ext uri="{BB962C8B-B14F-4D97-AF65-F5344CB8AC3E}">
        <p14:creationId xmlns:p14="http://schemas.microsoft.com/office/powerpoint/2010/main" val="512216442"/>
      </p:ext>
    </p:extLst>
  </p:cSld>
  <p:clrMapOvr>
    <a:masterClrMapping/>
  </p:clrMapOvr>
  <p:hf/>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preserve="1" userDrawn="1">
  <p:cSld name="Slide: Char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lvl1pPr>
              <a:defRPr/>
            </a:lvl1pPr>
          </a:lstStyle>
          <a:p>
            <a:pPr>
              <a:defRPr/>
            </a:pPr>
            <a:r>
              <a:rPr lang="en-US"/>
              <a:t>MAIN TITLE</a:t>
            </a:r>
            <a:endParaRPr/>
          </a:p>
        </p:txBody>
      </p:sp>
      <p:sp>
        <p:nvSpPr>
          <p:cNvPr id="5" name="Date Placeholder 2"/>
          <p:cNvSpPr>
            <a:spLocks noGrp="1"/>
          </p:cNvSpPr>
          <p:nvPr>
            <p:ph type="dt" sz="half" idx="10"/>
          </p:nvPr>
        </p:nvSpPr>
        <p:spPr bwMode="auto"/>
        <p:txBody>
          <a:bodyPr/>
          <a:lstStyle/>
          <a:p>
            <a:pPr>
              <a:defRPr/>
            </a:pPr>
            <a:fld id="{A66F430A-72C9-4ED3-B5E4-3D55C9729DA8}" type="datetime1">
              <a:t>11/26/2018</a:t>
            </a:fld>
            <a:endParaRPr lang="en-US"/>
          </a:p>
        </p:txBody>
      </p:sp>
      <p:sp>
        <p:nvSpPr>
          <p:cNvPr id="6" name="Footer Placeholder 3"/>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7" name="Slide Number Placeholder 4"/>
          <p:cNvSpPr>
            <a:spLocks noGrp="1"/>
          </p:cNvSpPr>
          <p:nvPr>
            <p:ph type="sldNum" sz="quarter" idx="12"/>
          </p:nvPr>
        </p:nvSpPr>
        <p:spPr bwMode="auto"/>
        <p:txBody>
          <a:bodyPr/>
          <a:lstStyle/>
          <a:p>
            <a:pPr>
              <a:defRPr/>
            </a:pPr>
            <a:fld id="{76F34D8A-136C-4FA7-8325-F06DF2D5CB3D}" type="slidenum">
              <a:t>‹#›</a:t>
            </a:fld>
            <a:endParaRPr lang="en-US"/>
          </a:p>
        </p:txBody>
      </p:sp>
      <p:sp>
        <p:nvSpPr>
          <p:cNvPr id="8" name="Chart Placeholder 2"/>
          <p:cNvSpPr>
            <a:spLocks noGrp="1"/>
          </p:cNvSpPr>
          <p:nvPr>
            <p:ph type="chart" sz="quarter" idx="14"/>
          </p:nvPr>
        </p:nvSpPr>
        <p:spPr bwMode="auto">
          <a:xfrm>
            <a:off x="695325" y="1557337"/>
            <a:ext cx="10801275" cy="4319934"/>
          </a:xfrm>
        </p:spPr>
        <p:txBody>
          <a:bodyPr/>
          <a:lstStyle/>
          <a:p>
            <a:pPr>
              <a:defRPr/>
            </a:pPr>
            <a:endParaRPr lang="el-GR"/>
          </a:p>
        </p:txBody>
      </p:sp>
    </p:spTree>
    <p:extLst>
      <p:ext uri="{BB962C8B-B14F-4D97-AF65-F5344CB8AC3E}">
        <p14:creationId xmlns:p14="http://schemas.microsoft.com/office/powerpoint/2010/main" val="2629338640"/>
      </p:ext>
    </p:extLst>
  </p:cSld>
  <p:clrMapOvr>
    <a:masterClrMapping/>
  </p:clrMapOvr>
  <p:hf/>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preserve="1" userDrawn="1">
  <p:cSld name="Slide: Media">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lvl1pPr>
              <a:defRPr/>
            </a:lvl1pPr>
          </a:lstStyle>
          <a:p>
            <a:pPr>
              <a:defRPr/>
            </a:pPr>
            <a:r>
              <a:rPr lang="en-US"/>
              <a:t>MAIN TITLE</a:t>
            </a:r>
            <a:endParaRPr/>
          </a:p>
        </p:txBody>
      </p:sp>
      <p:sp>
        <p:nvSpPr>
          <p:cNvPr id="5" name="Date Placeholder 2"/>
          <p:cNvSpPr>
            <a:spLocks noGrp="1"/>
          </p:cNvSpPr>
          <p:nvPr>
            <p:ph type="dt" sz="half" idx="10"/>
          </p:nvPr>
        </p:nvSpPr>
        <p:spPr bwMode="auto"/>
        <p:txBody>
          <a:bodyPr/>
          <a:lstStyle/>
          <a:p>
            <a:pPr>
              <a:defRPr/>
            </a:pPr>
            <a:fld id="{A66F430A-72C9-4ED3-B5E4-3D55C9729DA8}" type="datetime1">
              <a:t>11/26/2018</a:t>
            </a:fld>
            <a:endParaRPr lang="en-US"/>
          </a:p>
        </p:txBody>
      </p:sp>
      <p:sp>
        <p:nvSpPr>
          <p:cNvPr id="6" name="Footer Placeholder 3"/>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7" name="Slide Number Placeholder 4"/>
          <p:cNvSpPr>
            <a:spLocks noGrp="1"/>
          </p:cNvSpPr>
          <p:nvPr>
            <p:ph type="sldNum" sz="quarter" idx="12"/>
          </p:nvPr>
        </p:nvSpPr>
        <p:spPr bwMode="auto"/>
        <p:txBody>
          <a:bodyPr/>
          <a:lstStyle/>
          <a:p>
            <a:pPr>
              <a:defRPr/>
            </a:pPr>
            <a:fld id="{76F34D8A-136C-4FA7-8325-F06DF2D5CB3D}" type="slidenum">
              <a:t>‹#›</a:t>
            </a:fld>
            <a:endParaRPr lang="en-US"/>
          </a:p>
        </p:txBody>
      </p:sp>
      <p:sp>
        <p:nvSpPr>
          <p:cNvPr id="8" name="Media Placeholder 2"/>
          <p:cNvSpPr>
            <a:spLocks noGrp="1"/>
          </p:cNvSpPr>
          <p:nvPr>
            <p:ph type="media" sz="quarter" idx="15"/>
          </p:nvPr>
        </p:nvSpPr>
        <p:spPr bwMode="auto">
          <a:xfrm>
            <a:off x="695325" y="1557337"/>
            <a:ext cx="10801350" cy="4319587"/>
          </a:xfrm>
        </p:spPr>
        <p:txBody>
          <a:bodyPr/>
          <a:lstStyle/>
          <a:p>
            <a:pPr>
              <a:defRPr/>
            </a:pPr>
            <a:endParaRPr lang="el-GR"/>
          </a:p>
        </p:txBody>
      </p:sp>
    </p:spTree>
    <p:extLst>
      <p:ext uri="{BB962C8B-B14F-4D97-AF65-F5344CB8AC3E}">
        <p14:creationId xmlns:p14="http://schemas.microsoft.com/office/powerpoint/2010/main" val="2717314380"/>
      </p:ext>
    </p:extLst>
  </p:cSld>
  <p:clrMapOvr>
    <a:masterClrMapping/>
  </p:clrMapOvr>
  <p:hf/>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MAIN TITLE</a:t>
            </a:r>
          </a:p>
        </p:txBody>
      </p:sp>
      <p:sp>
        <p:nvSpPr>
          <p:cNvPr id="3" name="Date Placeholder 2"/>
          <p:cNvSpPr>
            <a:spLocks noGrp="1"/>
          </p:cNvSpPr>
          <p:nvPr>
            <p:ph type="dt" sz="half" idx="10"/>
          </p:nvPr>
        </p:nvSpPr>
        <p:spPr/>
        <p:txBody>
          <a:bodyPr/>
          <a:lstStyle/>
          <a:p>
            <a:fld id="{A66F430A-72C9-4ED3-B5E4-3D55C9729DA8}" type="datetime1">
              <a:rPr lang="en-US" smtClean="0"/>
              <a:t>11/26/2018</a:t>
            </a:fld>
            <a:endParaRPr lang="en-US"/>
          </a:p>
        </p:txBody>
      </p:sp>
      <p:sp>
        <p:nvSpPr>
          <p:cNvPr id="4" name="Footer Placeholder 3"/>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5" name="Slide Number Placeholder 4"/>
          <p:cNvSpPr>
            <a:spLocks noGrp="1"/>
          </p:cNvSpPr>
          <p:nvPr>
            <p:ph type="sldNum" sz="quarter" idx="12"/>
          </p:nvPr>
        </p:nvSpPr>
        <p:spPr/>
        <p:txBody>
          <a:bodyPr/>
          <a:lstStyle/>
          <a:p>
            <a:fld id="{76F34D8A-136C-4FA7-8325-F06DF2D5CB3D}" type="slidenum">
              <a:rPr lang="en-US" smtClean="0"/>
              <a:t>‹#›</a:t>
            </a:fld>
            <a:endParaRPr lang="en-US"/>
          </a:p>
        </p:txBody>
      </p:sp>
    </p:spTree>
    <p:extLst>
      <p:ext uri="{BB962C8B-B14F-4D97-AF65-F5344CB8AC3E}">
        <p14:creationId xmlns:p14="http://schemas.microsoft.com/office/powerpoint/2010/main" val="1822091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Slide: Empty">
    <p:spTree>
      <p:nvGrpSpPr>
        <p:cNvPr id="1" name=""/>
        <p:cNvGrpSpPr/>
        <p:nvPr/>
      </p:nvGrpSpPr>
      <p:grpSpPr bwMode="auto">
        <a:xfrm>
          <a:off x="0" y="0"/>
          <a:ext cx="0" cy="0"/>
          <a:chOff x="0" y="0"/>
          <a:chExt cx="0" cy="0"/>
        </a:xfrm>
      </p:grpSpPr>
      <p:sp>
        <p:nvSpPr>
          <p:cNvPr id="4" name="Date Placeholder 6"/>
          <p:cNvSpPr>
            <a:spLocks noGrp="1"/>
          </p:cNvSpPr>
          <p:nvPr>
            <p:ph type="dt" sz="half" idx="10"/>
          </p:nvPr>
        </p:nvSpPr>
        <p:spPr bwMode="auto"/>
        <p:txBody>
          <a:bodyPr/>
          <a:lstStyle/>
          <a:p>
            <a:pPr>
              <a:defRPr/>
            </a:pPr>
            <a:fld id="{41C6629B-A2E2-43B0-BC7C-2B77883FD396}" type="datetime1">
              <a:t>11/26/2018</a:t>
            </a:fld>
            <a:endParaRPr lang="en-US"/>
          </a:p>
        </p:txBody>
      </p:sp>
      <p:sp>
        <p:nvSpPr>
          <p:cNvPr id="5" name="Footer Placeholder 7"/>
          <p:cNvSpPr>
            <a:spLocks noGrp="1"/>
          </p:cNvSpPr>
          <p:nvPr>
            <p:ph type="ftr" sz="quarter" idx="11"/>
          </p:nvPr>
        </p:nvSpPr>
        <p:spPr bwMode="auto"/>
        <p:txBody>
          <a:bodyPr/>
          <a:lstStyle>
            <a:lvl1pPr>
              <a:defRPr>
                <a:solidFill>
                  <a:srgbClr val="FFFFFF"/>
                </a:solidFill>
              </a:defRPr>
            </a:lvl1pPr>
          </a:lstStyle>
          <a:p>
            <a:pPr>
              <a:defRPr/>
            </a:pPr>
            <a:r>
              <a:rPr lang="pt-BR">
                <a:solidFill>
                  <a:schemeClr val="tx1"/>
                </a:solidFill>
              </a:rPr>
              <a:t>PLUG-N-HARVEST</a:t>
            </a:r>
            <a:br>
              <a:rPr lang="pt-BR">
                <a:solidFill>
                  <a:schemeClr val="tx1"/>
                </a:solidFill>
              </a:rPr>
            </a:br>
            <a:r>
              <a:rPr lang="pt-BR">
                <a:solidFill>
                  <a:schemeClr val="tx1"/>
                </a:solidFill>
              </a:rPr>
              <a:t>ID: 768735 - H2020-EU.2.1.5.2.</a:t>
            </a:r>
          </a:p>
        </p:txBody>
      </p:sp>
      <p:sp>
        <p:nvSpPr>
          <p:cNvPr id="6" name="Slide Number Placeholder 8"/>
          <p:cNvSpPr>
            <a:spLocks noGrp="1"/>
          </p:cNvSpPr>
          <p:nvPr>
            <p:ph type="sldNum" sz="quarter" idx="12"/>
          </p:nvPr>
        </p:nvSpPr>
        <p:spPr bwMode="auto"/>
        <p:txBody>
          <a:bodyPr/>
          <a:lstStyle/>
          <a:p>
            <a:pPr>
              <a:defRPr/>
            </a:pPr>
            <a:fld id="{76F34D8A-136C-4FA7-8325-F06DF2D5CB3D}" type="slidenum">
              <a:t>‹#›</a:t>
            </a:fld>
            <a:endParaRPr lang="en-US"/>
          </a:p>
        </p:txBody>
      </p:sp>
      <p:pic>
        <p:nvPicPr>
          <p:cNvPr id="7" name="Εικόνα 10"/>
          <p:cNvPicPr>
            <a:picLocks noChangeAspect="1"/>
          </p:cNvPicPr>
          <p:nvPr userDrawn="1"/>
        </p:nvPicPr>
        <p:blipFill>
          <a:blip r:embed="rId2"/>
          <a:stretch/>
        </p:blipFill>
        <p:spPr bwMode="auto">
          <a:xfrm>
            <a:off x="320888" y="6143330"/>
            <a:ext cx="1072004" cy="714670"/>
          </a:xfrm>
          <a:prstGeom prst="rect">
            <a:avLst/>
          </a:prstGeom>
        </p:spPr>
      </p:pic>
      <p:grpSp>
        <p:nvGrpSpPr>
          <p:cNvPr id="8" name="Ομάδα 11"/>
          <p:cNvGrpSpPr/>
          <p:nvPr userDrawn="1"/>
        </p:nvGrpSpPr>
        <p:grpSpPr bwMode="auto">
          <a:xfrm>
            <a:off x="-3" y="5947505"/>
            <a:ext cx="12192003" cy="195824"/>
            <a:chOff x="-3" y="5947505"/>
            <a:chExt cx="12192003" cy="195824"/>
          </a:xfrm>
        </p:grpSpPr>
        <p:sp>
          <p:nvSpPr>
            <p:cNvPr id="9"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0"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1"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pic>
        <p:nvPicPr>
          <p:cNvPr id="12" name="Εικόνα 9"/>
          <p:cNvPicPr>
            <a:picLocks noChangeAspect="1"/>
          </p:cNvPicPr>
          <p:nvPr userDrawn="1"/>
        </p:nvPicPr>
        <p:blipFill>
          <a:blip r:embed="rId3"/>
          <a:stretch/>
        </p:blipFill>
        <p:spPr bwMode="auto">
          <a:xfrm>
            <a:off x="11061529" y="5766132"/>
            <a:ext cx="1133648" cy="1089708"/>
          </a:xfrm>
          <a:prstGeom prst="rect">
            <a:avLst/>
          </a:prstGeom>
        </p:spPr>
      </p:pic>
    </p:spTree>
    <p:extLst>
      <p:ext uri="{BB962C8B-B14F-4D97-AF65-F5344CB8AC3E}">
        <p14:creationId xmlns:p14="http://schemas.microsoft.com/office/powerpoint/2010/main" val="3924466335"/>
      </p:ext>
    </p:extLst>
  </p:cSld>
  <p:clrMapOvr>
    <a:masterClrMapping/>
  </p:clrMapOvr>
  <p:hf/>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Side by Side">
    <p:spTree>
      <p:nvGrpSpPr>
        <p:cNvPr id="1" name=""/>
        <p:cNvGrpSpPr/>
        <p:nvPr/>
      </p:nvGrpSpPr>
      <p:grpSpPr bwMode="auto">
        <a:xfrm>
          <a:off x="0" y="0"/>
          <a:ext cx="0" cy="0"/>
          <a:chOff x="0" y="0"/>
          <a:chExt cx="0" cy="0"/>
        </a:xfrm>
      </p:grpSpPr>
      <p:sp>
        <p:nvSpPr>
          <p:cNvPr id="4" name="Text Placeholder 3"/>
          <p:cNvSpPr>
            <a:spLocks noGrp="1"/>
          </p:cNvSpPr>
          <p:nvPr>
            <p:ph type="body" sz="half" idx="2" hasCustomPrompt="1"/>
          </p:nvPr>
        </p:nvSpPr>
        <p:spPr bwMode="auto">
          <a:xfrm>
            <a:off x="320888" y="1268760"/>
            <a:ext cx="3617298" cy="4874570"/>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Subtitle</a:t>
            </a:r>
            <a:endParaRPr/>
          </a:p>
          <a:p>
            <a:pPr lvl="0">
              <a:defRPr/>
            </a:pPr>
            <a:endParaRPr lang="en-US"/>
          </a:p>
        </p:txBody>
      </p:sp>
      <p:sp>
        <p:nvSpPr>
          <p:cNvPr id="5" name="Date Placeholder 4"/>
          <p:cNvSpPr>
            <a:spLocks noGrp="1"/>
          </p:cNvSpPr>
          <p:nvPr>
            <p:ph type="dt" sz="half" idx="10"/>
          </p:nvPr>
        </p:nvSpPr>
        <p:spPr bwMode="auto">
          <a:xfrm>
            <a:off x="2711624" y="6450190"/>
            <a:ext cx="1226562" cy="365125"/>
          </a:xfrm>
        </p:spPr>
        <p:txBody>
          <a:bodyPr/>
          <a:lstStyle>
            <a:lvl1pPr algn="l">
              <a:defRPr/>
            </a:lvl1pPr>
          </a:lstStyle>
          <a:p>
            <a:pPr>
              <a:defRPr/>
            </a:pPr>
            <a:fld id="{1DC22D29-6C03-4FCB-92CF-E05A67975532}" type="datetime1">
              <a:t>11/26/2018</a:t>
            </a:fld>
            <a:endParaRPr lang="en-US"/>
          </a:p>
        </p:txBody>
      </p:sp>
      <p:sp>
        <p:nvSpPr>
          <p:cNvPr id="6" name="Footer Placeholder 5"/>
          <p:cNvSpPr>
            <a:spLocks noGrp="1"/>
          </p:cNvSpPr>
          <p:nvPr>
            <p:ph type="ftr" sz="quarter" idx="11"/>
          </p:nvPr>
        </p:nvSpPr>
        <p:spPr bwMode="auto">
          <a:xfrm>
            <a:off x="4357179" y="6459785"/>
            <a:ext cx="5832877" cy="365125"/>
          </a:xfrm>
        </p:spPr>
        <p:txBody>
          <a:bodyPr/>
          <a:lstStyle>
            <a:lvl1pPr algn="l">
              <a:defRPr>
                <a:solidFill>
                  <a:schemeClr val="tx2"/>
                </a:solidFill>
              </a:defRPr>
            </a:lvl1pPr>
          </a:lstStyle>
          <a:p>
            <a:pPr>
              <a:defRPr/>
            </a:pPr>
            <a:r>
              <a:rPr lang="sv-SE"/>
              <a:t>PLUG-N-HARVEST, ID: 768735 - H2020-EU.2.1.5.2.</a:t>
            </a:r>
          </a:p>
        </p:txBody>
      </p:sp>
      <p:sp>
        <p:nvSpPr>
          <p:cNvPr id="7" name="Slide Number Placeholder 6"/>
          <p:cNvSpPr>
            <a:spLocks noGrp="1"/>
          </p:cNvSpPr>
          <p:nvPr>
            <p:ph type="sldNum" sz="quarter" idx="12"/>
          </p:nvPr>
        </p:nvSpPr>
        <p:spPr bwMode="auto">
          <a:xfrm>
            <a:off x="10272463" y="6459785"/>
            <a:ext cx="1020377" cy="365125"/>
          </a:xfrm>
        </p:spPr>
        <p:txBody>
          <a:bodyPr/>
          <a:lstStyle>
            <a:lvl1pPr>
              <a:defRPr>
                <a:solidFill>
                  <a:schemeClr val="tx2"/>
                </a:solidFill>
              </a:defRPr>
            </a:lvl1pPr>
          </a:lstStyle>
          <a:p>
            <a:pPr>
              <a:defRPr/>
            </a:pPr>
            <a:fld id="{76F34D8A-136C-4FA7-8325-F06DF2D5CB3D}" type="slidenum">
              <a:t>‹#›</a:t>
            </a:fld>
            <a:endParaRPr lang="en-US"/>
          </a:p>
        </p:txBody>
      </p:sp>
      <p:pic>
        <p:nvPicPr>
          <p:cNvPr id="8" name="Εικόνα 14"/>
          <p:cNvPicPr>
            <a:picLocks noChangeAspect="1"/>
          </p:cNvPicPr>
          <p:nvPr userDrawn="1"/>
        </p:nvPicPr>
        <p:blipFill>
          <a:blip r:embed="rId2"/>
          <a:stretch/>
        </p:blipFill>
        <p:spPr bwMode="auto">
          <a:xfrm>
            <a:off x="11061529" y="5766132"/>
            <a:ext cx="1133648" cy="1089708"/>
          </a:xfrm>
          <a:prstGeom prst="rect">
            <a:avLst/>
          </a:prstGeom>
        </p:spPr>
      </p:pic>
      <p:grpSp>
        <p:nvGrpSpPr>
          <p:cNvPr id="9" name="Ομάδα 19"/>
          <p:cNvGrpSpPr/>
          <p:nvPr userDrawn="1"/>
        </p:nvGrpSpPr>
        <p:grpSpPr bwMode="auto">
          <a:xfrm rot="16199998">
            <a:off x="718683" y="3308070"/>
            <a:ext cx="6858001" cy="241858"/>
            <a:chOff x="-3" y="5947505"/>
            <a:chExt cx="12192003" cy="195824"/>
          </a:xfrm>
        </p:grpSpPr>
        <p:sp>
          <p:nvSpPr>
            <p:cNvPr id="10"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1"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2"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pic>
        <p:nvPicPr>
          <p:cNvPr id="13" name="Εικόνα 10"/>
          <p:cNvPicPr>
            <a:picLocks noChangeAspect="1"/>
          </p:cNvPicPr>
          <p:nvPr userDrawn="1"/>
        </p:nvPicPr>
        <p:blipFill>
          <a:blip r:embed="rId3"/>
          <a:stretch/>
        </p:blipFill>
        <p:spPr bwMode="auto">
          <a:xfrm>
            <a:off x="320888" y="6143330"/>
            <a:ext cx="1072004" cy="714670"/>
          </a:xfrm>
          <a:prstGeom prst="rect">
            <a:avLst/>
          </a:prstGeom>
        </p:spPr>
      </p:pic>
      <p:sp>
        <p:nvSpPr>
          <p:cNvPr id="14" name="Content Placeholder 2"/>
          <p:cNvSpPr>
            <a:spLocks noGrp="1"/>
          </p:cNvSpPr>
          <p:nvPr>
            <p:ph idx="13" hasCustomPrompt="1"/>
          </p:nvPr>
        </p:nvSpPr>
        <p:spPr bwMode="auto">
          <a:xfrm>
            <a:off x="4360997" y="195412"/>
            <a:ext cx="7279619" cy="59479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15" name="Title Placeholder 1"/>
          <p:cNvSpPr>
            <a:spLocks noGrp="1"/>
          </p:cNvSpPr>
          <p:nvPr>
            <p:ph type="title"/>
          </p:nvPr>
        </p:nvSpPr>
        <p:spPr bwMode="auto">
          <a:xfrm>
            <a:off x="322794" y="195412"/>
            <a:ext cx="3613484" cy="982157"/>
          </a:xfrm>
          <a:prstGeom prst="rect">
            <a:avLst/>
          </a:prstGeom>
        </p:spPr>
        <p:txBody>
          <a:bodyPr vert="horz" lIns="91440" tIns="45720" rIns="91440" bIns="45720" rtlCol="0" anchor="ctr" anchorCtr="0">
            <a:normAutofit/>
          </a:bodyPr>
          <a:lstStyle/>
          <a:p>
            <a:pPr>
              <a:defRPr/>
            </a:pPr>
            <a:r>
              <a:rPr lang="en-US"/>
              <a:t>MAIN TITLE</a:t>
            </a:r>
            <a:endParaRPr/>
          </a:p>
        </p:txBody>
      </p:sp>
    </p:spTree>
    <p:extLst>
      <p:ext uri="{BB962C8B-B14F-4D97-AF65-F5344CB8AC3E}">
        <p14:creationId xmlns:p14="http://schemas.microsoft.com/office/powerpoint/2010/main" val="808161691"/>
      </p:ext>
    </p:extLst>
  </p:cSld>
  <p:clrMapOvr>
    <a:masterClrMapping/>
  </p:clrMapOvr>
  <p:hf/>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Two figures">
    <p:spTree>
      <p:nvGrpSpPr>
        <p:cNvPr id="1" name=""/>
        <p:cNvGrpSpPr/>
        <p:nvPr/>
      </p:nvGrpSpPr>
      <p:grpSpPr bwMode="auto">
        <a:xfrm>
          <a:off x="0" y="0"/>
          <a:ext cx="0" cy="0"/>
          <a:chOff x="0" y="0"/>
          <a:chExt cx="0" cy="0"/>
        </a:xfrm>
      </p:grpSpPr>
      <p:sp>
        <p:nvSpPr>
          <p:cNvPr id="4" name="Rectangle 7"/>
          <p:cNvSpPr/>
          <p:nvPr/>
        </p:nvSpPr>
        <p:spPr bwMode="auto">
          <a:xfrm>
            <a:off x="0" y="5301208"/>
            <a:ext cx="12188825" cy="1556792"/>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sp>
        <p:nvSpPr>
          <p:cNvPr id="5" name="Rectangle 8"/>
          <p:cNvSpPr/>
          <p:nvPr userDrawn="1"/>
        </p:nvSpPr>
        <p:spPr bwMode="auto">
          <a:xfrm>
            <a:off x="-6351" y="5244592"/>
            <a:ext cx="12188825" cy="64008"/>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Title 1"/>
          <p:cNvSpPr>
            <a:spLocks noGrp="1"/>
          </p:cNvSpPr>
          <p:nvPr>
            <p:ph type="title" hasCustomPrompt="1"/>
          </p:nvPr>
        </p:nvSpPr>
        <p:spPr bwMode="auto">
          <a:xfrm>
            <a:off x="1607127" y="5366696"/>
            <a:ext cx="9603798" cy="531183"/>
          </a:xfrm>
        </p:spPr>
        <p:txBody>
          <a:bodyPr lIns="91440" tIns="0" rIns="91440" bIns="0" anchor="b">
            <a:noAutofit/>
          </a:bodyPr>
          <a:lstStyle>
            <a:lvl1pPr algn="ctr">
              <a:defRPr sz="3200" b="0">
                <a:solidFill>
                  <a:srgbClr val="FFFFFF"/>
                </a:solidFill>
              </a:defRPr>
            </a:lvl1pPr>
          </a:lstStyle>
          <a:p>
            <a:pPr>
              <a:defRPr/>
            </a:pPr>
            <a:r>
              <a:rPr lang="en-US"/>
              <a:t>Figure Title</a:t>
            </a:r>
          </a:p>
        </p:txBody>
      </p:sp>
      <p:sp>
        <p:nvSpPr>
          <p:cNvPr id="7" name="Picture Placeholder 2"/>
          <p:cNvSpPr>
            <a:spLocks noGrp="1" noChangeAspect="1"/>
          </p:cNvSpPr>
          <p:nvPr>
            <p:ph type="pic" idx="1" hasCustomPrompt="1"/>
          </p:nvPr>
        </p:nvSpPr>
        <p:spPr bwMode="auto">
          <a:xfrm>
            <a:off x="15" y="-1"/>
            <a:ext cx="6095985" cy="5235447"/>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8" name="Text Placeholder 3"/>
          <p:cNvSpPr>
            <a:spLocks noGrp="1"/>
          </p:cNvSpPr>
          <p:nvPr>
            <p:ph type="body" sz="half" idx="2" hasCustomPrompt="1"/>
          </p:nvPr>
        </p:nvSpPr>
        <p:spPr bwMode="auto">
          <a:xfrm>
            <a:off x="1607126" y="5907024"/>
            <a:ext cx="9603416" cy="410649"/>
          </a:xfrm>
        </p:spPr>
        <p:txBody>
          <a:bodyPr lIns="91440" tIns="0" rIns="91440" bIns="0">
            <a:normAutofit/>
          </a:bodyPr>
          <a:lstStyle>
            <a:lvl1pPr marL="0" indent="0" algn="ctr">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Figure Subtitle</a:t>
            </a:r>
            <a:endParaRPr/>
          </a:p>
        </p:txBody>
      </p:sp>
      <p:sp>
        <p:nvSpPr>
          <p:cNvPr id="9" name="Date Placeholder 4"/>
          <p:cNvSpPr>
            <a:spLocks noGrp="1"/>
          </p:cNvSpPr>
          <p:nvPr>
            <p:ph type="dt" sz="half" idx="10"/>
          </p:nvPr>
        </p:nvSpPr>
        <p:spPr bwMode="auto"/>
        <p:txBody>
          <a:bodyPr/>
          <a:lstStyle/>
          <a:p>
            <a:pPr>
              <a:defRPr/>
            </a:pPr>
            <a:fld id="{D58D4731-F406-4A17-A852-A57626BC2303}" type="datetime1">
              <a:t>11/26/2018</a:t>
            </a:fld>
            <a:endParaRPr lang="en-US"/>
          </a:p>
        </p:txBody>
      </p:sp>
      <p:sp>
        <p:nvSpPr>
          <p:cNvPr id="10"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11"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pic>
        <p:nvPicPr>
          <p:cNvPr id="12" name="Εικόνα 11"/>
          <p:cNvPicPr>
            <a:picLocks noChangeAspect="1"/>
          </p:cNvPicPr>
          <p:nvPr userDrawn="1"/>
        </p:nvPicPr>
        <p:blipFill>
          <a:blip r:embed="rId2"/>
          <a:stretch/>
        </p:blipFill>
        <p:spPr bwMode="auto">
          <a:xfrm>
            <a:off x="11061529" y="5766132"/>
            <a:ext cx="1133648" cy="1089708"/>
          </a:xfrm>
          <a:prstGeom prst="rect">
            <a:avLst/>
          </a:prstGeom>
        </p:spPr>
      </p:pic>
      <p:pic>
        <p:nvPicPr>
          <p:cNvPr id="13" name="Εικόνα 10"/>
          <p:cNvPicPr>
            <a:picLocks noChangeAspect="1"/>
          </p:cNvPicPr>
          <p:nvPr userDrawn="1"/>
        </p:nvPicPr>
        <p:blipFill>
          <a:blip r:embed="rId3"/>
          <a:stretch/>
        </p:blipFill>
        <p:spPr bwMode="auto">
          <a:xfrm>
            <a:off x="320888" y="6143330"/>
            <a:ext cx="1072004" cy="714670"/>
          </a:xfrm>
          <a:prstGeom prst="rect">
            <a:avLst/>
          </a:prstGeom>
        </p:spPr>
      </p:pic>
      <p:sp>
        <p:nvSpPr>
          <p:cNvPr id="14" name="Picture Placeholder 2"/>
          <p:cNvSpPr>
            <a:spLocks noGrp="1" noChangeAspect="1"/>
          </p:cNvSpPr>
          <p:nvPr>
            <p:ph type="pic" idx="13" hasCustomPrompt="1"/>
          </p:nvPr>
        </p:nvSpPr>
        <p:spPr bwMode="auto">
          <a:xfrm>
            <a:off x="6096000" y="-1"/>
            <a:ext cx="6096000" cy="5235447"/>
          </a:xfrm>
          <a:prstGeom prst="rect">
            <a:avLst/>
          </a:prstGeom>
          <a:solidFill>
            <a:schemeClr val="bg2">
              <a:lumMod val="90000"/>
            </a:schemeClr>
          </a:solidFill>
        </p:spPr>
        <p:txBody>
          <a:bodyPr lIns="457200" tIns="457200" anchor="t">
            <a:normAutofit/>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Tree>
    <p:extLst>
      <p:ext uri="{BB962C8B-B14F-4D97-AF65-F5344CB8AC3E}">
        <p14:creationId xmlns:p14="http://schemas.microsoft.com/office/powerpoint/2010/main" val="815238359"/>
      </p:ext>
    </p:extLst>
  </p:cSld>
  <p:clrMapOvr>
    <a:masterClrMapping/>
  </p:clrMapOvr>
  <p:hf/>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Three figures">
    <p:spTree>
      <p:nvGrpSpPr>
        <p:cNvPr id="1" name=""/>
        <p:cNvGrpSpPr/>
        <p:nvPr/>
      </p:nvGrpSpPr>
      <p:grpSpPr bwMode="auto">
        <a:xfrm>
          <a:off x="0" y="0"/>
          <a:ext cx="0" cy="0"/>
          <a:chOff x="0" y="0"/>
          <a:chExt cx="0" cy="0"/>
        </a:xfrm>
      </p:grpSpPr>
      <p:sp>
        <p:nvSpPr>
          <p:cNvPr id="4" name="Rectangle 7"/>
          <p:cNvSpPr/>
          <p:nvPr/>
        </p:nvSpPr>
        <p:spPr bwMode="auto">
          <a:xfrm>
            <a:off x="0" y="5301208"/>
            <a:ext cx="12188825" cy="1556792"/>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sp>
        <p:nvSpPr>
          <p:cNvPr id="5" name="Rectangle 8"/>
          <p:cNvSpPr/>
          <p:nvPr userDrawn="1"/>
        </p:nvSpPr>
        <p:spPr bwMode="auto">
          <a:xfrm>
            <a:off x="-6351" y="5244592"/>
            <a:ext cx="12188825" cy="64008"/>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Title 1"/>
          <p:cNvSpPr>
            <a:spLocks noGrp="1"/>
          </p:cNvSpPr>
          <p:nvPr>
            <p:ph type="title" hasCustomPrompt="1"/>
          </p:nvPr>
        </p:nvSpPr>
        <p:spPr bwMode="auto">
          <a:xfrm>
            <a:off x="1607127" y="5366696"/>
            <a:ext cx="9603798" cy="531183"/>
          </a:xfrm>
        </p:spPr>
        <p:txBody>
          <a:bodyPr lIns="91440" tIns="0" rIns="91440" bIns="0" anchor="b">
            <a:noAutofit/>
          </a:bodyPr>
          <a:lstStyle>
            <a:lvl1pPr algn="ctr">
              <a:defRPr sz="3200" b="0">
                <a:solidFill>
                  <a:srgbClr val="FFFFFF"/>
                </a:solidFill>
              </a:defRPr>
            </a:lvl1pPr>
          </a:lstStyle>
          <a:p>
            <a:pPr>
              <a:defRPr/>
            </a:pPr>
            <a:r>
              <a:rPr lang="en-US"/>
              <a:t>Figure Title</a:t>
            </a:r>
          </a:p>
        </p:txBody>
      </p:sp>
      <p:sp>
        <p:nvSpPr>
          <p:cNvPr id="7" name="Text Placeholder 3"/>
          <p:cNvSpPr>
            <a:spLocks noGrp="1"/>
          </p:cNvSpPr>
          <p:nvPr>
            <p:ph type="body" sz="half" idx="2" hasCustomPrompt="1"/>
          </p:nvPr>
        </p:nvSpPr>
        <p:spPr bwMode="auto">
          <a:xfrm>
            <a:off x="1607126" y="5907024"/>
            <a:ext cx="9603416" cy="410649"/>
          </a:xfrm>
        </p:spPr>
        <p:txBody>
          <a:bodyPr lIns="91440" tIns="0" rIns="91440" bIns="0">
            <a:normAutofit/>
          </a:bodyPr>
          <a:lstStyle>
            <a:lvl1pPr marL="0" indent="0" algn="ctr">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Figure Subtitle</a:t>
            </a:r>
            <a:endParaRPr/>
          </a:p>
        </p:txBody>
      </p:sp>
      <p:sp>
        <p:nvSpPr>
          <p:cNvPr id="8" name="Date Placeholder 4"/>
          <p:cNvSpPr>
            <a:spLocks noGrp="1"/>
          </p:cNvSpPr>
          <p:nvPr>
            <p:ph type="dt" sz="half" idx="10"/>
          </p:nvPr>
        </p:nvSpPr>
        <p:spPr bwMode="auto"/>
        <p:txBody>
          <a:bodyPr/>
          <a:lstStyle/>
          <a:p>
            <a:pPr>
              <a:defRPr/>
            </a:pPr>
            <a:fld id="{D58D4731-F406-4A17-A852-A57626BC2303}" type="datetime1">
              <a:t>11/26/2018</a:t>
            </a:fld>
            <a:endParaRPr lang="en-US"/>
          </a:p>
        </p:txBody>
      </p:sp>
      <p:sp>
        <p:nvSpPr>
          <p:cNvPr id="9"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10"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pic>
        <p:nvPicPr>
          <p:cNvPr id="11" name="Εικόνα 11"/>
          <p:cNvPicPr>
            <a:picLocks noChangeAspect="1"/>
          </p:cNvPicPr>
          <p:nvPr userDrawn="1"/>
        </p:nvPicPr>
        <p:blipFill>
          <a:blip r:embed="rId2"/>
          <a:stretch/>
        </p:blipFill>
        <p:spPr bwMode="auto">
          <a:xfrm>
            <a:off x="11061529" y="5766132"/>
            <a:ext cx="1133648" cy="1089708"/>
          </a:xfrm>
          <a:prstGeom prst="rect">
            <a:avLst/>
          </a:prstGeom>
        </p:spPr>
      </p:pic>
      <p:pic>
        <p:nvPicPr>
          <p:cNvPr id="12" name="Εικόνα 10"/>
          <p:cNvPicPr>
            <a:picLocks noChangeAspect="1"/>
          </p:cNvPicPr>
          <p:nvPr userDrawn="1"/>
        </p:nvPicPr>
        <p:blipFill>
          <a:blip r:embed="rId3"/>
          <a:stretch/>
        </p:blipFill>
        <p:spPr bwMode="auto">
          <a:xfrm>
            <a:off x="320888" y="6143330"/>
            <a:ext cx="1072004" cy="714670"/>
          </a:xfrm>
          <a:prstGeom prst="rect">
            <a:avLst/>
          </a:prstGeom>
        </p:spPr>
      </p:pic>
      <p:sp>
        <p:nvSpPr>
          <p:cNvPr id="13" name="Picture Placeholder 2"/>
          <p:cNvSpPr>
            <a:spLocks noGrp="1" noChangeAspect="1"/>
          </p:cNvSpPr>
          <p:nvPr>
            <p:ph type="pic" idx="13" hasCustomPrompt="1"/>
          </p:nvPr>
        </p:nvSpPr>
        <p:spPr bwMode="auto">
          <a:xfrm>
            <a:off x="6096000" y="-1"/>
            <a:ext cx="6096000" cy="5235447"/>
          </a:xfrm>
          <a:prstGeom prst="rect">
            <a:avLst/>
          </a:prstGeom>
          <a:solidFill>
            <a:schemeClr val="bg2">
              <a:lumMod val="90000"/>
            </a:schemeClr>
          </a:solidFill>
        </p:spPr>
        <p:txBody>
          <a:bodyPr lIns="457200" tIns="457200" anchor="t">
            <a:normAutofit/>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4" name="Picture Placeholder 2"/>
          <p:cNvSpPr>
            <a:spLocks noGrp="1" noChangeAspect="1"/>
          </p:cNvSpPr>
          <p:nvPr>
            <p:ph type="pic" idx="15" hasCustomPrompt="1"/>
          </p:nvPr>
        </p:nvSpPr>
        <p:spPr bwMode="auto">
          <a:xfrm>
            <a:off x="-1573" y="-1280"/>
            <a:ext cx="6106808" cy="2644438"/>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5" name="Picture Placeholder 2"/>
          <p:cNvSpPr>
            <a:spLocks noGrp="1" noChangeAspect="1"/>
          </p:cNvSpPr>
          <p:nvPr>
            <p:ph type="pic" idx="16" hasCustomPrompt="1"/>
          </p:nvPr>
        </p:nvSpPr>
        <p:spPr bwMode="auto">
          <a:xfrm>
            <a:off x="-6351" y="2643158"/>
            <a:ext cx="6106808" cy="2592288"/>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Tree>
    <p:extLst>
      <p:ext uri="{BB962C8B-B14F-4D97-AF65-F5344CB8AC3E}">
        <p14:creationId xmlns:p14="http://schemas.microsoft.com/office/powerpoint/2010/main" val="2338200577"/>
      </p:ext>
    </p:extLst>
  </p:cSld>
  <p:clrMapOvr>
    <a:masterClrMapping/>
  </p:clrMapOvr>
  <p:hf/>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Four figures">
    <p:spTree>
      <p:nvGrpSpPr>
        <p:cNvPr id="1" name=""/>
        <p:cNvGrpSpPr/>
        <p:nvPr/>
      </p:nvGrpSpPr>
      <p:grpSpPr bwMode="auto">
        <a:xfrm>
          <a:off x="0" y="0"/>
          <a:ext cx="0" cy="0"/>
          <a:chOff x="0" y="0"/>
          <a:chExt cx="0" cy="0"/>
        </a:xfrm>
      </p:grpSpPr>
      <p:sp>
        <p:nvSpPr>
          <p:cNvPr id="4" name="Rectangle 7"/>
          <p:cNvSpPr/>
          <p:nvPr/>
        </p:nvSpPr>
        <p:spPr bwMode="auto">
          <a:xfrm>
            <a:off x="0" y="5301208"/>
            <a:ext cx="12188825" cy="1556792"/>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sp>
        <p:nvSpPr>
          <p:cNvPr id="5" name="Rectangle 8"/>
          <p:cNvSpPr/>
          <p:nvPr userDrawn="1"/>
        </p:nvSpPr>
        <p:spPr bwMode="auto">
          <a:xfrm>
            <a:off x="-6351" y="5244592"/>
            <a:ext cx="12188825" cy="64008"/>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Title 1"/>
          <p:cNvSpPr>
            <a:spLocks noGrp="1"/>
          </p:cNvSpPr>
          <p:nvPr>
            <p:ph type="title" hasCustomPrompt="1"/>
          </p:nvPr>
        </p:nvSpPr>
        <p:spPr bwMode="auto">
          <a:xfrm>
            <a:off x="1607127" y="5366696"/>
            <a:ext cx="9603798" cy="531183"/>
          </a:xfrm>
        </p:spPr>
        <p:txBody>
          <a:bodyPr lIns="91440" tIns="0" rIns="91440" bIns="0" anchor="b">
            <a:noAutofit/>
          </a:bodyPr>
          <a:lstStyle>
            <a:lvl1pPr algn="ctr">
              <a:defRPr sz="3200" b="0">
                <a:solidFill>
                  <a:srgbClr val="FFFFFF"/>
                </a:solidFill>
              </a:defRPr>
            </a:lvl1pPr>
          </a:lstStyle>
          <a:p>
            <a:pPr>
              <a:defRPr/>
            </a:pPr>
            <a:r>
              <a:rPr lang="en-US"/>
              <a:t>Figure Title</a:t>
            </a:r>
          </a:p>
        </p:txBody>
      </p:sp>
      <p:sp>
        <p:nvSpPr>
          <p:cNvPr id="7" name="Text Placeholder 3"/>
          <p:cNvSpPr>
            <a:spLocks noGrp="1"/>
          </p:cNvSpPr>
          <p:nvPr>
            <p:ph type="body" sz="half" idx="2" hasCustomPrompt="1"/>
          </p:nvPr>
        </p:nvSpPr>
        <p:spPr bwMode="auto">
          <a:xfrm>
            <a:off x="1607126" y="5907024"/>
            <a:ext cx="9603416" cy="410649"/>
          </a:xfrm>
        </p:spPr>
        <p:txBody>
          <a:bodyPr lIns="91440" tIns="0" rIns="91440" bIns="0">
            <a:normAutofit/>
          </a:bodyPr>
          <a:lstStyle>
            <a:lvl1pPr marL="0" indent="0" algn="ctr">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Figure Subtitle</a:t>
            </a:r>
            <a:endParaRPr/>
          </a:p>
        </p:txBody>
      </p:sp>
      <p:sp>
        <p:nvSpPr>
          <p:cNvPr id="8" name="Date Placeholder 4"/>
          <p:cNvSpPr>
            <a:spLocks noGrp="1"/>
          </p:cNvSpPr>
          <p:nvPr>
            <p:ph type="dt" sz="half" idx="10"/>
          </p:nvPr>
        </p:nvSpPr>
        <p:spPr bwMode="auto"/>
        <p:txBody>
          <a:bodyPr/>
          <a:lstStyle/>
          <a:p>
            <a:pPr>
              <a:defRPr/>
            </a:pPr>
            <a:fld id="{D58D4731-F406-4A17-A852-A57626BC2303}" type="datetime1">
              <a:t>11/26/2018</a:t>
            </a:fld>
            <a:endParaRPr lang="en-US"/>
          </a:p>
        </p:txBody>
      </p:sp>
      <p:sp>
        <p:nvSpPr>
          <p:cNvPr id="9"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10"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pic>
        <p:nvPicPr>
          <p:cNvPr id="11" name="Εικόνα 11"/>
          <p:cNvPicPr>
            <a:picLocks noChangeAspect="1"/>
          </p:cNvPicPr>
          <p:nvPr userDrawn="1"/>
        </p:nvPicPr>
        <p:blipFill>
          <a:blip r:embed="rId2"/>
          <a:stretch/>
        </p:blipFill>
        <p:spPr bwMode="auto">
          <a:xfrm>
            <a:off x="11061529" y="5766132"/>
            <a:ext cx="1133648" cy="1089708"/>
          </a:xfrm>
          <a:prstGeom prst="rect">
            <a:avLst/>
          </a:prstGeom>
        </p:spPr>
      </p:pic>
      <p:pic>
        <p:nvPicPr>
          <p:cNvPr id="12" name="Εικόνα 10"/>
          <p:cNvPicPr>
            <a:picLocks noChangeAspect="1"/>
          </p:cNvPicPr>
          <p:nvPr userDrawn="1"/>
        </p:nvPicPr>
        <p:blipFill>
          <a:blip r:embed="rId3"/>
          <a:stretch/>
        </p:blipFill>
        <p:spPr bwMode="auto">
          <a:xfrm>
            <a:off x="320888" y="6143330"/>
            <a:ext cx="1072004" cy="714670"/>
          </a:xfrm>
          <a:prstGeom prst="rect">
            <a:avLst/>
          </a:prstGeom>
        </p:spPr>
      </p:pic>
      <p:sp>
        <p:nvSpPr>
          <p:cNvPr id="13" name="Picture Placeholder 2"/>
          <p:cNvSpPr>
            <a:spLocks noGrp="1" noChangeAspect="1"/>
          </p:cNvSpPr>
          <p:nvPr>
            <p:ph type="pic" idx="15" hasCustomPrompt="1"/>
          </p:nvPr>
        </p:nvSpPr>
        <p:spPr bwMode="auto">
          <a:xfrm>
            <a:off x="-1573" y="-1280"/>
            <a:ext cx="6106808" cy="2644438"/>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4" name="Picture Placeholder 2"/>
          <p:cNvSpPr>
            <a:spLocks noGrp="1" noChangeAspect="1"/>
          </p:cNvSpPr>
          <p:nvPr>
            <p:ph type="pic" idx="16" hasCustomPrompt="1"/>
          </p:nvPr>
        </p:nvSpPr>
        <p:spPr bwMode="auto">
          <a:xfrm>
            <a:off x="-6351" y="2643158"/>
            <a:ext cx="6106808" cy="2592288"/>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5" name="Picture Placeholder 2"/>
          <p:cNvSpPr>
            <a:spLocks noGrp="1" noChangeAspect="1"/>
          </p:cNvSpPr>
          <p:nvPr>
            <p:ph type="pic" idx="17" hasCustomPrompt="1"/>
          </p:nvPr>
        </p:nvSpPr>
        <p:spPr bwMode="auto">
          <a:xfrm>
            <a:off x="6080443" y="-1280"/>
            <a:ext cx="6106808" cy="2644438"/>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16" name="Picture Placeholder 2"/>
          <p:cNvSpPr>
            <a:spLocks noGrp="1" noChangeAspect="1"/>
          </p:cNvSpPr>
          <p:nvPr>
            <p:ph type="pic" idx="18" hasCustomPrompt="1"/>
          </p:nvPr>
        </p:nvSpPr>
        <p:spPr bwMode="auto">
          <a:xfrm>
            <a:off x="6075664" y="2643158"/>
            <a:ext cx="6106808" cy="2592288"/>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Tree>
    <p:extLst>
      <p:ext uri="{BB962C8B-B14F-4D97-AF65-F5344CB8AC3E}">
        <p14:creationId xmlns:p14="http://schemas.microsoft.com/office/powerpoint/2010/main" val="3938948270"/>
      </p:ext>
    </p:extLst>
  </p:cSld>
  <p:clrMapOvr>
    <a:masterClrMapping/>
  </p:clrMapOvr>
  <p:hf/>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One Figure">
    <p:spTree>
      <p:nvGrpSpPr>
        <p:cNvPr id="1" name=""/>
        <p:cNvGrpSpPr/>
        <p:nvPr/>
      </p:nvGrpSpPr>
      <p:grpSpPr bwMode="auto">
        <a:xfrm>
          <a:off x="0" y="0"/>
          <a:ext cx="0" cy="0"/>
          <a:chOff x="0" y="0"/>
          <a:chExt cx="0" cy="0"/>
        </a:xfrm>
      </p:grpSpPr>
      <p:sp>
        <p:nvSpPr>
          <p:cNvPr id="4" name="Rectangle 7"/>
          <p:cNvSpPr/>
          <p:nvPr/>
        </p:nvSpPr>
        <p:spPr bwMode="auto">
          <a:xfrm>
            <a:off x="0" y="5301208"/>
            <a:ext cx="12188825" cy="1556792"/>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sp>
        <p:nvSpPr>
          <p:cNvPr id="5" name="Rectangle 8"/>
          <p:cNvSpPr/>
          <p:nvPr userDrawn="1"/>
        </p:nvSpPr>
        <p:spPr bwMode="auto">
          <a:xfrm>
            <a:off x="-6351" y="5244592"/>
            <a:ext cx="12188825" cy="64008"/>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Title 1"/>
          <p:cNvSpPr>
            <a:spLocks noGrp="1"/>
          </p:cNvSpPr>
          <p:nvPr>
            <p:ph type="title" hasCustomPrompt="1"/>
          </p:nvPr>
        </p:nvSpPr>
        <p:spPr bwMode="auto">
          <a:xfrm>
            <a:off x="1607127" y="5366696"/>
            <a:ext cx="9603798" cy="531183"/>
          </a:xfrm>
        </p:spPr>
        <p:txBody>
          <a:bodyPr lIns="91440" tIns="0" rIns="91440" bIns="0" anchor="b">
            <a:noAutofit/>
          </a:bodyPr>
          <a:lstStyle>
            <a:lvl1pPr algn="ctr">
              <a:defRPr sz="3200" b="0">
                <a:solidFill>
                  <a:srgbClr val="FFFFFF"/>
                </a:solidFill>
              </a:defRPr>
            </a:lvl1pPr>
          </a:lstStyle>
          <a:p>
            <a:pPr>
              <a:defRPr/>
            </a:pPr>
            <a:r>
              <a:rPr lang="en-US"/>
              <a:t>Figure Title</a:t>
            </a:r>
          </a:p>
        </p:txBody>
      </p:sp>
      <p:sp>
        <p:nvSpPr>
          <p:cNvPr id="7" name="Picture Placeholder 2"/>
          <p:cNvSpPr>
            <a:spLocks noGrp="1" noChangeAspect="1"/>
          </p:cNvSpPr>
          <p:nvPr>
            <p:ph type="pic" idx="1" hasCustomPrompt="1"/>
          </p:nvPr>
        </p:nvSpPr>
        <p:spPr bwMode="auto">
          <a:xfrm>
            <a:off x="15" y="-1"/>
            <a:ext cx="12182458" cy="5235447"/>
          </a:xfrm>
          <a:prstGeom prst="rect">
            <a:avLst/>
          </a:prstGeom>
          <a:solidFill>
            <a:schemeClr val="bg2">
              <a:lumMod val="90000"/>
            </a:schemeClr>
          </a:solidFill>
        </p:spPr>
        <p:txBody>
          <a:bodyPr lIns="457200" tIns="457200"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8" name="Text Placeholder 3"/>
          <p:cNvSpPr>
            <a:spLocks noGrp="1"/>
          </p:cNvSpPr>
          <p:nvPr>
            <p:ph type="body" sz="half" idx="2" hasCustomPrompt="1"/>
          </p:nvPr>
        </p:nvSpPr>
        <p:spPr bwMode="auto">
          <a:xfrm>
            <a:off x="1607126" y="5907024"/>
            <a:ext cx="9603416" cy="410649"/>
          </a:xfrm>
        </p:spPr>
        <p:txBody>
          <a:bodyPr lIns="91440" tIns="0" rIns="91440" bIns="0">
            <a:normAutofit/>
          </a:bodyPr>
          <a:lstStyle>
            <a:lvl1pPr marL="0" indent="0" algn="ctr">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Figure Subtitle</a:t>
            </a:r>
            <a:endParaRPr/>
          </a:p>
        </p:txBody>
      </p:sp>
      <p:sp>
        <p:nvSpPr>
          <p:cNvPr id="9" name="Date Placeholder 4"/>
          <p:cNvSpPr>
            <a:spLocks noGrp="1"/>
          </p:cNvSpPr>
          <p:nvPr>
            <p:ph type="dt" sz="half" idx="10"/>
          </p:nvPr>
        </p:nvSpPr>
        <p:spPr bwMode="auto"/>
        <p:txBody>
          <a:bodyPr/>
          <a:lstStyle/>
          <a:p>
            <a:pPr>
              <a:defRPr/>
            </a:pPr>
            <a:fld id="{D58D4731-F406-4A17-A852-A57626BC2303}" type="datetime1">
              <a:t>11/26/2018</a:t>
            </a:fld>
            <a:endParaRPr lang="en-US"/>
          </a:p>
        </p:txBody>
      </p:sp>
      <p:sp>
        <p:nvSpPr>
          <p:cNvPr id="10"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11" name="Slide Number Placeholder 6"/>
          <p:cNvSpPr>
            <a:spLocks noGrp="1"/>
          </p:cNvSpPr>
          <p:nvPr>
            <p:ph type="sldNum" sz="quarter" idx="12"/>
          </p:nvPr>
        </p:nvSpPr>
        <p:spPr bwMode="auto"/>
        <p:txBody>
          <a:bodyPr/>
          <a:lstStyle/>
          <a:p>
            <a:pPr>
              <a:defRPr/>
            </a:pPr>
            <a:fld id="{76F34D8A-136C-4FA7-8325-F06DF2D5CB3D}" type="slidenum">
              <a:t>‹#›</a:t>
            </a:fld>
            <a:endParaRPr lang="en-US"/>
          </a:p>
        </p:txBody>
      </p:sp>
      <p:pic>
        <p:nvPicPr>
          <p:cNvPr id="12" name="Εικόνα 11"/>
          <p:cNvPicPr>
            <a:picLocks noChangeAspect="1"/>
          </p:cNvPicPr>
          <p:nvPr userDrawn="1"/>
        </p:nvPicPr>
        <p:blipFill>
          <a:blip r:embed="rId2"/>
          <a:stretch/>
        </p:blipFill>
        <p:spPr bwMode="auto">
          <a:xfrm>
            <a:off x="11061529" y="5766132"/>
            <a:ext cx="1133648" cy="1089708"/>
          </a:xfrm>
          <a:prstGeom prst="rect">
            <a:avLst/>
          </a:prstGeom>
        </p:spPr>
      </p:pic>
      <p:pic>
        <p:nvPicPr>
          <p:cNvPr id="13" name="Εικόνα 10"/>
          <p:cNvPicPr>
            <a:picLocks noChangeAspect="1"/>
          </p:cNvPicPr>
          <p:nvPr userDrawn="1"/>
        </p:nvPicPr>
        <p:blipFill>
          <a:blip r:embed="rId3"/>
          <a:stretch/>
        </p:blipFill>
        <p:spPr bwMode="auto">
          <a:xfrm>
            <a:off x="320888" y="6143330"/>
            <a:ext cx="1072004" cy="714670"/>
          </a:xfrm>
          <a:prstGeom prst="rect">
            <a:avLst/>
          </a:prstGeom>
        </p:spPr>
      </p:pic>
    </p:spTree>
    <p:extLst>
      <p:ext uri="{BB962C8B-B14F-4D97-AF65-F5344CB8AC3E}">
        <p14:creationId xmlns:p14="http://schemas.microsoft.com/office/powerpoint/2010/main" val="53601379"/>
      </p:ext>
    </p:extLst>
  </p:cSld>
  <p:clrMapOvr>
    <a:masterClrMapping/>
  </p:clrMapOvr>
  <p:hf/>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PhAnim="0" preserve="1" userDrawn="1">
  <p:cSld name="Slide: Project Web Media">
    <p:spTree>
      <p:nvGrpSpPr>
        <p:cNvPr id="1" name=""/>
        <p:cNvGrpSpPr/>
        <p:nvPr/>
      </p:nvGrpSpPr>
      <p:grpSpPr bwMode="auto">
        <a:xfrm>
          <a:off x="0" y="0"/>
          <a:ext cx="0" cy="0"/>
          <a:chOff x="0" y="0"/>
          <a:chExt cx="0" cy="0"/>
        </a:xfrm>
      </p:grpSpPr>
      <p:sp>
        <p:nvSpPr>
          <p:cNvPr id="4" name="Θέση ημερομηνίας 1"/>
          <p:cNvSpPr>
            <a:spLocks noGrp="1"/>
          </p:cNvSpPr>
          <p:nvPr>
            <p:ph type="dt" sz="half" idx="10"/>
          </p:nvPr>
        </p:nvSpPr>
        <p:spPr bwMode="auto"/>
        <p:txBody>
          <a:bodyPr/>
          <a:lstStyle/>
          <a:p>
            <a:pPr>
              <a:defRPr/>
            </a:pPr>
            <a:fld id="{7FC9F940-3752-4988-A080-ACBD9960BA4B}" type="datetime1">
              <a:t>11/26/2018</a:t>
            </a:fld>
            <a:endParaRPr lang="en-US"/>
          </a:p>
        </p:txBody>
      </p:sp>
      <p:sp>
        <p:nvSpPr>
          <p:cNvPr id="5" name="Θέση υποσέλιδου 6"/>
          <p:cNvSpPr>
            <a:spLocks noGrp="1"/>
          </p:cNvSpPr>
          <p:nvPr>
            <p:ph type="ftr" sz="quarter" idx="11"/>
          </p:nvPr>
        </p:nvSpPr>
        <p:spPr bwMode="auto"/>
        <p:txBody>
          <a:bodyPr/>
          <a:lstStyle/>
          <a:p>
            <a:pPr>
              <a:defRPr/>
            </a:pPr>
            <a:r>
              <a:rPr lang="en-US"/>
              <a:t>PLUG-N-HARVEST</a:t>
            </a:r>
            <a:br>
              <a:rPr lang="en-US"/>
            </a:br>
            <a:r>
              <a:rPr lang="en-US"/>
              <a:t>ID: 768735 - H2020-EU.2.1.5.2.</a:t>
            </a:r>
            <a:endParaRPr/>
          </a:p>
        </p:txBody>
      </p:sp>
      <p:sp>
        <p:nvSpPr>
          <p:cNvPr id="6" name="Θέση αριθμού διαφάνειας 7"/>
          <p:cNvSpPr>
            <a:spLocks noGrp="1"/>
          </p:cNvSpPr>
          <p:nvPr>
            <p:ph type="sldNum" sz="quarter" idx="12"/>
          </p:nvPr>
        </p:nvSpPr>
        <p:spPr bwMode="auto"/>
        <p:txBody>
          <a:bodyPr/>
          <a:lstStyle/>
          <a:p>
            <a:pPr>
              <a:defRPr/>
            </a:pPr>
            <a:fld id="{76F34D8A-136C-4FA7-8325-F06DF2D5CB3D}" type="slidenum">
              <a:t>‹#›</a:t>
            </a:fld>
            <a:endParaRPr lang="en-US"/>
          </a:p>
        </p:txBody>
      </p:sp>
      <p:sp>
        <p:nvSpPr>
          <p:cNvPr id="7" name="TextBox 2"/>
          <p:cNvSpPr>
            <a:spLocks noAdjustHandles="1"/>
          </p:cNvSpPr>
          <p:nvPr userDrawn="1"/>
        </p:nvSpPr>
        <p:spPr bwMode="auto">
          <a:xfrm>
            <a:off x="703927" y="412937"/>
            <a:ext cx="10792673" cy="646331"/>
          </a:xfrm>
          <a:prstGeom prst="rect">
            <a:avLst/>
          </a:prstGeom>
          <a:noFill/>
        </p:spPr>
        <p:txBody>
          <a:bodyPr wrap="square" rtlCol="0">
            <a:spAutoFit/>
          </a:bodyPr>
          <a:lstStyle/>
          <a:p>
            <a:pPr>
              <a:defRPr/>
            </a:pPr>
            <a:r>
              <a:rPr lang="de-DE" sz="3600" b="0" i="0" u="none" strike="noStrike" cap="none" spc="-50">
                <a:ln>
                  <a:noFill/>
                </a:ln>
                <a:solidFill>
                  <a:prstClr val="black">
                    <a:lumMod val="75000"/>
                    <a:lumOff val="25000"/>
                  </a:prstClr>
                </a:solidFill>
                <a:latin typeface="Arial"/>
              </a:rPr>
              <a:t>Plug-N-Harvest: </a:t>
            </a:r>
            <a:r>
              <a:rPr lang="de-DE" sz="3600" b="0" i="0" u="none" strike="noStrike" cap="none" spc="-50">
                <a:ln>
                  <a:noFill/>
                </a:ln>
                <a:solidFill>
                  <a:srgbClr val="1886D4"/>
                </a:solidFill>
                <a:latin typeface="Arial"/>
              </a:rPr>
              <a:t>For More Please Visit...</a:t>
            </a:r>
            <a:endParaRPr lang="el-GR">
              <a:solidFill>
                <a:srgbClr val="1886D4"/>
              </a:solidFill>
            </a:endParaRPr>
          </a:p>
        </p:txBody>
      </p:sp>
      <p:grpSp>
        <p:nvGrpSpPr>
          <p:cNvPr id="8" name="Diagram 3"/>
          <p:cNvGrpSpPr/>
          <p:nvPr userDrawn="1"/>
        </p:nvGrpSpPr>
        <p:grpSpPr bwMode="auto">
          <a:xfrm>
            <a:off x="623391" y="1556793"/>
            <a:ext cx="10945216" cy="4320480"/>
            <a:chOff x="0" y="0"/>
            <a:chExt cx="10945216" cy="4320480"/>
          </a:xfrm>
        </p:grpSpPr>
        <p:sp>
          <p:nvSpPr>
            <p:cNvPr id="9" name="Ορθογώνιο: Στρογγύλεμα γωνιών 8"/>
            <p:cNvSpPr/>
            <p:nvPr/>
          </p:nvSpPr>
          <p:spPr bwMode="auto">
            <a:xfrm>
              <a:off x="222229" y="1818"/>
              <a:ext cx="1944524" cy="1339777"/>
            </a:xfrm>
            <a:prstGeom prst="roundRect">
              <a:avLst>
                <a:gd name="adj" fmla="val 16667"/>
              </a:avLst>
            </a:prstGeom>
            <a:blipFill>
              <a:blip r:embed="rId2"/>
              <a:srcRect t="15277" b="15277"/>
              <a:stretch/>
            </a:blipFill>
            <a:ln>
              <a:noFill/>
            </a:ln>
          </p:spPr>
          <p:style>
            <a:lnRef idx="0">
              <a:srgbClr val="000000"/>
            </a:lnRef>
            <a:fillRef idx="1">
              <a:srgbClr val="000000"/>
            </a:fillRef>
            <a:effectRef idx="2">
              <a:srgbClr val="000000"/>
            </a:effectRef>
            <a:fontRef idx="minor">
              <a:schemeClr val="lt1"/>
            </a:fontRef>
          </p:style>
        </p:sp>
        <p:sp>
          <p:nvSpPr>
            <p:cNvPr id="10" name="Ορθογώνιο 9"/>
            <p:cNvSpPr/>
            <p:nvPr/>
          </p:nvSpPr>
          <p:spPr bwMode="auto">
            <a:xfrm>
              <a:off x="222229" y="1341595"/>
              <a:ext cx="1944524" cy="721418"/>
            </a:xfrm>
            <a:prstGeom prst="rect">
              <a:avLst/>
            </a:prstGeom>
            <a:solidFill>
              <a:schemeClr val="lt1">
                <a:hueOff val="0"/>
                <a:satOff val="0"/>
                <a:lumOff val="0"/>
                <a:alphaOff val="0"/>
                <a:alpha val="0"/>
              </a:schemeClr>
            </a:solidFill>
            <a:ln>
              <a:noFill/>
            </a:ln>
          </p:spPr>
          <p:style>
            <a:lnRef idx="0">
              <a:srgbClr val="000000"/>
            </a:lnRef>
            <a:fillRef idx="1">
              <a:srgbClr val="000000"/>
            </a:fillRef>
            <a:effectRef idx="0">
              <a:srgbClr val="000000"/>
            </a:effectRef>
            <a:fontRef idx="minor"/>
          </p:style>
          <p:txBody>
            <a:bodyPr spcFirstLastPara="0" vert="horz" wrap="square" lIns="113792" tIns="113792" rIns="113792" bIns="0" numCol="1" spcCol="1270" anchor="t" anchorCtr="0">
              <a:noAutofit/>
            </a:bodyPr>
            <a:lstStyle/>
            <a:p>
              <a:pPr lvl="0" algn="ctr" defTabSz="711200">
                <a:lnSpc>
                  <a:spcPct val="90000"/>
                </a:lnSpc>
                <a:spcBef>
                  <a:spcPts val="0"/>
                </a:spcBef>
                <a:spcAft>
                  <a:spcPts val="0"/>
                </a:spcAft>
                <a:defRPr/>
              </a:pPr>
              <a:r>
                <a:rPr lang="en-US" sz="1600" u="sng">
                  <a:solidFill>
                    <a:schemeClr val="hlink"/>
                  </a:solidFill>
                  <a:hlinkClick r:id="rId3"/>
                </a:rPr>
                <a:t>@Plug.N.Harvest</a:t>
              </a:r>
              <a:endParaRPr lang="el-GR" sz="1600"/>
            </a:p>
          </p:txBody>
        </p:sp>
        <p:sp>
          <p:nvSpPr>
            <p:cNvPr id="11" name="Ορθογώνιο: Στρογγύλεμα γωνιών 10"/>
            <p:cNvSpPr/>
            <p:nvPr/>
          </p:nvSpPr>
          <p:spPr bwMode="auto">
            <a:xfrm>
              <a:off x="2361287" y="1818"/>
              <a:ext cx="1944524" cy="1339777"/>
            </a:xfrm>
            <a:prstGeom prst="roundRect">
              <a:avLst>
                <a:gd name="adj" fmla="val 16667"/>
              </a:avLst>
            </a:prstGeom>
            <a:blipFill>
              <a:blip r:embed="rId4"/>
              <a:srcRect t="15753" b="15753"/>
              <a:stretch/>
            </a:blipFill>
            <a:ln>
              <a:noFill/>
            </a:ln>
          </p:spPr>
          <p:style>
            <a:lnRef idx="0">
              <a:srgbClr val="000000"/>
            </a:lnRef>
            <a:fillRef idx="1">
              <a:srgbClr val="000000"/>
            </a:fillRef>
            <a:effectRef idx="2">
              <a:srgbClr val="000000"/>
            </a:effectRef>
            <a:fontRef idx="minor">
              <a:schemeClr val="lt1"/>
            </a:fontRef>
          </p:style>
        </p:sp>
        <p:sp>
          <p:nvSpPr>
            <p:cNvPr id="12" name="Ορθογώνιο 11"/>
            <p:cNvSpPr/>
            <p:nvPr/>
          </p:nvSpPr>
          <p:spPr bwMode="auto">
            <a:xfrm>
              <a:off x="2361287" y="1341595"/>
              <a:ext cx="1944524" cy="721418"/>
            </a:xfrm>
            <a:prstGeom prst="rect">
              <a:avLst/>
            </a:prstGeom>
            <a:solidFill>
              <a:schemeClr val="lt1">
                <a:hueOff val="0"/>
                <a:satOff val="0"/>
                <a:lumOff val="0"/>
                <a:alphaOff val="0"/>
                <a:alpha val="0"/>
              </a:schemeClr>
            </a:solidFill>
            <a:ln>
              <a:noFill/>
            </a:ln>
          </p:spPr>
          <p:style>
            <a:lnRef idx="0">
              <a:srgbClr val="000000"/>
            </a:lnRef>
            <a:fillRef idx="1">
              <a:srgbClr val="000000"/>
            </a:fillRef>
            <a:effectRef idx="0">
              <a:srgbClr val="000000"/>
            </a:effectRef>
            <a:fontRef idx="minor"/>
          </p:style>
          <p:txBody>
            <a:bodyPr spcFirstLastPara="0" vert="horz" wrap="square" lIns="113792" tIns="113792" rIns="113792" bIns="0" numCol="1" spcCol="1270" anchor="t" anchorCtr="0">
              <a:noAutofit/>
            </a:bodyPr>
            <a:lstStyle/>
            <a:p>
              <a:pPr lvl="0" algn="ctr" defTabSz="711200">
                <a:lnSpc>
                  <a:spcPct val="90000"/>
                </a:lnSpc>
                <a:spcBef>
                  <a:spcPts val="0"/>
                </a:spcBef>
                <a:spcAft>
                  <a:spcPts val="0"/>
                </a:spcAft>
                <a:defRPr/>
              </a:pPr>
              <a:r>
                <a:rPr lang="en-US" sz="1600" b="0" i="0" u="sng">
                  <a:solidFill>
                    <a:schemeClr val="hlink"/>
                  </a:solidFill>
                  <a:hlinkClick r:id="rId5"/>
                </a:rPr>
                <a:t>@Plug_N_Harvest</a:t>
              </a:r>
              <a:endParaRPr lang="el-GR" sz="1600"/>
            </a:p>
          </p:txBody>
        </p:sp>
        <p:sp>
          <p:nvSpPr>
            <p:cNvPr id="13" name="Ορθογώνιο: Στρογγύλεμα γωνιών 12"/>
            <p:cNvSpPr/>
            <p:nvPr/>
          </p:nvSpPr>
          <p:spPr bwMode="auto">
            <a:xfrm>
              <a:off x="4500345" y="1818"/>
              <a:ext cx="1944524" cy="1339777"/>
            </a:xfrm>
            <a:prstGeom prst="roundRect">
              <a:avLst>
                <a:gd name="adj" fmla="val 16667"/>
              </a:avLst>
            </a:prstGeom>
            <a:blipFill>
              <a:blip r:embed="rId6"/>
              <a:srcRect t="15753" b="15753"/>
              <a:stretch/>
            </a:blipFill>
            <a:ln>
              <a:noFill/>
            </a:ln>
          </p:spPr>
          <p:style>
            <a:lnRef idx="0">
              <a:srgbClr val="000000"/>
            </a:lnRef>
            <a:fillRef idx="1">
              <a:srgbClr val="000000"/>
            </a:fillRef>
            <a:effectRef idx="2">
              <a:srgbClr val="000000"/>
            </a:effectRef>
            <a:fontRef idx="minor">
              <a:schemeClr val="lt1"/>
            </a:fontRef>
          </p:style>
        </p:sp>
        <p:sp>
          <p:nvSpPr>
            <p:cNvPr id="14" name="Ορθογώνιο 13"/>
            <p:cNvSpPr/>
            <p:nvPr/>
          </p:nvSpPr>
          <p:spPr bwMode="auto">
            <a:xfrm>
              <a:off x="4500345" y="1341595"/>
              <a:ext cx="1944524" cy="721418"/>
            </a:xfrm>
            <a:prstGeom prst="rect">
              <a:avLst/>
            </a:prstGeom>
            <a:solidFill>
              <a:schemeClr val="lt1">
                <a:hueOff val="0"/>
                <a:satOff val="0"/>
                <a:lumOff val="0"/>
                <a:alphaOff val="0"/>
                <a:alpha val="0"/>
              </a:schemeClr>
            </a:solidFill>
            <a:ln>
              <a:noFill/>
            </a:ln>
          </p:spPr>
          <p:style>
            <a:lnRef idx="0">
              <a:srgbClr val="000000"/>
            </a:lnRef>
            <a:fillRef idx="1">
              <a:srgbClr val="000000"/>
            </a:fillRef>
            <a:effectRef idx="0">
              <a:srgbClr val="000000"/>
            </a:effectRef>
            <a:fontRef idx="minor"/>
          </p:style>
          <p:txBody>
            <a:bodyPr spcFirstLastPara="0" vert="horz" wrap="square" lIns="113792" tIns="113792" rIns="113792" bIns="0" numCol="1" spcCol="1270" anchor="t" anchorCtr="0">
              <a:noAutofit/>
            </a:bodyPr>
            <a:lstStyle/>
            <a:p>
              <a:pPr lvl="0" algn="ctr" defTabSz="711200">
                <a:lnSpc>
                  <a:spcPct val="90000"/>
                </a:lnSpc>
                <a:spcBef>
                  <a:spcPts val="0"/>
                </a:spcBef>
                <a:spcAft>
                  <a:spcPts val="0"/>
                </a:spcAft>
                <a:defRPr/>
              </a:pPr>
              <a:r>
                <a:rPr lang="en-US" sz="1600" u="sng">
                  <a:solidFill>
                    <a:schemeClr val="hlink"/>
                  </a:solidFill>
                  <a:hlinkClick r:id="rId7"/>
                </a:rPr>
                <a:t>@Plug-N-Harvest H2020</a:t>
              </a:r>
              <a:endParaRPr lang="el-GR" sz="1600"/>
            </a:p>
          </p:txBody>
        </p:sp>
        <p:sp>
          <p:nvSpPr>
            <p:cNvPr id="15" name="Ορθογώνιο: Στρογγύλεμα γωνιών 14"/>
            <p:cNvSpPr/>
            <p:nvPr/>
          </p:nvSpPr>
          <p:spPr bwMode="auto">
            <a:xfrm>
              <a:off x="6639404" y="1818"/>
              <a:ext cx="1944524" cy="1339777"/>
            </a:xfrm>
            <a:prstGeom prst="roundRect">
              <a:avLst>
                <a:gd name="adj" fmla="val 16667"/>
              </a:avLst>
            </a:prstGeom>
            <a:blipFill>
              <a:blip r:embed="rId8"/>
              <a:srcRect t="15753" b="15753"/>
              <a:stretch/>
            </a:blipFill>
            <a:ln>
              <a:noFill/>
            </a:ln>
          </p:spPr>
          <p:style>
            <a:lnRef idx="0">
              <a:srgbClr val="000000"/>
            </a:lnRef>
            <a:fillRef idx="1">
              <a:srgbClr val="000000"/>
            </a:fillRef>
            <a:effectRef idx="2">
              <a:srgbClr val="000000"/>
            </a:effectRef>
            <a:fontRef idx="minor">
              <a:schemeClr val="lt1"/>
            </a:fontRef>
          </p:style>
        </p:sp>
        <p:sp>
          <p:nvSpPr>
            <p:cNvPr id="16" name="Ορθογώνιο 15"/>
            <p:cNvSpPr/>
            <p:nvPr/>
          </p:nvSpPr>
          <p:spPr bwMode="auto">
            <a:xfrm>
              <a:off x="6639404" y="1341595"/>
              <a:ext cx="1944524" cy="721418"/>
            </a:xfrm>
            <a:prstGeom prst="rect">
              <a:avLst/>
            </a:prstGeom>
            <a:solidFill>
              <a:schemeClr val="lt1">
                <a:hueOff val="0"/>
                <a:satOff val="0"/>
                <a:lumOff val="0"/>
                <a:alphaOff val="0"/>
                <a:alpha val="0"/>
              </a:schemeClr>
            </a:solidFill>
            <a:ln>
              <a:noFill/>
            </a:ln>
          </p:spPr>
          <p:style>
            <a:lnRef idx="0">
              <a:srgbClr val="000000"/>
            </a:lnRef>
            <a:fillRef idx="1">
              <a:srgbClr val="000000"/>
            </a:fillRef>
            <a:effectRef idx="0">
              <a:srgbClr val="000000"/>
            </a:effectRef>
            <a:fontRef idx="minor"/>
          </p:style>
          <p:txBody>
            <a:bodyPr spcFirstLastPara="0" vert="horz" wrap="square" lIns="113792" tIns="113792" rIns="113792" bIns="0" numCol="1" spcCol="1270" anchor="t" anchorCtr="0">
              <a:noAutofit/>
            </a:bodyPr>
            <a:lstStyle/>
            <a:p>
              <a:pPr lvl="0" algn="ctr" defTabSz="711200">
                <a:lnSpc>
                  <a:spcPct val="90000"/>
                </a:lnSpc>
                <a:spcBef>
                  <a:spcPts val="0"/>
                </a:spcBef>
                <a:spcAft>
                  <a:spcPts val="0"/>
                </a:spcAft>
                <a:defRPr/>
              </a:pPr>
              <a:r>
                <a:rPr lang="en-US" sz="1600" u="sng">
                  <a:solidFill>
                    <a:schemeClr val="hlink"/>
                  </a:solidFill>
                  <a:hlinkClick r:id="rId9"/>
                </a:rPr>
                <a:t>@PLUG N HARVEST</a:t>
              </a:r>
              <a:endParaRPr lang="el-GR" sz="1600"/>
            </a:p>
          </p:txBody>
        </p:sp>
        <p:sp>
          <p:nvSpPr>
            <p:cNvPr id="17" name="Ορθογώνιο: Στρογγύλεμα γωνιών 16"/>
            <p:cNvSpPr/>
            <p:nvPr/>
          </p:nvSpPr>
          <p:spPr bwMode="auto">
            <a:xfrm>
              <a:off x="8778462" y="1818"/>
              <a:ext cx="1944524" cy="1339777"/>
            </a:xfrm>
            <a:prstGeom prst="roundRect">
              <a:avLst>
                <a:gd name="adj" fmla="val 16667"/>
              </a:avLst>
            </a:prstGeom>
            <a:blipFill>
              <a:blip r:embed="rId10"/>
              <a:srcRect t="15753" b="15753"/>
              <a:stretch/>
            </a:blipFill>
            <a:ln>
              <a:noFill/>
            </a:ln>
          </p:spPr>
          <p:style>
            <a:lnRef idx="0">
              <a:srgbClr val="000000"/>
            </a:lnRef>
            <a:fillRef idx="1">
              <a:srgbClr val="000000"/>
            </a:fillRef>
            <a:effectRef idx="2">
              <a:srgbClr val="000000"/>
            </a:effectRef>
            <a:fontRef idx="minor">
              <a:schemeClr val="lt1"/>
            </a:fontRef>
          </p:style>
        </p:sp>
        <p:sp>
          <p:nvSpPr>
            <p:cNvPr id="18" name="Ορθογώνιο 17"/>
            <p:cNvSpPr/>
            <p:nvPr/>
          </p:nvSpPr>
          <p:spPr bwMode="auto">
            <a:xfrm>
              <a:off x="8778462" y="1341595"/>
              <a:ext cx="1944524" cy="721418"/>
            </a:xfrm>
            <a:prstGeom prst="rect">
              <a:avLst/>
            </a:prstGeom>
            <a:solidFill>
              <a:schemeClr val="lt1">
                <a:hueOff val="0"/>
                <a:satOff val="0"/>
                <a:lumOff val="0"/>
                <a:alphaOff val="0"/>
                <a:alpha val="0"/>
              </a:schemeClr>
            </a:solidFill>
            <a:ln>
              <a:noFill/>
            </a:ln>
          </p:spPr>
          <p:style>
            <a:lnRef idx="0">
              <a:srgbClr val="000000"/>
            </a:lnRef>
            <a:fillRef idx="1">
              <a:srgbClr val="000000"/>
            </a:fillRef>
            <a:effectRef idx="0">
              <a:srgbClr val="000000"/>
            </a:effectRef>
            <a:fontRef idx="minor"/>
          </p:style>
          <p:txBody>
            <a:bodyPr spcFirstLastPara="0" vert="horz" wrap="square" lIns="113792" tIns="113792" rIns="113792" bIns="0" numCol="1" spcCol="1270" anchor="t" anchorCtr="0">
              <a:noAutofit/>
            </a:bodyPr>
            <a:lstStyle/>
            <a:p>
              <a:pPr lvl="0" algn="ctr" defTabSz="711200">
                <a:lnSpc>
                  <a:spcPct val="90000"/>
                </a:lnSpc>
                <a:spcBef>
                  <a:spcPts val="0"/>
                </a:spcBef>
                <a:spcAft>
                  <a:spcPts val="0"/>
                </a:spcAft>
                <a:defRPr/>
              </a:pPr>
              <a:r>
                <a:rPr lang="en-US" sz="1600" u="sng" dirty="0">
                  <a:solidFill>
                    <a:schemeClr val="hlink"/>
                  </a:solidFill>
                  <a:hlinkClick r:id="rId11"/>
                </a:rPr>
                <a:t>@Plug-N-Harvest</a:t>
              </a:r>
              <a:endParaRPr lang="el-GR" sz="1600" dirty="0"/>
            </a:p>
          </p:txBody>
        </p:sp>
        <p:sp>
          <p:nvSpPr>
            <p:cNvPr id="19" name="Ορθογώνιο: Στρογγύλεμα γωνιών 18"/>
            <p:cNvSpPr/>
            <p:nvPr/>
          </p:nvSpPr>
          <p:spPr bwMode="auto">
            <a:xfrm>
              <a:off x="3430815" y="2257466"/>
              <a:ext cx="1944524" cy="1339777"/>
            </a:xfrm>
            <a:prstGeom prst="roundRect">
              <a:avLst>
                <a:gd name="adj" fmla="val 16667"/>
              </a:avLst>
            </a:prstGeom>
            <a:blipFill>
              <a:blip r:embed="rId12"/>
              <a:srcRect t="15753" b="15753"/>
              <a:stretch/>
            </a:blipFill>
            <a:ln>
              <a:noFill/>
            </a:ln>
          </p:spPr>
          <p:style>
            <a:lnRef idx="0">
              <a:srgbClr val="000000"/>
            </a:lnRef>
            <a:fillRef idx="1">
              <a:srgbClr val="000000"/>
            </a:fillRef>
            <a:effectRef idx="2">
              <a:srgbClr val="000000"/>
            </a:effectRef>
            <a:fontRef idx="minor">
              <a:schemeClr val="lt1"/>
            </a:fontRef>
          </p:style>
        </p:sp>
        <p:sp>
          <p:nvSpPr>
            <p:cNvPr id="20" name="Ορθογώνιο 19"/>
            <p:cNvSpPr/>
            <p:nvPr/>
          </p:nvSpPr>
          <p:spPr bwMode="auto">
            <a:xfrm>
              <a:off x="3430815" y="3597243"/>
              <a:ext cx="1944524" cy="721418"/>
            </a:xfrm>
            <a:prstGeom prst="rect">
              <a:avLst/>
            </a:prstGeom>
            <a:solidFill>
              <a:schemeClr val="lt1">
                <a:hueOff val="0"/>
                <a:satOff val="0"/>
                <a:lumOff val="0"/>
                <a:alphaOff val="0"/>
                <a:alpha val="0"/>
              </a:schemeClr>
            </a:solidFill>
            <a:ln>
              <a:noFill/>
            </a:ln>
          </p:spPr>
          <p:style>
            <a:lnRef idx="0">
              <a:srgbClr val="000000"/>
            </a:lnRef>
            <a:fillRef idx="1">
              <a:srgbClr val="000000"/>
            </a:fillRef>
            <a:effectRef idx="0">
              <a:srgbClr val="000000"/>
            </a:effectRef>
            <a:fontRef idx="minor"/>
          </p:style>
          <p:txBody>
            <a:bodyPr spcFirstLastPara="0" vert="horz" wrap="square" lIns="113792" tIns="113792" rIns="113792" bIns="0" numCol="1" spcCol="1270" anchor="t" anchorCtr="0">
              <a:noAutofit/>
            </a:bodyPr>
            <a:lstStyle/>
            <a:p>
              <a:pPr lvl="0" algn="ctr" defTabSz="711200">
                <a:lnSpc>
                  <a:spcPct val="90000"/>
                </a:lnSpc>
                <a:spcBef>
                  <a:spcPts val="0"/>
                </a:spcBef>
                <a:spcAft>
                  <a:spcPts val="0"/>
                </a:spcAft>
                <a:defRPr/>
              </a:pPr>
              <a:r>
                <a:rPr lang="en-US" sz="1600" u="sng">
                  <a:solidFill>
                    <a:schemeClr val="hlink"/>
                  </a:solidFill>
                  <a:hlinkClick r:id="rId13"/>
                </a:rPr>
                <a:t>www.plug-n-harvest.eu</a:t>
              </a:r>
              <a:endParaRPr lang="el-GR" sz="1600"/>
            </a:p>
          </p:txBody>
        </p:sp>
        <p:sp>
          <p:nvSpPr>
            <p:cNvPr id="21" name="Ορθογώνιο: Στρογγύλεμα γωνιών 20"/>
            <p:cNvSpPr/>
            <p:nvPr/>
          </p:nvSpPr>
          <p:spPr bwMode="auto">
            <a:xfrm>
              <a:off x="5569875" y="2257466"/>
              <a:ext cx="1944524" cy="1339777"/>
            </a:xfrm>
            <a:prstGeom prst="roundRect">
              <a:avLst>
                <a:gd name="adj" fmla="val 16667"/>
              </a:avLst>
            </a:prstGeom>
            <a:blipFill>
              <a:blip r:embed="rId14"/>
              <a:srcRect t="15753" b="15753"/>
              <a:stretch/>
            </a:blipFill>
            <a:ln>
              <a:noFill/>
            </a:ln>
          </p:spPr>
          <p:style>
            <a:lnRef idx="0">
              <a:srgbClr val="000000"/>
            </a:lnRef>
            <a:fillRef idx="1">
              <a:srgbClr val="000000"/>
            </a:fillRef>
            <a:effectRef idx="2">
              <a:srgbClr val="000000"/>
            </a:effectRef>
            <a:fontRef idx="minor">
              <a:schemeClr val="lt1"/>
            </a:fontRef>
          </p:style>
        </p:sp>
        <p:sp>
          <p:nvSpPr>
            <p:cNvPr id="22" name="Ορθογώνιο 21"/>
            <p:cNvSpPr/>
            <p:nvPr/>
          </p:nvSpPr>
          <p:spPr bwMode="auto">
            <a:xfrm>
              <a:off x="5569875" y="3597243"/>
              <a:ext cx="1944524" cy="721418"/>
            </a:xfrm>
            <a:prstGeom prst="rect">
              <a:avLst/>
            </a:prstGeom>
            <a:solidFill>
              <a:schemeClr val="lt1">
                <a:hueOff val="0"/>
                <a:satOff val="0"/>
                <a:lumOff val="0"/>
                <a:alphaOff val="0"/>
                <a:alpha val="0"/>
              </a:schemeClr>
            </a:solidFill>
            <a:ln>
              <a:noFill/>
            </a:ln>
          </p:spPr>
          <p:style>
            <a:lnRef idx="0">
              <a:srgbClr val="000000"/>
            </a:lnRef>
            <a:fillRef idx="1">
              <a:srgbClr val="000000"/>
            </a:fillRef>
            <a:effectRef idx="0">
              <a:srgbClr val="000000"/>
            </a:effectRef>
            <a:fontRef idx="minor"/>
          </p:style>
          <p:txBody>
            <a:bodyPr spcFirstLastPara="0" vert="horz" wrap="square" lIns="113792" tIns="113792" rIns="113792" bIns="0" numCol="1" spcCol="1270" anchor="t" anchorCtr="0">
              <a:noAutofit/>
            </a:bodyPr>
            <a:lstStyle/>
            <a:p>
              <a:pPr lvl="0" algn="ctr" defTabSz="711200">
                <a:lnSpc>
                  <a:spcPct val="90000"/>
                </a:lnSpc>
                <a:spcBef>
                  <a:spcPts val="0"/>
                </a:spcBef>
                <a:spcAft>
                  <a:spcPts val="0"/>
                </a:spcAft>
                <a:defRPr/>
              </a:pPr>
              <a:r>
                <a:rPr lang="en-US" sz="1600" u="sng">
                  <a:solidFill>
                    <a:schemeClr val="hlink"/>
                  </a:solidFill>
                  <a:hlinkClick r:id="rId15"/>
                </a:rPr>
                <a:t>info@plug-n-harvest.eu</a:t>
              </a:r>
              <a:endParaRPr lang="el-GR" sz="1600"/>
            </a:p>
          </p:txBody>
        </p:sp>
      </p:grpSp>
    </p:spTree>
    <p:extLst>
      <p:ext uri="{BB962C8B-B14F-4D97-AF65-F5344CB8AC3E}">
        <p14:creationId xmlns:p14="http://schemas.microsoft.com/office/powerpoint/2010/main" val="3163286302"/>
      </p:ext>
    </p:extLst>
  </p:cSld>
  <p:clrMapOvr>
    <a:masterClrMapping/>
  </p:clrMapOvr>
  <p:hf/>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lide: Final">
    <p:spTree>
      <p:nvGrpSpPr>
        <p:cNvPr id="1" name=""/>
        <p:cNvGrpSpPr/>
        <p:nvPr/>
      </p:nvGrpSpPr>
      <p:grpSpPr bwMode="auto">
        <a:xfrm>
          <a:off x="0" y="0"/>
          <a:ext cx="0" cy="0"/>
          <a:chOff x="0" y="0"/>
          <a:chExt cx="0" cy="0"/>
        </a:xfrm>
      </p:grpSpPr>
      <p:sp>
        <p:nvSpPr>
          <p:cNvPr id="4" name="Date Placeholder 6"/>
          <p:cNvSpPr>
            <a:spLocks noGrp="1"/>
          </p:cNvSpPr>
          <p:nvPr>
            <p:ph type="dt" sz="half" idx="10"/>
          </p:nvPr>
        </p:nvSpPr>
        <p:spPr bwMode="auto"/>
        <p:txBody>
          <a:bodyPr/>
          <a:lstStyle/>
          <a:p>
            <a:pPr>
              <a:defRPr/>
            </a:pPr>
            <a:fld id="{41C6629B-A2E2-43B0-BC7C-2B77883FD396}" type="datetime1">
              <a:t>11/26/2018</a:t>
            </a:fld>
            <a:endParaRPr lang="en-US"/>
          </a:p>
        </p:txBody>
      </p:sp>
      <p:sp>
        <p:nvSpPr>
          <p:cNvPr id="5" name="Footer Placeholder 7"/>
          <p:cNvSpPr>
            <a:spLocks noGrp="1"/>
          </p:cNvSpPr>
          <p:nvPr>
            <p:ph type="ftr" sz="quarter" idx="11"/>
          </p:nvPr>
        </p:nvSpPr>
        <p:spPr bwMode="auto"/>
        <p:txBody>
          <a:bodyPr/>
          <a:lstStyle>
            <a:lvl1pPr>
              <a:defRPr>
                <a:solidFill>
                  <a:srgbClr val="FFFFFF"/>
                </a:solidFill>
              </a:defRPr>
            </a:lvl1pPr>
          </a:lstStyle>
          <a:p>
            <a:pPr>
              <a:defRPr/>
            </a:pPr>
            <a:r>
              <a:rPr lang="pt-BR">
                <a:solidFill>
                  <a:schemeClr val="tx1"/>
                </a:solidFill>
              </a:rPr>
              <a:t>PLUG-N-HARVEST</a:t>
            </a:r>
            <a:br>
              <a:rPr lang="pt-BR">
                <a:solidFill>
                  <a:schemeClr val="tx1"/>
                </a:solidFill>
              </a:rPr>
            </a:br>
            <a:r>
              <a:rPr lang="pt-BR">
                <a:solidFill>
                  <a:schemeClr val="tx1"/>
                </a:solidFill>
              </a:rPr>
              <a:t>ID: 768735 - H2020-EU.2.1.5.2.</a:t>
            </a:r>
          </a:p>
        </p:txBody>
      </p:sp>
      <p:sp>
        <p:nvSpPr>
          <p:cNvPr id="6" name="Slide Number Placeholder 8"/>
          <p:cNvSpPr>
            <a:spLocks noGrp="1"/>
          </p:cNvSpPr>
          <p:nvPr>
            <p:ph type="sldNum" sz="quarter" idx="12"/>
          </p:nvPr>
        </p:nvSpPr>
        <p:spPr bwMode="auto"/>
        <p:txBody>
          <a:bodyPr/>
          <a:lstStyle/>
          <a:p>
            <a:pPr>
              <a:defRPr/>
            </a:pPr>
            <a:fld id="{76F34D8A-136C-4FA7-8325-F06DF2D5CB3D}" type="slidenum">
              <a:t>‹#›</a:t>
            </a:fld>
            <a:endParaRPr lang="en-US"/>
          </a:p>
        </p:txBody>
      </p:sp>
      <p:pic>
        <p:nvPicPr>
          <p:cNvPr id="7" name="Εικόνα 10"/>
          <p:cNvPicPr>
            <a:picLocks noChangeAspect="1"/>
          </p:cNvPicPr>
          <p:nvPr userDrawn="1"/>
        </p:nvPicPr>
        <p:blipFill>
          <a:blip r:embed="rId2"/>
          <a:stretch/>
        </p:blipFill>
        <p:spPr bwMode="auto">
          <a:xfrm>
            <a:off x="320888" y="6143330"/>
            <a:ext cx="1072004" cy="714670"/>
          </a:xfrm>
          <a:prstGeom prst="rect">
            <a:avLst/>
          </a:prstGeom>
        </p:spPr>
      </p:pic>
      <p:grpSp>
        <p:nvGrpSpPr>
          <p:cNvPr id="8" name="Ομάδα 11"/>
          <p:cNvGrpSpPr/>
          <p:nvPr userDrawn="1"/>
        </p:nvGrpSpPr>
        <p:grpSpPr bwMode="auto">
          <a:xfrm>
            <a:off x="-3" y="5947505"/>
            <a:ext cx="12192003" cy="195824"/>
            <a:chOff x="-3" y="5947505"/>
            <a:chExt cx="12192003" cy="195824"/>
          </a:xfrm>
        </p:grpSpPr>
        <p:sp>
          <p:nvSpPr>
            <p:cNvPr id="9"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0"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1"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pic>
        <p:nvPicPr>
          <p:cNvPr id="12" name="Εικόνα 9"/>
          <p:cNvPicPr>
            <a:picLocks noChangeAspect="1"/>
          </p:cNvPicPr>
          <p:nvPr userDrawn="1"/>
        </p:nvPicPr>
        <p:blipFill>
          <a:blip r:embed="rId3"/>
          <a:stretch/>
        </p:blipFill>
        <p:spPr bwMode="auto">
          <a:xfrm>
            <a:off x="11061529" y="5766132"/>
            <a:ext cx="1133648" cy="1089708"/>
          </a:xfrm>
          <a:prstGeom prst="rect">
            <a:avLst/>
          </a:prstGeom>
        </p:spPr>
      </p:pic>
      <p:sp>
        <p:nvSpPr>
          <p:cNvPr id="13" name="TextBox 1"/>
          <p:cNvSpPr>
            <a:spLocks noAdjustHandles="1"/>
          </p:cNvSpPr>
          <p:nvPr userDrawn="1"/>
        </p:nvSpPr>
        <p:spPr bwMode="auto">
          <a:xfrm>
            <a:off x="695400" y="2924944"/>
            <a:ext cx="10801202" cy="646331"/>
          </a:xfrm>
          <a:prstGeom prst="rect">
            <a:avLst/>
          </a:prstGeom>
          <a:noFill/>
        </p:spPr>
        <p:txBody>
          <a:bodyPr wrap="square" rtlCol="0">
            <a:spAutoFit/>
          </a:bodyPr>
          <a:lstStyle/>
          <a:p>
            <a:pPr algn="ctr">
              <a:defRPr/>
            </a:pPr>
            <a:r>
              <a:rPr lang="en-US" sz="3600">
                <a:latin typeface="+mj-lt"/>
              </a:rPr>
              <a:t>THANK YOU</a:t>
            </a:r>
            <a:endParaRPr lang="el-GR" sz="3600">
              <a:latin typeface="+mj-lt"/>
            </a:endParaRPr>
          </a:p>
        </p:txBody>
      </p:sp>
    </p:spTree>
    <p:extLst>
      <p:ext uri="{BB962C8B-B14F-4D97-AF65-F5344CB8AC3E}">
        <p14:creationId xmlns:p14="http://schemas.microsoft.com/office/powerpoint/2010/main" val="1162645681"/>
      </p:ext>
    </p:extLst>
  </p:cSld>
  <p:clrMapOvr>
    <a:masterClrMapping/>
  </p:clrMapOvr>
  <p:hf/>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41C6629B-A2E2-43B0-BC7C-2B77883FD396}" type="datetime1">
              <a:rPr lang="en-US" smtClean="0"/>
              <a:t>11/26/2018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sv-SE" dirty="0"/>
              <a:t>PLUG-N-HARVEST</a:t>
            </a:r>
            <a:br>
              <a:rPr lang="sv-SE" dirty="0"/>
            </a:br>
            <a:r>
              <a:rPr lang="sv-SE" dirty="0"/>
              <a:t>ID: 768735 - H2020-EU.2.1.5.2.</a:t>
            </a:r>
          </a:p>
        </p:txBody>
      </p:sp>
      <p:sp>
        <p:nvSpPr>
          <p:cNvPr id="9" name="Slide Number Placeholder 8"/>
          <p:cNvSpPr>
            <a:spLocks noGrp="1"/>
          </p:cNvSpPr>
          <p:nvPr>
            <p:ph type="sldNum" sz="quarter" idx="12"/>
          </p:nvPr>
        </p:nvSpPr>
        <p:spPr/>
        <p:txBody>
          <a:bodyPr/>
          <a:lstStyle/>
          <a:p>
            <a:fld id="{76F34D8A-136C-4FA7-8325-F06DF2D5CB3D}" type="slidenum">
              <a:rPr lang="en-US" smtClean="0"/>
              <a:t>‹#›</a:t>
            </a:fld>
            <a:endParaRPr lang="en-US"/>
          </a:p>
        </p:txBody>
      </p:sp>
      <p:pic>
        <p:nvPicPr>
          <p:cNvPr id="11" name="Εικόνα 10">
            <a:extLst>
              <a:ext uri="{FF2B5EF4-FFF2-40B4-BE49-F238E27FC236}">
                <a16:creationId xmlns:a16="http://schemas.microsoft.com/office/drawing/2014/main" xmlns="" id="{BF4007CC-0A3C-45D3-A319-BFED4047FF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888" y="6143330"/>
            <a:ext cx="1072004" cy="714670"/>
          </a:xfrm>
          <a:prstGeom prst="rect">
            <a:avLst/>
          </a:prstGeom>
        </p:spPr>
      </p:pic>
      <p:grpSp>
        <p:nvGrpSpPr>
          <p:cNvPr id="12" name="Ομάδα 11">
            <a:extLst>
              <a:ext uri="{FF2B5EF4-FFF2-40B4-BE49-F238E27FC236}">
                <a16:creationId xmlns:a16="http://schemas.microsoft.com/office/drawing/2014/main" xmlns="" id="{9CBEFB42-D63E-48B0-A7CD-3A60FAEC760C}"/>
              </a:ext>
            </a:extLst>
          </p:cNvPr>
          <p:cNvGrpSpPr/>
          <p:nvPr userDrawn="1"/>
        </p:nvGrpSpPr>
        <p:grpSpPr>
          <a:xfrm>
            <a:off x="-3" y="5947506"/>
            <a:ext cx="12192003" cy="195824"/>
            <a:chOff x="-3" y="5947506"/>
            <a:chExt cx="12192003" cy="195824"/>
          </a:xfrm>
        </p:grpSpPr>
        <p:sp>
          <p:nvSpPr>
            <p:cNvPr id="13" name="Rectangle 7">
              <a:extLst>
                <a:ext uri="{FF2B5EF4-FFF2-40B4-BE49-F238E27FC236}">
                  <a16:creationId xmlns:a16="http://schemas.microsoft.com/office/drawing/2014/main" xmlns="" id="{C37FF781-9C17-4A91-922E-F3B350CA9B95}"/>
                </a:ext>
              </a:extLst>
            </p:cNvPr>
            <p:cNvSpPr/>
            <p:nvPr userDrawn="1"/>
          </p:nvSpPr>
          <p:spPr>
            <a:xfrm>
              <a:off x="-3" y="6081273"/>
              <a:ext cx="12192002" cy="62057"/>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14" name="Rectangle 7">
              <a:extLst>
                <a:ext uri="{FF2B5EF4-FFF2-40B4-BE49-F238E27FC236}">
                  <a16:creationId xmlns:a16="http://schemas.microsoft.com/office/drawing/2014/main" xmlns="" id="{53D52B7E-3185-4429-8C69-D68660BF7562}"/>
                </a:ext>
              </a:extLst>
            </p:cNvPr>
            <p:cNvSpPr/>
            <p:nvPr userDrawn="1"/>
          </p:nvSpPr>
          <p:spPr>
            <a:xfrm>
              <a:off x="3175" y="6012600"/>
              <a:ext cx="12188825" cy="6400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15" name="Rectangle 7">
              <a:extLst>
                <a:ext uri="{FF2B5EF4-FFF2-40B4-BE49-F238E27FC236}">
                  <a16:creationId xmlns:a16="http://schemas.microsoft.com/office/drawing/2014/main" xmlns="" id="{9062B99A-805E-48DA-B107-0ADF8E7285BD}"/>
                </a:ext>
              </a:extLst>
            </p:cNvPr>
            <p:cNvSpPr/>
            <p:nvPr/>
          </p:nvSpPr>
          <p:spPr>
            <a:xfrm>
              <a:off x="-3" y="5947506"/>
              <a:ext cx="12192002" cy="620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grpSp>
      <p:pic>
        <p:nvPicPr>
          <p:cNvPr id="10" name="Εικόνα 9">
            <a:extLst>
              <a:ext uri="{FF2B5EF4-FFF2-40B4-BE49-F238E27FC236}">
                <a16:creationId xmlns:a16="http://schemas.microsoft.com/office/drawing/2014/main" xmlns="" id="{90A252D2-8345-4587-9DE7-54B25A62F7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1529" y="5766132"/>
            <a:ext cx="1133648" cy="1089708"/>
          </a:xfrm>
          <a:prstGeom prst="rect">
            <a:avLst/>
          </a:prstGeom>
        </p:spPr>
      </p:pic>
    </p:spTree>
    <p:extLst>
      <p:ext uri="{BB962C8B-B14F-4D97-AF65-F5344CB8AC3E}">
        <p14:creationId xmlns:p14="http://schemas.microsoft.com/office/powerpoint/2010/main" val="1314370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hasCustomPrompt="1"/>
          </p:nvPr>
        </p:nvSpPr>
        <p:spPr>
          <a:xfrm>
            <a:off x="457200" y="594359"/>
            <a:ext cx="3200400" cy="2286000"/>
          </a:xfrm>
        </p:spPr>
        <p:txBody>
          <a:bodyPr anchor="b">
            <a:normAutofit/>
          </a:bodyPr>
          <a:lstStyle>
            <a:lvl1pPr>
              <a:defRPr sz="5400" b="0">
                <a:solidFill>
                  <a:srgbClr val="FFFFFF"/>
                </a:solidFill>
              </a:defRPr>
            </a:lvl1pPr>
          </a:lstStyle>
          <a:p>
            <a:r>
              <a:rPr kumimoji="0" lang="en-US" sz="4800" b="0" i="0" u="none" strike="noStrike" kern="1200" cap="none" spc="-50" normalizeH="0" baseline="0" noProof="0" dirty="0">
                <a:ln>
                  <a:noFill/>
                </a:ln>
                <a:solidFill>
                  <a:prstClr val="black">
                    <a:lumMod val="75000"/>
                    <a:lumOff val="25000"/>
                  </a:prstClr>
                </a:solidFill>
                <a:effectLst/>
                <a:uLnTx/>
                <a:uFillTx/>
                <a:latin typeface="+mj-lt"/>
                <a:ea typeface="+mj-ea"/>
                <a:cs typeface="+mj-cs"/>
              </a:rPr>
              <a:t>Plug-N-Harvest</a:t>
            </a:r>
            <a:endParaRPr lang="en-US" dirty="0"/>
          </a:p>
        </p:txBody>
      </p:sp>
      <p:sp>
        <p:nvSpPr>
          <p:cNvPr id="3" name="Content Placeholder 2"/>
          <p:cNvSpPr>
            <a:spLocks noGrp="1"/>
          </p:cNvSpPr>
          <p:nvPr>
            <p:ph idx="1" hasCustomPrompt="1"/>
          </p:nvPr>
        </p:nvSpPr>
        <p:spPr>
          <a:xfrm>
            <a:off x="4800600" y="731520"/>
            <a:ext cx="6492240" cy="5257800"/>
          </a:xfrm>
        </p:spPr>
        <p:txBody>
          <a:bodyPr/>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4" name="Text Placeholder 3"/>
          <p:cNvSpPr>
            <a:spLocks noGrp="1"/>
          </p:cNvSpPr>
          <p:nvPr>
            <p:ph type="body" sz="half" idx="2" hasCustomPrompt="1"/>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WPX - Task X.X: Task or deliverable title HERE</a:t>
            </a:r>
          </a:p>
          <a:p>
            <a:pPr lvl="0"/>
            <a:r>
              <a:rPr lang="en-US" dirty="0"/>
              <a:t>ORGANIZATION: </a:t>
            </a:r>
            <a:r>
              <a:rPr lang="en-US" dirty="0" err="1"/>
              <a:t>ORGANIZATion</a:t>
            </a:r>
            <a:r>
              <a:rPr lang="en-US" dirty="0"/>
              <a:t> name/acronym</a:t>
            </a:r>
            <a:br>
              <a:rPr lang="en-US" dirty="0"/>
            </a:br>
            <a:r>
              <a:rPr lang="en-US" dirty="0"/>
              <a:t>PRESENTER(S): presenters names</a:t>
            </a:r>
            <a:br>
              <a:rPr lang="en-US" dirty="0"/>
            </a:br>
            <a:r>
              <a:rPr lang="en-US" dirty="0"/>
              <a:t>MEETING: TYPE AND LOCATION OF THE MEETING</a:t>
            </a:r>
          </a:p>
          <a:p>
            <a:pPr lvl="0"/>
            <a:endParaRPr lang="en-US" noProof="0" dirty="0"/>
          </a:p>
        </p:txBody>
      </p:sp>
      <p:sp>
        <p:nvSpPr>
          <p:cNvPr id="5" name="Date Placeholder 4"/>
          <p:cNvSpPr>
            <a:spLocks noGrp="1"/>
          </p:cNvSpPr>
          <p:nvPr>
            <p:ph type="dt" sz="half" idx="10"/>
          </p:nvPr>
        </p:nvSpPr>
        <p:spPr>
          <a:xfrm>
            <a:off x="2287342" y="6450190"/>
            <a:ext cx="1370258" cy="365125"/>
          </a:xfrm>
        </p:spPr>
        <p:txBody>
          <a:bodyPr/>
          <a:lstStyle>
            <a:lvl1pPr algn="l">
              <a:defRPr/>
            </a:lvl1pPr>
          </a:lstStyle>
          <a:p>
            <a:fld id="{1DC22D29-6C03-4FCB-92CF-E05A67975532}" type="datetime1">
              <a:rPr lang="en-US" smtClean="0"/>
              <a:t>11/26/2018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sv-SE" dirty="0"/>
              <a:t>PLUG-N-HARVEST</a:t>
            </a:r>
            <a:br>
              <a:rPr lang="sv-SE" dirty="0"/>
            </a:br>
            <a:r>
              <a:rPr lang="sv-SE" dirty="0"/>
              <a:t>ID: 768735 - H2020-EU.2.1.5.2.</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6F34D8A-136C-4FA7-8325-F06DF2D5CB3D}" type="slidenum">
              <a:rPr lang="en-US" smtClean="0"/>
              <a:t>‹#›</a:t>
            </a:fld>
            <a:endParaRPr lang="en-US"/>
          </a:p>
        </p:txBody>
      </p:sp>
      <p:pic>
        <p:nvPicPr>
          <p:cNvPr id="15" name="Εικόνα 14">
            <a:extLst>
              <a:ext uri="{FF2B5EF4-FFF2-40B4-BE49-F238E27FC236}">
                <a16:creationId xmlns:a16="http://schemas.microsoft.com/office/drawing/2014/main" xmlns="" id="{89255103-ABFE-4C1E-9EBF-BCAD2DDD10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1529" y="5766132"/>
            <a:ext cx="1133648" cy="1089708"/>
          </a:xfrm>
          <a:prstGeom prst="rect">
            <a:avLst/>
          </a:prstGeom>
        </p:spPr>
      </p:pic>
      <p:grpSp>
        <p:nvGrpSpPr>
          <p:cNvPr id="20" name="Ομάδα 19">
            <a:extLst>
              <a:ext uri="{FF2B5EF4-FFF2-40B4-BE49-F238E27FC236}">
                <a16:creationId xmlns:a16="http://schemas.microsoft.com/office/drawing/2014/main" xmlns="" id="{88EF884B-A5A0-448E-A2B4-B09A0C195D0A}"/>
              </a:ext>
            </a:extLst>
          </p:cNvPr>
          <p:cNvGrpSpPr/>
          <p:nvPr userDrawn="1"/>
        </p:nvGrpSpPr>
        <p:grpSpPr>
          <a:xfrm rot="16200000">
            <a:off x="906181" y="3323698"/>
            <a:ext cx="6824911" cy="177516"/>
            <a:chOff x="-3" y="5947506"/>
            <a:chExt cx="12192003" cy="195824"/>
          </a:xfrm>
        </p:grpSpPr>
        <p:sp>
          <p:nvSpPr>
            <p:cNvPr id="21" name="Rectangle 7">
              <a:extLst>
                <a:ext uri="{FF2B5EF4-FFF2-40B4-BE49-F238E27FC236}">
                  <a16:creationId xmlns:a16="http://schemas.microsoft.com/office/drawing/2014/main" xmlns="" id="{FFF23D27-342C-4ED8-81CD-A4251EC1555C}"/>
                </a:ext>
              </a:extLst>
            </p:cNvPr>
            <p:cNvSpPr/>
            <p:nvPr userDrawn="1"/>
          </p:nvSpPr>
          <p:spPr>
            <a:xfrm>
              <a:off x="-3" y="6081273"/>
              <a:ext cx="12192002" cy="62057"/>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22" name="Rectangle 7">
              <a:extLst>
                <a:ext uri="{FF2B5EF4-FFF2-40B4-BE49-F238E27FC236}">
                  <a16:creationId xmlns:a16="http://schemas.microsoft.com/office/drawing/2014/main" xmlns="" id="{E9F2C060-EBC0-4C48-961A-E9557C2BD013}"/>
                </a:ext>
              </a:extLst>
            </p:cNvPr>
            <p:cNvSpPr/>
            <p:nvPr userDrawn="1"/>
          </p:nvSpPr>
          <p:spPr>
            <a:xfrm>
              <a:off x="3175" y="6012600"/>
              <a:ext cx="12188825" cy="6400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3" name="Rectangle 7">
              <a:extLst>
                <a:ext uri="{FF2B5EF4-FFF2-40B4-BE49-F238E27FC236}">
                  <a16:creationId xmlns:a16="http://schemas.microsoft.com/office/drawing/2014/main" xmlns="" id="{8F5D799A-6E78-4B81-8B77-17801B2BA134}"/>
                </a:ext>
              </a:extLst>
            </p:cNvPr>
            <p:cNvSpPr/>
            <p:nvPr/>
          </p:nvSpPr>
          <p:spPr>
            <a:xfrm>
              <a:off x="-3" y="5947506"/>
              <a:ext cx="12192002" cy="620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grpSp>
      <p:pic>
        <p:nvPicPr>
          <p:cNvPr id="16" name="Εικόνα 10">
            <a:extLst>
              <a:ext uri="{FF2B5EF4-FFF2-40B4-BE49-F238E27FC236}">
                <a16:creationId xmlns:a16="http://schemas.microsoft.com/office/drawing/2014/main" xmlns="" id="{BF4007CC-0A3C-45D3-A319-BFED4047FF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888" y="6143330"/>
            <a:ext cx="1072004" cy="714670"/>
          </a:xfrm>
          <a:prstGeom prst="rect">
            <a:avLst/>
          </a:prstGeom>
        </p:spPr>
      </p:pic>
    </p:spTree>
    <p:extLst>
      <p:ext uri="{BB962C8B-B14F-4D97-AF65-F5344CB8AC3E}">
        <p14:creationId xmlns:p14="http://schemas.microsoft.com/office/powerpoint/2010/main" val="2511608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9" name="Rectangle 8"/>
          <p:cNvSpPr/>
          <p:nvPr userDrawn="1"/>
        </p:nvSpPr>
        <p:spPr>
          <a:xfrm>
            <a:off x="15" y="4915076"/>
            <a:ext cx="12188825" cy="640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1607127" y="5074920"/>
            <a:ext cx="9603798" cy="822960"/>
          </a:xfrm>
        </p:spPr>
        <p:txBody>
          <a:bodyPr lIns="91440" tIns="0" rIns="91440" bIns="0" anchor="b">
            <a:noAutofit/>
          </a:bodyPr>
          <a:lstStyle>
            <a:lvl1pPr>
              <a:defRPr sz="3600" b="0">
                <a:solidFill>
                  <a:srgbClr val="FFFFFF"/>
                </a:solidFill>
              </a:defRPr>
            </a:lvl1pPr>
          </a:lstStyle>
          <a:p>
            <a:r>
              <a:rPr lang="el-GR"/>
              <a:t>Στυλ κύριου τίτλου</a:t>
            </a:r>
            <a:endParaRPr lang="en-US" dirty="0"/>
          </a:p>
        </p:txBody>
      </p:sp>
      <p:sp>
        <p:nvSpPr>
          <p:cNvPr id="3" name="Picture Placeholder 2"/>
          <p:cNvSpPr>
            <a:spLocks noGrp="1" noChangeAspect="1"/>
          </p:cNvSpPr>
          <p:nvPr>
            <p:ph type="pic" idx="1" hasCustomPrompt="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
        <p:nvSpPr>
          <p:cNvPr id="4" name="Text Placeholder 3"/>
          <p:cNvSpPr>
            <a:spLocks noGrp="1"/>
          </p:cNvSpPr>
          <p:nvPr>
            <p:ph type="body" sz="half" idx="2"/>
          </p:nvPr>
        </p:nvSpPr>
        <p:spPr>
          <a:xfrm>
            <a:off x="1607126" y="5907024"/>
            <a:ext cx="9603417" cy="410649"/>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8D4731-F406-4A17-A852-A57626BC2303}" type="datetime1">
              <a:rPr lang="en-US" smtClean="0"/>
              <a:t>11/26/2018</a:t>
            </a:fld>
            <a:endParaRPr lang="en-US"/>
          </a:p>
        </p:txBody>
      </p:sp>
      <p:sp>
        <p:nvSpPr>
          <p:cNvPr id="6" name="Footer Placeholder 5"/>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7" name="Slide Number Placeholder 6"/>
          <p:cNvSpPr>
            <a:spLocks noGrp="1"/>
          </p:cNvSpPr>
          <p:nvPr>
            <p:ph type="sldNum" sz="quarter" idx="12"/>
          </p:nvPr>
        </p:nvSpPr>
        <p:spPr/>
        <p:txBody>
          <a:bodyPr/>
          <a:lstStyle/>
          <a:p>
            <a:fld id="{76F34D8A-136C-4FA7-8325-F06DF2D5CB3D}" type="slidenum">
              <a:rPr lang="en-US" smtClean="0"/>
              <a:t>‹#›</a:t>
            </a:fld>
            <a:endParaRPr lang="en-US"/>
          </a:p>
        </p:txBody>
      </p:sp>
      <p:pic>
        <p:nvPicPr>
          <p:cNvPr id="12" name="Εικόνα 11">
            <a:extLst>
              <a:ext uri="{FF2B5EF4-FFF2-40B4-BE49-F238E27FC236}">
                <a16:creationId xmlns:a16="http://schemas.microsoft.com/office/drawing/2014/main" xmlns="" id="{735D5308-59B2-45DC-AC22-3604280957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1529" y="5766132"/>
            <a:ext cx="1133648" cy="1089708"/>
          </a:xfrm>
          <a:prstGeom prst="rect">
            <a:avLst/>
          </a:prstGeom>
        </p:spPr>
      </p:pic>
      <p:pic>
        <p:nvPicPr>
          <p:cNvPr id="13" name="Εικόνα 10">
            <a:extLst>
              <a:ext uri="{FF2B5EF4-FFF2-40B4-BE49-F238E27FC236}">
                <a16:creationId xmlns:a16="http://schemas.microsoft.com/office/drawing/2014/main" xmlns="" id="{BF4007CC-0A3C-45D3-A319-BFED4047FF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888" y="6143330"/>
            <a:ext cx="1072004" cy="714670"/>
          </a:xfrm>
          <a:prstGeom prst="rect">
            <a:avLst/>
          </a:prstGeom>
        </p:spPr>
      </p:pic>
    </p:spTree>
    <p:extLst>
      <p:ext uri="{BB962C8B-B14F-4D97-AF65-F5344CB8AC3E}">
        <p14:creationId xmlns:p14="http://schemas.microsoft.com/office/powerpoint/2010/main" val="332916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1.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image" Target="../media/image2.png"/><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image" Target="../media/image1.png"/><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heme" Target="../theme/theme4.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Ομάδα 7">
            <a:extLst>
              <a:ext uri="{FF2B5EF4-FFF2-40B4-BE49-F238E27FC236}">
                <a16:creationId xmlns:a16="http://schemas.microsoft.com/office/drawing/2014/main" xmlns="" id="{E492B0E9-531B-4925-B657-2BE448CF69F1}"/>
              </a:ext>
            </a:extLst>
          </p:cNvPr>
          <p:cNvGrpSpPr/>
          <p:nvPr userDrawn="1"/>
        </p:nvGrpSpPr>
        <p:grpSpPr>
          <a:xfrm>
            <a:off x="-3" y="5947506"/>
            <a:ext cx="12192003" cy="195824"/>
            <a:chOff x="-3" y="5947506"/>
            <a:chExt cx="12192003" cy="195824"/>
          </a:xfrm>
        </p:grpSpPr>
        <p:sp>
          <p:nvSpPr>
            <p:cNvPr id="27" name="Rectangle 7">
              <a:extLst>
                <a:ext uri="{FF2B5EF4-FFF2-40B4-BE49-F238E27FC236}">
                  <a16:creationId xmlns:a16="http://schemas.microsoft.com/office/drawing/2014/main" xmlns="" id="{8DE7556A-AA3B-4ED2-92AC-D167BFFBFA1D}"/>
                </a:ext>
              </a:extLst>
            </p:cNvPr>
            <p:cNvSpPr/>
            <p:nvPr userDrawn="1"/>
          </p:nvSpPr>
          <p:spPr>
            <a:xfrm>
              <a:off x="-3" y="6081273"/>
              <a:ext cx="12192002" cy="62057"/>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28" name="Rectangle 7">
              <a:extLst>
                <a:ext uri="{FF2B5EF4-FFF2-40B4-BE49-F238E27FC236}">
                  <a16:creationId xmlns:a16="http://schemas.microsoft.com/office/drawing/2014/main" xmlns="" id="{65ADA764-0488-49B9-B596-23756CFA3286}"/>
                </a:ext>
              </a:extLst>
            </p:cNvPr>
            <p:cNvSpPr/>
            <p:nvPr userDrawn="1"/>
          </p:nvSpPr>
          <p:spPr>
            <a:xfrm>
              <a:off x="3175" y="6012600"/>
              <a:ext cx="12188825" cy="6400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9" name="Rectangle 7">
              <a:extLst>
                <a:ext uri="{FF2B5EF4-FFF2-40B4-BE49-F238E27FC236}">
                  <a16:creationId xmlns:a16="http://schemas.microsoft.com/office/drawing/2014/main" xmlns="" id="{79F76D77-D388-40FA-9546-FC0D56BCD5E0}"/>
                </a:ext>
              </a:extLst>
            </p:cNvPr>
            <p:cNvSpPr/>
            <p:nvPr/>
          </p:nvSpPr>
          <p:spPr>
            <a:xfrm>
              <a:off x="-3" y="5947506"/>
              <a:ext cx="12192002" cy="620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grpSp>
      <p:sp>
        <p:nvSpPr>
          <p:cNvPr id="2" name="Title Placeholder 1"/>
          <p:cNvSpPr>
            <a:spLocks noGrp="1"/>
          </p:cNvSpPr>
          <p:nvPr userDrawn="1">
            <p:ph type="title"/>
          </p:nvPr>
        </p:nvSpPr>
        <p:spPr>
          <a:xfrm>
            <a:off x="1097280" y="286603"/>
            <a:ext cx="10058400" cy="1450757"/>
          </a:xfrm>
          <a:prstGeom prst="rect">
            <a:avLst/>
          </a:prstGeom>
        </p:spPr>
        <p:txBody>
          <a:bodyPr vert="horz" lIns="91440" tIns="45720" rIns="91440" bIns="45720" rtlCol="0" anchor="b">
            <a:normAutofit/>
          </a:bodyPr>
          <a:lstStyle/>
          <a:p>
            <a:r>
              <a:rPr lang="en-US" dirty="0"/>
              <a:t>MAIN TITLE</a:t>
            </a:r>
          </a:p>
        </p:txBody>
      </p:sp>
      <p:sp>
        <p:nvSpPr>
          <p:cNvPr id="3" name="Text Placeholder 2"/>
          <p:cNvSpPr>
            <a:spLocks noGrp="1"/>
          </p:cNvSpPr>
          <p:nvPr userDrawn="1">
            <p:ph type="body" idx="1"/>
          </p:nvPr>
        </p:nvSpPr>
        <p:spPr>
          <a:xfrm>
            <a:off x="1097280" y="1845734"/>
            <a:ext cx="10058400" cy="4023360"/>
          </a:xfrm>
          <a:prstGeom prst="rect">
            <a:avLst/>
          </a:prstGeom>
        </p:spPr>
        <p:txBody>
          <a:bodyPr vert="horz" lIns="0" tIns="45720" rIns="0" bIns="45720" rtlCol="0">
            <a:normAutofit/>
          </a:bodyPr>
          <a:lstStyle/>
          <a:p>
            <a:pPr lvl="0"/>
            <a:r>
              <a:rPr lang="en-US" dirty="0"/>
              <a:t>SAMPLE TEXT</a:t>
            </a:r>
            <a:endParaRPr lang="el-GR" dirty="0"/>
          </a:p>
          <a:p>
            <a:pPr lvl="1"/>
            <a:r>
              <a:rPr lang="en-US" dirty="0"/>
              <a:t>Second level</a:t>
            </a:r>
            <a:endParaRPr lang="el-GR" dirty="0"/>
          </a:p>
          <a:p>
            <a:pPr lvl="2"/>
            <a:r>
              <a:rPr lang="en-US" dirty="0"/>
              <a:t>Third level</a:t>
            </a:r>
            <a:endParaRPr lang="el-GR" dirty="0"/>
          </a:p>
          <a:p>
            <a:pPr lvl="3"/>
            <a:r>
              <a:rPr lang="en-US" dirty="0"/>
              <a:t>Fourth level</a:t>
            </a:r>
            <a:endParaRPr lang="el-GR" dirty="0"/>
          </a:p>
          <a:p>
            <a:pPr lvl="4"/>
            <a:r>
              <a:rPr lang="en-US" dirty="0"/>
              <a:t>Fifth level</a:t>
            </a:r>
          </a:p>
        </p:txBody>
      </p:sp>
      <p:sp>
        <p:nvSpPr>
          <p:cNvPr id="4" name="Date Placeholder 3"/>
          <p:cNvSpPr>
            <a:spLocks noGrp="1"/>
          </p:cNvSpPr>
          <p:nvPr userDrawn="1">
            <p:ph type="dt" sz="half" idx="2"/>
          </p:nvPr>
        </p:nvSpPr>
        <p:spPr>
          <a:xfrm>
            <a:off x="2076375" y="6459785"/>
            <a:ext cx="1493175" cy="365125"/>
          </a:xfrm>
          <a:prstGeom prst="rect">
            <a:avLst/>
          </a:prstGeom>
        </p:spPr>
        <p:txBody>
          <a:bodyPr vert="horz" lIns="91440" tIns="45720" rIns="91440" bIns="45720" rtlCol="0" anchor="ctr"/>
          <a:lstStyle>
            <a:lvl1pPr algn="l">
              <a:defRPr sz="1400" b="1">
                <a:solidFill>
                  <a:schemeClr val="tx1"/>
                </a:solidFill>
              </a:defRPr>
            </a:lvl1pPr>
          </a:lstStyle>
          <a:p>
            <a:fld id="{7FC9F940-3752-4988-A080-ACBD9960BA4B}" type="datetime1">
              <a:rPr lang="en-US" smtClean="0"/>
              <a:pPr/>
              <a:t>11/26/2018</a:t>
            </a:fld>
            <a:endParaRPr lang="en-US" dirty="0"/>
          </a:p>
        </p:txBody>
      </p:sp>
      <p:sp>
        <p:nvSpPr>
          <p:cNvPr id="5" name="Footer Placeholder 4"/>
          <p:cNvSpPr>
            <a:spLocks noGrp="1"/>
          </p:cNvSpPr>
          <p:nvPr userDrawn="1">
            <p:ph type="ftr" sz="quarter" idx="3"/>
          </p:nvPr>
        </p:nvSpPr>
        <p:spPr>
          <a:xfrm>
            <a:off x="3686185" y="6459785"/>
            <a:ext cx="4822804" cy="365125"/>
          </a:xfrm>
          <a:prstGeom prst="rect">
            <a:avLst/>
          </a:prstGeom>
        </p:spPr>
        <p:txBody>
          <a:bodyPr vert="horz" lIns="91440" tIns="45720" rIns="91440" bIns="45720" rtlCol="0" anchor="ctr"/>
          <a:lstStyle>
            <a:lvl1pPr algn="ctr">
              <a:defRPr sz="1400" b="1" cap="all" baseline="0">
                <a:solidFill>
                  <a:schemeClr val="tx1"/>
                </a:solidFill>
              </a:defRPr>
            </a:lvl1pPr>
          </a:lstStyle>
          <a:p>
            <a:r>
              <a:rPr lang="en-US"/>
              <a:t>PLUG-N-HARVEST</a:t>
            </a:r>
            <a:br>
              <a:rPr lang="en-US"/>
            </a:br>
            <a:r>
              <a:rPr lang="en-US"/>
              <a:t>ID: 768735 - H2020-EU.2.1.5.2.</a:t>
            </a:r>
            <a:endParaRPr lang="en-US" dirty="0"/>
          </a:p>
        </p:txBody>
      </p:sp>
      <p:sp>
        <p:nvSpPr>
          <p:cNvPr id="6" name="Slide Number Placeholder 5"/>
          <p:cNvSpPr>
            <a:spLocks noGrp="1"/>
          </p:cNvSpPr>
          <p:nvPr userDrawn="1">
            <p:ph type="sldNum" sz="quarter" idx="4"/>
          </p:nvPr>
        </p:nvSpPr>
        <p:spPr>
          <a:xfrm>
            <a:off x="8625624" y="6459785"/>
            <a:ext cx="1312025" cy="365125"/>
          </a:xfrm>
          <a:prstGeom prst="rect">
            <a:avLst/>
          </a:prstGeom>
        </p:spPr>
        <p:txBody>
          <a:bodyPr vert="horz" lIns="91440" tIns="45720" rIns="91440" bIns="45720" rtlCol="0" anchor="ctr"/>
          <a:lstStyle>
            <a:lvl1pPr algn="r">
              <a:defRPr sz="1400" b="1">
                <a:solidFill>
                  <a:schemeClr val="tx1"/>
                </a:solidFill>
              </a:defRPr>
            </a:lvl1pPr>
          </a:lstStyle>
          <a:p>
            <a:fld id="{76F34D8A-136C-4FA7-8325-F06DF2D5CB3D}" type="slidenum">
              <a:rPr lang="en-US" smtClean="0"/>
              <a:pPr/>
              <a:t>‹#›</a:t>
            </a:fld>
            <a:endParaRPr lang="en-US" dirty="0"/>
          </a:p>
        </p:txBody>
      </p:sp>
      <p:pic>
        <p:nvPicPr>
          <p:cNvPr id="11" name="Εικόνα 10">
            <a:extLst>
              <a:ext uri="{FF2B5EF4-FFF2-40B4-BE49-F238E27FC236}">
                <a16:creationId xmlns:a16="http://schemas.microsoft.com/office/drawing/2014/main" xmlns="" id="{5BA6E2B9-6CAE-4B21-A9FA-8087BC61DA6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1529" y="5766130"/>
            <a:ext cx="1133648" cy="1089709"/>
          </a:xfrm>
          <a:prstGeom prst="rect">
            <a:avLst/>
          </a:prstGeom>
        </p:spPr>
      </p:pic>
      <p:grpSp>
        <p:nvGrpSpPr>
          <p:cNvPr id="30" name="Ομάδα 29">
            <a:extLst>
              <a:ext uri="{FF2B5EF4-FFF2-40B4-BE49-F238E27FC236}">
                <a16:creationId xmlns:a16="http://schemas.microsoft.com/office/drawing/2014/main" xmlns="" id="{F0085E31-E4FC-4984-96C4-2425E589CC45}"/>
              </a:ext>
            </a:extLst>
          </p:cNvPr>
          <p:cNvGrpSpPr/>
          <p:nvPr userDrawn="1"/>
        </p:nvGrpSpPr>
        <p:grpSpPr>
          <a:xfrm>
            <a:off x="452654" y="59457"/>
            <a:ext cx="7009754" cy="3572554"/>
            <a:chOff x="293904" y="2240280"/>
            <a:chExt cx="7009754" cy="3572554"/>
          </a:xfrm>
        </p:grpSpPr>
        <p:cxnSp>
          <p:nvCxnSpPr>
            <p:cNvPr id="31" name="Straight Connector 8">
              <a:extLst>
                <a:ext uri="{FF2B5EF4-FFF2-40B4-BE49-F238E27FC236}">
                  <a16:creationId xmlns:a16="http://schemas.microsoft.com/office/drawing/2014/main" xmlns="" id="{89FE1EE2-C458-49C3-804C-DFFA402467FF}"/>
                </a:ext>
              </a:extLst>
            </p:cNvPr>
            <p:cNvCxnSpPr>
              <a:cxnSpLocks/>
            </p:cNvCxnSpPr>
            <p:nvPr/>
          </p:nvCxnSpPr>
          <p:spPr>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32" name="Straight Connector 8">
              <a:extLst>
                <a:ext uri="{FF2B5EF4-FFF2-40B4-BE49-F238E27FC236}">
                  <a16:creationId xmlns:a16="http://schemas.microsoft.com/office/drawing/2014/main" xmlns="" id="{F8B83012-3BFE-4E1A-BF4E-6C3E30D5AF66}"/>
                </a:ext>
              </a:extLst>
            </p:cNvPr>
            <p:cNvCxnSpPr>
              <a:cxnSpLocks/>
            </p:cNvCxnSpPr>
            <p:nvPr userDrawn="1"/>
          </p:nvCxnSpPr>
          <p:spPr>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33" name="Straight Connector 8">
              <a:extLst>
                <a:ext uri="{FF2B5EF4-FFF2-40B4-BE49-F238E27FC236}">
                  <a16:creationId xmlns:a16="http://schemas.microsoft.com/office/drawing/2014/main" xmlns="" id="{23BCB931-7A15-404C-8A6F-DAB743C6B7A5}"/>
                </a:ext>
              </a:extLst>
            </p:cNvPr>
            <p:cNvCxnSpPr>
              <a:cxnSpLocks/>
            </p:cNvCxnSpPr>
            <p:nvPr userDrawn="1"/>
          </p:nvCxnSpPr>
          <p:spPr>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8">
              <a:extLst>
                <a:ext uri="{FF2B5EF4-FFF2-40B4-BE49-F238E27FC236}">
                  <a16:creationId xmlns:a16="http://schemas.microsoft.com/office/drawing/2014/main" xmlns="" id="{DBEECB60-E8C1-4EEE-BB52-2FD68B2AA7AC}"/>
                </a:ext>
              </a:extLst>
            </p:cNvPr>
            <p:cNvCxnSpPr>
              <a:cxnSpLocks/>
            </p:cNvCxnSpPr>
            <p:nvPr userDrawn="1"/>
          </p:nvCxnSpPr>
          <p:spPr>
            <a:xfrm>
              <a:off x="293904" y="399288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8" name="Εικόνα 10">
            <a:extLst>
              <a:ext uri="{FF2B5EF4-FFF2-40B4-BE49-F238E27FC236}">
                <a16:creationId xmlns:a16="http://schemas.microsoft.com/office/drawing/2014/main" xmlns="" id="{BF4007CC-0A3C-45D3-A319-BFED4047FF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0888" y="6143330"/>
            <a:ext cx="1072004" cy="714670"/>
          </a:xfrm>
          <a:prstGeom prst="rect">
            <a:avLst/>
          </a:prstGeom>
        </p:spPr>
      </p:pic>
    </p:spTree>
    <p:extLst>
      <p:ext uri="{BB962C8B-B14F-4D97-AF65-F5344CB8AC3E}">
        <p14:creationId xmlns:p14="http://schemas.microsoft.com/office/powerpoint/2010/main" val="303872239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62" r:id="rId12"/>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grpSp>
        <p:nvGrpSpPr>
          <p:cNvPr id="4" name="Ομάδα 7"/>
          <p:cNvGrpSpPr/>
          <p:nvPr userDrawn="1"/>
        </p:nvGrpSpPr>
        <p:grpSpPr bwMode="auto">
          <a:xfrm>
            <a:off x="-3" y="5947505"/>
            <a:ext cx="12192003" cy="195824"/>
            <a:chOff x="-3" y="5947505"/>
            <a:chExt cx="12192003" cy="195824"/>
          </a:xfrm>
        </p:grpSpPr>
        <p:sp>
          <p:nvSpPr>
            <p:cNvPr id="5"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7"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sp>
        <p:nvSpPr>
          <p:cNvPr id="8" name="Title Placeholder 1"/>
          <p:cNvSpPr>
            <a:spLocks noGrp="1"/>
          </p:cNvSpPr>
          <p:nvPr userDrawn="1">
            <p:ph type="title"/>
          </p:nvPr>
        </p:nvSpPr>
        <p:spPr bwMode="auto">
          <a:xfrm>
            <a:off x="695400" y="286603"/>
            <a:ext cx="10801200" cy="982157"/>
          </a:xfrm>
          <a:prstGeom prst="rect">
            <a:avLst/>
          </a:prstGeom>
        </p:spPr>
        <p:txBody>
          <a:bodyPr vert="horz" lIns="91440" tIns="45720" rIns="91440" bIns="45720" rtlCol="0" anchor="ctr" anchorCtr="0">
            <a:normAutofit/>
          </a:bodyPr>
          <a:lstStyle/>
          <a:p>
            <a:pPr>
              <a:defRPr/>
            </a:pPr>
            <a:r>
              <a:rPr lang="en-US"/>
              <a:t>MAIN TITLE</a:t>
            </a:r>
            <a:endParaRPr/>
          </a:p>
        </p:txBody>
      </p:sp>
      <p:sp>
        <p:nvSpPr>
          <p:cNvPr id="9" name="Text Placeholder 2"/>
          <p:cNvSpPr>
            <a:spLocks noGrp="1"/>
          </p:cNvSpPr>
          <p:nvPr userDrawn="1">
            <p:ph type="body" idx="1"/>
          </p:nvPr>
        </p:nvSpPr>
        <p:spPr bwMode="auto">
          <a:xfrm>
            <a:off x="695400" y="1537676"/>
            <a:ext cx="10801200" cy="4331418"/>
          </a:xfrm>
          <a:prstGeom prst="rect">
            <a:avLst/>
          </a:prstGeom>
        </p:spPr>
        <p:txBody>
          <a:bodyPr vert="horz" lIns="0" tIns="45720" rIns="0" bIns="45720" rtlCol="0">
            <a:normAutofit/>
          </a:body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10" name="Date Placeholder 3"/>
          <p:cNvSpPr>
            <a:spLocks noGrp="1"/>
          </p:cNvSpPr>
          <p:nvPr userDrawn="1">
            <p:ph type="dt" sz="half" idx="2"/>
          </p:nvPr>
        </p:nvSpPr>
        <p:spPr bwMode="auto">
          <a:xfrm>
            <a:off x="2076375" y="6459785"/>
            <a:ext cx="1493175" cy="365125"/>
          </a:xfrm>
          <a:prstGeom prst="rect">
            <a:avLst/>
          </a:prstGeom>
        </p:spPr>
        <p:txBody>
          <a:bodyPr vert="horz" lIns="91440" tIns="45720" rIns="91440" bIns="45720" rtlCol="0" anchor="ctr"/>
          <a:lstStyle>
            <a:lvl1pPr algn="l">
              <a:defRPr sz="1200" b="1">
                <a:solidFill>
                  <a:schemeClr val="tx1"/>
                </a:solidFill>
                <a:latin typeface="+mj-lt"/>
              </a:defRPr>
            </a:lvl1pPr>
          </a:lstStyle>
          <a:p>
            <a:pPr>
              <a:defRPr/>
            </a:pPr>
            <a:fld id="{7FC9F940-3752-4988-A080-ACBD9960BA4B}" type="datetime1">
              <a:t>11/26/2018</a:t>
            </a:fld>
            <a:endParaRPr lang="en-US"/>
          </a:p>
        </p:txBody>
      </p:sp>
      <p:sp>
        <p:nvSpPr>
          <p:cNvPr id="11" name="Footer Placeholder 4"/>
          <p:cNvSpPr>
            <a:spLocks noGrp="1"/>
          </p:cNvSpPr>
          <p:nvPr userDrawn="1">
            <p:ph type="ftr" sz="quarter" idx="3"/>
          </p:nvPr>
        </p:nvSpPr>
        <p:spPr bwMode="auto">
          <a:xfrm>
            <a:off x="3686185" y="6459785"/>
            <a:ext cx="4822803" cy="365125"/>
          </a:xfrm>
          <a:prstGeom prst="rect">
            <a:avLst/>
          </a:prstGeom>
        </p:spPr>
        <p:txBody>
          <a:bodyPr vert="horz" lIns="91440" tIns="45720" rIns="91440" bIns="45720" rtlCol="0" anchor="ctr"/>
          <a:lstStyle>
            <a:lvl1pPr algn="ctr">
              <a:defRPr sz="1200" b="1" cap="all">
                <a:solidFill>
                  <a:schemeClr val="tx1"/>
                </a:solidFill>
                <a:latin typeface="+mj-lt"/>
              </a:defRPr>
            </a:lvl1pPr>
          </a:lstStyle>
          <a:p>
            <a:pPr>
              <a:defRPr/>
            </a:pPr>
            <a:r>
              <a:rPr lang="en-US"/>
              <a:t>PLUG-N-HARVEST</a:t>
            </a:r>
            <a:br>
              <a:rPr lang="en-US"/>
            </a:br>
            <a:r>
              <a:rPr lang="en-US"/>
              <a:t>ID: 768735 - H2020-EU.2.1.5.2.</a:t>
            </a:r>
          </a:p>
        </p:txBody>
      </p:sp>
      <p:sp>
        <p:nvSpPr>
          <p:cNvPr id="12" name="Slide Number Placeholder 5"/>
          <p:cNvSpPr>
            <a:spLocks noGrp="1"/>
          </p:cNvSpPr>
          <p:nvPr userDrawn="1">
            <p:ph type="sldNum" sz="quarter" idx="4"/>
          </p:nvPr>
        </p:nvSpPr>
        <p:spPr bwMode="auto">
          <a:xfrm>
            <a:off x="8625624" y="6459785"/>
            <a:ext cx="1312025" cy="365125"/>
          </a:xfrm>
          <a:prstGeom prst="rect">
            <a:avLst/>
          </a:prstGeom>
        </p:spPr>
        <p:txBody>
          <a:bodyPr vert="horz" lIns="91440" tIns="45720" rIns="91440" bIns="45720" rtlCol="0" anchor="ctr"/>
          <a:lstStyle>
            <a:lvl1pPr algn="r">
              <a:defRPr sz="1200" b="1">
                <a:solidFill>
                  <a:schemeClr val="tx1"/>
                </a:solidFill>
                <a:latin typeface="+mj-lt"/>
              </a:defRPr>
            </a:lvl1pPr>
          </a:lstStyle>
          <a:p>
            <a:pPr>
              <a:defRPr/>
            </a:pPr>
            <a:fld id="{76F34D8A-136C-4FA7-8325-F06DF2D5CB3D}" type="slidenum">
              <a:t>‹#›</a:t>
            </a:fld>
            <a:endParaRPr lang="el-GR"/>
          </a:p>
        </p:txBody>
      </p:sp>
      <p:pic>
        <p:nvPicPr>
          <p:cNvPr id="13" name="Εικόνα 10"/>
          <p:cNvPicPr>
            <a:picLocks noChangeAspect="1"/>
          </p:cNvPicPr>
          <p:nvPr userDrawn="1"/>
        </p:nvPicPr>
        <p:blipFill>
          <a:blip r:embed="rId24"/>
          <a:stretch/>
        </p:blipFill>
        <p:spPr bwMode="auto">
          <a:xfrm>
            <a:off x="11061529" y="5766130"/>
            <a:ext cx="1133648" cy="1089709"/>
          </a:xfrm>
          <a:prstGeom prst="rect">
            <a:avLst/>
          </a:prstGeom>
        </p:spPr>
      </p:pic>
      <p:grpSp>
        <p:nvGrpSpPr>
          <p:cNvPr id="14" name="Ομάδα 29"/>
          <p:cNvGrpSpPr/>
          <p:nvPr userDrawn="1"/>
        </p:nvGrpSpPr>
        <p:grpSpPr bwMode="auto">
          <a:xfrm>
            <a:off x="-3" y="8192"/>
            <a:ext cx="7009751" cy="2521135"/>
            <a:chOff x="293907" y="2529773"/>
            <a:chExt cx="7009751" cy="2521135"/>
          </a:xfrm>
        </p:grpSpPr>
        <p:cxnSp>
          <p:nvCxnSpPr>
            <p:cNvPr id="15" name="Straight Connector 8"/>
            <p:cNvCxnSpPr>
              <a:cxnSpLocks/>
            </p:cNvCxnSpPr>
            <p:nvPr/>
          </p:nvCxnSpPr>
          <p:spPr bwMode="auto">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8"/>
            <p:cNvCxnSpPr>
              <a:cxnSpLocks/>
            </p:cNvCxnSpPr>
            <p:nvPr userDrawn="1"/>
          </p:nvCxnSpPr>
          <p:spPr bwMode="auto">
            <a:xfrm>
              <a:off x="917302" y="2529773"/>
              <a:ext cx="0" cy="2521135"/>
            </a:xfrm>
            <a:prstGeom prst="line">
              <a:avLst/>
            </a:prstGeom>
            <a:ln/>
          </p:spPr>
          <p:style>
            <a:lnRef idx="1">
              <a:schemeClr val="dk1"/>
            </a:lnRef>
            <a:fillRef idx="0">
              <a:schemeClr val="dk1"/>
            </a:fillRef>
            <a:effectRef idx="0">
              <a:schemeClr val="dk1"/>
            </a:effectRef>
            <a:fontRef idx="minor">
              <a:schemeClr val="tx1"/>
            </a:fontRef>
          </p:style>
        </p:cxnSp>
        <p:cxnSp>
          <p:nvCxnSpPr>
            <p:cNvPr id="17" name="Straight Connector 8"/>
            <p:cNvCxnSpPr>
              <a:cxnSpLocks/>
            </p:cNvCxnSpPr>
            <p:nvPr userDrawn="1"/>
          </p:nvCxnSpPr>
          <p:spPr bwMode="auto">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8"/>
            <p:cNvCxnSpPr>
              <a:cxnSpLocks/>
            </p:cNvCxnSpPr>
            <p:nvPr userDrawn="1"/>
          </p:nvCxnSpPr>
          <p:spPr bwMode="auto">
            <a:xfrm>
              <a:off x="293907" y="3997199"/>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9" name="Εικόνα 10"/>
          <p:cNvPicPr>
            <a:picLocks noChangeAspect="1"/>
          </p:cNvPicPr>
          <p:nvPr userDrawn="1"/>
        </p:nvPicPr>
        <p:blipFill>
          <a:blip r:embed="rId25"/>
          <a:stretch/>
        </p:blipFill>
        <p:spPr bwMode="auto">
          <a:xfrm>
            <a:off x="320888" y="6143330"/>
            <a:ext cx="1072004" cy="714670"/>
          </a:xfrm>
          <a:prstGeom prst="rect">
            <a:avLst/>
          </a:prstGeom>
        </p:spPr>
      </p:pic>
    </p:spTree>
    <p:extLst>
      <p:ext uri="{BB962C8B-B14F-4D97-AF65-F5344CB8AC3E}">
        <p14:creationId xmlns:p14="http://schemas.microsoft.com/office/powerpoint/2010/main" val="381716800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Lst>
  <p:hf hdr="0" dt="0"/>
  <p:txStyles>
    <p:titleStyle>
      <a:lvl1pPr algn="l" defTabSz="914400">
        <a:lnSpc>
          <a:spcPct val="85000"/>
        </a:lnSpc>
        <a:spcBef>
          <a:spcPts val="0"/>
        </a:spcBef>
        <a:buNone/>
        <a:defRPr sz="3600" spc="-50">
          <a:solidFill>
            <a:schemeClr val="tx1">
              <a:lumMod val="75000"/>
              <a:lumOff val="25000"/>
            </a:schemeClr>
          </a:solidFill>
          <a:latin typeface="+mj-lt"/>
          <a:ea typeface="+mj-ea"/>
        </a:defRPr>
      </a:lvl1pPr>
    </p:titleStyle>
    <p:bodyStyle>
      <a:lvl1pPr marL="91440" indent="-91440" algn="l" defTabSz="914400">
        <a:lnSpc>
          <a:spcPct val="90000"/>
        </a:lnSpc>
        <a:spcBef>
          <a:spcPts val="1200"/>
        </a:spcBef>
        <a:spcAft>
          <a:spcPts val="200"/>
        </a:spcAft>
        <a:buClr>
          <a:schemeClr val="accent1"/>
        </a:buClr>
        <a:buSzPct val="100000"/>
        <a:buFont typeface="Calibri"/>
        <a:buChar char=" "/>
        <a:defRPr sz="2800">
          <a:solidFill>
            <a:schemeClr val="tx1">
              <a:lumMod val="75000"/>
              <a:lumOff val="25000"/>
            </a:schemeClr>
          </a:solidFill>
          <a:latin typeface="+mj-lt"/>
          <a:ea typeface="+mn-ea"/>
        </a:defRPr>
      </a:lvl1pPr>
      <a:lvl2pPr marL="384048" indent="-182880" algn="l" defTabSz="914400">
        <a:lnSpc>
          <a:spcPct val="90000"/>
        </a:lnSpc>
        <a:spcBef>
          <a:spcPts val="200"/>
        </a:spcBef>
        <a:spcAft>
          <a:spcPts val="400"/>
        </a:spcAft>
        <a:buClr>
          <a:schemeClr val="accent1"/>
        </a:buClr>
        <a:buFont typeface="Calibri"/>
        <a:buChar char="◦"/>
        <a:defRPr sz="2400">
          <a:solidFill>
            <a:schemeClr val="tx1">
              <a:lumMod val="75000"/>
              <a:lumOff val="25000"/>
            </a:schemeClr>
          </a:solidFill>
          <a:latin typeface="+mj-lt"/>
          <a:ea typeface="+mn-ea"/>
        </a:defRPr>
      </a:lvl2pPr>
      <a:lvl3pPr marL="566928" indent="-182880" algn="l" defTabSz="914400">
        <a:lnSpc>
          <a:spcPct val="90000"/>
        </a:lnSpc>
        <a:spcBef>
          <a:spcPts val="200"/>
        </a:spcBef>
        <a:spcAft>
          <a:spcPts val="400"/>
        </a:spcAft>
        <a:buClr>
          <a:schemeClr val="accent1"/>
        </a:buClr>
        <a:buFont typeface="Calibri"/>
        <a:buChar char="◦"/>
        <a:defRPr sz="2000">
          <a:solidFill>
            <a:schemeClr val="tx1">
              <a:lumMod val="75000"/>
              <a:lumOff val="25000"/>
            </a:schemeClr>
          </a:solidFill>
          <a:latin typeface="+mj-lt"/>
          <a:ea typeface="+mn-ea"/>
        </a:defRPr>
      </a:lvl3pPr>
      <a:lvl4pPr marL="749808" indent="-182880" algn="l" defTabSz="914400">
        <a:lnSpc>
          <a:spcPct val="90000"/>
        </a:lnSpc>
        <a:spcBef>
          <a:spcPts val="200"/>
        </a:spcBef>
        <a:spcAft>
          <a:spcPts val="400"/>
        </a:spcAft>
        <a:buClr>
          <a:schemeClr val="accent1"/>
        </a:buClr>
        <a:buFont typeface="Calibri"/>
        <a:buChar char="◦"/>
        <a:defRPr sz="1800">
          <a:solidFill>
            <a:schemeClr val="tx1">
              <a:lumMod val="75000"/>
              <a:lumOff val="25000"/>
            </a:schemeClr>
          </a:solidFill>
          <a:latin typeface="+mj-lt"/>
          <a:ea typeface="+mn-ea"/>
        </a:defRPr>
      </a:lvl4pPr>
      <a:lvl5pPr marL="932688" indent="-182880" algn="l" defTabSz="914400">
        <a:lnSpc>
          <a:spcPct val="90000"/>
        </a:lnSpc>
        <a:spcBef>
          <a:spcPts val="200"/>
        </a:spcBef>
        <a:spcAft>
          <a:spcPts val="400"/>
        </a:spcAft>
        <a:buClr>
          <a:schemeClr val="accent1"/>
        </a:buClr>
        <a:buFont typeface="Calibri"/>
        <a:buChar char="◦"/>
        <a:defRPr sz="1600">
          <a:solidFill>
            <a:schemeClr val="tx1">
              <a:lumMod val="75000"/>
              <a:lumOff val="25000"/>
            </a:schemeClr>
          </a:solidFill>
          <a:latin typeface="+mj-lt"/>
          <a:ea typeface="+mn-ea"/>
        </a:defRPr>
      </a:lvl5pPr>
      <a:lvl6pPr marL="11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6pPr>
      <a:lvl7pPr marL="13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7pPr>
      <a:lvl8pPr marL="15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8pPr>
      <a:lvl9pPr marL="17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9pPr>
    </p:bodyStyle>
    <p:otherStyle>
      <a:defPPr>
        <a:defRPr lang="en-US"/>
      </a:defPPr>
      <a:lvl1pPr marL="0" algn="l" defTabSz="914400">
        <a:defRPr sz="1800">
          <a:solidFill>
            <a:schemeClr val="tx1"/>
          </a:solidFill>
          <a:latin typeface="+mn-lt"/>
          <a:ea typeface="+mn-ea"/>
        </a:defRPr>
      </a:lvl1pPr>
      <a:lvl2pPr marL="457200" algn="l" defTabSz="914400">
        <a:defRPr sz="1800">
          <a:solidFill>
            <a:schemeClr val="tx1"/>
          </a:solidFill>
          <a:latin typeface="+mn-lt"/>
          <a:ea typeface="+mn-ea"/>
        </a:defRPr>
      </a:lvl2pPr>
      <a:lvl3pPr marL="914400" algn="l" defTabSz="914400">
        <a:defRPr sz="1800">
          <a:solidFill>
            <a:schemeClr val="tx1"/>
          </a:solidFill>
          <a:latin typeface="+mn-lt"/>
          <a:ea typeface="+mn-ea"/>
        </a:defRPr>
      </a:lvl3pPr>
      <a:lvl4pPr marL="1371600" algn="l" defTabSz="914400">
        <a:defRPr sz="1800">
          <a:solidFill>
            <a:schemeClr val="tx1"/>
          </a:solidFill>
          <a:latin typeface="+mn-lt"/>
          <a:ea typeface="+mn-ea"/>
        </a:defRPr>
      </a:lvl4pPr>
      <a:lvl5pPr marL="1828800" algn="l" defTabSz="914400">
        <a:defRPr sz="1800">
          <a:solidFill>
            <a:schemeClr val="tx1"/>
          </a:solidFill>
          <a:latin typeface="+mn-lt"/>
          <a:ea typeface="+mn-ea"/>
        </a:defRPr>
      </a:lvl5pPr>
      <a:lvl6pPr marL="2286000" algn="l" defTabSz="914400">
        <a:defRPr sz="1800">
          <a:solidFill>
            <a:schemeClr val="tx1"/>
          </a:solidFill>
          <a:latin typeface="+mn-lt"/>
          <a:ea typeface="+mn-ea"/>
        </a:defRPr>
      </a:lvl6pPr>
      <a:lvl7pPr marL="2743200" algn="l" defTabSz="914400">
        <a:defRPr sz="1800">
          <a:solidFill>
            <a:schemeClr val="tx1"/>
          </a:solidFill>
          <a:latin typeface="+mn-lt"/>
          <a:ea typeface="+mn-ea"/>
        </a:defRPr>
      </a:lvl7pPr>
      <a:lvl8pPr marL="3200400" algn="l" defTabSz="914400">
        <a:defRPr sz="1800">
          <a:solidFill>
            <a:schemeClr val="tx1"/>
          </a:solidFill>
          <a:latin typeface="+mn-lt"/>
          <a:ea typeface="+mn-ea"/>
        </a:defRPr>
      </a:lvl8pPr>
      <a:lvl9pPr marL="3657600" algn="l" defTabSz="914400">
        <a:defRPr sz="1800">
          <a:solidFill>
            <a:schemeClr val="tx1"/>
          </a:solidFill>
          <a:latin typeface="+mn-lt"/>
          <a:ea typeface="+mn-e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grpSp>
        <p:nvGrpSpPr>
          <p:cNvPr id="4" name="Ομάδα 7"/>
          <p:cNvGrpSpPr/>
          <p:nvPr userDrawn="1"/>
        </p:nvGrpSpPr>
        <p:grpSpPr bwMode="auto">
          <a:xfrm>
            <a:off x="-3" y="5947505"/>
            <a:ext cx="12192003" cy="195824"/>
            <a:chOff x="-3" y="5947505"/>
            <a:chExt cx="12192003" cy="195824"/>
          </a:xfrm>
        </p:grpSpPr>
        <p:sp>
          <p:nvSpPr>
            <p:cNvPr id="5"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7"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sp>
        <p:nvSpPr>
          <p:cNvPr id="8" name="Title Placeholder 1"/>
          <p:cNvSpPr>
            <a:spLocks noGrp="1"/>
          </p:cNvSpPr>
          <p:nvPr userDrawn="1">
            <p:ph type="title"/>
          </p:nvPr>
        </p:nvSpPr>
        <p:spPr bwMode="auto">
          <a:xfrm>
            <a:off x="1097280" y="286603"/>
            <a:ext cx="10058400" cy="1450757"/>
          </a:xfrm>
          <a:prstGeom prst="rect">
            <a:avLst/>
          </a:prstGeom>
        </p:spPr>
        <p:txBody>
          <a:bodyPr vert="horz" lIns="91440" tIns="45720" rIns="91440" bIns="45720" rtlCol="0" anchor="b">
            <a:normAutofit/>
          </a:bodyPr>
          <a:lstStyle/>
          <a:p>
            <a:pPr>
              <a:defRPr/>
            </a:pPr>
            <a:r>
              <a:rPr lang="en-US"/>
              <a:t>MAIN TITLE</a:t>
            </a:r>
            <a:endParaRPr/>
          </a:p>
        </p:txBody>
      </p:sp>
      <p:sp>
        <p:nvSpPr>
          <p:cNvPr id="9" name="Text Placeholder 2"/>
          <p:cNvSpPr>
            <a:spLocks noGrp="1"/>
          </p:cNvSpPr>
          <p:nvPr userDrawn="1">
            <p:ph type="body" idx="1"/>
          </p:nvPr>
        </p:nvSpPr>
        <p:spPr bwMode="auto">
          <a:xfrm>
            <a:off x="1097280" y="1845734"/>
            <a:ext cx="10058400" cy="4023360"/>
          </a:xfrm>
          <a:prstGeom prst="rect">
            <a:avLst/>
          </a:prstGeom>
        </p:spPr>
        <p:txBody>
          <a:bodyPr vert="horz" lIns="0" tIns="45720" rIns="0" bIns="45720" rtlCol="0">
            <a:normAutofit/>
          </a:body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10" name="Date Placeholder 3"/>
          <p:cNvSpPr>
            <a:spLocks noGrp="1"/>
          </p:cNvSpPr>
          <p:nvPr userDrawn="1">
            <p:ph type="dt" sz="half" idx="2"/>
          </p:nvPr>
        </p:nvSpPr>
        <p:spPr bwMode="auto">
          <a:xfrm>
            <a:off x="2076375" y="6459785"/>
            <a:ext cx="1493175" cy="365125"/>
          </a:xfrm>
          <a:prstGeom prst="rect">
            <a:avLst/>
          </a:prstGeom>
        </p:spPr>
        <p:txBody>
          <a:bodyPr vert="horz" lIns="91440" tIns="45720" rIns="91440" bIns="45720" rtlCol="0" anchor="ctr"/>
          <a:lstStyle>
            <a:lvl1pPr algn="l">
              <a:defRPr sz="1400" b="1">
                <a:solidFill>
                  <a:schemeClr val="tx1"/>
                </a:solidFill>
              </a:defRPr>
            </a:lvl1pPr>
          </a:lstStyle>
          <a:p>
            <a:pPr defTabSz="457200">
              <a:defRPr/>
            </a:pPr>
            <a:fld id="{7FC9F940-3752-4988-A080-ACBD9960BA4B}" type="datetime1">
              <a:rPr lang="en-US" kern="0">
                <a:solidFill>
                  <a:prstClr val="black"/>
                </a:solidFill>
              </a:rPr>
              <a:pPr defTabSz="457200">
                <a:defRPr/>
              </a:pPr>
              <a:t>11/26/2018</a:t>
            </a:fld>
            <a:endParaRPr lang="en-US" kern="0">
              <a:solidFill>
                <a:prstClr val="black"/>
              </a:solidFill>
            </a:endParaRPr>
          </a:p>
        </p:txBody>
      </p:sp>
      <p:sp>
        <p:nvSpPr>
          <p:cNvPr id="11" name="Footer Placeholder 4"/>
          <p:cNvSpPr>
            <a:spLocks noGrp="1"/>
          </p:cNvSpPr>
          <p:nvPr userDrawn="1">
            <p:ph type="ftr" sz="quarter" idx="3"/>
          </p:nvPr>
        </p:nvSpPr>
        <p:spPr bwMode="auto">
          <a:xfrm>
            <a:off x="3686185" y="6459785"/>
            <a:ext cx="4822803" cy="365125"/>
          </a:xfrm>
          <a:prstGeom prst="rect">
            <a:avLst/>
          </a:prstGeom>
        </p:spPr>
        <p:txBody>
          <a:bodyPr vert="horz" lIns="91440" tIns="45720" rIns="91440" bIns="45720" rtlCol="0" anchor="ctr"/>
          <a:lstStyle>
            <a:lvl1pPr algn="ctr">
              <a:defRPr sz="1400" b="1" cap="all">
                <a:solidFill>
                  <a:schemeClr val="tx1"/>
                </a:solidFill>
              </a:defRPr>
            </a:lvl1pPr>
          </a:lstStyle>
          <a:p>
            <a:pPr defTabSz="457200">
              <a:defRPr/>
            </a:pPr>
            <a:r>
              <a:rPr lang="en-US" kern="0">
                <a:solidFill>
                  <a:prstClr val="black"/>
                </a:solidFill>
              </a:rPr>
              <a:t>PLUG-N-HARVEST</a:t>
            </a:r>
            <a:br>
              <a:rPr lang="en-US" kern="0">
                <a:solidFill>
                  <a:prstClr val="black"/>
                </a:solidFill>
              </a:rPr>
            </a:br>
            <a:r>
              <a:rPr lang="en-US" kern="0">
                <a:solidFill>
                  <a:prstClr val="black"/>
                </a:solidFill>
              </a:rPr>
              <a:t>ID: 768735 - H2020-EU.2.1.5.2.</a:t>
            </a:r>
          </a:p>
        </p:txBody>
      </p:sp>
      <p:sp>
        <p:nvSpPr>
          <p:cNvPr id="12" name="Slide Number Placeholder 5"/>
          <p:cNvSpPr>
            <a:spLocks noGrp="1"/>
          </p:cNvSpPr>
          <p:nvPr userDrawn="1">
            <p:ph type="sldNum" sz="quarter" idx="4"/>
          </p:nvPr>
        </p:nvSpPr>
        <p:spPr bwMode="auto">
          <a:xfrm>
            <a:off x="8625624" y="6459785"/>
            <a:ext cx="1312025" cy="365125"/>
          </a:xfrm>
          <a:prstGeom prst="rect">
            <a:avLst/>
          </a:prstGeom>
        </p:spPr>
        <p:txBody>
          <a:bodyPr vert="horz" lIns="91440" tIns="45720" rIns="91440" bIns="45720" rtlCol="0" anchor="ctr"/>
          <a:lstStyle>
            <a:lvl1pPr algn="r">
              <a:defRPr sz="1400" b="1">
                <a:solidFill>
                  <a:schemeClr val="tx1"/>
                </a:solidFill>
              </a:defRPr>
            </a:lvl1pPr>
          </a:lstStyle>
          <a:p>
            <a:pPr defTabSz="457200">
              <a:defRPr/>
            </a:pPr>
            <a:fld id="{76F34D8A-136C-4FA7-8325-F06DF2D5CB3D}" type="slidenum">
              <a:rPr kern="0">
                <a:solidFill>
                  <a:prstClr val="black"/>
                </a:solidFill>
              </a:rPr>
              <a:pPr defTabSz="457200">
                <a:defRPr/>
              </a:pPr>
              <a:t>‹#›</a:t>
            </a:fld>
            <a:endParaRPr lang="en-US" kern="0">
              <a:solidFill>
                <a:prstClr val="black"/>
              </a:solidFill>
            </a:endParaRPr>
          </a:p>
        </p:txBody>
      </p:sp>
      <p:pic>
        <p:nvPicPr>
          <p:cNvPr id="13" name="Εικόνα 10"/>
          <p:cNvPicPr>
            <a:picLocks noChangeAspect="1"/>
          </p:cNvPicPr>
          <p:nvPr userDrawn="1"/>
        </p:nvPicPr>
        <p:blipFill>
          <a:blip r:embed="rId13"/>
          <a:stretch/>
        </p:blipFill>
        <p:spPr bwMode="auto">
          <a:xfrm>
            <a:off x="11061529" y="5766130"/>
            <a:ext cx="1133648" cy="1089709"/>
          </a:xfrm>
          <a:prstGeom prst="rect">
            <a:avLst/>
          </a:prstGeom>
        </p:spPr>
      </p:pic>
      <p:grpSp>
        <p:nvGrpSpPr>
          <p:cNvPr id="14" name="Ομάδα 29"/>
          <p:cNvGrpSpPr/>
          <p:nvPr userDrawn="1"/>
        </p:nvGrpSpPr>
        <p:grpSpPr bwMode="auto">
          <a:xfrm>
            <a:off x="452654" y="59457"/>
            <a:ext cx="7009754" cy="3572554"/>
            <a:chOff x="293904" y="2240280"/>
            <a:chExt cx="7009754" cy="3572554"/>
          </a:xfrm>
        </p:grpSpPr>
        <p:cxnSp>
          <p:nvCxnSpPr>
            <p:cNvPr id="15" name="Straight Connector 8"/>
            <p:cNvCxnSpPr>
              <a:cxnSpLocks/>
            </p:cNvCxnSpPr>
            <p:nvPr/>
          </p:nvCxnSpPr>
          <p:spPr bwMode="auto">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8"/>
            <p:cNvCxnSpPr>
              <a:cxnSpLocks/>
            </p:cNvCxnSpPr>
            <p:nvPr userDrawn="1"/>
          </p:nvCxnSpPr>
          <p:spPr bwMode="auto">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17" name="Straight Connector 8"/>
            <p:cNvCxnSpPr>
              <a:cxnSpLocks/>
            </p:cNvCxnSpPr>
            <p:nvPr userDrawn="1"/>
          </p:nvCxnSpPr>
          <p:spPr bwMode="auto">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8"/>
            <p:cNvCxnSpPr>
              <a:cxnSpLocks/>
            </p:cNvCxnSpPr>
            <p:nvPr userDrawn="1"/>
          </p:nvCxnSpPr>
          <p:spPr bwMode="auto">
            <a:xfrm>
              <a:off x="293904" y="399288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9" name="Εικόνα 10"/>
          <p:cNvPicPr>
            <a:picLocks noChangeAspect="1"/>
          </p:cNvPicPr>
          <p:nvPr userDrawn="1"/>
        </p:nvPicPr>
        <p:blipFill>
          <a:blip r:embed="rId14"/>
          <a:stretch/>
        </p:blipFill>
        <p:spPr bwMode="auto">
          <a:xfrm>
            <a:off x="320888" y="6143330"/>
            <a:ext cx="1072004" cy="714670"/>
          </a:xfrm>
          <a:prstGeom prst="rect">
            <a:avLst/>
          </a:prstGeom>
        </p:spPr>
      </p:pic>
    </p:spTree>
    <p:extLst>
      <p:ext uri="{BB962C8B-B14F-4D97-AF65-F5344CB8AC3E}">
        <p14:creationId xmlns:p14="http://schemas.microsoft.com/office/powerpoint/2010/main" val="294406812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hdr="0" dt="0"/>
  <p:txStyles>
    <p:titleStyle>
      <a:lvl1pPr algn="l" defTabSz="914400">
        <a:lnSpc>
          <a:spcPct val="85000"/>
        </a:lnSpc>
        <a:spcBef>
          <a:spcPts val="0"/>
        </a:spcBef>
        <a:buNone/>
        <a:defRPr sz="4800" spc="-50">
          <a:solidFill>
            <a:schemeClr val="tx1">
              <a:lumMod val="75000"/>
              <a:lumOff val="25000"/>
            </a:schemeClr>
          </a:solidFill>
          <a:latin typeface="+mj-lt"/>
          <a:ea typeface="+mj-ea"/>
        </a:defRPr>
      </a:lvl1pPr>
    </p:titleStyle>
    <p:bodyStyle>
      <a:lvl1pPr marL="91440" indent="-91440" algn="l" defTabSz="914400">
        <a:lnSpc>
          <a:spcPct val="90000"/>
        </a:lnSpc>
        <a:spcBef>
          <a:spcPts val="1200"/>
        </a:spcBef>
        <a:spcAft>
          <a:spcPts val="200"/>
        </a:spcAft>
        <a:buClr>
          <a:schemeClr val="accent1"/>
        </a:buClr>
        <a:buSzPct val="100000"/>
        <a:buFont typeface="Calibri"/>
        <a:buChar char=" "/>
        <a:defRPr sz="2000">
          <a:solidFill>
            <a:schemeClr val="tx1">
              <a:lumMod val="75000"/>
              <a:lumOff val="25000"/>
            </a:schemeClr>
          </a:solidFill>
          <a:latin typeface="+mn-lt"/>
          <a:ea typeface="+mn-ea"/>
        </a:defRPr>
      </a:lvl1pPr>
      <a:lvl2pPr marL="384048" indent="-182880" algn="l" defTabSz="914400">
        <a:lnSpc>
          <a:spcPct val="90000"/>
        </a:lnSpc>
        <a:spcBef>
          <a:spcPts val="200"/>
        </a:spcBef>
        <a:spcAft>
          <a:spcPts val="400"/>
        </a:spcAft>
        <a:buClr>
          <a:schemeClr val="accent1"/>
        </a:buClr>
        <a:buFont typeface="Calibri"/>
        <a:buChar char="◦"/>
        <a:defRPr sz="1800">
          <a:solidFill>
            <a:schemeClr val="tx1">
              <a:lumMod val="75000"/>
              <a:lumOff val="25000"/>
            </a:schemeClr>
          </a:solidFill>
          <a:latin typeface="+mn-lt"/>
          <a:ea typeface="+mn-ea"/>
        </a:defRPr>
      </a:lvl2pPr>
      <a:lvl3pPr marL="566928" indent="-18288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3pPr>
      <a:lvl4pPr marL="749808" indent="-18288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4pPr>
      <a:lvl5pPr marL="932688" indent="-18288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5pPr>
      <a:lvl6pPr marL="11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6pPr>
      <a:lvl7pPr marL="13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7pPr>
      <a:lvl8pPr marL="15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8pPr>
      <a:lvl9pPr marL="17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9pPr>
    </p:bodyStyle>
    <p:otherStyle>
      <a:defPPr>
        <a:defRPr lang="en-US"/>
      </a:defPPr>
      <a:lvl1pPr marL="0" algn="l" defTabSz="914400">
        <a:defRPr sz="1800">
          <a:solidFill>
            <a:schemeClr val="tx1"/>
          </a:solidFill>
          <a:latin typeface="+mn-lt"/>
          <a:ea typeface="+mn-ea"/>
        </a:defRPr>
      </a:lvl1pPr>
      <a:lvl2pPr marL="457200" algn="l" defTabSz="914400">
        <a:defRPr sz="1800">
          <a:solidFill>
            <a:schemeClr val="tx1"/>
          </a:solidFill>
          <a:latin typeface="+mn-lt"/>
          <a:ea typeface="+mn-ea"/>
        </a:defRPr>
      </a:lvl2pPr>
      <a:lvl3pPr marL="914400" algn="l" defTabSz="914400">
        <a:defRPr sz="1800">
          <a:solidFill>
            <a:schemeClr val="tx1"/>
          </a:solidFill>
          <a:latin typeface="+mn-lt"/>
          <a:ea typeface="+mn-ea"/>
        </a:defRPr>
      </a:lvl3pPr>
      <a:lvl4pPr marL="1371600" algn="l" defTabSz="914400">
        <a:defRPr sz="1800">
          <a:solidFill>
            <a:schemeClr val="tx1"/>
          </a:solidFill>
          <a:latin typeface="+mn-lt"/>
          <a:ea typeface="+mn-ea"/>
        </a:defRPr>
      </a:lvl4pPr>
      <a:lvl5pPr marL="1828800" algn="l" defTabSz="914400">
        <a:defRPr sz="1800">
          <a:solidFill>
            <a:schemeClr val="tx1"/>
          </a:solidFill>
          <a:latin typeface="+mn-lt"/>
          <a:ea typeface="+mn-ea"/>
        </a:defRPr>
      </a:lvl5pPr>
      <a:lvl6pPr marL="2286000" algn="l" defTabSz="914400">
        <a:defRPr sz="1800">
          <a:solidFill>
            <a:schemeClr val="tx1"/>
          </a:solidFill>
          <a:latin typeface="+mn-lt"/>
          <a:ea typeface="+mn-ea"/>
        </a:defRPr>
      </a:lvl6pPr>
      <a:lvl7pPr marL="2743200" algn="l" defTabSz="914400">
        <a:defRPr sz="1800">
          <a:solidFill>
            <a:schemeClr val="tx1"/>
          </a:solidFill>
          <a:latin typeface="+mn-lt"/>
          <a:ea typeface="+mn-ea"/>
        </a:defRPr>
      </a:lvl7pPr>
      <a:lvl8pPr marL="3200400" algn="l" defTabSz="914400">
        <a:defRPr sz="1800">
          <a:solidFill>
            <a:schemeClr val="tx1"/>
          </a:solidFill>
          <a:latin typeface="+mn-lt"/>
          <a:ea typeface="+mn-ea"/>
        </a:defRPr>
      </a:lvl8pPr>
      <a:lvl9pPr marL="3657600" algn="l" defTabSz="914400">
        <a:defRPr sz="1800">
          <a:solidFill>
            <a:schemeClr val="tx1"/>
          </a:solidFill>
          <a:latin typeface="+mn-lt"/>
          <a:ea typeface="+mn-e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grpSp>
        <p:nvGrpSpPr>
          <p:cNvPr id="4" name="Ομάδα 7"/>
          <p:cNvGrpSpPr/>
          <p:nvPr userDrawn="1"/>
        </p:nvGrpSpPr>
        <p:grpSpPr bwMode="auto">
          <a:xfrm>
            <a:off x="-3" y="5947505"/>
            <a:ext cx="12192003" cy="195824"/>
            <a:chOff x="-3" y="5947505"/>
            <a:chExt cx="12192003" cy="195824"/>
          </a:xfrm>
        </p:grpSpPr>
        <p:sp>
          <p:nvSpPr>
            <p:cNvPr id="5"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7"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sp>
        <p:nvSpPr>
          <p:cNvPr id="8" name="Title Placeholder 1"/>
          <p:cNvSpPr>
            <a:spLocks noGrp="1"/>
          </p:cNvSpPr>
          <p:nvPr userDrawn="1">
            <p:ph type="title"/>
          </p:nvPr>
        </p:nvSpPr>
        <p:spPr bwMode="auto">
          <a:xfrm>
            <a:off x="695400" y="286603"/>
            <a:ext cx="10801200" cy="982157"/>
          </a:xfrm>
          <a:prstGeom prst="rect">
            <a:avLst/>
          </a:prstGeom>
        </p:spPr>
        <p:txBody>
          <a:bodyPr vert="horz" lIns="91440" tIns="45720" rIns="91440" bIns="45720" rtlCol="0" anchor="ctr" anchorCtr="0">
            <a:normAutofit/>
          </a:bodyPr>
          <a:lstStyle/>
          <a:p>
            <a:pPr>
              <a:defRPr/>
            </a:pPr>
            <a:r>
              <a:rPr lang="en-US"/>
              <a:t>MAIN TITLE</a:t>
            </a:r>
            <a:endParaRPr/>
          </a:p>
        </p:txBody>
      </p:sp>
      <p:sp>
        <p:nvSpPr>
          <p:cNvPr id="9" name="Text Placeholder 2"/>
          <p:cNvSpPr>
            <a:spLocks noGrp="1"/>
          </p:cNvSpPr>
          <p:nvPr userDrawn="1">
            <p:ph type="body" idx="1"/>
          </p:nvPr>
        </p:nvSpPr>
        <p:spPr bwMode="auto">
          <a:xfrm>
            <a:off x="695400" y="1537676"/>
            <a:ext cx="10801200" cy="4331418"/>
          </a:xfrm>
          <a:prstGeom prst="rect">
            <a:avLst/>
          </a:prstGeom>
        </p:spPr>
        <p:txBody>
          <a:bodyPr vert="horz" lIns="0" tIns="45720" rIns="0" bIns="45720" rtlCol="0">
            <a:normAutofit/>
          </a:body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10" name="Date Placeholder 3"/>
          <p:cNvSpPr>
            <a:spLocks noGrp="1"/>
          </p:cNvSpPr>
          <p:nvPr userDrawn="1">
            <p:ph type="dt" sz="half" idx="2"/>
          </p:nvPr>
        </p:nvSpPr>
        <p:spPr bwMode="auto">
          <a:xfrm>
            <a:off x="2076375" y="6459785"/>
            <a:ext cx="1493175" cy="365125"/>
          </a:xfrm>
          <a:prstGeom prst="rect">
            <a:avLst/>
          </a:prstGeom>
        </p:spPr>
        <p:txBody>
          <a:bodyPr vert="horz" lIns="91440" tIns="45720" rIns="91440" bIns="45720" rtlCol="0" anchor="ctr"/>
          <a:lstStyle>
            <a:lvl1pPr algn="l">
              <a:defRPr sz="1200" b="1">
                <a:solidFill>
                  <a:schemeClr val="tx1"/>
                </a:solidFill>
                <a:latin typeface="+mj-lt"/>
              </a:defRPr>
            </a:lvl1pPr>
          </a:lstStyle>
          <a:p>
            <a:pPr>
              <a:defRPr/>
            </a:pPr>
            <a:fld id="{7FC9F940-3752-4988-A080-ACBD9960BA4B}" type="datetime1">
              <a:t>11/26/2018</a:t>
            </a:fld>
            <a:endParaRPr lang="en-US"/>
          </a:p>
        </p:txBody>
      </p:sp>
      <p:sp>
        <p:nvSpPr>
          <p:cNvPr id="11" name="Footer Placeholder 4"/>
          <p:cNvSpPr>
            <a:spLocks noGrp="1"/>
          </p:cNvSpPr>
          <p:nvPr userDrawn="1">
            <p:ph type="ftr" sz="quarter" idx="3"/>
          </p:nvPr>
        </p:nvSpPr>
        <p:spPr bwMode="auto">
          <a:xfrm>
            <a:off x="3686185" y="6459785"/>
            <a:ext cx="4822803" cy="365125"/>
          </a:xfrm>
          <a:prstGeom prst="rect">
            <a:avLst/>
          </a:prstGeom>
        </p:spPr>
        <p:txBody>
          <a:bodyPr vert="horz" lIns="91440" tIns="45720" rIns="91440" bIns="45720" rtlCol="0" anchor="ctr"/>
          <a:lstStyle>
            <a:lvl1pPr algn="ctr">
              <a:defRPr sz="1200" b="1" cap="all">
                <a:solidFill>
                  <a:schemeClr val="tx1"/>
                </a:solidFill>
                <a:latin typeface="+mj-lt"/>
              </a:defRPr>
            </a:lvl1pPr>
          </a:lstStyle>
          <a:p>
            <a:pPr>
              <a:defRPr/>
            </a:pPr>
            <a:r>
              <a:rPr lang="en-US"/>
              <a:t>PLUG-N-HARVEST</a:t>
            </a:r>
            <a:br>
              <a:rPr lang="en-US"/>
            </a:br>
            <a:r>
              <a:rPr lang="en-US"/>
              <a:t>ID: 768735 - H2020-EU.2.1.5.2.</a:t>
            </a:r>
          </a:p>
        </p:txBody>
      </p:sp>
      <p:sp>
        <p:nvSpPr>
          <p:cNvPr id="12" name="Slide Number Placeholder 5"/>
          <p:cNvSpPr>
            <a:spLocks noGrp="1"/>
          </p:cNvSpPr>
          <p:nvPr userDrawn="1">
            <p:ph type="sldNum" sz="quarter" idx="4"/>
          </p:nvPr>
        </p:nvSpPr>
        <p:spPr bwMode="auto">
          <a:xfrm>
            <a:off x="8625624" y="6459785"/>
            <a:ext cx="1312025" cy="365125"/>
          </a:xfrm>
          <a:prstGeom prst="rect">
            <a:avLst/>
          </a:prstGeom>
        </p:spPr>
        <p:txBody>
          <a:bodyPr vert="horz" lIns="91440" tIns="45720" rIns="91440" bIns="45720" rtlCol="0" anchor="ctr"/>
          <a:lstStyle>
            <a:lvl1pPr algn="r">
              <a:defRPr sz="1200" b="1">
                <a:solidFill>
                  <a:schemeClr val="tx1"/>
                </a:solidFill>
                <a:latin typeface="+mj-lt"/>
              </a:defRPr>
            </a:lvl1pPr>
          </a:lstStyle>
          <a:p>
            <a:pPr>
              <a:defRPr/>
            </a:pPr>
            <a:fld id="{76F34D8A-136C-4FA7-8325-F06DF2D5CB3D}" type="slidenum">
              <a:t>‹#›</a:t>
            </a:fld>
            <a:endParaRPr lang="el-GR"/>
          </a:p>
        </p:txBody>
      </p:sp>
      <p:pic>
        <p:nvPicPr>
          <p:cNvPr id="13" name="Εικόνα 10"/>
          <p:cNvPicPr>
            <a:picLocks noChangeAspect="1"/>
          </p:cNvPicPr>
          <p:nvPr userDrawn="1"/>
        </p:nvPicPr>
        <p:blipFill>
          <a:blip r:embed="rId24"/>
          <a:stretch/>
        </p:blipFill>
        <p:spPr bwMode="auto">
          <a:xfrm>
            <a:off x="11061529" y="5766130"/>
            <a:ext cx="1133648" cy="1089709"/>
          </a:xfrm>
          <a:prstGeom prst="rect">
            <a:avLst/>
          </a:prstGeom>
        </p:spPr>
      </p:pic>
      <p:grpSp>
        <p:nvGrpSpPr>
          <p:cNvPr id="14" name="Ομάδα 29"/>
          <p:cNvGrpSpPr/>
          <p:nvPr userDrawn="1"/>
        </p:nvGrpSpPr>
        <p:grpSpPr bwMode="auto">
          <a:xfrm>
            <a:off x="-3" y="8192"/>
            <a:ext cx="7009751" cy="2521135"/>
            <a:chOff x="293907" y="2529773"/>
            <a:chExt cx="7009751" cy="2521135"/>
          </a:xfrm>
        </p:grpSpPr>
        <p:cxnSp>
          <p:nvCxnSpPr>
            <p:cNvPr id="15" name="Straight Connector 8"/>
            <p:cNvCxnSpPr>
              <a:cxnSpLocks/>
            </p:cNvCxnSpPr>
            <p:nvPr/>
          </p:nvCxnSpPr>
          <p:spPr bwMode="auto">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8"/>
            <p:cNvCxnSpPr>
              <a:cxnSpLocks/>
            </p:cNvCxnSpPr>
            <p:nvPr userDrawn="1"/>
          </p:nvCxnSpPr>
          <p:spPr bwMode="auto">
            <a:xfrm>
              <a:off x="917302" y="2529773"/>
              <a:ext cx="0" cy="2521135"/>
            </a:xfrm>
            <a:prstGeom prst="line">
              <a:avLst/>
            </a:prstGeom>
            <a:ln/>
          </p:spPr>
          <p:style>
            <a:lnRef idx="1">
              <a:schemeClr val="dk1"/>
            </a:lnRef>
            <a:fillRef idx="0">
              <a:schemeClr val="dk1"/>
            </a:fillRef>
            <a:effectRef idx="0">
              <a:schemeClr val="dk1"/>
            </a:effectRef>
            <a:fontRef idx="minor">
              <a:schemeClr val="tx1"/>
            </a:fontRef>
          </p:style>
        </p:cxnSp>
        <p:cxnSp>
          <p:nvCxnSpPr>
            <p:cNvPr id="17" name="Straight Connector 8"/>
            <p:cNvCxnSpPr>
              <a:cxnSpLocks/>
            </p:cNvCxnSpPr>
            <p:nvPr userDrawn="1"/>
          </p:nvCxnSpPr>
          <p:spPr bwMode="auto">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8"/>
            <p:cNvCxnSpPr>
              <a:cxnSpLocks/>
            </p:cNvCxnSpPr>
            <p:nvPr userDrawn="1"/>
          </p:nvCxnSpPr>
          <p:spPr bwMode="auto">
            <a:xfrm>
              <a:off x="293907" y="3997199"/>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9" name="Εικόνα 10"/>
          <p:cNvPicPr>
            <a:picLocks noChangeAspect="1"/>
          </p:cNvPicPr>
          <p:nvPr userDrawn="1"/>
        </p:nvPicPr>
        <p:blipFill>
          <a:blip r:embed="rId25"/>
          <a:stretch/>
        </p:blipFill>
        <p:spPr bwMode="auto">
          <a:xfrm>
            <a:off x="320888" y="6143330"/>
            <a:ext cx="1072004" cy="714670"/>
          </a:xfrm>
          <a:prstGeom prst="rect">
            <a:avLst/>
          </a:prstGeom>
        </p:spPr>
      </p:pic>
    </p:spTree>
    <p:extLst>
      <p:ext uri="{BB962C8B-B14F-4D97-AF65-F5344CB8AC3E}">
        <p14:creationId xmlns:p14="http://schemas.microsoft.com/office/powerpoint/2010/main" val="328433998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Lst>
  <p:hf hdr="0" dt="0"/>
  <p:txStyles>
    <p:titleStyle>
      <a:lvl1pPr algn="l" defTabSz="914400">
        <a:lnSpc>
          <a:spcPct val="85000"/>
        </a:lnSpc>
        <a:spcBef>
          <a:spcPts val="0"/>
        </a:spcBef>
        <a:buNone/>
        <a:defRPr sz="3600" spc="-50">
          <a:solidFill>
            <a:schemeClr val="tx1">
              <a:lumMod val="75000"/>
              <a:lumOff val="25000"/>
            </a:schemeClr>
          </a:solidFill>
          <a:latin typeface="+mj-lt"/>
          <a:ea typeface="+mj-ea"/>
        </a:defRPr>
      </a:lvl1pPr>
    </p:titleStyle>
    <p:bodyStyle>
      <a:lvl1pPr marL="91440" indent="-91440" algn="l" defTabSz="914400">
        <a:lnSpc>
          <a:spcPct val="90000"/>
        </a:lnSpc>
        <a:spcBef>
          <a:spcPts val="1200"/>
        </a:spcBef>
        <a:spcAft>
          <a:spcPts val="200"/>
        </a:spcAft>
        <a:buClr>
          <a:schemeClr val="accent1"/>
        </a:buClr>
        <a:buSzPct val="100000"/>
        <a:buFont typeface="Calibri"/>
        <a:buChar char=" "/>
        <a:defRPr sz="2800">
          <a:solidFill>
            <a:schemeClr val="tx1">
              <a:lumMod val="75000"/>
              <a:lumOff val="25000"/>
            </a:schemeClr>
          </a:solidFill>
          <a:latin typeface="+mj-lt"/>
          <a:ea typeface="+mn-ea"/>
        </a:defRPr>
      </a:lvl1pPr>
      <a:lvl2pPr marL="384048" indent="-182880" algn="l" defTabSz="914400">
        <a:lnSpc>
          <a:spcPct val="90000"/>
        </a:lnSpc>
        <a:spcBef>
          <a:spcPts val="200"/>
        </a:spcBef>
        <a:spcAft>
          <a:spcPts val="400"/>
        </a:spcAft>
        <a:buClr>
          <a:schemeClr val="accent1"/>
        </a:buClr>
        <a:buFont typeface="Calibri"/>
        <a:buChar char="◦"/>
        <a:defRPr sz="2400">
          <a:solidFill>
            <a:schemeClr val="tx1">
              <a:lumMod val="75000"/>
              <a:lumOff val="25000"/>
            </a:schemeClr>
          </a:solidFill>
          <a:latin typeface="+mj-lt"/>
          <a:ea typeface="+mn-ea"/>
        </a:defRPr>
      </a:lvl2pPr>
      <a:lvl3pPr marL="566928" indent="-182880" algn="l" defTabSz="914400">
        <a:lnSpc>
          <a:spcPct val="90000"/>
        </a:lnSpc>
        <a:spcBef>
          <a:spcPts val="200"/>
        </a:spcBef>
        <a:spcAft>
          <a:spcPts val="400"/>
        </a:spcAft>
        <a:buClr>
          <a:schemeClr val="accent1"/>
        </a:buClr>
        <a:buFont typeface="Calibri"/>
        <a:buChar char="◦"/>
        <a:defRPr sz="2000">
          <a:solidFill>
            <a:schemeClr val="tx1">
              <a:lumMod val="75000"/>
              <a:lumOff val="25000"/>
            </a:schemeClr>
          </a:solidFill>
          <a:latin typeface="+mj-lt"/>
          <a:ea typeface="+mn-ea"/>
        </a:defRPr>
      </a:lvl3pPr>
      <a:lvl4pPr marL="749808" indent="-182880" algn="l" defTabSz="914400">
        <a:lnSpc>
          <a:spcPct val="90000"/>
        </a:lnSpc>
        <a:spcBef>
          <a:spcPts val="200"/>
        </a:spcBef>
        <a:spcAft>
          <a:spcPts val="400"/>
        </a:spcAft>
        <a:buClr>
          <a:schemeClr val="accent1"/>
        </a:buClr>
        <a:buFont typeface="Calibri"/>
        <a:buChar char="◦"/>
        <a:defRPr sz="1800">
          <a:solidFill>
            <a:schemeClr val="tx1">
              <a:lumMod val="75000"/>
              <a:lumOff val="25000"/>
            </a:schemeClr>
          </a:solidFill>
          <a:latin typeface="+mj-lt"/>
          <a:ea typeface="+mn-ea"/>
        </a:defRPr>
      </a:lvl4pPr>
      <a:lvl5pPr marL="932688" indent="-182880" algn="l" defTabSz="914400">
        <a:lnSpc>
          <a:spcPct val="90000"/>
        </a:lnSpc>
        <a:spcBef>
          <a:spcPts val="200"/>
        </a:spcBef>
        <a:spcAft>
          <a:spcPts val="400"/>
        </a:spcAft>
        <a:buClr>
          <a:schemeClr val="accent1"/>
        </a:buClr>
        <a:buFont typeface="Calibri"/>
        <a:buChar char="◦"/>
        <a:defRPr sz="1600">
          <a:solidFill>
            <a:schemeClr val="tx1">
              <a:lumMod val="75000"/>
              <a:lumOff val="25000"/>
            </a:schemeClr>
          </a:solidFill>
          <a:latin typeface="+mj-lt"/>
          <a:ea typeface="+mn-ea"/>
        </a:defRPr>
      </a:lvl5pPr>
      <a:lvl6pPr marL="11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6pPr>
      <a:lvl7pPr marL="13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7pPr>
      <a:lvl8pPr marL="15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8pPr>
      <a:lvl9pPr marL="17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9pPr>
    </p:bodyStyle>
    <p:otherStyle>
      <a:defPPr>
        <a:defRPr lang="en-US"/>
      </a:defPPr>
      <a:lvl1pPr marL="0" algn="l" defTabSz="914400">
        <a:defRPr sz="1800">
          <a:solidFill>
            <a:schemeClr val="tx1"/>
          </a:solidFill>
          <a:latin typeface="+mn-lt"/>
          <a:ea typeface="+mn-ea"/>
        </a:defRPr>
      </a:lvl1pPr>
      <a:lvl2pPr marL="457200" algn="l" defTabSz="914400">
        <a:defRPr sz="1800">
          <a:solidFill>
            <a:schemeClr val="tx1"/>
          </a:solidFill>
          <a:latin typeface="+mn-lt"/>
          <a:ea typeface="+mn-ea"/>
        </a:defRPr>
      </a:lvl2pPr>
      <a:lvl3pPr marL="914400" algn="l" defTabSz="914400">
        <a:defRPr sz="1800">
          <a:solidFill>
            <a:schemeClr val="tx1"/>
          </a:solidFill>
          <a:latin typeface="+mn-lt"/>
          <a:ea typeface="+mn-ea"/>
        </a:defRPr>
      </a:lvl3pPr>
      <a:lvl4pPr marL="1371600" algn="l" defTabSz="914400">
        <a:defRPr sz="1800">
          <a:solidFill>
            <a:schemeClr val="tx1"/>
          </a:solidFill>
          <a:latin typeface="+mn-lt"/>
          <a:ea typeface="+mn-ea"/>
        </a:defRPr>
      </a:lvl4pPr>
      <a:lvl5pPr marL="1828800" algn="l" defTabSz="914400">
        <a:defRPr sz="1800">
          <a:solidFill>
            <a:schemeClr val="tx1"/>
          </a:solidFill>
          <a:latin typeface="+mn-lt"/>
          <a:ea typeface="+mn-ea"/>
        </a:defRPr>
      </a:lvl5pPr>
      <a:lvl6pPr marL="2286000" algn="l" defTabSz="914400">
        <a:defRPr sz="1800">
          <a:solidFill>
            <a:schemeClr val="tx1"/>
          </a:solidFill>
          <a:latin typeface="+mn-lt"/>
          <a:ea typeface="+mn-ea"/>
        </a:defRPr>
      </a:lvl6pPr>
      <a:lvl7pPr marL="2743200" algn="l" defTabSz="914400">
        <a:defRPr sz="1800">
          <a:solidFill>
            <a:schemeClr val="tx1"/>
          </a:solidFill>
          <a:latin typeface="+mn-lt"/>
          <a:ea typeface="+mn-ea"/>
        </a:defRPr>
      </a:lvl7pPr>
      <a:lvl8pPr marL="3200400" algn="l" defTabSz="914400">
        <a:defRPr sz="1800">
          <a:solidFill>
            <a:schemeClr val="tx1"/>
          </a:solidFill>
          <a:latin typeface="+mn-lt"/>
          <a:ea typeface="+mn-ea"/>
        </a:defRPr>
      </a:lvl8pPr>
      <a:lvl9pPr marL="3657600" algn="l" defTabSz="914400">
        <a:defRPr sz="1800">
          <a:solidFill>
            <a:schemeClr val="tx1"/>
          </a:solidFill>
          <a:latin typeface="+mn-lt"/>
          <a:ea typeface="+mn-e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 Id="rId5" Type="http://schemas.openxmlformats.org/officeDocument/2006/relationships/hyperlink" Target="https://airtable.com/shrqupcVajnDQd9YW"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0.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2DBCD7F-7D20-4196-9BC8-1812FB8B2427}"/>
              </a:ext>
            </a:extLst>
          </p:cNvPr>
          <p:cNvSpPr>
            <a:spLocks noGrp="1"/>
          </p:cNvSpPr>
          <p:nvPr>
            <p:ph type="ctrTitle"/>
          </p:nvPr>
        </p:nvSpPr>
        <p:spPr/>
        <p:txBody>
          <a:bodyPr/>
          <a:lstStyle/>
          <a:p>
            <a:r>
              <a:rPr lang="en-US" dirty="0"/>
              <a:t>Plug-N-Harvest</a:t>
            </a:r>
          </a:p>
        </p:txBody>
      </p:sp>
      <p:sp>
        <p:nvSpPr>
          <p:cNvPr id="5" name="Θέση υποσέλιδου 4">
            <a:extLst>
              <a:ext uri="{FF2B5EF4-FFF2-40B4-BE49-F238E27FC236}">
                <a16:creationId xmlns:a16="http://schemas.microsoft.com/office/drawing/2014/main" xmlns="" id="{D5FF99D1-84A9-4976-8182-294B238D6EE2}"/>
              </a:ext>
            </a:extLst>
          </p:cNvPr>
          <p:cNvSpPr>
            <a:spLocks noGrp="1"/>
          </p:cNvSpPr>
          <p:nvPr>
            <p:ph type="ftr" sz="quarter" idx="11"/>
          </p:nvPr>
        </p:nvSpPr>
        <p:spPr/>
        <p:txBody>
          <a:bodyPr/>
          <a:lstStyle/>
          <a:p>
            <a:r>
              <a:rPr lang="en-US" dirty="0"/>
              <a:t>PLUG-N-HARVEST</a:t>
            </a:r>
            <a:br>
              <a:rPr lang="en-US" dirty="0"/>
            </a:br>
            <a:r>
              <a:rPr lang="en-US" dirty="0"/>
              <a:t>ID: 768735 - H2020-EU.2.1.5.2.</a:t>
            </a:r>
          </a:p>
        </p:txBody>
      </p:sp>
      <p:sp>
        <p:nvSpPr>
          <p:cNvPr id="6" name="Θέση αριθμού διαφάνειας 5">
            <a:extLst>
              <a:ext uri="{FF2B5EF4-FFF2-40B4-BE49-F238E27FC236}">
                <a16:creationId xmlns:a16="http://schemas.microsoft.com/office/drawing/2014/main" xmlns="" id="{787BD775-B4D9-4270-A9E3-0DC387B92D30}"/>
              </a:ext>
            </a:extLst>
          </p:cNvPr>
          <p:cNvSpPr>
            <a:spLocks noGrp="1"/>
          </p:cNvSpPr>
          <p:nvPr>
            <p:ph type="sldNum" sz="quarter" idx="12"/>
          </p:nvPr>
        </p:nvSpPr>
        <p:spPr/>
        <p:txBody>
          <a:bodyPr/>
          <a:lstStyle/>
          <a:p>
            <a:fld id="{76F34D8A-136C-4FA7-8325-F06DF2D5CB3D}" type="slidenum">
              <a:rPr lang="en-US" smtClean="0"/>
              <a:t>1</a:t>
            </a:fld>
            <a:endParaRPr lang="en-US" dirty="0"/>
          </a:p>
        </p:txBody>
      </p:sp>
      <p:sp>
        <p:nvSpPr>
          <p:cNvPr id="9" name="Υπότιτλος 2">
            <a:extLst>
              <a:ext uri="{FF2B5EF4-FFF2-40B4-BE49-F238E27FC236}">
                <a16:creationId xmlns:a16="http://schemas.microsoft.com/office/drawing/2014/main" xmlns="" id="{2A03349E-E0F7-4031-A80A-C66CD66F995A}"/>
              </a:ext>
            </a:extLst>
          </p:cNvPr>
          <p:cNvSpPr>
            <a:spLocks noGrp="1"/>
          </p:cNvSpPr>
          <p:nvPr>
            <p:ph type="subTitle" idx="1"/>
          </p:nvPr>
        </p:nvSpPr>
        <p:spPr>
          <a:xfrm>
            <a:off x="1100138" y="4106863"/>
            <a:ext cx="10264548" cy="1869394"/>
          </a:xfrm>
        </p:spPr>
        <p:txBody>
          <a:bodyPr>
            <a:normAutofit fontScale="85000" lnSpcReduction="20000"/>
          </a:bodyPr>
          <a:lstStyle/>
          <a:p>
            <a:r>
              <a:rPr lang="en-US" sz="3100" dirty="0"/>
              <a:t>WP</a:t>
            </a:r>
            <a:r>
              <a:rPr lang="en-US" sz="3100" dirty="0">
                <a:solidFill>
                  <a:schemeClr val="accent5">
                    <a:lumMod val="75000"/>
                  </a:schemeClr>
                </a:solidFill>
              </a:rPr>
              <a:t>5</a:t>
            </a:r>
            <a:r>
              <a:rPr lang="en-US" sz="3100" dirty="0"/>
              <a:t> – CIRCULAR ECONOMY BUSINESS MODEL AND EXPLOITATION PLAN</a:t>
            </a:r>
            <a:endParaRPr lang="en-US" sz="3100" dirty="0">
              <a:solidFill>
                <a:schemeClr val="accent5">
                  <a:lumMod val="75000"/>
                </a:schemeClr>
              </a:solidFill>
            </a:endParaRPr>
          </a:p>
          <a:p>
            <a:r>
              <a:rPr lang="en-US" sz="2800" dirty="0"/>
              <a:t>ORGANIZATION: </a:t>
            </a:r>
            <a:r>
              <a:rPr lang="en-US" sz="2800" dirty="0">
                <a:solidFill>
                  <a:schemeClr val="accent5">
                    <a:lumMod val="75000"/>
                  </a:schemeClr>
                </a:solidFill>
              </a:rPr>
              <a:t>AIGUASOL, EIG, CERTH</a:t>
            </a:r>
            <a:r>
              <a:rPr lang="en-US" sz="2800" dirty="0"/>
              <a:t/>
            </a:r>
            <a:br>
              <a:rPr lang="en-US" sz="2800" dirty="0"/>
            </a:br>
            <a:r>
              <a:rPr lang="en-US" sz="2800" dirty="0"/>
              <a:t>PRESENTER(S): </a:t>
            </a:r>
            <a:r>
              <a:rPr lang="en-US" sz="2800" dirty="0">
                <a:solidFill>
                  <a:schemeClr val="accent5">
                    <a:lumMod val="75000"/>
                  </a:schemeClr>
                </a:solidFill>
              </a:rPr>
              <a:t>ARNAU GONZÁLEZ, TONI HERENA, JORDI PASCUAL (AIGUASOL), Jordi </a:t>
            </a:r>
            <a:r>
              <a:rPr lang="en-US" sz="2800" dirty="0" err="1">
                <a:solidFill>
                  <a:schemeClr val="accent5">
                    <a:lumMod val="75000"/>
                  </a:schemeClr>
                </a:solidFill>
              </a:rPr>
              <a:t>shon</a:t>
            </a:r>
            <a:r>
              <a:rPr lang="en-US" sz="2800" dirty="0">
                <a:solidFill>
                  <a:schemeClr val="accent5">
                    <a:lumMod val="75000"/>
                  </a:schemeClr>
                </a:solidFill>
              </a:rPr>
              <a:t> (</a:t>
            </a:r>
            <a:r>
              <a:rPr lang="en-US" sz="2800" dirty="0" err="1">
                <a:solidFill>
                  <a:schemeClr val="accent5">
                    <a:lumMod val="75000"/>
                  </a:schemeClr>
                </a:solidFill>
              </a:rPr>
              <a:t>eig</a:t>
            </a:r>
            <a:r>
              <a:rPr lang="en-US" sz="2800" dirty="0">
                <a:solidFill>
                  <a:schemeClr val="accent5">
                    <a:lumMod val="75000"/>
                  </a:schemeClr>
                </a:solidFill>
              </a:rPr>
              <a:t>), CHRISTOS RAVANIS (</a:t>
            </a:r>
            <a:r>
              <a:rPr lang="en-US" sz="2800" dirty="0" err="1">
                <a:solidFill>
                  <a:schemeClr val="accent5">
                    <a:lumMod val="75000"/>
                  </a:schemeClr>
                </a:solidFill>
              </a:rPr>
              <a:t>certh</a:t>
            </a:r>
            <a:r>
              <a:rPr lang="en-US" sz="2800" dirty="0">
                <a:solidFill>
                  <a:schemeClr val="accent5">
                    <a:lumMod val="75000"/>
                  </a:schemeClr>
                </a:solidFill>
              </a:rPr>
              <a:t>), JOHN BLOWER (ETL)</a:t>
            </a:r>
          </a:p>
        </p:txBody>
      </p:sp>
    </p:spTree>
    <p:extLst>
      <p:ext uri="{BB962C8B-B14F-4D97-AF65-F5344CB8AC3E}">
        <p14:creationId xmlns:p14="http://schemas.microsoft.com/office/powerpoint/2010/main" val="3610732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sz="3600">
                <a:latin typeface="Arial" panose="020B0604020202020204" pitchFamily="34" charset="0"/>
                <a:cs typeface="Arial" panose="020B0604020202020204" pitchFamily="34" charset="0"/>
              </a:rPr>
              <a:t>MATERIAL DATABASE </a:t>
            </a:r>
            <a:r>
              <a:rPr lang="en-GB" sz="3200">
                <a:latin typeface="Arial" panose="020B0604020202020204" pitchFamily="34" charset="0"/>
                <a:cs typeface="Arial" panose="020B0604020202020204" pitchFamily="34" charset="0"/>
              </a:rPr>
              <a:t>(for massive implementation)</a:t>
            </a:r>
          </a:p>
        </p:txBody>
      </p:sp>
      <p:sp>
        <p:nvSpPr>
          <p:cNvPr id="7" name="Marcador de pie de página 2">
            <a:extLst>
              <a:ext uri="{FF2B5EF4-FFF2-40B4-BE49-F238E27FC236}">
                <a16:creationId xmlns:a16="http://schemas.microsoft.com/office/drawing/2014/main" xmlns="" id="{896D38D1-986E-4ADD-BFB9-0B2A6B8118D8}"/>
              </a:ext>
            </a:extLst>
          </p:cNvPr>
          <p:cNvSpPr>
            <a:spLocks noGrp="1"/>
          </p:cNvSpPr>
          <p:nvPr>
            <p:ph type="ftr" sz="quarter" idx="11"/>
          </p:nvPr>
        </p:nvSpPr>
        <p:spPr>
          <a:xfrm>
            <a:off x="3677947" y="6336217"/>
            <a:ext cx="4822803" cy="365125"/>
          </a:xfrm>
        </p:spPr>
        <p:txBody>
          <a:bodyPr/>
          <a:lstStyle/>
          <a:p>
            <a:pPr>
              <a:defRPr/>
            </a:pPr>
            <a:r>
              <a:rPr lang="sv-SE" dirty="0"/>
              <a:t>PLUG-N-HARVEST</a:t>
            </a:r>
            <a:br>
              <a:rPr lang="sv-SE" dirty="0"/>
            </a:br>
            <a:r>
              <a:rPr lang="sv-SE" dirty="0"/>
              <a:t>ID: 768735 - H2020-EU.2.1.5.2.</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940" y="2594969"/>
            <a:ext cx="2080330" cy="2080330"/>
          </a:xfrm>
          <a:prstGeom prst="rect">
            <a:avLst/>
          </a:prstGeom>
        </p:spPr>
      </p:pic>
      <p:sp>
        <p:nvSpPr>
          <p:cNvPr id="3" name="CuadroTexto 2"/>
          <p:cNvSpPr txBox="1"/>
          <p:nvPr/>
        </p:nvSpPr>
        <p:spPr>
          <a:xfrm>
            <a:off x="4504267" y="1786466"/>
            <a:ext cx="6290734" cy="461665"/>
          </a:xfrm>
          <a:prstGeom prst="rect">
            <a:avLst/>
          </a:prstGeom>
          <a:noFill/>
        </p:spPr>
        <p:txBody>
          <a:bodyPr wrap="square" rtlCol="0">
            <a:spAutoFit/>
          </a:bodyPr>
          <a:lstStyle/>
          <a:p>
            <a:r>
              <a:rPr lang="es-ES" sz="2400" dirty="0"/>
              <a:t>HOW TO NOURISH THE MATERIAL DATABASE?</a:t>
            </a:r>
          </a:p>
        </p:txBody>
      </p:sp>
      <p:cxnSp>
        <p:nvCxnSpPr>
          <p:cNvPr id="5" name="Conector recto de flecha 4"/>
          <p:cNvCxnSpPr>
            <a:stCxn id="3" idx="2"/>
            <a:endCxn id="13" idx="0"/>
          </p:cNvCxnSpPr>
          <p:nvPr/>
        </p:nvCxnSpPr>
        <p:spPr>
          <a:xfrm flipH="1">
            <a:off x="5325987" y="2248131"/>
            <a:ext cx="2323647" cy="7808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Conector recto de flecha 10"/>
          <p:cNvCxnSpPr>
            <a:stCxn id="3" idx="2"/>
            <a:endCxn id="14" idx="0"/>
          </p:cNvCxnSpPr>
          <p:nvPr/>
        </p:nvCxnSpPr>
        <p:spPr>
          <a:xfrm>
            <a:off x="7649634" y="2248131"/>
            <a:ext cx="1943100" cy="7853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CuadroTexto 12"/>
          <p:cNvSpPr txBox="1"/>
          <p:nvPr/>
        </p:nvSpPr>
        <p:spPr>
          <a:xfrm>
            <a:off x="3852333" y="3028963"/>
            <a:ext cx="2947307" cy="1754326"/>
          </a:xfrm>
          <a:prstGeom prst="rect">
            <a:avLst/>
          </a:prstGeom>
          <a:solidFill>
            <a:schemeClr val="bg2"/>
          </a:solidFill>
        </p:spPr>
        <p:txBody>
          <a:bodyPr wrap="square" rtlCol="0">
            <a:spAutoFit/>
          </a:bodyPr>
          <a:lstStyle/>
          <a:p>
            <a:pPr algn="ctr"/>
            <a:r>
              <a:rPr lang="en-GB" b="1" u="sng"/>
              <a:t>Eco Intelligent Growth               </a:t>
            </a:r>
            <a:endParaRPr lang="en-GB"/>
          </a:p>
          <a:p>
            <a:r>
              <a:rPr lang="en-GB"/>
              <a:t>                                                          Through those C2C materials that could be used in the Plug-N-Harvest solution</a:t>
            </a:r>
          </a:p>
        </p:txBody>
      </p:sp>
      <p:sp>
        <p:nvSpPr>
          <p:cNvPr id="14" name="CuadroTexto 13"/>
          <p:cNvSpPr txBox="1"/>
          <p:nvPr/>
        </p:nvSpPr>
        <p:spPr>
          <a:xfrm>
            <a:off x="7446434" y="3033512"/>
            <a:ext cx="4292599" cy="2031325"/>
          </a:xfrm>
          <a:prstGeom prst="rect">
            <a:avLst/>
          </a:prstGeom>
          <a:solidFill>
            <a:schemeClr val="bg2"/>
          </a:solidFill>
        </p:spPr>
        <p:txBody>
          <a:bodyPr wrap="square" rtlCol="0">
            <a:spAutoFit/>
          </a:bodyPr>
          <a:lstStyle/>
          <a:p>
            <a:pPr algn="ctr"/>
            <a:r>
              <a:rPr lang="en-GB" b="1" u="sng"/>
              <a:t>PILOT SITES</a:t>
            </a:r>
          </a:p>
          <a:p>
            <a:endParaRPr lang="en-GB" b="1" u="sng"/>
          </a:p>
          <a:p>
            <a:r>
              <a:rPr lang="en-GB"/>
              <a:t>When a product is considered for the pilots, ask for all information within questionnaire (*TDS, MSDS, EPD..) to the manufacturer or constructor (up to each pilot site)</a:t>
            </a:r>
          </a:p>
        </p:txBody>
      </p:sp>
      <p:sp>
        <p:nvSpPr>
          <p:cNvPr id="27" name="CuadroTexto 26"/>
          <p:cNvSpPr txBox="1"/>
          <p:nvPr/>
        </p:nvSpPr>
        <p:spPr>
          <a:xfrm>
            <a:off x="452966" y="5302242"/>
            <a:ext cx="11286067" cy="307777"/>
          </a:xfrm>
          <a:prstGeom prst="rect">
            <a:avLst/>
          </a:prstGeom>
          <a:noFill/>
        </p:spPr>
        <p:txBody>
          <a:bodyPr wrap="square" rtlCol="0">
            <a:spAutoFit/>
          </a:bodyPr>
          <a:lstStyle/>
          <a:p>
            <a:r>
              <a:rPr lang="en-GB" sz="1400"/>
              <a:t>*TDS (Technical datasheet); MSDS (Materials safety datasheet); EPD (Environmental Product Declaration) </a:t>
            </a:r>
          </a:p>
        </p:txBody>
      </p:sp>
    </p:spTree>
    <p:extLst>
      <p:ext uri="{BB962C8B-B14F-4D97-AF65-F5344CB8AC3E}">
        <p14:creationId xmlns:p14="http://schemas.microsoft.com/office/powerpoint/2010/main" val="3463522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sz="3600">
                <a:latin typeface="Arial" panose="020B0604020202020204" pitchFamily="34" charset="0"/>
                <a:cs typeface="Arial" panose="020B0604020202020204" pitchFamily="34" charset="0"/>
              </a:rPr>
              <a:t>MATERIAL DATABASE </a:t>
            </a:r>
            <a:r>
              <a:rPr lang="en-GB" sz="3200">
                <a:latin typeface="Arial" panose="020B0604020202020204" pitchFamily="34" charset="0"/>
                <a:cs typeface="Arial" panose="020B0604020202020204" pitchFamily="34" charset="0"/>
              </a:rPr>
              <a:t>(for massive implementation)</a:t>
            </a:r>
          </a:p>
        </p:txBody>
      </p:sp>
      <p:sp>
        <p:nvSpPr>
          <p:cNvPr id="7" name="Marcador de pie de página 2">
            <a:extLst>
              <a:ext uri="{FF2B5EF4-FFF2-40B4-BE49-F238E27FC236}">
                <a16:creationId xmlns:a16="http://schemas.microsoft.com/office/drawing/2014/main" xmlns="" id="{896D38D1-986E-4ADD-BFB9-0B2A6B8118D8}"/>
              </a:ext>
            </a:extLst>
          </p:cNvPr>
          <p:cNvSpPr>
            <a:spLocks noGrp="1"/>
          </p:cNvSpPr>
          <p:nvPr>
            <p:ph type="ftr" sz="quarter" idx="11"/>
          </p:nvPr>
        </p:nvSpPr>
        <p:spPr>
          <a:xfrm>
            <a:off x="3677947" y="6336217"/>
            <a:ext cx="4822803" cy="365125"/>
          </a:xfrm>
        </p:spPr>
        <p:txBody>
          <a:bodyPr/>
          <a:lstStyle/>
          <a:p>
            <a:pPr>
              <a:defRPr/>
            </a:pPr>
            <a:r>
              <a:rPr lang="sv-SE" dirty="0"/>
              <a:t>PLUG-N-HARVEST</a:t>
            </a:r>
            <a:br>
              <a:rPr lang="sv-SE" dirty="0"/>
            </a:br>
            <a:r>
              <a:rPr lang="sv-SE" dirty="0"/>
              <a:t>ID: 768735 - H2020-EU.2.1.5.2.</a:t>
            </a:r>
          </a:p>
        </p:txBody>
      </p:sp>
      <p:pic>
        <p:nvPicPr>
          <p:cNvPr id="8" name="Imagen 7"/>
          <p:cNvPicPr>
            <a:picLocks noChangeAspect="1"/>
          </p:cNvPicPr>
          <p:nvPr/>
        </p:nvPicPr>
        <p:blipFill>
          <a:blip r:embed="rId2"/>
          <a:stretch>
            <a:fillRect/>
          </a:stretch>
        </p:blipFill>
        <p:spPr>
          <a:xfrm>
            <a:off x="4859867" y="1577697"/>
            <a:ext cx="6231467" cy="4055073"/>
          </a:xfrm>
          <a:prstGeom prst="rect">
            <a:avLst/>
          </a:prstGeom>
        </p:spPr>
      </p:pic>
      <p:sp>
        <p:nvSpPr>
          <p:cNvPr id="9" name="CuadroTexto 8"/>
          <p:cNvSpPr txBox="1"/>
          <p:nvPr/>
        </p:nvSpPr>
        <p:spPr>
          <a:xfrm>
            <a:off x="1253066" y="1892014"/>
            <a:ext cx="3081867" cy="3785652"/>
          </a:xfrm>
          <a:prstGeom prst="rect">
            <a:avLst/>
          </a:prstGeom>
          <a:solidFill>
            <a:schemeClr val="bg2"/>
          </a:solidFill>
        </p:spPr>
        <p:txBody>
          <a:bodyPr wrap="square" rtlCol="0">
            <a:spAutoFit/>
          </a:bodyPr>
          <a:lstStyle/>
          <a:p>
            <a:r>
              <a:rPr lang="en-GB" sz="1600"/>
              <a:t>Database with all properties needed. Additionally, this database can be filtered by the product functionality, etcetera.</a:t>
            </a:r>
          </a:p>
          <a:p>
            <a:endParaRPr lang="en-GB" sz="1600"/>
          </a:p>
          <a:p>
            <a:r>
              <a:rPr lang="en-GB" sz="1600"/>
              <a:t>All data for KPIs and DPIs related to circular economy is gathered there. Using the data will generate:</a:t>
            </a:r>
          </a:p>
          <a:p>
            <a:endParaRPr lang="en-GB" sz="1600"/>
          </a:p>
          <a:p>
            <a:endParaRPr lang="en-GB" sz="1600"/>
          </a:p>
          <a:p>
            <a:endParaRPr lang="en-GB" sz="1600"/>
          </a:p>
          <a:p>
            <a:r>
              <a:rPr lang="en-GB" sz="1600"/>
              <a:t>Products RATING in order to help pilot sites in the material selection</a:t>
            </a:r>
          </a:p>
        </p:txBody>
      </p:sp>
      <p:sp>
        <p:nvSpPr>
          <p:cNvPr id="11" name="Flecha abajo 10"/>
          <p:cNvSpPr/>
          <p:nvPr/>
        </p:nvSpPr>
        <p:spPr>
          <a:xfrm>
            <a:off x="2595034" y="4125103"/>
            <a:ext cx="169333" cy="51646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23948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sz="3600">
                <a:latin typeface="Arial" panose="020B0604020202020204" pitchFamily="34" charset="0"/>
                <a:cs typeface="Arial" panose="020B0604020202020204" pitchFamily="34" charset="0"/>
              </a:rPr>
              <a:t>MATERIAL DATABASE </a:t>
            </a:r>
            <a:r>
              <a:rPr lang="en-GB" sz="3200">
                <a:latin typeface="Arial" panose="020B0604020202020204" pitchFamily="34" charset="0"/>
                <a:cs typeface="Arial" panose="020B0604020202020204" pitchFamily="34" charset="0"/>
              </a:rPr>
              <a:t>(for massive implementation)</a:t>
            </a:r>
          </a:p>
        </p:txBody>
      </p:sp>
      <p:sp>
        <p:nvSpPr>
          <p:cNvPr id="7" name="Marcador de pie de página 2">
            <a:extLst>
              <a:ext uri="{FF2B5EF4-FFF2-40B4-BE49-F238E27FC236}">
                <a16:creationId xmlns:a16="http://schemas.microsoft.com/office/drawing/2014/main" xmlns="" id="{896D38D1-986E-4ADD-BFB9-0B2A6B8118D8}"/>
              </a:ext>
            </a:extLst>
          </p:cNvPr>
          <p:cNvSpPr>
            <a:spLocks noGrp="1"/>
          </p:cNvSpPr>
          <p:nvPr>
            <p:ph type="ftr" sz="quarter" idx="11"/>
          </p:nvPr>
        </p:nvSpPr>
        <p:spPr>
          <a:xfrm>
            <a:off x="3677947" y="6336217"/>
            <a:ext cx="4822803" cy="365125"/>
          </a:xfrm>
        </p:spPr>
        <p:txBody>
          <a:bodyPr/>
          <a:lstStyle/>
          <a:p>
            <a:pPr>
              <a:defRPr/>
            </a:pPr>
            <a:r>
              <a:rPr lang="sv-SE" dirty="0"/>
              <a:t>PLUG-N-HARVEST</a:t>
            </a:r>
            <a:br>
              <a:rPr lang="sv-SE" dirty="0"/>
            </a:br>
            <a:r>
              <a:rPr lang="sv-SE" dirty="0"/>
              <a:t>ID: 768735 - H2020-EU.2.1.5.2.</a:t>
            </a:r>
          </a:p>
        </p:txBody>
      </p:sp>
      <p:pic>
        <p:nvPicPr>
          <p:cNvPr id="3" name="Imagen 2"/>
          <p:cNvPicPr>
            <a:picLocks noChangeAspect="1"/>
          </p:cNvPicPr>
          <p:nvPr/>
        </p:nvPicPr>
        <p:blipFill rotWithShape="1">
          <a:blip r:embed="rId2"/>
          <a:srcRect l="16111" t="14197" r="54584" b="55680"/>
          <a:stretch/>
        </p:blipFill>
        <p:spPr>
          <a:xfrm>
            <a:off x="1270000" y="2751904"/>
            <a:ext cx="3572935" cy="2065866"/>
          </a:xfrm>
          <a:prstGeom prst="rect">
            <a:avLst/>
          </a:prstGeom>
        </p:spPr>
      </p:pic>
      <p:pic>
        <p:nvPicPr>
          <p:cNvPr id="4" name="Imagen 3"/>
          <p:cNvPicPr>
            <a:picLocks noChangeAspect="1"/>
          </p:cNvPicPr>
          <p:nvPr/>
        </p:nvPicPr>
        <p:blipFill rotWithShape="1">
          <a:blip r:embed="rId3"/>
          <a:srcRect l="16458" t="14444" r="52431" b="62717"/>
          <a:stretch/>
        </p:blipFill>
        <p:spPr>
          <a:xfrm>
            <a:off x="7467600" y="2265687"/>
            <a:ext cx="3793067" cy="1566333"/>
          </a:xfrm>
          <a:prstGeom prst="rect">
            <a:avLst/>
          </a:prstGeom>
        </p:spPr>
      </p:pic>
      <p:pic>
        <p:nvPicPr>
          <p:cNvPr id="5" name="Imagen 4"/>
          <p:cNvPicPr>
            <a:picLocks noChangeAspect="1"/>
          </p:cNvPicPr>
          <p:nvPr/>
        </p:nvPicPr>
        <p:blipFill rotWithShape="1">
          <a:blip r:embed="rId4"/>
          <a:srcRect l="16458" t="14074" r="59862" b="67654"/>
          <a:stretch/>
        </p:blipFill>
        <p:spPr>
          <a:xfrm>
            <a:off x="7467600" y="4122184"/>
            <a:ext cx="2887133" cy="1253067"/>
          </a:xfrm>
          <a:prstGeom prst="rect">
            <a:avLst/>
          </a:prstGeom>
        </p:spPr>
      </p:pic>
      <p:sp>
        <p:nvSpPr>
          <p:cNvPr id="6" name="CuadroTexto 5"/>
          <p:cNvSpPr txBox="1"/>
          <p:nvPr/>
        </p:nvSpPr>
        <p:spPr>
          <a:xfrm>
            <a:off x="1202266" y="1690688"/>
            <a:ext cx="7044267" cy="369332"/>
          </a:xfrm>
          <a:prstGeom prst="rect">
            <a:avLst/>
          </a:prstGeom>
          <a:noFill/>
        </p:spPr>
        <p:txBody>
          <a:bodyPr wrap="square" rtlCol="0">
            <a:spAutoFit/>
          </a:bodyPr>
          <a:lstStyle/>
          <a:p>
            <a:r>
              <a:rPr lang="en-GB"/>
              <a:t>Different possibilities to visualize data within the Material Database</a:t>
            </a:r>
          </a:p>
        </p:txBody>
      </p:sp>
      <p:sp>
        <p:nvSpPr>
          <p:cNvPr id="10" name="CuadroTexto 9"/>
          <p:cNvSpPr txBox="1"/>
          <p:nvPr/>
        </p:nvSpPr>
        <p:spPr>
          <a:xfrm>
            <a:off x="1731649" y="2260263"/>
            <a:ext cx="1198838" cy="369332"/>
          </a:xfrm>
          <a:prstGeom prst="rect">
            <a:avLst/>
          </a:prstGeom>
          <a:noFill/>
        </p:spPr>
        <p:txBody>
          <a:bodyPr wrap="square" rtlCol="0">
            <a:spAutoFit/>
          </a:bodyPr>
          <a:lstStyle/>
          <a:p>
            <a:r>
              <a:rPr lang="es-ES" b="1" u="sng" dirty="0" err="1"/>
              <a:t>Filtering</a:t>
            </a:r>
            <a:endParaRPr lang="es-ES" b="1" u="sng" dirty="0"/>
          </a:p>
        </p:txBody>
      </p:sp>
      <p:sp>
        <p:nvSpPr>
          <p:cNvPr id="11" name="CuadroTexto 10"/>
          <p:cNvSpPr txBox="1"/>
          <p:nvPr/>
        </p:nvSpPr>
        <p:spPr>
          <a:xfrm>
            <a:off x="5748535" y="2588838"/>
            <a:ext cx="1049867" cy="369332"/>
          </a:xfrm>
          <a:prstGeom prst="rect">
            <a:avLst/>
          </a:prstGeom>
          <a:noFill/>
        </p:spPr>
        <p:txBody>
          <a:bodyPr wrap="square" rtlCol="0">
            <a:spAutoFit/>
          </a:bodyPr>
          <a:lstStyle/>
          <a:p>
            <a:r>
              <a:rPr lang="es-ES" b="1" u="sng" dirty="0" err="1"/>
              <a:t>Sorting</a:t>
            </a:r>
            <a:endParaRPr lang="es-ES" b="1" u="sng" dirty="0"/>
          </a:p>
        </p:txBody>
      </p:sp>
      <p:sp>
        <p:nvSpPr>
          <p:cNvPr id="12" name="CuadroTexto 11"/>
          <p:cNvSpPr txBox="1"/>
          <p:nvPr/>
        </p:nvSpPr>
        <p:spPr>
          <a:xfrm>
            <a:off x="5725525" y="4341814"/>
            <a:ext cx="1286719" cy="369332"/>
          </a:xfrm>
          <a:prstGeom prst="rect">
            <a:avLst/>
          </a:prstGeom>
          <a:noFill/>
        </p:spPr>
        <p:txBody>
          <a:bodyPr wrap="square" rtlCol="0">
            <a:spAutoFit/>
          </a:bodyPr>
          <a:lstStyle/>
          <a:p>
            <a:r>
              <a:rPr lang="es-ES" b="1" u="sng" dirty="0" err="1"/>
              <a:t>Colouring</a:t>
            </a:r>
            <a:endParaRPr lang="es-ES" b="1" u="sng" dirty="0"/>
          </a:p>
        </p:txBody>
      </p:sp>
      <p:sp>
        <p:nvSpPr>
          <p:cNvPr id="15" name="Flecha curvada hacia la izquierda 14"/>
          <p:cNvSpPr/>
          <p:nvPr/>
        </p:nvSpPr>
        <p:spPr>
          <a:xfrm rot="20310495">
            <a:off x="3326368" y="2339125"/>
            <a:ext cx="685800" cy="955290"/>
          </a:xfrm>
          <a:prstGeom prst="curvedLeftArrow">
            <a:avLst>
              <a:gd name="adj1" fmla="val 17902"/>
              <a:gd name="adj2" fmla="val 50000"/>
              <a:gd name="adj3" fmla="val 2851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solidFill>
                <a:schemeClr val="tx1"/>
              </a:solidFill>
            </a:endParaRPr>
          </a:p>
        </p:txBody>
      </p:sp>
      <p:sp>
        <p:nvSpPr>
          <p:cNvPr id="16" name="Flecha curvada hacia arriba 15"/>
          <p:cNvSpPr/>
          <p:nvPr/>
        </p:nvSpPr>
        <p:spPr>
          <a:xfrm>
            <a:off x="6368884" y="3007390"/>
            <a:ext cx="988648" cy="303072"/>
          </a:xfrm>
          <a:prstGeom prst="curvedUpArrow">
            <a:avLst>
              <a:gd name="adj1" fmla="val 25000"/>
              <a:gd name="adj2" fmla="val 50000"/>
              <a:gd name="adj3" fmla="val 3617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solidFill>
                <a:schemeClr val="tx1"/>
              </a:solidFill>
            </a:endParaRPr>
          </a:p>
        </p:txBody>
      </p:sp>
      <p:sp>
        <p:nvSpPr>
          <p:cNvPr id="17" name="Flecha curvada hacia arriba 16"/>
          <p:cNvSpPr/>
          <p:nvPr/>
        </p:nvSpPr>
        <p:spPr>
          <a:xfrm>
            <a:off x="6368885" y="4768562"/>
            <a:ext cx="988648" cy="303072"/>
          </a:xfrm>
          <a:prstGeom prst="curvedUpArrow">
            <a:avLst>
              <a:gd name="adj1" fmla="val 25000"/>
              <a:gd name="adj2" fmla="val 50000"/>
              <a:gd name="adj3" fmla="val 3617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solidFill>
                <a:schemeClr val="tx1"/>
              </a:solidFill>
            </a:endParaRPr>
          </a:p>
        </p:txBody>
      </p:sp>
      <p:sp>
        <p:nvSpPr>
          <p:cNvPr id="18" name="CuadroTexto 17"/>
          <p:cNvSpPr txBox="1"/>
          <p:nvPr/>
        </p:nvSpPr>
        <p:spPr>
          <a:xfrm>
            <a:off x="1202266" y="5085775"/>
            <a:ext cx="4504267" cy="338554"/>
          </a:xfrm>
          <a:prstGeom prst="rect">
            <a:avLst/>
          </a:prstGeom>
          <a:noFill/>
        </p:spPr>
        <p:txBody>
          <a:bodyPr wrap="square" rtlCol="0">
            <a:spAutoFit/>
          </a:bodyPr>
          <a:lstStyle/>
          <a:p>
            <a:r>
              <a:rPr lang="es-ES" sz="1600" dirty="0">
                <a:hlinkClick r:id="rId5"/>
              </a:rPr>
              <a:t>https://airtable.com/shrqupcVajnDQd9YW</a:t>
            </a:r>
            <a:r>
              <a:rPr lang="es-ES" sz="1600" dirty="0"/>
              <a:t> </a:t>
            </a:r>
          </a:p>
        </p:txBody>
      </p:sp>
    </p:spTree>
    <p:extLst>
      <p:ext uri="{BB962C8B-B14F-4D97-AF65-F5344CB8AC3E}">
        <p14:creationId xmlns:p14="http://schemas.microsoft.com/office/powerpoint/2010/main" val="1381566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sz="3600">
                <a:latin typeface="Arial" panose="020B0604020202020204" pitchFamily="34" charset="0"/>
                <a:cs typeface="Arial" panose="020B0604020202020204" pitchFamily="34" charset="0"/>
              </a:rPr>
              <a:t>MATERIAL DATABASE </a:t>
            </a:r>
            <a:r>
              <a:rPr lang="en-GB" sz="3200">
                <a:latin typeface="Arial" panose="020B0604020202020204" pitchFamily="34" charset="0"/>
                <a:cs typeface="Arial" panose="020B0604020202020204" pitchFamily="34" charset="0"/>
              </a:rPr>
              <a:t>(progress)</a:t>
            </a:r>
          </a:p>
        </p:txBody>
      </p:sp>
      <p:sp>
        <p:nvSpPr>
          <p:cNvPr id="7" name="Marcador de pie de página 2">
            <a:extLst>
              <a:ext uri="{FF2B5EF4-FFF2-40B4-BE49-F238E27FC236}">
                <a16:creationId xmlns:a16="http://schemas.microsoft.com/office/drawing/2014/main" xmlns="" id="{896D38D1-986E-4ADD-BFB9-0B2A6B8118D8}"/>
              </a:ext>
            </a:extLst>
          </p:cNvPr>
          <p:cNvSpPr>
            <a:spLocks noGrp="1"/>
          </p:cNvSpPr>
          <p:nvPr>
            <p:ph type="ftr" sz="quarter" idx="11"/>
          </p:nvPr>
        </p:nvSpPr>
        <p:spPr>
          <a:xfrm>
            <a:off x="3677947" y="6336217"/>
            <a:ext cx="4822803" cy="365125"/>
          </a:xfrm>
        </p:spPr>
        <p:txBody>
          <a:bodyPr/>
          <a:lstStyle/>
          <a:p>
            <a:pPr>
              <a:defRPr/>
            </a:pPr>
            <a:r>
              <a:rPr lang="sv-SE" dirty="0"/>
              <a:t>PLUG-N-HARVEST</a:t>
            </a:r>
            <a:br>
              <a:rPr lang="sv-SE" dirty="0"/>
            </a:br>
            <a:r>
              <a:rPr lang="sv-SE" dirty="0"/>
              <a:t>ID: 768735 - H2020-EU.2.1.5.2.</a:t>
            </a:r>
          </a:p>
        </p:txBody>
      </p:sp>
      <p:sp>
        <p:nvSpPr>
          <p:cNvPr id="6" name="CuadroTexto 5"/>
          <p:cNvSpPr txBox="1"/>
          <p:nvPr/>
        </p:nvSpPr>
        <p:spPr>
          <a:xfrm>
            <a:off x="690493" y="1622886"/>
            <a:ext cx="3848456" cy="2062103"/>
          </a:xfrm>
          <a:prstGeom prst="rect">
            <a:avLst/>
          </a:prstGeom>
          <a:noFill/>
        </p:spPr>
        <p:txBody>
          <a:bodyPr wrap="square" rtlCol="0">
            <a:spAutoFit/>
          </a:bodyPr>
          <a:lstStyle/>
          <a:p>
            <a:r>
              <a:rPr lang="en-GB" sz="3200" b="1"/>
              <a:t>RWTH – EIG Collaborative process to MERGE both DATABASES</a:t>
            </a:r>
          </a:p>
        </p:txBody>
      </p:sp>
      <p:pic>
        <p:nvPicPr>
          <p:cNvPr id="8" name="Imagen 7">
            <a:extLst>
              <a:ext uri="{FF2B5EF4-FFF2-40B4-BE49-F238E27FC236}">
                <a16:creationId xmlns:a16="http://schemas.microsoft.com/office/drawing/2014/main" xmlns="" id="{66BB6A19-2B93-457A-81D9-F8A001F10B8C}"/>
              </a:ext>
            </a:extLst>
          </p:cNvPr>
          <p:cNvPicPr>
            <a:picLocks noChangeAspect="1"/>
          </p:cNvPicPr>
          <p:nvPr/>
        </p:nvPicPr>
        <p:blipFill rotWithShape="1">
          <a:blip r:embed="rId2"/>
          <a:srcRect t="7142" b="6182"/>
          <a:stretch/>
        </p:blipFill>
        <p:spPr>
          <a:xfrm>
            <a:off x="4389584" y="1690688"/>
            <a:ext cx="7551551" cy="3681742"/>
          </a:xfrm>
          <a:prstGeom prst="rect">
            <a:avLst/>
          </a:prstGeom>
        </p:spPr>
      </p:pic>
      <p:sp>
        <p:nvSpPr>
          <p:cNvPr id="19" name="CuadroTexto 18">
            <a:extLst>
              <a:ext uri="{FF2B5EF4-FFF2-40B4-BE49-F238E27FC236}">
                <a16:creationId xmlns:a16="http://schemas.microsoft.com/office/drawing/2014/main" xmlns="" id="{08A30846-A554-461A-A2BC-0EF65803ECE8}"/>
              </a:ext>
            </a:extLst>
          </p:cNvPr>
          <p:cNvSpPr txBox="1"/>
          <p:nvPr/>
        </p:nvSpPr>
        <p:spPr>
          <a:xfrm>
            <a:off x="690493" y="3975859"/>
            <a:ext cx="5875560" cy="1754326"/>
          </a:xfrm>
          <a:prstGeom prst="rect">
            <a:avLst/>
          </a:prstGeom>
          <a:solidFill>
            <a:schemeClr val="bg2">
              <a:lumMod val="85000"/>
            </a:schemeClr>
          </a:solidFill>
        </p:spPr>
        <p:txBody>
          <a:bodyPr wrap="square" rtlCol="0">
            <a:spAutoFit/>
          </a:bodyPr>
          <a:lstStyle/>
          <a:p>
            <a:r>
              <a:rPr lang="en-GB"/>
              <a:t>RWTH database has been integrated within the Airtable Material Database for PnH – SUBTASK 5.1.2.</a:t>
            </a:r>
          </a:p>
          <a:p>
            <a:endParaRPr lang="en-GB"/>
          </a:p>
          <a:p>
            <a:r>
              <a:rPr lang="en-GB"/>
              <a:t>More consistent list of products is now available with their key parameters (essential for choosing one product or another)</a:t>
            </a:r>
          </a:p>
        </p:txBody>
      </p:sp>
    </p:spTree>
    <p:extLst>
      <p:ext uri="{BB962C8B-B14F-4D97-AF65-F5344CB8AC3E}">
        <p14:creationId xmlns:p14="http://schemas.microsoft.com/office/powerpoint/2010/main" val="3646248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sz="3600">
                <a:latin typeface="Arial" panose="020B0604020202020204" pitchFamily="34" charset="0"/>
                <a:cs typeface="Arial" panose="020B0604020202020204" pitchFamily="34" charset="0"/>
              </a:rPr>
              <a:t>MATERIAL DATABASE </a:t>
            </a:r>
            <a:r>
              <a:rPr lang="en-GB" sz="3200">
                <a:latin typeface="Arial" panose="020B0604020202020204" pitchFamily="34" charset="0"/>
                <a:cs typeface="Arial" panose="020B0604020202020204" pitchFamily="34" charset="0"/>
              </a:rPr>
              <a:t>(progress)</a:t>
            </a:r>
          </a:p>
        </p:txBody>
      </p:sp>
      <p:sp>
        <p:nvSpPr>
          <p:cNvPr id="7" name="Marcador de pie de página 2">
            <a:extLst>
              <a:ext uri="{FF2B5EF4-FFF2-40B4-BE49-F238E27FC236}">
                <a16:creationId xmlns:a16="http://schemas.microsoft.com/office/drawing/2014/main" xmlns="" id="{896D38D1-986E-4ADD-BFB9-0B2A6B8118D8}"/>
              </a:ext>
            </a:extLst>
          </p:cNvPr>
          <p:cNvSpPr>
            <a:spLocks noGrp="1"/>
          </p:cNvSpPr>
          <p:nvPr>
            <p:ph type="ftr" sz="quarter" idx="11"/>
          </p:nvPr>
        </p:nvSpPr>
        <p:spPr>
          <a:xfrm>
            <a:off x="3677947" y="6336217"/>
            <a:ext cx="4822803" cy="365125"/>
          </a:xfrm>
        </p:spPr>
        <p:txBody>
          <a:bodyPr/>
          <a:lstStyle/>
          <a:p>
            <a:pPr>
              <a:defRPr/>
            </a:pPr>
            <a:r>
              <a:rPr lang="sv-SE" dirty="0"/>
              <a:t>PLUG-N-HARVEST</a:t>
            </a:r>
            <a:br>
              <a:rPr lang="sv-SE" dirty="0"/>
            </a:br>
            <a:r>
              <a:rPr lang="sv-SE" dirty="0"/>
              <a:t>ID: 768735 - H2020-EU.2.1.5.2.</a:t>
            </a:r>
          </a:p>
        </p:txBody>
      </p:sp>
      <p:sp>
        <p:nvSpPr>
          <p:cNvPr id="6" name="CuadroTexto 5"/>
          <p:cNvSpPr txBox="1"/>
          <p:nvPr/>
        </p:nvSpPr>
        <p:spPr>
          <a:xfrm>
            <a:off x="922545" y="1690688"/>
            <a:ext cx="7044267" cy="400110"/>
          </a:xfrm>
          <a:prstGeom prst="rect">
            <a:avLst/>
          </a:prstGeom>
          <a:noFill/>
        </p:spPr>
        <p:txBody>
          <a:bodyPr wrap="square" rtlCol="0">
            <a:spAutoFit/>
          </a:bodyPr>
          <a:lstStyle/>
          <a:p>
            <a:r>
              <a:rPr lang="en-GB" sz="2000" b="1"/>
              <a:t>RWTH – EIG collaboration</a:t>
            </a:r>
          </a:p>
        </p:txBody>
      </p:sp>
      <p:sp>
        <p:nvSpPr>
          <p:cNvPr id="19" name="CuadroTexto 18">
            <a:extLst>
              <a:ext uri="{FF2B5EF4-FFF2-40B4-BE49-F238E27FC236}">
                <a16:creationId xmlns:a16="http://schemas.microsoft.com/office/drawing/2014/main" xmlns="" id="{08A30846-A554-461A-A2BC-0EF65803ECE8}"/>
              </a:ext>
            </a:extLst>
          </p:cNvPr>
          <p:cNvSpPr txBox="1"/>
          <p:nvPr/>
        </p:nvSpPr>
        <p:spPr>
          <a:xfrm>
            <a:off x="919948" y="2400699"/>
            <a:ext cx="3068158" cy="3046988"/>
          </a:xfrm>
          <a:prstGeom prst="rect">
            <a:avLst/>
          </a:prstGeom>
          <a:solidFill>
            <a:schemeClr val="bg2">
              <a:lumMod val="85000"/>
            </a:schemeClr>
          </a:solidFill>
        </p:spPr>
        <p:txBody>
          <a:bodyPr wrap="square" rtlCol="0">
            <a:spAutoFit/>
          </a:bodyPr>
          <a:lstStyle/>
          <a:p>
            <a:r>
              <a:rPr lang="en-GB" sz="1600"/>
              <a:t>Key parameters are defined by product functionality, in order to be able to find the most suitable product through the DDBB. </a:t>
            </a:r>
          </a:p>
          <a:p>
            <a:endParaRPr lang="en-GB" sz="1600"/>
          </a:p>
          <a:p>
            <a:r>
              <a:rPr lang="en-GB" sz="1600"/>
              <a:t>The configuration will be based on more parameters, but the key parameters can be used to easily compare products and make a first manual approach </a:t>
            </a:r>
          </a:p>
          <a:p>
            <a:endParaRPr lang="en-GB" sz="1600"/>
          </a:p>
          <a:p>
            <a:r>
              <a:rPr lang="en-GB" sz="1600"/>
              <a:t>Here there are some examples:</a:t>
            </a:r>
          </a:p>
        </p:txBody>
      </p:sp>
      <p:graphicFrame>
        <p:nvGraphicFramePr>
          <p:cNvPr id="3" name="Tabla 2"/>
          <p:cNvGraphicFramePr>
            <a:graphicFrameLocks noGrp="1"/>
          </p:cNvGraphicFramePr>
          <p:nvPr>
            <p:extLst>
              <p:ext uri="{D42A27DB-BD31-4B8C-83A1-F6EECF244321}">
                <p14:modId xmlns:p14="http://schemas.microsoft.com/office/powerpoint/2010/main" val="3753851322"/>
              </p:ext>
            </p:extLst>
          </p:nvPr>
        </p:nvGraphicFramePr>
        <p:xfrm>
          <a:off x="4374469" y="1613570"/>
          <a:ext cx="7549156" cy="3962400"/>
        </p:xfrm>
        <a:graphic>
          <a:graphicData uri="http://schemas.openxmlformats.org/drawingml/2006/table">
            <a:tbl>
              <a:tblPr firstRow="1" bandRow="1">
                <a:tableStyleId>{5C22544A-7EE6-4342-B048-85BDC9FD1C3A}</a:tableStyleId>
              </a:tblPr>
              <a:tblGrid>
                <a:gridCol w="3594994">
                  <a:extLst>
                    <a:ext uri="{9D8B030D-6E8A-4147-A177-3AD203B41FA5}">
                      <a16:colId xmlns:a16="http://schemas.microsoft.com/office/drawing/2014/main" xmlns="" val="20000"/>
                    </a:ext>
                  </a:extLst>
                </a:gridCol>
                <a:gridCol w="3954162">
                  <a:extLst>
                    <a:ext uri="{9D8B030D-6E8A-4147-A177-3AD203B41FA5}">
                      <a16:colId xmlns:a16="http://schemas.microsoft.com/office/drawing/2014/main" xmlns="" val="20001"/>
                    </a:ext>
                  </a:extLst>
                </a:gridCol>
              </a:tblGrid>
              <a:tr h="289408">
                <a:tc>
                  <a:txBody>
                    <a:bodyPr/>
                    <a:lstStyle/>
                    <a:p>
                      <a:r>
                        <a:rPr lang="en-GB" sz="1600" noProof="0"/>
                        <a:t>Components/functionality</a:t>
                      </a:r>
                    </a:p>
                  </a:txBody>
                  <a:tcPr anchor="ctr"/>
                </a:tc>
                <a:tc>
                  <a:txBody>
                    <a:bodyPr/>
                    <a:lstStyle/>
                    <a:p>
                      <a:r>
                        <a:rPr lang="en-GB" sz="1600" noProof="0"/>
                        <a:t>Key parameters</a:t>
                      </a:r>
                    </a:p>
                  </a:txBody>
                  <a:tcPr/>
                </a:tc>
                <a:extLst>
                  <a:ext uri="{0D108BD9-81ED-4DB2-BD59-A6C34878D82A}">
                    <a16:rowId xmlns:a16="http://schemas.microsoft.com/office/drawing/2014/main" xmlns="" val="10000"/>
                  </a:ext>
                </a:extLst>
              </a:tr>
              <a:tr h="506464">
                <a:tc>
                  <a:txBody>
                    <a:bodyPr/>
                    <a:lstStyle/>
                    <a:p>
                      <a:r>
                        <a:rPr lang="en-GB" sz="1600" noProof="0"/>
                        <a:t>Insulation</a:t>
                      </a:r>
                    </a:p>
                  </a:txBody>
                  <a:tcPr anchor="ctr"/>
                </a:tc>
                <a:tc>
                  <a:txBody>
                    <a:bodyPr/>
                    <a:lstStyle/>
                    <a:p>
                      <a:pPr marL="285750" indent="-285750">
                        <a:buFontTx/>
                        <a:buChar char="-"/>
                      </a:pPr>
                      <a:r>
                        <a:rPr lang="en-GB" sz="1600" noProof="0"/>
                        <a:t>Fire resistance</a:t>
                      </a:r>
                      <a:r>
                        <a:rPr lang="en-GB" sz="1600" baseline="0" noProof="0"/>
                        <a:t> DNI EN 13501</a:t>
                      </a:r>
                    </a:p>
                    <a:p>
                      <a:pPr marL="285750" indent="-285750">
                        <a:buFontTx/>
                        <a:buChar char="-"/>
                      </a:pPr>
                      <a:r>
                        <a:rPr lang="en-GB" sz="1600" baseline="0" noProof="0"/>
                        <a:t>Heat Conductivity Level</a:t>
                      </a:r>
                      <a:endParaRPr lang="en-GB" sz="1600" noProof="0"/>
                    </a:p>
                  </a:txBody>
                  <a:tcPr/>
                </a:tc>
                <a:extLst>
                  <a:ext uri="{0D108BD9-81ED-4DB2-BD59-A6C34878D82A}">
                    <a16:rowId xmlns:a16="http://schemas.microsoft.com/office/drawing/2014/main" xmlns="" val="10001"/>
                  </a:ext>
                </a:extLst>
              </a:tr>
              <a:tr h="506464">
                <a:tc>
                  <a:txBody>
                    <a:bodyPr/>
                    <a:lstStyle/>
                    <a:p>
                      <a:r>
                        <a:rPr lang="en-GB" sz="1600" noProof="0"/>
                        <a:t>Window glazing</a:t>
                      </a:r>
                    </a:p>
                  </a:txBody>
                  <a:tcPr anchor="ctr"/>
                </a:tc>
                <a:tc>
                  <a:txBody>
                    <a:bodyPr/>
                    <a:lstStyle/>
                    <a:p>
                      <a:pPr marL="285750" indent="-285750">
                        <a:buFontTx/>
                        <a:buChar char="-"/>
                      </a:pPr>
                      <a:r>
                        <a:rPr lang="en-GB" sz="1600" kern="1200" noProof="0">
                          <a:solidFill>
                            <a:schemeClr val="dk1"/>
                          </a:solidFill>
                          <a:effectLst/>
                          <a:latin typeface="+mn-lt"/>
                          <a:ea typeface="+mn-ea"/>
                          <a:cs typeface="+mn-cs"/>
                        </a:rPr>
                        <a:t>g-Value [-]</a:t>
                      </a:r>
                    </a:p>
                    <a:p>
                      <a:pPr marL="285750" indent="-285750">
                        <a:buFontTx/>
                        <a:buChar char="-"/>
                      </a:pPr>
                      <a:r>
                        <a:rPr lang="en-GB" sz="1600" kern="1200" noProof="0">
                          <a:solidFill>
                            <a:schemeClr val="dk1"/>
                          </a:solidFill>
                          <a:effectLst/>
                          <a:latin typeface="+mn-lt"/>
                          <a:ea typeface="+mn-ea"/>
                          <a:cs typeface="+mn-cs"/>
                        </a:rPr>
                        <a:t>Ug-Value [W/(m²K)]</a:t>
                      </a:r>
                      <a:endParaRPr lang="en-GB" sz="1600" noProof="0"/>
                    </a:p>
                  </a:txBody>
                  <a:tcPr/>
                </a:tc>
                <a:extLst>
                  <a:ext uri="{0D108BD9-81ED-4DB2-BD59-A6C34878D82A}">
                    <a16:rowId xmlns:a16="http://schemas.microsoft.com/office/drawing/2014/main" xmlns="" val="10002"/>
                  </a:ext>
                </a:extLst>
              </a:tr>
              <a:tr h="506464">
                <a:tc>
                  <a:txBody>
                    <a:bodyPr/>
                    <a:lstStyle/>
                    <a:p>
                      <a:r>
                        <a:rPr lang="en-GB" sz="1600" noProof="0"/>
                        <a:t>Window</a:t>
                      </a:r>
                      <a:r>
                        <a:rPr lang="en-GB" sz="1600" baseline="0" noProof="0"/>
                        <a:t> frames</a:t>
                      </a:r>
                      <a:endParaRPr lang="en-GB" sz="1600" noProof="0"/>
                    </a:p>
                  </a:txBody>
                  <a:tcPr anchor="ctr"/>
                </a:tc>
                <a:tc>
                  <a:txBody>
                    <a:bodyPr/>
                    <a:lstStyle/>
                    <a:p>
                      <a:pPr marL="285750" indent="-285750">
                        <a:buFontTx/>
                        <a:buChar char="-"/>
                      </a:pPr>
                      <a:r>
                        <a:rPr lang="en-GB" sz="1600" kern="1200" noProof="0">
                          <a:solidFill>
                            <a:schemeClr val="dk1"/>
                          </a:solidFill>
                          <a:effectLst/>
                          <a:latin typeface="+mn-lt"/>
                          <a:ea typeface="+mn-ea"/>
                          <a:cs typeface="+mn-cs"/>
                        </a:rPr>
                        <a:t>Uf-Value [W/(m²K)]</a:t>
                      </a:r>
                    </a:p>
                    <a:p>
                      <a:pPr marL="285750" indent="-285750">
                        <a:buFontTx/>
                        <a:buChar char="-"/>
                      </a:pPr>
                      <a:r>
                        <a:rPr lang="en-GB" sz="1600" kern="1200" noProof="0">
                          <a:solidFill>
                            <a:schemeClr val="dk1"/>
                          </a:solidFill>
                          <a:effectLst/>
                          <a:latin typeface="+mn-lt"/>
                          <a:ea typeface="+mn-ea"/>
                          <a:cs typeface="+mn-cs"/>
                        </a:rPr>
                        <a:t>Material</a:t>
                      </a:r>
                      <a:endParaRPr lang="en-GB" sz="1600" noProof="0"/>
                    </a:p>
                  </a:txBody>
                  <a:tcPr/>
                </a:tc>
                <a:extLst>
                  <a:ext uri="{0D108BD9-81ED-4DB2-BD59-A6C34878D82A}">
                    <a16:rowId xmlns:a16="http://schemas.microsoft.com/office/drawing/2014/main" xmlns="" val="10003"/>
                  </a:ext>
                </a:extLst>
              </a:tr>
              <a:tr h="940576">
                <a:tc>
                  <a:txBody>
                    <a:bodyPr/>
                    <a:lstStyle/>
                    <a:p>
                      <a:r>
                        <a:rPr lang="en-GB" sz="1600" noProof="0">
                          <a:effectLst/>
                          <a:latin typeface="Calibri" panose="020F0502020204030204" pitchFamily="34" charset="0"/>
                          <a:ea typeface="Calibri" panose="020F0502020204030204" pitchFamily="34" charset="0"/>
                          <a:cs typeface="Times New Roman" panose="02020603050405020304" pitchFamily="18" charset="0"/>
                        </a:rPr>
                        <a:t>BIPV/BAPV modules</a:t>
                      </a:r>
                      <a:endParaRPr lang="en-GB" sz="1600" noProof="0"/>
                    </a:p>
                  </a:txBody>
                  <a:tcPr anchor="ctr"/>
                </a:tc>
                <a:tc>
                  <a:txBody>
                    <a:bodyPr/>
                    <a:lstStyle/>
                    <a:p>
                      <a:pPr marL="285750" indent="-285750">
                        <a:buFontTx/>
                        <a:buChar char="-"/>
                      </a:pPr>
                      <a:r>
                        <a:rPr lang="en-GB" sz="1600" kern="1200" noProof="0">
                          <a:solidFill>
                            <a:schemeClr val="dk1"/>
                          </a:solidFill>
                          <a:effectLst/>
                          <a:latin typeface="+mn-lt"/>
                          <a:ea typeface="+mn-ea"/>
                          <a:cs typeface="+mn-cs"/>
                        </a:rPr>
                        <a:t>Performance STC [Wp/ m²]</a:t>
                      </a:r>
                    </a:p>
                    <a:p>
                      <a:pPr marL="285750" indent="-285750">
                        <a:buFontTx/>
                        <a:buChar char="-"/>
                      </a:pPr>
                      <a:r>
                        <a:rPr lang="en-GB" sz="1600" kern="1200" noProof="0">
                          <a:solidFill>
                            <a:schemeClr val="dk1"/>
                          </a:solidFill>
                          <a:effectLst/>
                          <a:latin typeface="+mn-lt"/>
                          <a:ea typeface="+mn-ea"/>
                          <a:cs typeface="+mn-cs"/>
                        </a:rPr>
                        <a:t>Technology (cSi, mSi, aSi, microSi, CDTE, CI(G)S, GaAS, OPV)</a:t>
                      </a:r>
                    </a:p>
                    <a:p>
                      <a:pPr marL="285750" indent="-285750">
                        <a:buFontTx/>
                        <a:buChar char="-"/>
                      </a:pPr>
                      <a:r>
                        <a:rPr lang="en-GB" sz="1600" kern="1200" noProof="0">
                          <a:solidFill>
                            <a:schemeClr val="dk1"/>
                          </a:solidFill>
                          <a:effectLst/>
                          <a:latin typeface="+mn-lt"/>
                          <a:ea typeface="+mn-ea"/>
                          <a:cs typeface="+mn-cs"/>
                        </a:rPr>
                        <a:t>Available colours and surfaces</a:t>
                      </a:r>
                      <a:endParaRPr lang="en-GB" sz="1600" noProof="0"/>
                    </a:p>
                  </a:txBody>
                  <a:tcPr/>
                </a:tc>
                <a:extLst>
                  <a:ext uri="{0D108BD9-81ED-4DB2-BD59-A6C34878D82A}">
                    <a16:rowId xmlns:a16="http://schemas.microsoft.com/office/drawing/2014/main" xmlns="" val="10004"/>
                  </a:ext>
                </a:extLst>
              </a:tr>
              <a:tr h="723520">
                <a:tc>
                  <a:txBody>
                    <a:bodyPr/>
                    <a:lstStyle/>
                    <a:p>
                      <a:r>
                        <a:rPr lang="en-GB" sz="1600" kern="1200" noProof="0">
                          <a:solidFill>
                            <a:schemeClr val="dk1"/>
                          </a:solidFill>
                          <a:effectLst/>
                          <a:latin typeface="+mn-lt"/>
                          <a:ea typeface="+mn-ea"/>
                          <a:cs typeface="+mn-cs"/>
                        </a:rPr>
                        <a:t>Hybrid Collectors (Solar Thermal + PV)</a:t>
                      </a:r>
                      <a:endParaRPr lang="en-GB" sz="1600" noProof="0"/>
                    </a:p>
                  </a:txBody>
                  <a:tcPr anchor="ctr"/>
                </a:tc>
                <a:tc>
                  <a:txBody>
                    <a:bodyPr/>
                    <a:lstStyle/>
                    <a:p>
                      <a:pPr marL="285750" indent="-285750">
                        <a:buFontTx/>
                        <a:buChar char="-"/>
                      </a:pPr>
                      <a:r>
                        <a:rPr lang="en-GB" sz="1600" kern="1200" noProof="0" dirty="0">
                          <a:solidFill>
                            <a:schemeClr val="dk1"/>
                          </a:solidFill>
                          <a:effectLst/>
                          <a:latin typeface="+mn-lt"/>
                          <a:ea typeface="+mn-ea"/>
                          <a:cs typeface="+mn-cs"/>
                        </a:rPr>
                        <a:t>Size </a:t>
                      </a:r>
                      <a:r>
                        <a:rPr lang="en-GB" sz="1600" kern="1200" noProof="0" dirty="0" err="1">
                          <a:solidFill>
                            <a:schemeClr val="dk1"/>
                          </a:solidFill>
                          <a:effectLst/>
                          <a:latin typeface="+mn-lt"/>
                          <a:ea typeface="+mn-ea"/>
                          <a:cs typeface="+mn-cs"/>
                        </a:rPr>
                        <a:t>WxHxD</a:t>
                      </a:r>
                      <a:r>
                        <a:rPr lang="en-GB" sz="1600" kern="1200" noProof="0" dirty="0">
                          <a:solidFill>
                            <a:schemeClr val="dk1"/>
                          </a:solidFill>
                          <a:effectLst/>
                          <a:latin typeface="+mn-lt"/>
                          <a:ea typeface="+mn-ea"/>
                          <a:cs typeface="+mn-cs"/>
                        </a:rPr>
                        <a:t> [cm]</a:t>
                      </a:r>
                    </a:p>
                    <a:p>
                      <a:pPr marL="285750" indent="-285750">
                        <a:buFontTx/>
                        <a:buChar char="-"/>
                      </a:pPr>
                      <a:r>
                        <a:rPr lang="en-GB" sz="1600" kern="1200" noProof="0" dirty="0">
                          <a:solidFill>
                            <a:schemeClr val="dk1"/>
                          </a:solidFill>
                          <a:effectLst/>
                          <a:latin typeface="+mn-lt"/>
                          <a:ea typeface="+mn-ea"/>
                          <a:cs typeface="+mn-cs"/>
                        </a:rPr>
                        <a:t>Weight [kg]</a:t>
                      </a:r>
                    </a:p>
                    <a:p>
                      <a:pPr marL="285750" indent="-285750">
                        <a:buFontTx/>
                        <a:buChar char="-"/>
                      </a:pPr>
                      <a:r>
                        <a:rPr lang="en-GB" sz="1600" kern="1200" noProof="0" dirty="0">
                          <a:solidFill>
                            <a:schemeClr val="dk1"/>
                          </a:solidFill>
                          <a:effectLst/>
                          <a:latin typeface="+mn-lt"/>
                          <a:ea typeface="+mn-ea"/>
                          <a:cs typeface="+mn-cs"/>
                        </a:rPr>
                        <a:t>Performance STC [</a:t>
                      </a:r>
                      <a:r>
                        <a:rPr lang="en-GB" sz="1600" kern="1200" noProof="0" dirty="0" err="1">
                          <a:solidFill>
                            <a:schemeClr val="dk1"/>
                          </a:solidFill>
                          <a:effectLst/>
                          <a:latin typeface="+mn-lt"/>
                          <a:ea typeface="+mn-ea"/>
                          <a:cs typeface="+mn-cs"/>
                        </a:rPr>
                        <a:t>Wp</a:t>
                      </a:r>
                      <a:r>
                        <a:rPr lang="en-GB" sz="1600" kern="1200" noProof="0" dirty="0">
                          <a:solidFill>
                            <a:schemeClr val="dk1"/>
                          </a:solidFill>
                          <a:effectLst/>
                          <a:latin typeface="+mn-lt"/>
                          <a:ea typeface="+mn-ea"/>
                          <a:cs typeface="+mn-cs"/>
                        </a:rPr>
                        <a:t>/ m²]</a:t>
                      </a:r>
                      <a:endParaRPr lang="en-GB" sz="1600" noProof="0"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055186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2DBCD7F-7D20-4196-9BC8-1812FB8B2427}"/>
              </a:ext>
            </a:extLst>
          </p:cNvPr>
          <p:cNvSpPr>
            <a:spLocks noGrp="1"/>
          </p:cNvSpPr>
          <p:nvPr>
            <p:ph type="ctrTitle"/>
          </p:nvPr>
        </p:nvSpPr>
        <p:spPr/>
        <p:txBody>
          <a:bodyPr>
            <a:normAutofit/>
          </a:bodyPr>
          <a:lstStyle/>
          <a:p>
            <a:r>
              <a:rPr lang="en-US" sz="3600" dirty="0"/>
              <a:t>WP5 – Circular Economy Business Model &amp; Exploitation Plan</a:t>
            </a:r>
          </a:p>
        </p:txBody>
      </p:sp>
      <p:sp>
        <p:nvSpPr>
          <p:cNvPr id="3" name="Υπότιτλος 2">
            <a:extLst>
              <a:ext uri="{FF2B5EF4-FFF2-40B4-BE49-F238E27FC236}">
                <a16:creationId xmlns:a16="http://schemas.microsoft.com/office/drawing/2014/main" xmlns="" id="{A48DEC19-20EE-4472-A437-E401CB2019D2}"/>
              </a:ext>
            </a:extLst>
          </p:cNvPr>
          <p:cNvSpPr>
            <a:spLocks noGrp="1"/>
          </p:cNvSpPr>
          <p:nvPr>
            <p:ph type="subTitle" idx="1"/>
          </p:nvPr>
        </p:nvSpPr>
        <p:spPr>
          <a:xfrm>
            <a:off x="1100050" y="4107180"/>
            <a:ext cx="10242863" cy="1836420"/>
          </a:xfrm>
        </p:spPr>
        <p:txBody>
          <a:bodyPr>
            <a:normAutofit fontScale="92500" lnSpcReduction="20000"/>
          </a:bodyPr>
          <a:lstStyle/>
          <a:p>
            <a:pPr rtl="0"/>
            <a:r>
              <a:rPr lang="en-US" sz="2600" kern="1200" dirty="0">
                <a:solidFill>
                  <a:schemeClr val="accent1">
                    <a:lumMod val="75000"/>
                  </a:schemeClr>
                </a:solidFill>
                <a:latin typeface="Arial" panose="020B0604020202020204" pitchFamily="34" charset="0"/>
                <a:cs typeface="Arial" panose="020B0604020202020204" pitchFamily="34" charset="0"/>
              </a:rPr>
              <a:t>T5.2 Evaluation methodologies and impact assessment of circular economy solutions</a:t>
            </a:r>
          </a:p>
          <a:p>
            <a:pPr rtl="0"/>
            <a:r>
              <a:rPr lang="en-US" dirty="0"/>
              <a:t>Task responsible: </a:t>
            </a:r>
            <a:r>
              <a:rPr lang="en-US" dirty="0" err="1"/>
              <a:t>aiguasol</a:t>
            </a:r>
            <a:r>
              <a:rPr lang="en-US" dirty="0"/>
              <a:t/>
            </a:r>
            <a:br>
              <a:rPr lang="en-US" dirty="0"/>
            </a:br>
            <a:r>
              <a:rPr lang="en-US" dirty="0"/>
              <a:t>PRESENTER(S): Arnau Gonzalez, </a:t>
            </a:r>
            <a:r>
              <a:rPr lang="en-US" dirty="0" err="1"/>
              <a:t>toni</a:t>
            </a:r>
            <a:r>
              <a:rPr lang="en-US" dirty="0"/>
              <a:t> </a:t>
            </a:r>
            <a:r>
              <a:rPr lang="en-US" dirty="0" err="1"/>
              <a:t>herena</a:t>
            </a:r>
            <a:r>
              <a:rPr lang="en-US" dirty="0"/>
              <a:t>, JORDI PASCUAL</a:t>
            </a:r>
          </a:p>
          <a:p>
            <a:pPr>
              <a:spcBef>
                <a:spcPts val="600"/>
              </a:spcBef>
              <a:spcAft>
                <a:spcPts val="800"/>
              </a:spcAft>
            </a:pPr>
            <a:r>
              <a:rPr lang="en-US" dirty="0"/>
              <a:t>MEETING: CARDIFF Meeting, CARDIFF, 20-22 NOVEMBER 2018</a:t>
            </a:r>
            <a:endParaRPr lang="en-US" dirty="0">
              <a:solidFill>
                <a:schemeClr val="accent5">
                  <a:lumMod val="75000"/>
                </a:schemeClr>
              </a:solidFill>
            </a:endParaRPr>
          </a:p>
        </p:txBody>
      </p:sp>
      <p:sp>
        <p:nvSpPr>
          <p:cNvPr id="5" name="Θέση υποσέλιδου 4">
            <a:extLst>
              <a:ext uri="{FF2B5EF4-FFF2-40B4-BE49-F238E27FC236}">
                <a16:creationId xmlns:a16="http://schemas.microsoft.com/office/drawing/2014/main" xmlns="" id="{D5FF99D1-84A9-4976-8182-294B238D6EE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a:cs typeface="Arial"/>
              </a:rPr>
              <a:t>PLUG-N-HARVEST</a:t>
            </a:r>
            <a:br>
              <a:rPr kumimoji="0" lang="en-US" sz="1200" b="1" i="0" u="none" strike="noStrike" kern="1200" cap="all" spc="0" normalizeH="0" baseline="0" noProof="0">
                <a:ln>
                  <a:noFill/>
                </a:ln>
                <a:solidFill>
                  <a:srgbClr val="000000"/>
                </a:solidFill>
                <a:effectLst/>
                <a:uLnTx/>
                <a:uFillTx/>
                <a:latin typeface="Arial"/>
                <a:cs typeface="Arial"/>
              </a:rPr>
            </a:br>
            <a:r>
              <a:rPr kumimoji="0" lang="en-US" sz="1200" b="1" i="0" u="none" strike="noStrike" kern="1200" cap="all" spc="0" normalizeH="0" baseline="0" noProof="0">
                <a:ln>
                  <a:noFill/>
                </a:ln>
                <a:solidFill>
                  <a:srgbClr val="000000"/>
                </a:solidFill>
                <a:effectLst/>
                <a:uLnTx/>
                <a:uFillTx/>
                <a:latin typeface="Arial"/>
                <a:cs typeface="Arial"/>
              </a:rPr>
              <a:t>ID: 768735 - H2020-EU.2.1.5.2.</a:t>
            </a:r>
            <a:endParaRPr kumimoji="0" lang="en-US" sz="1200" b="1" i="0" u="none" strike="noStrike" kern="1200" cap="all" spc="0" normalizeH="0" baseline="0" noProof="0" dirty="0">
              <a:ln>
                <a:noFill/>
              </a:ln>
              <a:solidFill>
                <a:srgbClr val="000000"/>
              </a:solidFill>
              <a:effectLst/>
              <a:uLnTx/>
              <a:uFillTx/>
              <a:latin typeface="Arial"/>
              <a:cs typeface="Arial"/>
            </a:endParaRPr>
          </a:p>
        </p:txBody>
      </p:sp>
      <p:sp>
        <p:nvSpPr>
          <p:cNvPr id="6" name="Θέση αριθμού διαφάνειας 5">
            <a:extLst>
              <a:ext uri="{FF2B5EF4-FFF2-40B4-BE49-F238E27FC236}">
                <a16:creationId xmlns:a16="http://schemas.microsoft.com/office/drawing/2014/main" xmlns="" id="{787BD775-B4D9-4270-A9E3-0DC387B92D3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F34D8A-136C-4FA7-8325-F06DF2D5CB3D}" type="slidenum">
              <a:rPr kumimoji="0" lang="en-US" sz="1200" b="1" i="0" u="none" strike="noStrike" kern="1200" cap="none" spc="0" normalizeH="0" baseline="0" noProof="0" smtClean="0">
                <a:ln>
                  <a:noFill/>
                </a:ln>
                <a:solidFill>
                  <a:srgbClr val="000000"/>
                </a:solidFill>
                <a:effectLst/>
                <a:uLnTx/>
                <a:uFillTx/>
                <a:latin typeface="Arial"/>
                <a:cs typeface="Arial"/>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93246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AA3B02E4-2322-486B-A9A1-D3698CA3259F}"/>
              </a:ext>
            </a:extLst>
          </p:cNvPr>
          <p:cNvSpPr>
            <a:spLocks noGrp="1"/>
          </p:cNvSpPr>
          <p:nvPr>
            <p:ph idx="1"/>
          </p:nvPr>
        </p:nvSpPr>
        <p:spPr/>
        <p:txBody>
          <a:bodyPr>
            <a:normAutofit/>
          </a:bodyPr>
          <a:lstStyle/>
          <a:p>
            <a:pPr>
              <a:buFont typeface="Wingdings" panose="05000000000000000000" pitchFamily="2" charset="2"/>
              <a:buChar char="§"/>
            </a:pPr>
            <a:r>
              <a:rPr lang="en-US" sz="2400" dirty="0"/>
              <a:t>T5.2.1 Evaluation methodology for circular economy solutions implementation degree</a:t>
            </a:r>
          </a:p>
          <a:p>
            <a:pPr lvl="1">
              <a:buFont typeface="Wingdings" panose="05000000000000000000" pitchFamily="2" charset="2"/>
              <a:buChar char="§"/>
            </a:pPr>
            <a:r>
              <a:rPr lang="en-US" sz="2200" dirty="0"/>
              <a:t>Started on month 7</a:t>
            </a:r>
          </a:p>
          <a:p>
            <a:pPr lvl="1">
              <a:buFont typeface="Wingdings" panose="05000000000000000000" pitchFamily="2" charset="2"/>
              <a:buChar char="§"/>
            </a:pPr>
            <a:r>
              <a:rPr lang="en-US" sz="2200" dirty="0"/>
              <a:t>Revision of CE assessment methodologies and preliminary design of a methodology for construction and building renovation sector</a:t>
            </a:r>
          </a:p>
          <a:p>
            <a:pPr>
              <a:buFont typeface="Wingdings" panose="05000000000000000000" pitchFamily="2" charset="2"/>
              <a:buChar char="§"/>
            </a:pPr>
            <a:r>
              <a:rPr lang="en-US" sz="2400" dirty="0"/>
              <a:t>T5.2.2 Circular economy-based environmental impact assessment and LCA metrics </a:t>
            </a:r>
          </a:p>
          <a:p>
            <a:pPr lvl="1">
              <a:buFont typeface="Wingdings" panose="05000000000000000000" pitchFamily="2" charset="2"/>
              <a:buChar char="§"/>
            </a:pPr>
            <a:r>
              <a:rPr lang="en-US" sz="2200" dirty="0"/>
              <a:t>This task has not started yet. It will start on month 19 (March 2019)</a:t>
            </a:r>
          </a:p>
          <a:p>
            <a:pPr lvl="1">
              <a:buFont typeface="Wingdings" panose="05000000000000000000" pitchFamily="2" charset="2"/>
              <a:buChar char="§"/>
            </a:pPr>
            <a:endParaRPr lang="en-US" sz="1700" dirty="0"/>
          </a:p>
          <a:p>
            <a:pPr lvl="1">
              <a:buFont typeface="Wingdings" panose="05000000000000000000" pitchFamily="2" charset="2"/>
              <a:buChar char="§"/>
            </a:pPr>
            <a:endParaRPr lang="en-US" sz="2000" dirty="0"/>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23863" cy="1458114"/>
          </a:xfrm>
        </p:spPr>
        <p:txBody>
          <a:bodyPr>
            <a:normAutofit fontScale="90000"/>
          </a:bodyPr>
          <a:lstStyle/>
          <a:p>
            <a:r>
              <a:rPr lang="en-GB" sz="4300" dirty="0">
                <a:latin typeface="Arial" panose="020B0604020202020204" pitchFamily="34" charset="0"/>
                <a:cs typeface="Arial" panose="020B0604020202020204" pitchFamily="34" charset="0"/>
              </a:rPr>
              <a:t>Task 5.2 Evaluation methodologies and impact assessment of circular economy solutions</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16</a:t>
            </a:fld>
            <a:endParaRPr lang="en-US" dirty="0"/>
          </a:p>
        </p:txBody>
      </p:sp>
    </p:spTree>
    <p:extLst>
      <p:ext uri="{BB962C8B-B14F-4D97-AF65-F5344CB8AC3E}">
        <p14:creationId xmlns:p14="http://schemas.microsoft.com/office/powerpoint/2010/main" val="1208363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AA3B02E4-2322-486B-A9A1-D3698CA3259F}"/>
              </a:ext>
            </a:extLst>
          </p:cNvPr>
          <p:cNvSpPr>
            <a:spLocks noGrp="1"/>
          </p:cNvSpPr>
          <p:nvPr>
            <p:ph idx="1"/>
          </p:nvPr>
        </p:nvSpPr>
        <p:spPr>
          <a:xfrm>
            <a:off x="1097280" y="1845733"/>
            <a:ext cx="10058400" cy="4076095"/>
          </a:xfrm>
        </p:spPr>
        <p:txBody>
          <a:bodyPr>
            <a:normAutofit fontScale="92500"/>
          </a:bodyPr>
          <a:lstStyle/>
          <a:p>
            <a:pPr marL="251460" indent="-342900">
              <a:buFont typeface="Wingdings" panose="05000000000000000000" pitchFamily="2" charset="2"/>
              <a:buChar char="§"/>
            </a:pPr>
            <a:r>
              <a:rPr lang="en-US" sz="2400" dirty="0"/>
              <a:t>The CE degree of compliance measurement will be carried out in a twofold strategy:</a:t>
            </a:r>
          </a:p>
          <a:p>
            <a:pPr marL="544068" lvl="1" indent="-342900">
              <a:buFont typeface="Wingdings" panose="05000000000000000000" pitchFamily="2" charset="2"/>
              <a:buChar char="§"/>
            </a:pPr>
            <a:r>
              <a:rPr lang="en-US" sz="2200" dirty="0"/>
              <a:t>Calculation of several CE indicators and comparison of obtained values with a reference or baseline scenario (conventional retrofitting) values</a:t>
            </a:r>
          </a:p>
          <a:p>
            <a:pPr marL="544068" lvl="1" indent="-342900">
              <a:buFont typeface="Wingdings" panose="05000000000000000000" pitchFamily="2" charset="2"/>
              <a:buChar char="§"/>
            </a:pPr>
            <a:r>
              <a:rPr lang="en-US" sz="2200" dirty="0"/>
              <a:t>Conversion of obtained results for all indicators into money-based metrics, i.e. monetarization, and sum to get a single economic value of the solution</a:t>
            </a:r>
          </a:p>
          <a:p>
            <a:pPr marL="544068" lvl="1" indent="-342900">
              <a:buFont typeface="Wingdings" panose="05000000000000000000" pitchFamily="2" charset="2"/>
              <a:buChar char="§"/>
            </a:pPr>
            <a:r>
              <a:rPr lang="en-US" sz="2200" dirty="0"/>
              <a:t>This process will be carried out for the four pilot sites</a:t>
            </a:r>
          </a:p>
          <a:p>
            <a:pPr marL="1860020" lvl="8" indent="-342900">
              <a:buFont typeface="Wingdings" panose="05000000000000000000" pitchFamily="2" charset="2"/>
              <a:buChar char="§"/>
            </a:pPr>
            <a:endParaRPr lang="en-US" sz="1800" dirty="0"/>
          </a:p>
          <a:p>
            <a:pPr marL="251460" indent="-342900">
              <a:buFont typeface="Wingdings" panose="05000000000000000000" pitchFamily="2" charset="2"/>
              <a:buChar char="§"/>
            </a:pPr>
            <a:r>
              <a:rPr lang="en-US" sz="2400" dirty="0"/>
              <a:t>First version of D5.2.1 (due on February 2019) will lay out the entire methodology, the calculation process for all indicators and the conversion factor to € (monetarization)</a:t>
            </a:r>
          </a:p>
          <a:p>
            <a:pPr marL="251460" indent="-342900">
              <a:buFont typeface="Wingdings" panose="05000000000000000000" pitchFamily="2" charset="2"/>
              <a:buChar char="§"/>
            </a:pPr>
            <a:r>
              <a:rPr lang="en-US" sz="2400" dirty="0"/>
              <a:t>Second version of D5.2.1 (due on November 2020) will apply the methodology to the four PLUG-N-HARVEST pilots and therefore address the degree of circularity of them</a:t>
            </a:r>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23863" cy="1458114"/>
          </a:xfrm>
        </p:spPr>
        <p:txBody>
          <a:bodyPr>
            <a:normAutofit/>
          </a:bodyPr>
          <a:lstStyle/>
          <a:p>
            <a:r>
              <a:rPr lang="en-GB" sz="4300" dirty="0">
                <a:latin typeface="Arial" panose="020B0604020202020204" pitchFamily="34" charset="0"/>
                <a:cs typeface="Arial" panose="020B0604020202020204" pitchFamily="34" charset="0"/>
              </a:rPr>
              <a:t>Task 5.2 Evaluation methodology for CE solutions implementation degree</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17</a:t>
            </a:fld>
            <a:endParaRPr lang="en-US" dirty="0"/>
          </a:p>
        </p:txBody>
      </p:sp>
    </p:spTree>
    <p:extLst>
      <p:ext uri="{BB962C8B-B14F-4D97-AF65-F5344CB8AC3E}">
        <p14:creationId xmlns:p14="http://schemas.microsoft.com/office/powerpoint/2010/main" val="1788440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AA3B02E4-2322-486B-A9A1-D3698CA3259F}"/>
              </a:ext>
            </a:extLst>
          </p:cNvPr>
          <p:cNvSpPr>
            <a:spLocks noGrp="1"/>
          </p:cNvSpPr>
          <p:nvPr>
            <p:ph idx="1"/>
          </p:nvPr>
        </p:nvSpPr>
        <p:spPr>
          <a:xfrm>
            <a:off x="1097280" y="1845734"/>
            <a:ext cx="7861663" cy="1458114"/>
          </a:xfrm>
        </p:spPr>
        <p:txBody>
          <a:bodyPr>
            <a:normAutofit/>
          </a:bodyPr>
          <a:lstStyle/>
          <a:p>
            <a:pPr marL="251460" indent="-342900">
              <a:buFont typeface="Wingdings" panose="05000000000000000000" pitchFamily="2" charset="2"/>
              <a:buChar char="§"/>
            </a:pPr>
            <a:r>
              <a:rPr lang="en-US" sz="2400" dirty="0"/>
              <a:t>The Evaluation methodology for CE solutions implementation degree assessment aims at addressing the three criteria of sustainability</a:t>
            </a:r>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23863" cy="1458114"/>
          </a:xfrm>
        </p:spPr>
        <p:txBody>
          <a:bodyPr>
            <a:normAutofit/>
          </a:bodyPr>
          <a:lstStyle/>
          <a:p>
            <a:r>
              <a:rPr lang="en-GB" sz="4300" dirty="0">
                <a:latin typeface="Arial" panose="020B0604020202020204" pitchFamily="34" charset="0"/>
                <a:cs typeface="Arial" panose="020B0604020202020204" pitchFamily="34" charset="0"/>
              </a:rPr>
              <a:t>Task 5.2 Evaluation methodology for CE solutions implementation degree</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18</a:t>
            </a:fld>
            <a:endParaRPr lang="en-US" dirty="0"/>
          </a:p>
        </p:txBody>
      </p:sp>
      <p:pic>
        <p:nvPicPr>
          <p:cNvPr id="1026" name="Picture 2" descr="Resultat d'imatges de sustainability venn diagram">
            <a:extLst>
              <a:ext uri="{FF2B5EF4-FFF2-40B4-BE49-F238E27FC236}">
                <a16:creationId xmlns:a16="http://schemas.microsoft.com/office/drawing/2014/main" xmlns="" id="{4A4593B9-7E4B-4DCD-9734-1F386B3AA05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08989" y="1044693"/>
            <a:ext cx="2874023" cy="2299644"/>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1">
            <a:extLst>
              <a:ext uri="{FF2B5EF4-FFF2-40B4-BE49-F238E27FC236}">
                <a16:creationId xmlns:a16="http://schemas.microsoft.com/office/drawing/2014/main" xmlns="" id="{77596458-3834-4FF2-92E7-AF5207B2470D}"/>
              </a:ext>
            </a:extLst>
          </p:cNvPr>
          <p:cNvSpPr txBox="1">
            <a:spLocks/>
          </p:cNvSpPr>
          <p:nvPr/>
        </p:nvSpPr>
        <p:spPr>
          <a:xfrm>
            <a:off x="1097280" y="3098660"/>
            <a:ext cx="10223863" cy="243983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1460" indent="-342900">
              <a:buFont typeface="Wingdings" panose="05000000000000000000" pitchFamily="2" charset="2"/>
              <a:buChar char="§"/>
            </a:pPr>
            <a:r>
              <a:rPr lang="en-US" sz="2400" dirty="0"/>
              <a:t>The developed methodology combines aspects of three methodologies and adds new ones to properly address the economic, the environmental and the social aspects</a:t>
            </a:r>
          </a:p>
          <a:p>
            <a:pPr marL="544068" lvl="1" indent="-342900">
              <a:buFont typeface="Wingdings" panose="05000000000000000000" pitchFamily="2" charset="2"/>
              <a:buChar char="§"/>
            </a:pPr>
            <a:r>
              <a:rPr lang="en-US" sz="2200" i="1" dirty="0"/>
              <a:t>Level(s)</a:t>
            </a:r>
          </a:p>
          <a:p>
            <a:pPr marL="544068" lvl="1" indent="-342900">
              <a:buFont typeface="Wingdings" panose="05000000000000000000" pitchFamily="2" charset="2"/>
              <a:buChar char="§"/>
            </a:pPr>
            <a:r>
              <a:rPr lang="en-US" sz="2200" i="1" dirty="0"/>
              <a:t>Cradle to Cradle</a:t>
            </a:r>
          </a:p>
          <a:p>
            <a:pPr marL="544068" lvl="1" indent="-342900">
              <a:buFont typeface="Wingdings" panose="05000000000000000000" pitchFamily="2" charset="2"/>
              <a:buChar char="§"/>
            </a:pPr>
            <a:r>
              <a:rPr lang="en-US" sz="2200" i="1" dirty="0"/>
              <a:t>KPMG True Value</a:t>
            </a:r>
          </a:p>
          <a:p>
            <a:pPr marL="251460" indent="-342900">
              <a:buFont typeface="Wingdings" panose="05000000000000000000" pitchFamily="2" charset="2"/>
              <a:buChar char="§"/>
            </a:pPr>
            <a:endParaRPr lang="en-US" sz="2400" dirty="0"/>
          </a:p>
        </p:txBody>
      </p:sp>
      <p:pic>
        <p:nvPicPr>
          <p:cNvPr id="10" name="Imagen 9">
            <a:extLst>
              <a:ext uri="{FF2B5EF4-FFF2-40B4-BE49-F238E27FC236}">
                <a16:creationId xmlns:a16="http://schemas.microsoft.com/office/drawing/2014/main" xmlns="" id="{10CBFE8F-281B-4BD3-9980-75D3766AB6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36" b="18427"/>
          <a:stretch/>
        </p:blipFill>
        <p:spPr>
          <a:xfrm>
            <a:off x="7192485" y="4017024"/>
            <a:ext cx="2160685" cy="1677494"/>
          </a:xfrm>
          <a:prstGeom prst="rect">
            <a:avLst/>
          </a:prstGeom>
        </p:spPr>
      </p:pic>
      <p:pic>
        <p:nvPicPr>
          <p:cNvPr id="12" name="Imagen 11">
            <a:extLst>
              <a:ext uri="{FF2B5EF4-FFF2-40B4-BE49-F238E27FC236}">
                <a16:creationId xmlns:a16="http://schemas.microsoft.com/office/drawing/2014/main" xmlns="" id="{B51E6BF2-71A4-43FC-8472-3DB7634F87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68" y="3876737"/>
            <a:ext cx="2937102" cy="1958068"/>
          </a:xfrm>
          <a:prstGeom prst="rect">
            <a:avLst/>
          </a:prstGeom>
        </p:spPr>
      </p:pic>
      <p:grpSp>
        <p:nvGrpSpPr>
          <p:cNvPr id="17" name="Grupo 16">
            <a:extLst>
              <a:ext uri="{FF2B5EF4-FFF2-40B4-BE49-F238E27FC236}">
                <a16:creationId xmlns:a16="http://schemas.microsoft.com/office/drawing/2014/main" xmlns="" id="{ACBCAD91-3EA1-44C7-8CC6-84EC0EC0ADBD}"/>
              </a:ext>
            </a:extLst>
          </p:cNvPr>
          <p:cNvGrpSpPr/>
          <p:nvPr/>
        </p:nvGrpSpPr>
        <p:grpSpPr>
          <a:xfrm>
            <a:off x="9593785" y="4236460"/>
            <a:ext cx="2545496" cy="1238621"/>
            <a:chOff x="9641553" y="4200551"/>
            <a:chExt cx="2545496" cy="1238621"/>
          </a:xfrm>
        </p:grpSpPr>
        <p:pic>
          <p:nvPicPr>
            <p:cNvPr id="14" name="Imagen 13">
              <a:extLst>
                <a:ext uri="{FF2B5EF4-FFF2-40B4-BE49-F238E27FC236}">
                  <a16:creationId xmlns:a16="http://schemas.microsoft.com/office/drawing/2014/main" xmlns="" id="{F4EFAC6E-8EBE-4D70-85F8-A9FD122077E0}"/>
                </a:ext>
              </a:extLst>
            </p:cNvPr>
            <p:cNvPicPr>
              <a:picLocks noChangeAspect="1"/>
            </p:cNvPicPr>
            <p:nvPr/>
          </p:nvPicPr>
          <p:blipFill rotWithShape="1">
            <a:blip r:embed="rId6">
              <a:extLst>
                <a:ext uri="{28A0092B-C50C-407E-A947-70E740481C1C}">
                  <a14:useLocalDpi xmlns:a14="http://schemas.microsoft.com/office/drawing/2010/main" val="0"/>
                </a:ext>
              </a:extLst>
            </a:blip>
            <a:srcRect t="23299" b="22139"/>
            <a:stretch/>
          </p:blipFill>
          <p:spPr>
            <a:xfrm>
              <a:off x="9746185" y="4200551"/>
              <a:ext cx="2336232" cy="941906"/>
            </a:xfrm>
            <a:prstGeom prst="rect">
              <a:avLst/>
            </a:prstGeom>
          </p:spPr>
        </p:pic>
        <p:pic>
          <p:nvPicPr>
            <p:cNvPr id="16" name="Imagen 15">
              <a:extLst>
                <a:ext uri="{FF2B5EF4-FFF2-40B4-BE49-F238E27FC236}">
                  <a16:creationId xmlns:a16="http://schemas.microsoft.com/office/drawing/2014/main" xmlns="" id="{07D66D65-5261-4D76-8DAD-A6981D4959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1553" y="5078851"/>
              <a:ext cx="2545496" cy="360321"/>
            </a:xfrm>
            <a:prstGeom prst="rect">
              <a:avLst/>
            </a:prstGeom>
          </p:spPr>
        </p:pic>
      </p:grpSp>
    </p:spTree>
    <p:extLst>
      <p:ext uri="{BB962C8B-B14F-4D97-AF65-F5344CB8AC3E}">
        <p14:creationId xmlns:p14="http://schemas.microsoft.com/office/powerpoint/2010/main" val="351281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AA3B02E4-2322-486B-A9A1-D3698CA3259F}"/>
              </a:ext>
            </a:extLst>
          </p:cNvPr>
          <p:cNvSpPr>
            <a:spLocks noGrp="1"/>
          </p:cNvSpPr>
          <p:nvPr>
            <p:ph idx="1"/>
          </p:nvPr>
        </p:nvSpPr>
        <p:spPr/>
        <p:txBody>
          <a:bodyPr>
            <a:normAutofit fontScale="92500" lnSpcReduction="20000"/>
          </a:bodyPr>
          <a:lstStyle/>
          <a:p>
            <a:pPr>
              <a:buFont typeface="Wingdings" panose="05000000000000000000" pitchFamily="2" charset="2"/>
              <a:buChar char="§"/>
            </a:pPr>
            <a:r>
              <a:rPr lang="en-US" sz="2400" dirty="0"/>
              <a:t> The methodology will incorporate and establish a calculation methodology for a number of indicators (currently 23, but changes might be made) classified in 7 categories:</a:t>
            </a:r>
          </a:p>
          <a:p>
            <a:pPr marL="544068" lvl="1" indent="-342900">
              <a:buFont typeface="+mj-lt"/>
              <a:buAutoNum type="arabicPeriod"/>
            </a:pPr>
            <a:r>
              <a:rPr lang="en-US" dirty="0"/>
              <a:t>Greenhouse gas emissions along a building lifecycle</a:t>
            </a:r>
          </a:p>
          <a:p>
            <a:pPr marL="1092708" lvl="4" indent="-342900">
              <a:buFont typeface="+mj-lt"/>
              <a:buAutoNum type="arabicPeriod"/>
            </a:pPr>
            <a:endParaRPr lang="en-US" dirty="0"/>
          </a:p>
          <a:p>
            <a:pPr marL="544068" lvl="1" indent="-342900">
              <a:buFont typeface="+mj-lt"/>
              <a:buAutoNum type="arabicPeriod"/>
            </a:pPr>
            <a:r>
              <a:rPr lang="en-US" dirty="0"/>
              <a:t>Resource efficient and circular material life cycles</a:t>
            </a:r>
          </a:p>
          <a:p>
            <a:pPr marL="1092708" lvl="4" indent="-342900">
              <a:buFont typeface="+mj-lt"/>
              <a:buAutoNum type="arabicPeriod"/>
            </a:pPr>
            <a:endParaRPr lang="en-US" dirty="0"/>
          </a:p>
          <a:p>
            <a:pPr marL="544068" lvl="1" indent="-342900">
              <a:buFont typeface="+mj-lt"/>
              <a:buAutoNum type="arabicPeriod"/>
            </a:pPr>
            <a:r>
              <a:rPr lang="en-US" dirty="0"/>
              <a:t>Efficient use of water resources</a:t>
            </a:r>
          </a:p>
          <a:p>
            <a:pPr marL="1092708" lvl="4" indent="-342900">
              <a:buFont typeface="+mj-lt"/>
              <a:buAutoNum type="arabicPeriod"/>
            </a:pPr>
            <a:endParaRPr lang="en-US" dirty="0"/>
          </a:p>
          <a:p>
            <a:pPr marL="544068" lvl="1" indent="-342900">
              <a:buFont typeface="+mj-lt"/>
              <a:buAutoNum type="arabicPeriod"/>
            </a:pPr>
            <a:r>
              <a:rPr lang="en-US" dirty="0"/>
              <a:t>Healthy and comfortable spaces</a:t>
            </a:r>
          </a:p>
          <a:p>
            <a:pPr marL="1092708" lvl="4" indent="-342900">
              <a:buFont typeface="+mj-lt"/>
              <a:buAutoNum type="arabicPeriod"/>
            </a:pPr>
            <a:endParaRPr lang="en-US" dirty="0"/>
          </a:p>
          <a:p>
            <a:pPr marL="544068" lvl="1" indent="-342900">
              <a:buFont typeface="+mj-lt"/>
              <a:buAutoNum type="arabicPeriod"/>
            </a:pPr>
            <a:r>
              <a:rPr lang="en-US" dirty="0"/>
              <a:t>Adaptation and resilience to climate change</a:t>
            </a:r>
          </a:p>
          <a:p>
            <a:pPr marL="1092708" lvl="4" indent="-342900">
              <a:buFont typeface="+mj-lt"/>
              <a:buAutoNum type="arabicPeriod"/>
            </a:pPr>
            <a:endParaRPr lang="en-US" dirty="0"/>
          </a:p>
          <a:p>
            <a:pPr marL="544068" lvl="1" indent="-342900">
              <a:buFont typeface="+mj-lt"/>
              <a:buAutoNum type="arabicPeriod"/>
            </a:pPr>
            <a:r>
              <a:rPr lang="en-US" dirty="0"/>
              <a:t>Optimized life cycle cost and value</a:t>
            </a:r>
          </a:p>
          <a:p>
            <a:pPr marL="1092708" lvl="4" indent="-342900">
              <a:buFont typeface="+mj-lt"/>
              <a:buAutoNum type="arabicPeriod"/>
            </a:pPr>
            <a:endParaRPr lang="en-US" dirty="0"/>
          </a:p>
          <a:p>
            <a:pPr marL="544068" lvl="1" indent="-342900">
              <a:buFont typeface="+mj-lt"/>
              <a:buAutoNum type="arabicPeriod"/>
            </a:pPr>
            <a:r>
              <a:rPr lang="en-US" dirty="0"/>
              <a:t>Social aspects</a:t>
            </a:r>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23863" cy="1458114"/>
          </a:xfrm>
        </p:spPr>
        <p:txBody>
          <a:bodyPr>
            <a:normAutofit/>
          </a:bodyPr>
          <a:lstStyle/>
          <a:p>
            <a:r>
              <a:rPr lang="en-GB" sz="4300" dirty="0">
                <a:latin typeface="Arial" panose="020B0604020202020204" pitchFamily="34" charset="0"/>
                <a:cs typeface="Arial" panose="020B0604020202020204" pitchFamily="34" charset="0"/>
              </a:rPr>
              <a:t>Task 5.2 Evaluation methodology for CE solutions implementation degree</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19</a:t>
            </a:fld>
            <a:endParaRPr lang="en-US" dirty="0"/>
          </a:p>
        </p:txBody>
      </p:sp>
    </p:spTree>
    <p:extLst>
      <p:ext uri="{BB962C8B-B14F-4D97-AF65-F5344CB8AC3E}">
        <p14:creationId xmlns:p14="http://schemas.microsoft.com/office/powerpoint/2010/main" val="4263708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92500"/>
          </a:bodyPr>
          <a:lstStyle/>
          <a:p>
            <a:pPr marL="457200" indent="-457200">
              <a:lnSpc>
                <a:spcPct val="150000"/>
              </a:lnSpc>
              <a:buFont typeface="+mj-lt"/>
              <a:buAutoNum type="arabicPeriod"/>
            </a:pPr>
            <a:r>
              <a:rPr lang="de-DE" sz="2400" dirty="0"/>
              <a:t>WP5 progress</a:t>
            </a:r>
            <a:endParaRPr lang="de-DE" sz="2200" dirty="0"/>
          </a:p>
          <a:p>
            <a:pPr marL="457200" indent="-457200">
              <a:lnSpc>
                <a:spcPct val="150000"/>
              </a:lnSpc>
              <a:buFont typeface="+mj-lt"/>
              <a:buAutoNum type="arabicPeriod"/>
            </a:pPr>
            <a:r>
              <a:rPr lang="de-DE" sz="2400" dirty="0"/>
              <a:t>Task 5.1 – Circular economy design delimitants, conditioners &amp; material database</a:t>
            </a:r>
          </a:p>
          <a:p>
            <a:pPr marL="457200" indent="-457200">
              <a:lnSpc>
                <a:spcPct val="150000"/>
              </a:lnSpc>
              <a:buFont typeface="+mj-lt"/>
              <a:buAutoNum type="arabicPeriod"/>
            </a:pPr>
            <a:r>
              <a:rPr lang="de-DE" sz="2400" dirty="0"/>
              <a:t>Task 5.2 – Evaluation methodologies and impact assessment of circular economy solutions</a:t>
            </a:r>
          </a:p>
          <a:p>
            <a:pPr marL="457200" indent="-457200">
              <a:lnSpc>
                <a:spcPct val="150000"/>
              </a:lnSpc>
              <a:buFont typeface="+mj-lt"/>
              <a:buAutoNum type="arabicPeriod"/>
            </a:pPr>
            <a:r>
              <a:rPr lang="de-DE" sz="2400" dirty="0"/>
              <a:t>Task 5.5 – Standardization Models and Analysis</a:t>
            </a:r>
          </a:p>
          <a:p>
            <a:pPr marL="457200" indent="-457200">
              <a:lnSpc>
                <a:spcPct val="150000"/>
              </a:lnSpc>
              <a:buFont typeface="+mj-lt"/>
              <a:buAutoNum type="arabicPeriod"/>
            </a:pPr>
            <a:r>
              <a:rPr lang="de-DE" sz="2400" dirty="0"/>
              <a:t>Task 5.6 – Exploitation Strategy &amp; Business Plans</a:t>
            </a:r>
          </a:p>
          <a:p>
            <a:pPr marL="457200" indent="-457200">
              <a:lnSpc>
                <a:spcPct val="150000"/>
              </a:lnSpc>
              <a:buFont typeface="+mj-lt"/>
              <a:buAutoNum type="arabicPeriod"/>
            </a:pPr>
            <a:endParaRPr lang="de-DE" sz="2400" dirty="0"/>
          </a:p>
        </p:txBody>
      </p:sp>
      <p:sp>
        <p:nvSpPr>
          <p:cNvPr id="3" name="Fußzeilenplatzhalter 2"/>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4" name="Foliennummernplatzhalter 3"/>
          <p:cNvSpPr>
            <a:spLocks noGrp="1"/>
          </p:cNvSpPr>
          <p:nvPr>
            <p:ph type="sldNum" sz="quarter" idx="12"/>
          </p:nvPr>
        </p:nvSpPr>
        <p:spPr/>
        <p:txBody>
          <a:bodyPr/>
          <a:lstStyle/>
          <a:p>
            <a:fld id="{76F34D8A-136C-4FA7-8325-F06DF2D5CB3D}" type="slidenum">
              <a:rPr lang="en-US" smtClean="0"/>
              <a:t>2</a:t>
            </a:fld>
            <a:endParaRPr lang="en-US"/>
          </a:p>
        </p:txBody>
      </p:sp>
      <p:sp>
        <p:nvSpPr>
          <p:cNvPr id="5" name="Titel 4"/>
          <p:cNvSpPr>
            <a:spLocks noGrp="1"/>
          </p:cNvSpPr>
          <p:nvPr>
            <p:ph type="title"/>
          </p:nvPr>
        </p:nvSpPr>
        <p:spPr/>
        <p:txBody>
          <a:bodyPr/>
          <a:lstStyle/>
          <a:p>
            <a:r>
              <a:rPr lang="de-DE" dirty="0"/>
              <a:t>Content</a:t>
            </a:r>
          </a:p>
        </p:txBody>
      </p:sp>
    </p:spTree>
    <p:extLst>
      <p:ext uri="{BB962C8B-B14F-4D97-AF65-F5344CB8AC3E}">
        <p14:creationId xmlns:p14="http://schemas.microsoft.com/office/powerpoint/2010/main" val="3649827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xmlns="" id="{010511A9-5B81-460F-B671-0568B232C6CE}"/>
              </a:ext>
            </a:extLst>
          </p:cNvPr>
          <p:cNvGraphicFramePr>
            <a:graphicFrameLocks noGrp="1"/>
          </p:cNvGraphicFramePr>
          <p:nvPr>
            <p:ph idx="1"/>
            <p:extLst>
              <p:ext uri="{D42A27DB-BD31-4B8C-83A1-F6EECF244321}">
                <p14:modId xmlns:p14="http://schemas.microsoft.com/office/powerpoint/2010/main" val="2447796156"/>
              </p:ext>
            </p:extLst>
          </p:nvPr>
        </p:nvGraphicFramePr>
        <p:xfrm>
          <a:off x="2960915" y="1693293"/>
          <a:ext cx="8469086" cy="4602480"/>
        </p:xfrm>
        <a:graphic>
          <a:graphicData uri="http://schemas.openxmlformats.org/drawingml/2006/table">
            <a:tbl>
              <a:tblPr firstRow="1" firstCol="1" bandRow="1">
                <a:tableStyleId>{3B4B98B0-60AC-42C2-AFA5-B58CD77FA1E5}</a:tableStyleId>
              </a:tblPr>
              <a:tblGrid>
                <a:gridCol w="2982686">
                  <a:extLst>
                    <a:ext uri="{9D8B030D-6E8A-4147-A177-3AD203B41FA5}">
                      <a16:colId xmlns:a16="http://schemas.microsoft.com/office/drawing/2014/main" xmlns="" val="4099899762"/>
                    </a:ext>
                  </a:extLst>
                </a:gridCol>
                <a:gridCol w="1360714">
                  <a:extLst>
                    <a:ext uri="{9D8B030D-6E8A-4147-A177-3AD203B41FA5}">
                      <a16:colId xmlns:a16="http://schemas.microsoft.com/office/drawing/2014/main" xmlns="" val="917833198"/>
                    </a:ext>
                  </a:extLst>
                </a:gridCol>
                <a:gridCol w="1545772">
                  <a:extLst>
                    <a:ext uri="{9D8B030D-6E8A-4147-A177-3AD203B41FA5}">
                      <a16:colId xmlns:a16="http://schemas.microsoft.com/office/drawing/2014/main" xmlns="" val="928055426"/>
                    </a:ext>
                  </a:extLst>
                </a:gridCol>
                <a:gridCol w="1338942">
                  <a:extLst>
                    <a:ext uri="{9D8B030D-6E8A-4147-A177-3AD203B41FA5}">
                      <a16:colId xmlns:a16="http://schemas.microsoft.com/office/drawing/2014/main" xmlns="" val="735631383"/>
                    </a:ext>
                  </a:extLst>
                </a:gridCol>
                <a:gridCol w="1240972">
                  <a:extLst>
                    <a:ext uri="{9D8B030D-6E8A-4147-A177-3AD203B41FA5}">
                      <a16:colId xmlns:a16="http://schemas.microsoft.com/office/drawing/2014/main" xmlns="" val="3735637685"/>
                    </a:ext>
                  </a:extLst>
                </a:gridCol>
              </a:tblGrid>
              <a:tr h="491492">
                <a:tc>
                  <a:txBody>
                    <a:bodyPr/>
                    <a:lstStyle/>
                    <a:p>
                      <a:pPr algn="ctr"/>
                      <a:r>
                        <a:rPr lang="en-US" sz="1400" noProof="0" dirty="0"/>
                        <a:t>Indicator</a:t>
                      </a:r>
                    </a:p>
                  </a:txBody>
                  <a:tcPr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noProof="0" dirty="0"/>
                        <a:t>Upstream</a:t>
                      </a:r>
                    </a:p>
                  </a:txBody>
                  <a:tcPr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noProof="0" dirty="0"/>
                        <a:t>Construction/ Installation</a:t>
                      </a: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noProof="0" dirty="0"/>
                        <a:t>Use (Operation)</a:t>
                      </a: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noProof="0" dirty="0"/>
                        <a:t>End of Life</a:t>
                      </a:r>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67434019"/>
                  </a:ext>
                </a:extLst>
              </a:tr>
              <a:tr h="289113">
                <a:tc>
                  <a:txBody>
                    <a:bodyPr/>
                    <a:lstStyle/>
                    <a:p>
                      <a:r>
                        <a:rPr lang="en-US" sz="1400" noProof="0" dirty="0"/>
                        <a:t>Use stage energy performance</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37545254"/>
                  </a:ext>
                </a:extLst>
              </a:tr>
              <a:tr h="289113">
                <a:tc>
                  <a:txBody>
                    <a:bodyPr/>
                    <a:lstStyle/>
                    <a:p>
                      <a:r>
                        <a:rPr lang="en-US" sz="1400" noProof="0" dirty="0"/>
                        <a:t>Life Cycle Costs (LCC)</a:t>
                      </a:r>
                    </a:p>
                  </a:txBody>
                  <a:tcPr>
                    <a:lnR w="12700" cap="flat" cmpd="sng" algn="ctr">
                      <a:solidFill>
                        <a:schemeClr val="tx1"/>
                      </a:solidFill>
                      <a:prstDash val="solid"/>
                      <a:round/>
                      <a:headEnd type="none" w="med" len="med"/>
                      <a:tailEnd type="none" w="med" len="med"/>
                    </a:lnR>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908805389"/>
                  </a:ext>
                </a:extLst>
              </a:tr>
              <a:tr h="289113">
                <a:tc>
                  <a:txBody>
                    <a:bodyPr/>
                    <a:lstStyle/>
                    <a:p>
                      <a:r>
                        <a:rPr lang="en-US" sz="1400" noProof="0" dirty="0"/>
                        <a:t>Real estate value increase (also social)</a:t>
                      </a:r>
                    </a:p>
                  </a:txBody>
                  <a:tcPr>
                    <a:lnR w="12700" cap="flat" cmpd="sng" algn="ctr">
                      <a:solidFill>
                        <a:schemeClr val="tx1"/>
                      </a:solidFill>
                      <a:prstDash val="solid"/>
                      <a:round/>
                      <a:headEnd type="none" w="med" len="med"/>
                      <a:tailEnd type="none" w="med" len="med"/>
                    </a:lnR>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2489585259"/>
                  </a:ext>
                </a:extLst>
              </a:tr>
              <a:tr h="289113">
                <a:tc>
                  <a:txBody>
                    <a:bodyPr/>
                    <a:lstStyle/>
                    <a:p>
                      <a:r>
                        <a:rPr lang="en-US" sz="1400" noProof="0" dirty="0"/>
                        <a:t>Life Cycle GWP (CO</a:t>
                      </a:r>
                      <a:r>
                        <a:rPr lang="en-US" sz="1400" baseline="-25000" noProof="0" dirty="0"/>
                        <a:t>2</a:t>
                      </a:r>
                      <a:r>
                        <a:rPr lang="en-US" sz="1400" noProof="0" dirty="0"/>
                        <a:t>eq)</a:t>
                      </a:r>
                    </a:p>
                  </a:txBody>
                  <a:tcPr>
                    <a:lnR w="12700" cap="flat" cmpd="sng" algn="ctr">
                      <a:solidFill>
                        <a:schemeClr val="tx1"/>
                      </a:solidFill>
                      <a:prstDash val="solid"/>
                      <a:round/>
                      <a:headEnd type="none" w="med" len="med"/>
                      <a:tailEnd type="none" w="med" len="med"/>
                    </a:lnR>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2928992372"/>
                  </a:ext>
                </a:extLst>
              </a:tr>
              <a:tr h="491492">
                <a:tc>
                  <a:txBody>
                    <a:bodyPr/>
                    <a:lstStyle/>
                    <a:p>
                      <a:r>
                        <a:rPr lang="en-US" sz="1400" noProof="0" dirty="0"/>
                        <a:t>Construction &amp; Demolition Waste and Materials</a:t>
                      </a:r>
                    </a:p>
                  </a:txBody>
                  <a:tcPr>
                    <a:lnR w="12700" cap="flat" cmpd="sng" algn="ctr">
                      <a:solidFill>
                        <a:schemeClr val="tx1"/>
                      </a:solidFill>
                      <a:prstDash val="solid"/>
                      <a:round/>
                      <a:headEnd type="none" w="med" len="med"/>
                      <a:tailEnd type="none" w="med" len="med"/>
                    </a:lnR>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3116111740"/>
                  </a:ext>
                </a:extLst>
              </a:tr>
              <a:tr h="289113">
                <a:tc>
                  <a:txBody>
                    <a:bodyPr/>
                    <a:lstStyle/>
                    <a:p>
                      <a:r>
                        <a:rPr lang="en-US" sz="1400" noProof="0" dirty="0"/>
                        <a:t>Toxicity</a:t>
                      </a:r>
                    </a:p>
                  </a:txBody>
                  <a:tcPr>
                    <a:lnR w="12700" cap="flat" cmpd="sng" algn="ctr">
                      <a:solidFill>
                        <a:schemeClr val="tx1"/>
                      </a:solidFill>
                      <a:prstDash val="solid"/>
                      <a:round/>
                      <a:headEnd type="none" w="med" len="med"/>
                      <a:tailEnd type="none" w="med" len="med"/>
                    </a:lnR>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3751760699"/>
                  </a:ext>
                </a:extLst>
              </a:tr>
              <a:tr h="289113">
                <a:tc>
                  <a:txBody>
                    <a:bodyPr/>
                    <a:lstStyle/>
                    <a:p>
                      <a:r>
                        <a:rPr lang="en-US" sz="1400" noProof="0" dirty="0"/>
                        <a:t>Water consumption</a:t>
                      </a:r>
                    </a:p>
                  </a:txBody>
                  <a:tcPr>
                    <a:lnR w="12700" cap="flat" cmpd="sng" algn="ctr">
                      <a:solidFill>
                        <a:schemeClr val="tx1"/>
                      </a:solidFill>
                      <a:prstDash val="solid"/>
                      <a:round/>
                      <a:headEnd type="none" w="med" len="med"/>
                      <a:tailEnd type="none" w="med" len="med"/>
                    </a:lnR>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41432530"/>
                  </a:ext>
                </a:extLst>
              </a:tr>
              <a:tr h="289113">
                <a:tc>
                  <a:txBody>
                    <a:bodyPr/>
                    <a:lstStyle/>
                    <a:p>
                      <a:r>
                        <a:rPr lang="en-US" sz="1400" noProof="0" dirty="0"/>
                        <a:t>Indoor air quality</a:t>
                      </a:r>
                    </a:p>
                  </a:txBody>
                  <a:tcPr>
                    <a:lnR w="12700" cap="flat" cmpd="sng" algn="ctr">
                      <a:solidFill>
                        <a:schemeClr val="tx1"/>
                      </a:solidFill>
                      <a:prstDash val="solid"/>
                      <a:round/>
                      <a:headEnd type="none" w="med" len="med"/>
                      <a:tailEnd type="none" w="med" len="med"/>
                    </a:lnR>
                    <a:noFill/>
                  </a:tcPr>
                </a:tc>
                <a:tc>
                  <a:txBody>
                    <a:bodyPr/>
                    <a:lstStyle/>
                    <a:p>
                      <a:endParaRPr lang="en-US" sz="1400"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212566819"/>
                  </a:ext>
                </a:extLst>
              </a:tr>
              <a:tr h="289113">
                <a:tc>
                  <a:txBody>
                    <a:bodyPr/>
                    <a:lstStyle/>
                    <a:p>
                      <a:r>
                        <a:rPr lang="en-US" sz="1400" noProof="0" dirty="0"/>
                        <a:t>Thermal discomfort</a:t>
                      </a:r>
                    </a:p>
                  </a:txBody>
                  <a:tcPr>
                    <a:lnR w="12700" cap="flat" cmpd="sng" algn="ctr">
                      <a:solidFill>
                        <a:schemeClr val="tx1"/>
                      </a:solidFill>
                      <a:prstDash val="solid"/>
                      <a:round/>
                      <a:headEnd type="none" w="med" len="med"/>
                      <a:tailEnd type="none" w="med" len="med"/>
                    </a:lnR>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74224681"/>
                  </a:ext>
                </a:extLst>
              </a:tr>
              <a:tr h="289113">
                <a:tc>
                  <a:txBody>
                    <a:bodyPr/>
                    <a:lstStyle/>
                    <a:p>
                      <a:r>
                        <a:rPr lang="en-US" sz="1400" noProof="0" dirty="0"/>
                        <a:t>Job creation (number and type)</a:t>
                      </a:r>
                    </a:p>
                  </a:txBody>
                  <a:tcPr>
                    <a:lnR w="12700" cap="flat" cmpd="sng" algn="ctr">
                      <a:solidFill>
                        <a:schemeClr val="tx1"/>
                      </a:solidFill>
                      <a:prstDash val="solid"/>
                      <a:round/>
                      <a:headEnd type="none" w="med" len="med"/>
                      <a:tailEnd type="none" w="med" len="med"/>
                    </a:lnR>
                    <a:no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783564961"/>
                  </a:ext>
                </a:extLst>
              </a:tr>
              <a:tr h="289113">
                <a:tc>
                  <a:txBody>
                    <a:bodyPr/>
                    <a:lstStyle/>
                    <a:p>
                      <a:r>
                        <a:rPr lang="en-US" sz="1400" noProof="0" dirty="0"/>
                        <a:t>Increased use of local workforce</a:t>
                      </a: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807037043"/>
                  </a:ext>
                </a:extLst>
              </a:tr>
              <a:tr h="289113">
                <a:tc>
                  <a:txBody>
                    <a:bodyPr/>
                    <a:lstStyle/>
                    <a:p>
                      <a:r>
                        <a:rPr lang="en-US" sz="1400" noProof="0" dirty="0"/>
                        <a:t>Energy poverty</a:t>
                      </a: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47589826"/>
                  </a:ext>
                </a:extLst>
              </a:tr>
            </a:tbl>
          </a:graphicData>
        </a:graphic>
      </p:graphicFrame>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23863" cy="1458114"/>
          </a:xfrm>
        </p:spPr>
        <p:txBody>
          <a:bodyPr>
            <a:normAutofit fontScale="90000"/>
          </a:bodyPr>
          <a:lstStyle/>
          <a:p>
            <a:r>
              <a:rPr lang="en-GB" sz="4300" dirty="0">
                <a:latin typeface="Arial" panose="020B0604020202020204" pitchFamily="34" charset="0"/>
                <a:cs typeface="Arial" panose="020B0604020202020204" pitchFamily="34" charset="0"/>
              </a:rPr>
              <a:t>Task 5.2 Evaluation methodologies and impact assessment of circular economy solutions</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20</a:t>
            </a:fld>
            <a:endParaRPr lang="en-US" dirty="0"/>
          </a:p>
        </p:txBody>
      </p:sp>
      <p:sp>
        <p:nvSpPr>
          <p:cNvPr id="7" name="Rectángulo 6">
            <a:extLst>
              <a:ext uri="{FF2B5EF4-FFF2-40B4-BE49-F238E27FC236}">
                <a16:creationId xmlns:a16="http://schemas.microsoft.com/office/drawing/2014/main" xmlns="" id="{B8A35853-B761-40D8-A563-EE43CF5A0F4A}"/>
              </a:ext>
            </a:extLst>
          </p:cNvPr>
          <p:cNvSpPr/>
          <p:nvPr/>
        </p:nvSpPr>
        <p:spPr>
          <a:xfrm>
            <a:off x="1219199" y="2307773"/>
            <a:ext cx="1741715" cy="97222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Economic</a:t>
            </a:r>
          </a:p>
        </p:txBody>
      </p:sp>
      <p:sp>
        <p:nvSpPr>
          <p:cNvPr id="8" name="Rectángulo 7">
            <a:extLst>
              <a:ext uri="{FF2B5EF4-FFF2-40B4-BE49-F238E27FC236}">
                <a16:creationId xmlns:a16="http://schemas.microsoft.com/office/drawing/2014/main" xmlns="" id="{EC173ABD-CF39-4C25-9E94-96D8702AE146}"/>
              </a:ext>
            </a:extLst>
          </p:cNvPr>
          <p:cNvSpPr/>
          <p:nvPr/>
        </p:nvSpPr>
        <p:spPr>
          <a:xfrm>
            <a:off x="1219199" y="3399758"/>
            <a:ext cx="1741715" cy="1306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Environmental</a:t>
            </a:r>
          </a:p>
        </p:txBody>
      </p:sp>
      <p:sp>
        <p:nvSpPr>
          <p:cNvPr id="9" name="Rectángulo 8">
            <a:extLst>
              <a:ext uri="{FF2B5EF4-FFF2-40B4-BE49-F238E27FC236}">
                <a16:creationId xmlns:a16="http://schemas.microsoft.com/office/drawing/2014/main" xmlns="" id="{022B7EBF-12FB-4B90-9E89-F33470195558}"/>
              </a:ext>
            </a:extLst>
          </p:cNvPr>
          <p:cNvSpPr/>
          <p:nvPr/>
        </p:nvSpPr>
        <p:spPr>
          <a:xfrm>
            <a:off x="1219199" y="4825809"/>
            <a:ext cx="1741715" cy="145811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Social</a:t>
            </a:r>
          </a:p>
        </p:txBody>
      </p:sp>
    </p:spTree>
    <p:extLst>
      <p:ext uri="{BB962C8B-B14F-4D97-AF65-F5344CB8AC3E}">
        <p14:creationId xmlns:p14="http://schemas.microsoft.com/office/powerpoint/2010/main" val="1868389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AA3B02E4-2322-486B-A9A1-D3698CA3259F}"/>
              </a:ext>
            </a:extLst>
          </p:cNvPr>
          <p:cNvSpPr>
            <a:spLocks noGrp="1"/>
          </p:cNvSpPr>
          <p:nvPr>
            <p:ph idx="1"/>
          </p:nvPr>
        </p:nvSpPr>
        <p:spPr/>
        <p:txBody>
          <a:bodyPr>
            <a:normAutofit/>
          </a:bodyPr>
          <a:lstStyle/>
          <a:p>
            <a:pPr>
              <a:buFont typeface="Wingdings" panose="05000000000000000000" pitchFamily="2" charset="2"/>
              <a:buChar char="§"/>
            </a:pPr>
            <a:r>
              <a:rPr lang="en-US" sz="2400" dirty="0"/>
              <a:t> Each indicator will be calculated for two scenarios for each pilot site building:</a:t>
            </a:r>
          </a:p>
          <a:p>
            <a:pPr lvl="1">
              <a:buFont typeface="Wingdings" panose="05000000000000000000" pitchFamily="2" charset="2"/>
              <a:buChar char="§"/>
            </a:pPr>
            <a:r>
              <a:rPr lang="en-US" sz="2200" dirty="0"/>
              <a:t>PLUG-N-HARVEST refurbished solution</a:t>
            </a:r>
          </a:p>
          <a:p>
            <a:pPr lvl="1">
              <a:buFont typeface="Wingdings" panose="05000000000000000000" pitchFamily="2" charset="2"/>
              <a:buChar char="§"/>
            </a:pPr>
            <a:r>
              <a:rPr lang="en-US" sz="2200" dirty="0"/>
              <a:t>Conventional retrofitting solution</a:t>
            </a:r>
          </a:p>
          <a:p>
            <a:pPr>
              <a:buFont typeface="Wingdings" panose="05000000000000000000" pitchFamily="2" charset="2"/>
              <a:buChar char="§"/>
            </a:pPr>
            <a:r>
              <a:rPr lang="en-US" sz="2400" dirty="0"/>
              <a:t> All indicators will receive a rating from 1 to 5 according to its performance</a:t>
            </a:r>
          </a:p>
          <a:p>
            <a:pPr lvl="1">
              <a:buFont typeface="Wingdings" panose="05000000000000000000" pitchFamily="2" charset="2"/>
              <a:buChar char="§"/>
            </a:pPr>
            <a:r>
              <a:rPr lang="en-US" sz="2200" dirty="0"/>
              <a:t>The greater, the better</a:t>
            </a:r>
          </a:p>
          <a:p>
            <a:pPr>
              <a:buFont typeface="Wingdings" panose="05000000000000000000" pitchFamily="2" charset="2"/>
              <a:buChar char="§"/>
            </a:pPr>
            <a:r>
              <a:rPr lang="en-US" sz="2400" dirty="0"/>
              <a:t> A graded comparison will be made in order to assess the degree of circularity</a:t>
            </a:r>
          </a:p>
          <a:p>
            <a:pPr>
              <a:buFont typeface="Wingdings" panose="05000000000000000000" pitchFamily="2" charset="2"/>
              <a:buChar char="§"/>
            </a:pPr>
            <a:r>
              <a:rPr lang="en-US" sz="2400" dirty="0"/>
              <a:t> Additionally, a conversion to the economic value will be made by then obtain the aggregated economic value of the developed solution</a:t>
            </a:r>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p:txBody>
          <a:bodyPr>
            <a:normAutofit/>
          </a:bodyPr>
          <a:lstStyle/>
          <a:p>
            <a:r>
              <a:rPr lang="en-GB" sz="4300" dirty="0">
                <a:latin typeface="Arial" panose="020B0604020202020204" pitchFamily="34" charset="0"/>
                <a:cs typeface="Arial" panose="020B0604020202020204" pitchFamily="34" charset="0"/>
              </a:rPr>
              <a:t>Task 5.2 Evaluation methodology for CE solutions implementation degree</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21</a:t>
            </a:fld>
            <a:endParaRPr lang="en-US" dirty="0"/>
          </a:p>
        </p:txBody>
      </p:sp>
    </p:spTree>
    <p:extLst>
      <p:ext uri="{BB962C8B-B14F-4D97-AF65-F5344CB8AC3E}">
        <p14:creationId xmlns:p14="http://schemas.microsoft.com/office/powerpoint/2010/main" val="4116139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AA3B02E4-2322-486B-A9A1-D3698CA3259F}"/>
              </a:ext>
            </a:extLst>
          </p:cNvPr>
          <p:cNvSpPr>
            <a:spLocks noGrp="1"/>
          </p:cNvSpPr>
          <p:nvPr>
            <p:ph idx="1"/>
          </p:nvPr>
        </p:nvSpPr>
        <p:spPr/>
        <p:txBody>
          <a:bodyPr>
            <a:normAutofit/>
          </a:bodyPr>
          <a:lstStyle/>
          <a:p>
            <a:pPr>
              <a:buFont typeface="Wingdings" panose="05000000000000000000" pitchFamily="2" charset="2"/>
              <a:buChar char="§"/>
            </a:pPr>
            <a:r>
              <a:rPr lang="en-US" sz="2400" dirty="0"/>
              <a:t> </a:t>
            </a:r>
            <a:r>
              <a:rPr lang="en-US" sz="2400" i="1" dirty="0"/>
              <a:t>A graded comparison will be made in order to assess the degree of circularity</a:t>
            </a:r>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p:txBody>
          <a:bodyPr>
            <a:normAutofit/>
          </a:bodyPr>
          <a:lstStyle/>
          <a:p>
            <a:r>
              <a:rPr lang="en-GB" sz="4300" dirty="0">
                <a:latin typeface="Arial" panose="020B0604020202020204" pitchFamily="34" charset="0"/>
                <a:cs typeface="Arial" panose="020B0604020202020204" pitchFamily="34" charset="0"/>
              </a:rPr>
              <a:t>Task 5.2 Evaluation methodology for CE solutions implementation degree</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22</a:t>
            </a:fld>
            <a:endParaRPr lang="en-US" dirty="0"/>
          </a:p>
        </p:txBody>
      </p:sp>
      <p:graphicFrame>
        <p:nvGraphicFramePr>
          <p:cNvPr id="6" name="Tabla 5">
            <a:extLst>
              <a:ext uri="{FF2B5EF4-FFF2-40B4-BE49-F238E27FC236}">
                <a16:creationId xmlns:a16="http://schemas.microsoft.com/office/drawing/2014/main" xmlns="" id="{9DC50074-4644-41AF-A2BA-21E452B84209}"/>
              </a:ext>
            </a:extLst>
          </p:cNvPr>
          <p:cNvGraphicFramePr>
            <a:graphicFrameLocks noGrp="1"/>
          </p:cNvGraphicFramePr>
          <p:nvPr>
            <p:extLst>
              <p:ext uri="{D42A27DB-BD31-4B8C-83A1-F6EECF244321}">
                <p14:modId xmlns:p14="http://schemas.microsoft.com/office/powerpoint/2010/main" val="3381737922"/>
              </p:ext>
            </p:extLst>
          </p:nvPr>
        </p:nvGraphicFramePr>
        <p:xfrm>
          <a:off x="1240972" y="2530131"/>
          <a:ext cx="10047515" cy="2811750"/>
        </p:xfrm>
        <a:graphic>
          <a:graphicData uri="http://schemas.openxmlformats.org/drawingml/2006/table">
            <a:tbl>
              <a:tblPr firstRow="1" bandRow="1">
                <a:tableStyleId>{5C22544A-7EE6-4342-B048-85BDC9FD1C3A}</a:tableStyleId>
              </a:tblPr>
              <a:tblGrid>
                <a:gridCol w="1534885">
                  <a:extLst>
                    <a:ext uri="{9D8B030D-6E8A-4147-A177-3AD203B41FA5}">
                      <a16:colId xmlns:a16="http://schemas.microsoft.com/office/drawing/2014/main" xmlns="" val="2908810601"/>
                    </a:ext>
                  </a:extLst>
                </a:gridCol>
                <a:gridCol w="1774372">
                  <a:extLst>
                    <a:ext uri="{9D8B030D-6E8A-4147-A177-3AD203B41FA5}">
                      <a16:colId xmlns:a16="http://schemas.microsoft.com/office/drawing/2014/main" xmlns="" val="3219035234"/>
                    </a:ext>
                  </a:extLst>
                </a:gridCol>
                <a:gridCol w="1894114">
                  <a:extLst>
                    <a:ext uri="{9D8B030D-6E8A-4147-A177-3AD203B41FA5}">
                      <a16:colId xmlns:a16="http://schemas.microsoft.com/office/drawing/2014/main" xmlns="" val="275879165"/>
                    </a:ext>
                  </a:extLst>
                </a:gridCol>
                <a:gridCol w="1458686">
                  <a:extLst>
                    <a:ext uri="{9D8B030D-6E8A-4147-A177-3AD203B41FA5}">
                      <a16:colId xmlns:a16="http://schemas.microsoft.com/office/drawing/2014/main" xmlns="" val="1406298411"/>
                    </a:ext>
                  </a:extLst>
                </a:gridCol>
                <a:gridCol w="1502228">
                  <a:extLst>
                    <a:ext uri="{9D8B030D-6E8A-4147-A177-3AD203B41FA5}">
                      <a16:colId xmlns:a16="http://schemas.microsoft.com/office/drawing/2014/main" xmlns="" val="1114677449"/>
                    </a:ext>
                  </a:extLst>
                </a:gridCol>
                <a:gridCol w="1883230">
                  <a:extLst>
                    <a:ext uri="{9D8B030D-6E8A-4147-A177-3AD203B41FA5}">
                      <a16:colId xmlns:a16="http://schemas.microsoft.com/office/drawing/2014/main" xmlns="" val="2049114760"/>
                    </a:ext>
                  </a:extLst>
                </a:gridCol>
              </a:tblGrid>
              <a:tr h="376358">
                <a:tc>
                  <a:txBody>
                    <a:bodyPr/>
                    <a:lstStyle/>
                    <a:p>
                      <a:pPr algn="l"/>
                      <a:r>
                        <a:rPr lang="es-ES" dirty="0"/>
                        <a:t>INDICATOR</a:t>
                      </a:r>
                      <a:endParaRPr lang="ca-ES" dirty="0"/>
                    </a:p>
                  </a:txBody>
                  <a:tcPr anchor="ctr"/>
                </a:tc>
                <a:tc>
                  <a:txBody>
                    <a:bodyPr/>
                    <a:lstStyle/>
                    <a:p>
                      <a:pPr algn="l"/>
                      <a:r>
                        <a:rPr lang="es-ES" dirty="0" err="1"/>
                        <a:t>PnH</a:t>
                      </a:r>
                      <a:r>
                        <a:rPr lang="es-ES" dirty="0"/>
                        <a:t> VALUE</a:t>
                      </a:r>
                      <a:endParaRPr lang="ca-ES" dirty="0"/>
                    </a:p>
                  </a:txBody>
                  <a:tcPr anchor="ctr"/>
                </a:tc>
                <a:tc>
                  <a:txBody>
                    <a:bodyPr/>
                    <a:lstStyle/>
                    <a:p>
                      <a:pPr algn="l"/>
                      <a:r>
                        <a:rPr lang="es-ES" dirty="0"/>
                        <a:t>CONV. RETROFIT VALUE</a:t>
                      </a:r>
                      <a:endParaRPr lang="ca-ES" dirty="0"/>
                    </a:p>
                  </a:txBody>
                  <a:tcPr anchor="ctr"/>
                </a:tc>
                <a:tc>
                  <a:txBody>
                    <a:bodyPr/>
                    <a:lstStyle/>
                    <a:p>
                      <a:pPr algn="l"/>
                      <a:r>
                        <a:rPr lang="es-ES" dirty="0" err="1"/>
                        <a:t>PnH</a:t>
                      </a:r>
                      <a:r>
                        <a:rPr lang="es-ES" dirty="0"/>
                        <a:t> RATING</a:t>
                      </a:r>
                      <a:endParaRPr lang="ca-ES" dirty="0"/>
                    </a:p>
                  </a:txBody>
                  <a:tcPr anchor="ctr"/>
                </a:tc>
                <a:tc>
                  <a:txBody>
                    <a:bodyPr/>
                    <a:lstStyle/>
                    <a:p>
                      <a:pPr algn="l"/>
                      <a:r>
                        <a:rPr lang="es-ES" dirty="0"/>
                        <a:t>CONV. RETROFIT RATING</a:t>
                      </a:r>
                      <a:endParaRPr lang="ca-ES" dirty="0"/>
                    </a:p>
                  </a:txBody>
                  <a:tcPr anchor="ctr"/>
                </a:tc>
                <a:tc>
                  <a:txBody>
                    <a:bodyPr/>
                    <a:lstStyle/>
                    <a:p>
                      <a:pPr algn="l"/>
                      <a:r>
                        <a:rPr lang="es-ES" dirty="0"/>
                        <a:t>CE COMPLIANT?</a:t>
                      </a:r>
                      <a:endParaRPr lang="ca-ES" dirty="0"/>
                    </a:p>
                  </a:txBody>
                  <a:tcPr anchor="ctr"/>
                </a:tc>
                <a:extLst>
                  <a:ext uri="{0D108BD9-81ED-4DB2-BD59-A6C34878D82A}">
                    <a16:rowId xmlns:a16="http://schemas.microsoft.com/office/drawing/2014/main" xmlns="" val="466622929"/>
                  </a:ext>
                </a:extLst>
              </a:tr>
              <a:tr h="979714">
                <a:tc>
                  <a:txBody>
                    <a:bodyPr/>
                    <a:lstStyle/>
                    <a:p>
                      <a:pPr algn="l"/>
                      <a:r>
                        <a:rPr lang="es-ES" dirty="0"/>
                        <a:t>CPI 1 - Use </a:t>
                      </a:r>
                      <a:r>
                        <a:rPr lang="es-ES" dirty="0" err="1"/>
                        <a:t>stage</a:t>
                      </a:r>
                      <a:r>
                        <a:rPr lang="es-ES" dirty="0"/>
                        <a:t> </a:t>
                      </a:r>
                      <a:r>
                        <a:rPr lang="es-ES" dirty="0" err="1"/>
                        <a:t>energy</a:t>
                      </a:r>
                      <a:r>
                        <a:rPr lang="es-ES" dirty="0"/>
                        <a:t> performance</a:t>
                      </a:r>
                      <a:endParaRPr lang="ca-ES" dirty="0"/>
                    </a:p>
                  </a:txBody>
                  <a:tcPr anchor="ctr"/>
                </a:tc>
                <a:tc>
                  <a:txBody>
                    <a:bodyPr/>
                    <a:lstStyle/>
                    <a:p>
                      <a:pPr algn="l"/>
                      <a:r>
                        <a:rPr lang="es-ES" dirty="0"/>
                        <a:t>18 kWh/m</a:t>
                      </a:r>
                      <a:r>
                        <a:rPr lang="es-ES" baseline="30000" dirty="0"/>
                        <a:t>2</a:t>
                      </a:r>
                      <a:r>
                        <a:rPr lang="es-ES" dirty="0"/>
                        <a:t>/</a:t>
                      </a:r>
                      <a:r>
                        <a:rPr lang="es-ES" dirty="0" err="1"/>
                        <a:t>year</a:t>
                      </a:r>
                      <a:endParaRPr lang="es-ES" dirty="0"/>
                    </a:p>
                    <a:p>
                      <a:pPr algn="l"/>
                      <a:r>
                        <a:rPr lang="es-ES" i="1" dirty="0"/>
                        <a:t>(</a:t>
                      </a:r>
                      <a:r>
                        <a:rPr lang="es-ES" i="1" dirty="0" err="1"/>
                        <a:t>just</a:t>
                      </a:r>
                      <a:r>
                        <a:rPr lang="es-ES" i="1" dirty="0"/>
                        <a:t> </a:t>
                      </a:r>
                      <a:r>
                        <a:rPr lang="es-ES" i="1" dirty="0" err="1"/>
                        <a:t>an</a:t>
                      </a:r>
                      <a:r>
                        <a:rPr lang="es-ES" i="1" dirty="0"/>
                        <a:t> </a:t>
                      </a:r>
                      <a:r>
                        <a:rPr lang="es-ES" i="1" dirty="0" err="1"/>
                        <a:t>example</a:t>
                      </a:r>
                      <a:r>
                        <a:rPr lang="es-ES" i="1" dirty="0"/>
                        <a:t>)</a:t>
                      </a:r>
                      <a:endParaRPr lang="ca-ES" i="1" dirty="0"/>
                    </a:p>
                  </a:txBody>
                  <a:tcPr anchor="ctr"/>
                </a:tc>
                <a:tc>
                  <a:txBody>
                    <a:bodyPr/>
                    <a:lstStyle/>
                    <a:p>
                      <a:pPr algn="l"/>
                      <a:r>
                        <a:rPr lang="es-ES" dirty="0"/>
                        <a:t>65 kWh/m</a:t>
                      </a:r>
                      <a:r>
                        <a:rPr lang="es-ES" baseline="30000" dirty="0"/>
                        <a:t>2</a:t>
                      </a:r>
                      <a:r>
                        <a:rPr lang="es-ES" dirty="0"/>
                        <a:t>/</a:t>
                      </a:r>
                      <a:r>
                        <a:rPr lang="es-ES" dirty="0" err="1"/>
                        <a:t>year</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1" dirty="0"/>
                        <a:t>(</a:t>
                      </a:r>
                      <a:r>
                        <a:rPr lang="es-ES" i="1" dirty="0" err="1"/>
                        <a:t>just</a:t>
                      </a:r>
                      <a:r>
                        <a:rPr lang="es-ES" i="1" dirty="0"/>
                        <a:t> </a:t>
                      </a:r>
                      <a:r>
                        <a:rPr lang="es-ES" i="1" dirty="0" err="1"/>
                        <a:t>an</a:t>
                      </a:r>
                      <a:r>
                        <a:rPr lang="es-ES" i="1" dirty="0"/>
                        <a:t> </a:t>
                      </a:r>
                      <a:r>
                        <a:rPr lang="es-ES" i="1" dirty="0" err="1"/>
                        <a:t>example</a:t>
                      </a:r>
                      <a:r>
                        <a:rPr lang="es-ES" i="1" dirty="0"/>
                        <a:t>)</a:t>
                      </a:r>
                      <a:endParaRPr lang="ca-ES" i="1" dirty="0"/>
                    </a:p>
                  </a:txBody>
                  <a:tcPr anchor="ctr"/>
                </a:tc>
                <a:tc>
                  <a:txBody>
                    <a:bodyPr/>
                    <a:lstStyle/>
                    <a:p>
                      <a:pPr algn="ctr"/>
                      <a:r>
                        <a:rPr lang="es-ES" dirty="0"/>
                        <a:t>4</a:t>
                      </a:r>
                      <a:endParaRPr lang="ca-ES" dirty="0"/>
                    </a:p>
                  </a:txBody>
                  <a:tcPr anchor="ctr"/>
                </a:tc>
                <a:tc>
                  <a:txBody>
                    <a:bodyPr/>
                    <a:lstStyle/>
                    <a:p>
                      <a:pPr algn="ctr"/>
                      <a:r>
                        <a:rPr lang="es-ES" dirty="0"/>
                        <a:t>2</a:t>
                      </a:r>
                      <a:endParaRPr lang="ca-ES" dirty="0"/>
                    </a:p>
                  </a:txBody>
                  <a:tcPr anchor="ctr"/>
                </a:tc>
                <a:tc>
                  <a:txBody>
                    <a:bodyPr/>
                    <a:lstStyle/>
                    <a:p>
                      <a:pPr algn="ctr"/>
                      <a:r>
                        <a:rPr lang="en-US" sz="1800" b="1" kern="1200" dirty="0">
                          <a:solidFill>
                            <a:schemeClr val="dk1"/>
                          </a:solidFill>
                          <a:effectLst/>
                          <a:latin typeface="+mn-lt"/>
                          <a:ea typeface="+mn-ea"/>
                          <a:cs typeface="+mn-cs"/>
                        </a:rPr>
                        <a:t>✓</a:t>
                      </a:r>
                      <a:endParaRPr lang="ca-ES" dirty="0"/>
                    </a:p>
                  </a:txBody>
                  <a:tcPr anchor="ctr"/>
                </a:tc>
                <a:extLst>
                  <a:ext uri="{0D108BD9-81ED-4DB2-BD59-A6C34878D82A}">
                    <a16:rowId xmlns:a16="http://schemas.microsoft.com/office/drawing/2014/main" xmlns="" val="4057768883"/>
                  </a:ext>
                </a:extLst>
              </a:tr>
              <a:tr h="917636">
                <a:tc>
                  <a:txBody>
                    <a:bodyPr/>
                    <a:lstStyle/>
                    <a:p>
                      <a:pPr algn="l"/>
                      <a:r>
                        <a:rPr lang="es-ES" dirty="0"/>
                        <a:t>CPI n - …</a:t>
                      </a:r>
                      <a:endParaRPr lang="ca-ES" dirty="0"/>
                    </a:p>
                  </a:txBody>
                  <a:tcPr anchor="ctr"/>
                </a:tc>
                <a:tc>
                  <a:txBody>
                    <a:bodyPr/>
                    <a:lstStyle/>
                    <a:p>
                      <a:pPr algn="ctr"/>
                      <a:r>
                        <a:rPr lang="es-ES" dirty="0"/>
                        <a:t>-</a:t>
                      </a:r>
                      <a:endParaRPr lang="ca-ES" dirty="0"/>
                    </a:p>
                  </a:txBody>
                  <a:tcPr anchor="ctr"/>
                </a:tc>
                <a:tc>
                  <a:txBody>
                    <a:bodyPr/>
                    <a:lstStyle/>
                    <a:p>
                      <a:pPr algn="ctr"/>
                      <a:r>
                        <a:rPr lang="es-ES" dirty="0"/>
                        <a:t>-</a:t>
                      </a:r>
                      <a:endParaRPr lang="ca-ES" dirty="0"/>
                    </a:p>
                  </a:txBody>
                  <a:tcPr anchor="ctr"/>
                </a:tc>
                <a:tc>
                  <a:txBody>
                    <a:bodyPr/>
                    <a:lstStyle/>
                    <a:p>
                      <a:pPr algn="ctr"/>
                      <a:r>
                        <a:rPr lang="es-ES" dirty="0"/>
                        <a:t>3</a:t>
                      </a:r>
                      <a:endParaRPr lang="ca-ES" dirty="0"/>
                    </a:p>
                  </a:txBody>
                  <a:tcPr anchor="ctr"/>
                </a:tc>
                <a:tc>
                  <a:txBody>
                    <a:bodyPr/>
                    <a:lstStyle/>
                    <a:p>
                      <a:pPr algn="ctr"/>
                      <a:r>
                        <a:rPr lang="es-ES" dirty="0"/>
                        <a:t>3/4</a:t>
                      </a:r>
                      <a:endParaRPr lang="ca-ES" dirty="0"/>
                    </a:p>
                  </a:txBody>
                  <a:tcPr anchor="ctr"/>
                </a:tc>
                <a:tc>
                  <a:txBody>
                    <a:bodyPr/>
                    <a:lstStyle/>
                    <a:p>
                      <a:pPr algn="ctr"/>
                      <a:r>
                        <a:rPr lang="en-GB" sz="1800" kern="1200" dirty="0">
                          <a:solidFill>
                            <a:schemeClr val="dk1"/>
                          </a:solidFill>
                          <a:effectLst/>
                          <a:latin typeface="+mn-lt"/>
                          <a:ea typeface="+mn-ea"/>
                          <a:cs typeface="+mn-cs"/>
                        </a:rPr>
                        <a:t>✗</a:t>
                      </a:r>
                      <a:endParaRPr lang="ca-ES" dirty="0"/>
                    </a:p>
                  </a:txBody>
                  <a:tcPr anchor="ctr"/>
                </a:tc>
                <a:extLst>
                  <a:ext uri="{0D108BD9-81ED-4DB2-BD59-A6C34878D82A}">
                    <a16:rowId xmlns:a16="http://schemas.microsoft.com/office/drawing/2014/main" xmlns="" val="3896251138"/>
                  </a:ext>
                </a:extLst>
              </a:tr>
            </a:tbl>
          </a:graphicData>
        </a:graphic>
      </p:graphicFrame>
    </p:spTree>
    <p:extLst>
      <p:ext uri="{BB962C8B-B14F-4D97-AF65-F5344CB8AC3E}">
        <p14:creationId xmlns:p14="http://schemas.microsoft.com/office/powerpoint/2010/main" val="3646516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23</a:t>
            </a:fld>
            <a:endParaRPr lang="en-US" dirty="0"/>
          </a:p>
        </p:txBody>
      </p:sp>
      <p:sp>
        <p:nvSpPr>
          <p:cNvPr id="8" name="Marcador de contenido 7">
            <a:extLst>
              <a:ext uri="{FF2B5EF4-FFF2-40B4-BE49-F238E27FC236}">
                <a16:creationId xmlns:a16="http://schemas.microsoft.com/office/drawing/2014/main" xmlns="" id="{2601D45F-88A9-41B6-992D-A7D29657A6B0}"/>
              </a:ext>
            </a:extLst>
          </p:cNvPr>
          <p:cNvSpPr>
            <a:spLocks noGrp="1"/>
          </p:cNvSpPr>
          <p:nvPr>
            <p:ph idx="13"/>
          </p:nvPr>
        </p:nvSpPr>
        <p:spPr>
          <a:xfrm>
            <a:off x="695400" y="1556791"/>
            <a:ext cx="4551514" cy="4331418"/>
          </a:xfrm>
        </p:spPr>
        <p:txBody>
          <a:bodyPr>
            <a:normAutofit fontScale="92500"/>
          </a:bodyPr>
          <a:lstStyle/>
          <a:p>
            <a:pPr>
              <a:buFont typeface="Wingdings" panose="05000000000000000000" pitchFamily="2" charset="2"/>
              <a:buChar char="§"/>
            </a:pPr>
            <a:r>
              <a:rPr lang="en-GB" sz="2400" dirty="0"/>
              <a:t> A</a:t>
            </a:r>
            <a:r>
              <a:rPr lang="en-US" sz="2400" dirty="0"/>
              <a:t> conversion to the economic value of the indicator will be made</a:t>
            </a:r>
          </a:p>
          <a:p>
            <a:pPr>
              <a:buFont typeface="Wingdings" panose="05000000000000000000" pitchFamily="2" charset="2"/>
              <a:buChar char="§"/>
            </a:pPr>
            <a:endParaRPr lang="en-GB" sz="1000" dirty="0"/>
          </a:p>
          <a:p>
            <a:pPr>
              <a:buFont typeface="Wingdings" panose="05000000000000000000" pitchFamily="2" charset="2"/>
              <a:buChar char="§"/>
            </a:pPr>
            <a:r>
              <a:rPr lang="en-GB" sz="2400" dirty="0"/>
              <a:t>Similarly as done with the EBITDA, an economic performance analysis can be carried out</a:t>
            </a:r>
          </a:p>
          <a:p>
            <a:pPr lvl="1">
              <a:buFont typeface="Wingdings" panose="05000000000000000000" pitchFamily="2" charset="2"/>
              <a:buChar char="§"/>
            </a:pPr>
            <a:r>
              <a:rPr lang="en-US" sz="2200" dirty="0"/>
              <a:t>Having all indicators in a monetary metric will enable measuring the profit including all externalities</a:t>
            </a:r>
          </a:p>
          <a:p>
            <a:pPr lvl="1">
              <a:buFont typeface="Wingdings" panose="05000000000000000000" pitchFamily="2" charset="2"/>
              <a:buChar char="§"/>
            </a:pPr>
            <a:r>
              <a:rPr lang="en-US" sz="2200" dirty="0"/>
              <a:t>The resulting value will be compared with a conventional retrofit in order to see the overall CE compliance</a:t>
            </a:r>
            <a:endParaRPr lang="en-GB" sz="2200" dirty="0"/>
          </a:p>
        </p:txBody>
      </p:sp>
      <p:pic>
        <p:nvPicPr>
          <p:cNvPr id="9" name="Marcador de contenido 5">
            <a:extLst>
              <a:ext uri="{FF2B5EF4-FFF2-40B4-BE49-F238E27FC236}">
                <a16:creationId xmlns:a16="http://schemas.microsoft.com/office/drawing/2014/main" xmlns="" id="{C4F529DB-5DBD-411A-9C46-1E92947C066A}"/>
              </a:ext>
            </a:extLst>
          </p:cNvPr>
          <p:cNvPicPr>
            <a:picLocks noGrp="1" noChangeAspect="1"/>
          </p:cNvPicPr>
          <p:nvPr>
            <p:ph type="pic" idx="14"/>
          </p:nvPr>
        </p:nvPicPr>
        <p:blipFill rotWithShape="1">
          <a:blip r:embed="rId2"/>
          <a:srcRect l="906" r="350"/>
          <a:stretch/>
        </p:blipFill>
        <p:spPr>
          <a:xfrm>
            <a:off x="5410201" y="1556791"/>
            <a:ext cx="6596742" cy="4331418"/>
          </a:xfrm>
          <a:prstGeom prst="rect">
            <a:avLst/>
          </a:prstGeom>
        </p:spPr>
      </p:pic>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p:txBody>
          <a:bodyPr>
            <a:normAutofit fontScale="90000"/>
          </a:bodyPr>
          <a:lstStyle/>
          <a:p>
            <a:r>
              <a:rPr lang="en-GB" sz="4300" dirty="0">
                <a:latin typeface="Arial" panose="020B0604020202020204" pitchFamily="34" charset="0"/>
                <a:cs typeface="Arial" panose="020B0604020202020204" pitchFamily="34" charset="0"/>
              </a:rPr>
              <a:t>Task 5.2 Evaluation methodology for CE solutions implementation degree</a:t>
            </a:r>
            <a:endParaRPr lang="en-GB" dirty="0"/>
          </a:p>
        </p:txBody>
      </p:sp>
    </p:spTree>
    <p:extLst>
      <p:ext uri="{BB962C8B-B14F-4D97-AF65-F5344CB8AC3E}">
        <p14:creationId xmlns:p14="http://schemas.microsoft.com/office/powerpoint/2010/main" val="3030774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2DBCD7F-7D20-4196-9BC8-1812FB8B2427}"/>
              </a:ext>
            </a:extLst>
          </p:cNvPr>
          <p:cNvSpPr>
            <a:spLocks noGrp="1"/>
          </p:cNvSpPr>
          <p:nvPr>
            <p:ph type="ctrTitle"/>
          </p:nvPr>
        </p:nvSpPr>
        <p:spPr/>
        <p:txBody>
          <a:bodyPr>
            <a:normAutofit/>
          </a:bodyPr>
          <a:lstStyle/>
          <a:p>
            <a:r>
              <a:rPr lang="en-US" sz="3600" dirty="0"/>
              <a:t>WP5 – Circular Economy Business Model &amp; Exploitation Plan</a:t>
            </a:r>
          </a:p>
        </p:txBody>
      </p:sp>
      <p:sp>
        <p:nvSpPr>
          <p:cNvPr id="3" name="Υπότιτλος 2">
            <a:extLst>
              <a:ext uri="{FF2B5EF4-FFF2-40B4-BE49-F238E27FC236}">
                <a16:creationId xmlns:a16="http://schemas.microsoft.com/office/drawing/2014/main" xmlns="" id="{A48DEC19-20EE-4472-A437-E401CB2019D2}"/>
              </a:ext>
            </a:extLst>
          </p:cNvPr>
          <p:cNvSpPr>
            <a:spLocks noGrp="1"/>
          </p:cNvSpPr>
          <p:nvPr>
            <p:ph type="subTitle" idx="1"/>
          </p:nvPr>
        </p:nvSpPr>
        <p:spPr>
          <a:xfrm>
            <a:off x="1100050" y="4107180"/>
            <a:ext cx="11091950" cy="1836420"/>
          </a:xfrm>
        </p:spPr>
        <p:txBody>
          <a:bodyPr>
            <a:normAutofit fontScale="92500"/>
          </a:bodyPr>
          <a:lstStyle/>
          <a:p>
            <a:pPr rtl="0"/>
            <a:r>
              <a:rPr lang="en-US" sz="2600" kern="1200" dirty="0">
                <a:solidFill>
                  <a:schemeClr val="accent1">
                    <a:lumMod val="75000"/>
                  </a:schemeClr>
                </a:solidFill>
                <a:latin typeface="Arial" panose="020B0604020202020204" pitchFamily="34" charset="0"/>
                <a:cs typeface="Arial" panose="020B0604020202020204" pitchFamily="34" charset="0"/>
              </a:rPr>
              <a:t>T5.5 Standardization Models and Analysis</a:t>
            </a:r>
          </a:p>
          <a:p>
            <a:pPr rtl="0"/>
            <a:r>
              <a:rPr lang="en-US" dirty="0"/>
              <a:t>Task responsible: CERTH</a:t>
            </a:r>
            <a:br>
              <a:rPr lang="en-US" dirty="0"/>
            </a:br>
            <a:r>
              <a:rPr lang="en-US" dirty="0"/>
              <a:t>PRESENTER(S): CHRISTOS RAVANIS</a:t>
            </a:r>
          </a:p>
          <a:p>
            <a:pPr>
              <a:spcBef>
                <a:spcPts val="600"/>
              </a:spcBef>
              <a:spcAft>
                <a:spcPts val="800"/>
              </a:spcAft>
            </a:pPr>
            <a:r>
              <a:rPr lang="en-US" dirty="0"/>
              <a:t>MEETING: </a:t>
            </a:r>
            <a:r>
              <a:rPr lang="en-US" dirty="0" smtClean="0"/>
              <a:t>4</a:t>
            </a:r>
            <a:r>
              <a:rPr lang="en-US" baseline="30000" dirty="0" smtClean="0"/>
              <a:t>th</a:t>
            </a:r>
            <a:r>
              <a:rPr lang="en-US" dirty="0" smtClean="0"/>
              <a:t> plenary Meeting</a:t>
            </a:r>
            <a:r>
              <a:rPr lang="en-US" dirty="0"/>
              <a:t>, CARDIFF, 20-22 NOVEMBER 2018</a:t>
            </a:r>
            <a:endParaRPr lang="en-US" dirty="0">
              <a:solidFill>
                <a:schemeClr val="accent5">
                  <a:lumMod val="75000"/>
                </a:schemeClr>
              </a:solidFill>
            </a:endParaRPr>
          </a:p>
        </p:txBody>
      </p:sp>
      <p:sp>
        <p:nvSpPr>
          <p:cNvPr id="5" name="Θέση υποσέλιδου 4">
            <a:extLst>
              <a:ext uri="{FF2B5EF4-FFF2-40B4-BE49-F238E27FC236}">
                <a16:creationId xmlns:a16="http://schemas.microsoft.com/office/drawing/2014/main" xmlns="" id="{D5FF99D1-84A9-4976-8182-294B238D6EE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a:cs typeface="Arial"/>
              </a:rPr>
              <a:t>PLUG-N-HARVEST</a:t>
            </a:r>
            <a:br>
              <a:rPr kumimoji="0" lang="en-US" sz="1200" b="1" i="0" u="none" strike="noStrike" kern="1200" cap="all" spc="0" normalizeH="0" baseline="0" noProof="0">
                <a:ln>
                  <a:noFill/>
                </a:ln>
                <a:solidFill>
                  <a:srgbClr val="000000"/>
                </a:solidFill>
                <a:effectLst/>
                <a:uLnTx/>
                <a:uFillTx/>
                <a:latin typeface="Arial"/>
                <a:cs typeface="Arial"/>
              </a:rPr>
            </a:br>
            <a:r>
              <a:rPr kumimoji="0" lang="en-US" sz="1200" b="1" i="0" u="none" strike="noStrike" kern="1200" cap="all" spc="0" normalizeH="0" baseline="0" noProof="0">
                <a:ln>
                  <a:noFill/>
                </a:ln>
                <a:solidFill>
                  <a:srgbClr val="000000"/>
                </a:solidFill>
                <a:effectLst/>
                <a:uLnTx/>
                <a:uFillTx/>
                <a:latin typeface="Arial"/>
                <a:cs typeface="Arial"/>
              </a:rPr>
              <a:t>ID: 768735 - H2020-EU.2.1.5.2.</a:t>
            </a:r>
            <a:endParaRPr kumimoji="0" lang="en-US" sz="1200" b="1" i="0" u="none" strike="noStrike" kern="1200" cap="all" spc="0" normalizeH="0" baseline="0" noProof="0" dirty="0">
              <a:ln>
                <a:noFill/>
              </a:ln>
              <a:solidFill>
                <a:srgbClr val="000000"/>
              </a:solidFill>
              <a:effectLst/>
              <a:uLnTx/>
              <a:uFillTx/>
              <a:latin typeface="Arial"/>
              <a:cs typeface="Arial"/>
            </a:endParaRPr>
          </a:p>
        </p:txBody>
      </p:sp>
      <p:sp>
        <p:nvSpPr>
          <p:cNvPr id="6" name="Θέση αριθμού διαφάνειας 5">
            <a:extLst>
              <a:ext uri="{FF2B5EF4-FFF2-40B4-BE49-F238E27FC236}">
                <a16:creationId xmlns:a16="http://schemas.microsoft.com/office/drawing/2014/main" xmlns="" id="{787BD775-B4D9-4270-A9E3-0DC387B92D3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F34D8A-136C-4FA7-8325-F06DF2D5CB3D}" type="slidenum">
              <a:rPr kumimoji="0" lang="en-US" sz="1200" b="1" i="0" u="none" strike="noStrike" kern="1200" cap="none" spc="0" normalizeH="0" baseline="0" noProof="0" smtClean="0">
                <a:ln>
                  <a:noFill/>
                </a:ln>
                <a:solidFill>
                  <a:srgbClr val="000000"/>
                </a:solidFill>
                <a:effectLst/>
                <a:uLnTx/>
                <a:uFillTx/>
                <a:latin typeface="Arial"/>
                <a:cs typeface="Arial"/>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831788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p:txBody>
          <a:bodyPr>
            <a:normAutofit/>
          </a:bodyPr>
          <a:lstStyle/>
          <a:p>
            <a:r>
              <a:rPr lang="en-GB" sz="4300" dirty="0">
                <a:latin typeface="Arial" panose="020B0604020202020204" pitchFamily="34" charset="0"/>
                <a:cs typeface="Arial" panose="020B0604020202020204" pitchFamily="34" charset="0"/>
              </a:rPr>
              <a:t>Task 5.2 Evaluation methodology for CE solutions implementation degree</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25</a:t>
            </a:fld>
            <a:endParaRPr lang="en-US" dirty="0"/>
          </a:p>
        </p:txBody>
      </p:sp>
      <p:sp>
        <p:nvSpPr>
          <p:cNvPr id="7" name="Content Placeholder 1"/>
          <p:cNvSpPr txBox="1">
            <a:spLocks/>
          </p:cNvSpPr>
          <p:nvPr/>
        </p:nvSpPr>
        <p:spPr bwMode="auto">
          <a:xfrm>
            <a:off x="1259203" y="1945285"/>
            <a:ext cx="9896477" cy="4107197"/>
          </a:xfrm>
          <a:prstGeom prst="rect">
            <a:avLst/>
          </a:prstGeom>
          <a:ln>
            <a:noFill/>
          </a:ln>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Clr>
                <a:srgbClr val="FFC000"/>
              </a:buClr>
              <a:buFont typeface="Wingdings"/>
              <a:buChar char="q"/>
              <a:defRPr/>
            </a:pPr>
            <a:r>
              <a:rPr lang="en-US" sz="2400" dirty="0" smtClean="0">
                <a:solidFill>
                  <a:schemeClr val="tx1"/>
                </a:solidFill>
              </a:rPr>
              <a:t>Standardization documents are of technical write-ups that illustrate the possible demands for systems or services, materials, components, specialized items, or exhibit a particular method, optimized procedure, or practice in detail.</a:t>
            </a:r>
          </a:p>
          <a:p>
            <a:pPr algn="just">
              <a:buClr>
                <a:srgbClr val="FFC000"/>
              </a:buClr>
              <a:buFont typeface="Wingdings"/>
              <a:buChar char="q"/>
              <a:defRPr/>
            </a:pPr>
            <a:r>
              <a:rPr lang="en-US" sz="2400" dirty="0" smtClean="0">
                <a:solidFill>
                  <a:schemeClr val="tx1"/>
                </a:solidFill>
              </a:rPr>
              <a:t>Standards are generated and determined using a process of sharing knowledge and building consensus among technical experts that are nominated by interested parties.</a:t>
            </a:r>
          </a:p>
          <a:p>
            <a:pPr algn="just">
              <a:buClr>
                <a:srgbClr val="FFC000"/>
              </a:buClr>
              <a:buFont typeface="Wingdings"/>
              <a:buChar char="q"/>
              <a:defRPr/>
            </a:pPr>
            <a:r>
              <a:rPr lang="en-US" sz="2400" dirty="0" smtClean="0">
                <a:solidFill>
                  <a:schemeClr val="tx1"/>
                </a:solidFill>
              </a:rPr>
              <a:t>There are multiple kinds of standardization types of documents as well. The most established one is the standard, which has a different code regarding the organization under it has been constructed: e.g., EN for European Standards, ISO or IEC for International standards. Other kinds of write-ups are Technical Reports (TR) Technical Specifications (TS), and Workshop Agreements (CWA).</a:t>
            </a:r>
          </a:p>
          <a:p>
            <a:pPr algn="just">
              <a:buClr>
                <a:srgbClr val="FFC000"/>
              </a:buClr>
              <a:buFont typeface="Wingdings"/>
              <a:buChar char="q"/>
              <a:defRPr/>
            </a:pPr>
            <a:r>
              <a:rPr lang="en-US" sz="2400" dirty="0" smtClean="0">
                <a:solidFill>
                  <a:schemeClr val="tx1"/>
                </a:solidFill>
              </a:rPr>
              <a:t>At European level, all the members of CEN and CENELEC may embrace EN standards as national standards and need to remove any existing national standard which may come in dispute with them.</a:t>
            </a:r>
          </a:p>
          <a:p>
            <a:pPr algn="just">
              <a:buFont typeface="Wingdings"/>
              <a:buChar char="q"/>
              <a:defRPr/>
            </a:pPr>
            <a:endParaRPr lang="el-GR" sz="2400" dirty="0">
              <a:solidFill>
                <a:schemeClr val="tx1"/>
              </a:solidFill>
            </a:endParaRPr>
          </a:p>
        </p:txBody>
      </p:sp>
    </p:spTree>
    <p:extLst>
      <p:ext uri="{BB962C8B-B14F-4D97-AF65-F5344CB8AC3E}">
        <p14:creationId xmlns:p14="http://schemas.microsoft.com/office/powerpoint/2010/main" val="210673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Plug-N-Harvest: </a:t>
            </a:r>
            <a:r>
              <a:rPr lang="en-US" dirty="0">
                <a:solidFill>
                  <a:srgbClr val="00B0F0"/>
                </a:solidFill>
              </a:rPr>
              <a:t>Report On</a:t>
            </a:r>
            <a:r>
              <a:rPr lang="el-GR" dirty="0">
                <a:solidFill>
                  <a:srgbClr val="00B0F0"/>
                </a:solidFill>
              </a:rPr>
              <a:t> </a:t>
            </a:r>
            <a:r>
              <a:rPr lang="en-US" dirty="0">
                <a:solidFill>
                  <a:srgbClr val="00B0F0"/>
                </a:solidFill>
              </a:rPr>
              <a:t>Standardization Models</a:t>
            </a:r>
            <a:endParaRPr lang="en-US" dirty="0"/>
          </a:p>
        </p:txBody>
      </p:sp>
      <p:sp>
        <p:nvSpPr>
          <p:cNvPr id="4" name="Date Placeholder 3"/>
          <p:cNvSpPr>
            <a:spLocks noGrp="1"/>
          </p:cNvSpPr>
          <p:nvPr>
            <p:ph type="dt" sz="half" idx="10"/>
          </p:nvPr>
        </p:nvSpPr>
        <p:spPr/>
        <p:txBody>
          <a:bodyPr/>
          <a:lstStyle/>
          <a:p>
            <a:pPr>
              <a:defRPr/>
            </a:pPr>
            <a:fld id="{7FC9F940-3752-4988-A080-ACBD9960BA4B}" type="datetime1">
              <a:rPr lang="en-US" smtClean="0">
                <a:solidFill>
                  <a:prstClr val="black"/>
                </a:solidFill>
              </a:rPr>
              <a:pPr>
                <a:defRPr/>
              </a:pPr>
              <a:t>11/26/2018</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PLUG-N-HARVEST</a:t>
            </a:r>
            <a:br>
              <a:rPr lang="en-US" smtClean="0">
                <a:solidFill>
                  <a:prstClr val="black"/>
                </a:solidFill>
              </a:rPr>
            </a:br>
            <a:r>
              <a:rPr lang="en-US" smtClean="0">
                <a:solidFill>
                  <a:prstClr val="black"/>
                </a:solidFill>
              </a:rPr>
              <a:t>ID: 768735 - H2020-EU.2.1.5.2.</a:t>
            </a: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76F34D8A-136C-4FA7-8325-F06DF2D5CB3D}" type="slidenum">
              <a:rPr lang="en-US" smtClean="0">
                <a:solidFill>
                  <a:prstClr val="black"/>
                </a:solidFill>
              </a:rPr>
              <a:pPr>
                <a:defRPr/>
              </a:pPr>
              <a:t>26</a:t>
            </a:fld>
            <a:endParaRPr lang="en-US">
              <a:solidFill>
                <a:prstClr val="black"/>
              </a:solidFill>
            </a:endParaRPr>
          </a:p>
        </p:txBody>
      </p:sp>
      <p:sp>
        <p:nvSpPr>
          <p:cNvPr id="7" name="Content Placeholder 1"/>
          <p:cNvSpPr>
            <a:spLocks noGrp="1"/>
          </p:cNvSpPr>
          <p:nvPr>
            <p:ph idx="1"/>
          </p:nvPr>
        </p:nvSpPr>
        <p:spPr bwMode="auto">
          <a:xfrm>
            <a:off x="1097280" y="1845734"/>
            <a:ext cx="5123638" cy="4023360"/>
          </a:xfrm>
          <a:prstGeom prst="rect">
            <a:avLst/>
          </a:prstGeom>
          <a:ln>
            <a:noFill/>
          </a:ln>
        </p:spPr>
        <p:txBody>
          <a:bodyPr>
            <a:normAutofit/>
          </a:bodyPr>
          <a:lstStyle/>
          <a:p>
            <a:pPr marL="0" indent="0" algn="just">
              <a:buNone/>
              <a:defRPr/>
            </a:pPr>
            <a:r>
              <a:rPr lang="en-US" sz="2200" b="1" dirty="0" smtClean="0">
                <a:solidFill>
                  <a:schemeClr val="tx1"/>
                </a:solidFill>
              </a:rPr>
              <a:t>Standardization </a:t>
            </a:r>
            <a:r>
              <a:rPr lang="en-US" sz="2200" b="1" dirty="0">
                <a:solidFill>
                  <a:schemeClr val="tx1"/>
                </a:solidFill>
              </a:rPr>
              <a:t>P-n-H list of key concepts</a:t>
            </a:r>
          </a:p>
          <a:p>
            <a:pPr>
              <a:buClr>
                <a:srgbClr val="FFC000"/>
              </a:buClr>
              <a:buFont typeface="Wingdings"/>
              <a:buChar char="q"/>
              <a:defRPr/>
            </a:pPr>
            <a:r>
              <a:rPr lang="en-US" sz="2200" dirty="0" smtClean="0">
                <a:solidFill>
                  <a:schemeClr val="tx1"/>
                </a:solidFill>
              </a:rPr>
              <a:t>Construction/Renovation</a:t>
            </a:r>
            <a:endParaRPr lang="en-US" sz="2200" dirty="0">
              <a:solidFill>
                <a:schemeClr val="tx1"/>
              </a:solidFill>
            </a:endParaRPr>
          </a:p>
          <a:p>
            <a:pPr>
              <a:buClr>
                <a:srgbClr val="FFC000"/>
              </a:buClr>
              <a:buFont typeface="Wingdings"/>
              <a:buChar char="q"/>
              <a:defRPr/>
            </a:pPr>
            <a:r>
              <a:rPr lang="en-US" sz="2200" dirty="0">
                <a:solidFill>
                  <a:schemeClr val="tx1"/>
                </a:solidFill>
              </a:rPr>
              <a:t> </a:t>
            </a:r>
            <a:r>
              <a:rPr lang="en-US" sz="2200" dirty="0" smtClean="0">
                <a:solidFill>
                  <a:schemeClr val="tx1"/>
                </a:solidFill>
              </a:rPr>
              <a:t>Aluminum </a:t>
            </a:r>
            <a:r>
              <a:rPr lang="en-US" sz="2200" dirty="0">
                <a:solidFill>
                  <a:schemeClr val="tx1"/>
                </a:solidFill>
              </a:rPr>
              <a:t>structures</a:t>
            </a:r>
          </a:p>
          <a:p>
            <a:pPr>
              <a:buClr>
                <a:srgbClr val="FFC000"/>
              </a:buClr>
              <a:buFont typeface="Wingdings"/>
              <a:buChar char="q"/>
              <a:defRPr/>
            </a:pPr>
            <a:r>
              <a:rPr lang="en-US" sz="2200" dirty="0">
                <a:solidFill>
                  <a:schemeClr val="tx1"/>
                </a:solidFill>
              </a:rPr>
              <a:t> </a:t>
            </a:r>
            <a:r>
              <a:rPr lang="en-US" sz="2200" dirty="0" smtClean="0">
                <a:solidFill>
                  <a:schemeClr val="tx1"/>
                </a:solidFill>
              </a:rPr>
              <a:t>Energy </a:t>
            </a:r>
            <a:r>
              <a:rPr lang="en-US" sz="2200" dirty="0">
                <a:solidFill>
                  <a:schemeClr val="tx1"/>
                </a:solidFill>
              </a:rPr>
              <a:t>efficiency, </a:t>
            </a:r>
            <a:r>
              <a:rPr lang="en-US" sz="2200" dirty="0" smtClean="0">
                <a:solidFill>
                  <a:schemeClr val="tx1"/>
                </a:solidFill>
              </a:rPr>
              <a:t>management</a:t>
            </a:r>
          </a:p>
          <a:p>
            <a:pPr>
              <a:buClr>
                <a:srgbClr val="FFC000"/>
              </a:buClr>
              <a:buFont typeface="Wingdings"/>
              <a:buChar char="q"/>
              <a:defRPr/>
            </a:pPr>
            <a:r>
              <a:rPr lang="en-US" sz="2200" dirty="0" smtClean="0">
                <a:solidFill>
                  <a:schemeClr val="tx1"/>
                </a:solidFill>
              </a:rPr>
              <a:t> Façade </a:t>
            </a:r>
            <a:r>
              <a:rPr lang="en-US" sz="2200" dirty="0">
                <a:solidFill>
                  <a:schemeClr val="tx1"/>
                </a:solidFill>
              </a:rPr>
              <a:t>technology: PVs </a:t>
            </a:r>
            <a:r>
              <a:rPr lang="en-US" sz="2200" dirty="0" smtClean="0">
                <a:solidFill>
                  <a:schemeClr val="tx1"/>
                </a:solidFill>
              </a:rPr>
              <a:t>&amp; </a:t>
            </a:r>
            <a:r>
              <a:rPr lang="en-US" sz="2200" dirty="0">
                <a:solidFill>
                  <a:schemeClr val="tx1"/>
                </a:solidFill>
              </a:rPr>
              <a:t>Batteries</a:t>
            </a:r>
          </a:p>
          <a:p>
            <a:pPr>
              <a:buClr>
                <a:srgbClr val="FFC000"/>
              </a:buClr>
              <a:buFont typeface="Wingdings"/>
              <a:buChar char="q"/>
              <a:defRPr/>
            </a:pPr>
            <a:r>
              <a:rPr lang="en-US" sz="2200" dirty="0">
                <a:solidFill>
                  <a:schemeClr val="tx1"/>
                </a:solidFill>
              </a:rPr>
              <a:t> </a:t>
            </a:r>
            <a:r>
              <a:rPr lang="en-US" sz="2200" dirty="0" smtClean="0">
                <a:solidFill>
                  <a:schemeClr val="tx1"/>
                </a:solidFill>
              </a:rPr>
              <a:t>Façade </a:t>
            </a:r>
            <a:r>
              <a:rPr lang="en-US" sz="2200" dirty="0">
                <a:solidFill>
                  <a:schemeClr val="tx1"/>
                </a:solidFill>
              </a:rPr>
              <a:t>technology: Insulation</a:t>
            </a:r>
          </a:p>
          <a:p>
            <a:pPr>
              <a:buClr>
                <a:srgbClr val="FFC000"/>
              </a:buClr>
              <a:buFont typeface="Wingdings"/>
              <a:buChar char="q"/>
              <a:defRPr/>
            </a:pPr>
            <a:r>
              <a:rPr lang="en-US" sz="2200" dirty="0">
                <a:solidFill>
                  <a:schemeClr val="tx1"/>
                </a:solidFill>
              </a:rPr>
              <a:t> </a:t>
            </a:r>
            <a:r>
              <a:rPr lang="en-US" sz="2200" dirty="0" smtClean="0">
                <a:solidFill>
                  <a:schemeClr val="tx1"/>
                </a:solidFill>
              </a:rPr>
              <a:t>Façade </a:t>
            </a:r>
            <a:r>
              <a:rPr lang="en-US" sz="2200" dirty="0">
                <a:solidFill>
                  <a:schemeClr val="tx1"/>
                </a:solidFill>
              </a:rPr>
              <a:t>technology: HVACs</a:t>
            </a:r>
          </a:p>
          <a:p>
            <a:pPr algn="just">
              <a:buFont typeface="Wingdings"/>
              <a:buChar char="q"/>
              <a:defRPr/>
            </a:pPr>
            <a:endParaRPr lang="en-US" sz="2200" dirty="0">
              <a:solidFill>
                <a:schemeClr val="tx1"/>
              </a:solidFill>
            </a:endParaRPr>
          </a:p>
          <a:p>
            <a:pPr algn="just">
              <a:buFont typeface="Wingdings"/>
              <a:buChar char="q"/>
              <a:defRPr/>
            </a:pPr>
            <a:endParaRPr lang="el-GR" sz="2200" dirty="0" smtClean="0">
              <a:solidFill>
                <a:schemeClr val="tx1"/>
              </a:solidFill>
            </a:endParaRPr>
          </a:p>
        </p:txBody>
      </p:sp>
      <p:sp>
        <p:nvSpPr>
          <p:cNvPr id="8" name="Content Placeholder 1"/>
          <p:cNvSpPr txBox="1">
            <a:spLocks/>
          </p:cNvSpPr>
          <p:nvPr/>
        </p:nvSpPr>
        <p:spPr bwMode="auto">
          <a:xfrm>
            <a:off x="6712501" y="2329110"/>
            <a:ext cx="5138269" cy="3056608"/>
          </a:xfrm>
          <a:prstGeom prst="rect">
            <a:avLst/>
          </a:prstGeom>
          <a:ln>
            <a:noFill/>
          </a:ln>
        </p:spPr>
        <p:txBody>
          <a:bodyPr vert="horz" lIns="0" tIns="45720" rIns="0" bIns="45720" rtlCol="0">
            <a:normAutofit fontScale="92500" lnSpcReduction="20000"/>
          </a:bodyPr>
          <a:lstStyle>
            <a:lvl1pPr marL="91440" indent="-91440" algn="l" defTabSz="914400">
              <a:lnSpc>
                <a:spcPct val="90000"/>
              </a:lnSpc>
              <a:spcBef>
                <a:spcPts val="1200"/>
              </a:spcBef>
              <a:spcAft>
                <a:spcPts val="200"/>
              </a:spcAft>
              <a:buClr>
                <a:schemeClr val="accent1"/>
              </a:buClr>
              <a:buSzPct val="100000"/>
              <a:buFont typeface="Calibri"/>
              <a:buChar char=" "/>
              <a:defRPr sz="2000">
                <a:solidFill>
                  <a:schemeClr val="tx1">
                    <a:lumMod val="75000"/>
                    <a:lumOff val="25000"/>
                  </a:schemeClr>
                </a:solidFill>
                <a:latin typeface="+mn-lt"/>
                <a:ea typeface="+mn-ea"/>
              </a:defRPr>
            </a:lvl1pPr>
            <a:lvl2pPr marL="384048" indent="-182880" algn="l" defTabSz="914400">
              <a:lnSpc>
                <a:spcPct val="90000"/>
              </a:lnSpc>
              <a:spcBef>
                <a:spcPts val="200"/>
              </a:spcBef>
              <a:spcAft>
                <a:spcPts val="400"/>
              </a:spcAft>
              <a:buClr>
                <a:schemeClr val="accent1"/>
              </a:buClr>
              <a:buFont typeface="Calibri"/>
              <a:buChar char="◦"/>
              <a:defRPr sz="1800">
                <a:solidFill>
                  <a:schemeClr val="tx1">
                    <a:lumMod val="75000"/>
                    <a:lumOff val="25000"/>
                  </a:schemeClr>
                </a:solidFill>
                <a:latin typeface="+mn-lt"/>
                <a:ea typeface="+mn-ea"/>
              </a:defRPr>
            </a:lvl2pPr>
            <a:lvl3pPr marL="566928" indent="-18288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3pPr>
            <a:lvl4pPr marL="749808" indent="-18288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4pPr>
            <a:lvl5pPr marL="932688" indent="-18288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5pPr>
            <a:lvl6pPr marL="11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6pPr>
            <a:lvl7pPr marL="13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7pPr>
            <a:lvl8pPr marL="15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8pPr>
            <a:lvl9pPr marL="17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9pPr>
          </a:lstStyle>
          <a:p>
            <a:pPr>
              <a:buClr>
                <a:srgbClr val="FFC000"/>
              </a:buClr>
              <a:buFont typeface="Wingdings"/>
              <a:buChar char="q"/>
              <a:defRPr/>
            </a:pPr>
            <a:r>
              <a:rPr lang="en-US" sz="2400" kern="0" dirty="0" smtClean="0">
                <a:solidFill>
                  <a:schemeClr val="tx1"/>
                </a:solidFill>
              </a:rPr>
              <a:t>Networking &amp; Internet </a:t>
            </a:r>
            <a:r>
              <a:rPr lang="en-US" sz="2400" kern="0" dirty="0">
                <a:solidFill>
                  <a:schemeClr val="tx1"/>
                </a:solidFill>
              </a:rPr>
              <a:t>of Things</a:t>
            </a:r>
          </a:p>
          <a:p>
            <a:pPr>
              <a:buClr>
                <a:srgbClr val="FFC000"/>
              </a:buClr>
              <a:buFont typeface="Wingdings"/>
              <a:buChar char="q"/>
              <a:defRPr/>
            </a:pPr>
            <a:r>
              <a:rPr lang="en-US" sz="2400" kern="0" dirty="0">
                <a:solidFill>
                  <a:schemeClr val="tx1"/>
                </a:solidFill>
              </a:rPr>
              <a:t> Software Development</a:t>
            </a:r>
          </a:p>
          <a:p>
            <a:pPr>
              <a:buClr>
                <a:srgbClr val="FFC000"/>
              </a:buClr>
              <a:buFont typeface="Wingdings"/>
              <a:buChar char="q"/>
              <a:defRPr/>
            </a:pPr>
            <a:r>
              <a:rPr lang="en-US" sz="2400" kern="0" dirty="0">
                <a:solidFill>
                  <a:schemeClr val="tx1"/>
                </a:solidFill>
              </a:rPr>
              <a:t> System Security and Privacy</a:t>
            </a:r>
          </a:p>
          <a:p>
            <a:pPr>
              <a:buClr>
                <a:srgbClr val="FFC000"/>
              </a:buClr>
              <a:buFont typeface="Wingdings"/>
              <a:buChar char="q"/>
              <a:defRPr/>
            </a:pPr>
            <a:r>
              <a:rPr lang="en-US" sz="2400" kern="0" dirty="0">
                <a:solidFill>
                  <a:schemeClr val="tx1"/>
                </a:solidFill>
              </a:rPr>
              <a:t> Circular Economy</a:t>
            </a:r>
          </a:p>
          <a:p>
            <a:pPr>
              <a:buClr>
                <a:srgbClr val="FFC000"/>
              </a:buClr>
              <a:buFont typeface="Wingdings"/>
              <a:buChar char="q"/>
              <a:defRPr/>
            </a:pPr>
            <a:r>
              <a:rPr lang="en-US" sz="2400" kern="0" dirty="0">
                <a:solidFill>
                  <a:schemeClr val="tx1"/>
                </a:solidFill>
              </a:rPr>
              <a:t> Green Materials</a:t>
            </a:r>
          </a:p>
          <a:p>
            <a:pPr>
              <a:buClr>
                <a:srgbClr val="FFC000"/>
              </a:buClr>
              <a:buFont typeface="Wingdings"/>
              <a:buChar char="q"/>
              <a:defRPr/>
            </a:pPr>
            <a:r>
              <a:rPr lang="en-US" sz="2400" kern="0" dirty="0">
                <a:solidFill>
                  <a:schemeClr val="tx1"/>
                </a:solidFill>
              </a:rPr>
              <a:t> Thermal Comfort</a:t>
            </a:r>
          </a:p>
          <a:p>
            <a:pPr>
              <a:buClr>
                <a:srgbClr val="FFC000"/>
              </a:buClr>
              <a:buFont typeface="Wingdings"/>
              <a:buChar char="q"/>
              <a:defRPr/>
            </a:pPr>
            <a:r>
              <a:rPr lang="en-US" sz="2400" kern="0" dirty="0">
                <a:solidFill>
                  <a:schemeClr val="tx1"/>
                </a:solidFill>
              </a:rPr>
              <a:t> Air Quality</a:t>
            </a:r>
          </a:p>
          <a:p>
            <a:pPr algn="just">
              <a:buFont typeface="Wingdings"/>
              <a:buChar char="q"/>
              <a:defRPr/>
            </a:pPr>
            <a:endParaRPr lang="en-US" sz="2400" kern="0" dirty="0" smtClean="0">
              <a:solidFill>
                <a:schemeClr val="tx1"/>
              </a:solidFill>
            </a:endParaRPr>
          </a:p>
          <a:p>
            <a:pPr algn="just">
              <a:buFont typeface="Wingdings"/>
              <a:buChar char="q"/>
              <a:defRPr/>
            </a:pPr>
            <a:endParaRPr lang="el-GR" sz="2400" kern="0" dirty="0" smtClean="0">
              <a:solidFill>
                <a:schemeClr val="tx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563036" y="5191201"/>
            <a:ext cx="1143000" cy="92868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4162" b="16008"/>
          <a:stretch/>
        </p:blipFill>
        <p:spPr bwMode="auto">
          <a:xfrm>
            <a:off x="3542278" y="5110513"/>
            <a:ext cx="2400300" cy="100434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845738" y="5093396"/>
            <a:ext cx="1997133" cy="112429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9404252" y="5191201"/>
            <a:ext cx="1143000" cy="1143000"/>
          </a:xfrm>
          <a:prstGeom prst="rect">
            <a:avLst/>
          </a:prstGeom>
        </p:spPr>
      </p:pic>
    </p:spTree>
    <p:extLst>
      <p:ext uri="{BB962C8B-B14F-4D97-AF65-F5344CB8AC3E}">
        <p14:creationId xmlns:p14="http://schemas.microsoft.com/office/powerpoint/2010/main" val="139558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500"/>
                                        <p:tgtEl>
                                          <p:spTgt spid="8">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500"/>
                                        <p:tgtEl>
                                          <p:spTgt spid="8">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500"/>
                                        <p:tgtEl>
                                          <p:spTgt spid="8">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500"/>
                                        <p:tgtEl>
                                          <p:spTgt spid="8">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fade">
                                      <p:cBhvr>
                                        <p:cTn id="50" dur="500"/>
                                        <p:tgtEl>
                                          <p:spTgt spid="8">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2"/>
          <p:cNvSpPr>
            <a:spLocks noGrp="1"/>
          </p:cNvSpPr>
          <p:nvPr>
            <p:ph type="title"/>
          </p:nvPr>
        </p:nvSpPr>
        <p:spPr bwMode="auto"/>
        <p:txBody>
          <a:bodyPr>
            <a:normAutofit/>
          </a:bodyPr>
          <a:lstStyle/>
          <a:p>
            <a:pPr>
              <a:defRPr/>
            </a:pPr>
            <a:r>
              <a:rPr lang="en-US" dirty="0"/>
              <a:t>Plug-N-Harvest: </a:t>
            </a:r>
            <a:r>
              <a:rPr lang="en-US" sz="4400" dirty="0">
                <a:solidFill>
                  <a:srgbClr val="00B0F0"/>
                </a:solidFill>
              </a:rPr>
              <a:t>Report On</a:t>
            </a:r>
            <a:r>
              <a:rPr lang="el-GR" sz="4400" dirty="0">
                <a:solidFill>
                  <a:srgbClr val="00B0F0"/>
                </a:solidFill>
              </a:rPr>
              <a:t> </a:t>
            </a:r>
            <a:r>
              <a:rPr lang="en-US" sz="4400" dirty="0">
                <a:solidFill>
                  <a:srgbClr val="00B0F0"/>
                </a:solidFill>
              </a:rPr>
              <a:t>Standardization Models</a:t>
            </a:r>
            <a:endParaRPr lang="el-GR" sz="4400" dirty="0">
              <a:solidFill>
                <a:schemeClr val="accent6">
                  <a:lumMod val="75000"/>
                </a:schemeClr>
              </a:solidFill>
            </a:endParaRPr>
          </a:p>
        </p:txBody>
      </p:sp>
      <p:sp>
        <p:nvSpPr>
          <p:cNvPr id="5" name="Footer Placeholder 3"/>
          <p:cNvSpPr>
            <a:spLocks noGrp="1"/>
          </p:cNvSpPr>
          <p:nvPr>
            <p:ph type="ftr" sz="quarter" idx="11"/>
          </p:nvPr>
        </p:nvSpPr>
        <p:spPr bwMode="auto"/>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prstClr val="black"/>
                </a:solidFill>
                <a:effectLst/>
                <a:uLnTx/>
                <a:uFillTx/>
                <a:latin typeface="Times New Roman"/>
                <a:cs typeface="Arial"/>
              </a:rPr>
              <a:t>PLUG-N-HARVEST</a:t>
            </a:r>
            <a:br>
              <a:rPr kumimoji="0" lang="en-US" sz="1400" b="1" i="0" u="none" strike="noStrike" kern="1200" cap="all" spc="0" normalizeH="0" baseline="0" noProof="0">
                <a:ln>
                  <a:noFill/>
                </a:ln>
                <a:solidFill>
                  <a:prstClr val="black"/>
                </a:solidFill>
                <a:effectLst/>
                <a:uLnTx/>
                <a:uFillTx/>
                <a:latin typeface="Times New Roman"/>
                <a:cs typeface="Arial"/>
              </a:rPr>
            </a:br>
            <a:r>
              <a:rPr kumimoji="0" lang="en-US" sz="1400" b="1" i="0" u="none" strike="noStrike" kern="1200" cap="all" spc="0" normalizeH="0" baseline="0" noProof="0">
                <a:ln>
                  <a:noFill/>
                </a:ln>
                <a:solidFill>
                  <a:prstClr val="black"/>
                </a:solidFill>
                <a:effectLst/>
                <a:uLnTx/>
                <a:uFillTx/>
                <a:latin typeface="Times New Roman"/>
                <a:cs typeface="Arial"/>
              </a:rPr>
              <a:t>ID: 768735 - H2020-EU.2.1.5.2.</a:t>
            </a:r>
          </a:p>
        </p:txBody>
      </p:sp>
      <p:sp>
        <p:nvSpPr>
          <p:cNvPr id="6" name="Slide Number Placeholder 4"/>
          <p:cNvSpPr>
            <a:spLocks noGrp="1"/>
          </p:cNvSpPr>
          <p:nvPr>
            <p:ph type="sldNum" sz="quarter" idx="12"/>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a:cs typeface="Arial"/>
              </a:rPr>
              <a:t>27</a:t>
            </a:r>
          </a:p>
        </p:txBody>
      </p:sp>
      <p:sp>
        <p:nvSpPr>
          <p:cNvPr id="8" name="Content Placeholder 1"/>
          <p:cNvSpPr txBox="1">
            <a:spLocks/>
          </p:cNvSpPr>
          <p:nvPr/>
        </p:nvSpPr>
        <p:spPr bwMode="auto">
          <a:xfrm>
            <a:off x="1339291" y="1813996"/>
            <a:ext cx="10261037" cy="4158179"/>
          </a:xfrm>
          <a:prstGeom prst="rect">
            <a:avLst/>
          </a:prstGeom>
          <a:ln>
            <a:noFill/>
          </a:ln>
        </p:spPr>
        <p:txBody>
          <a:bodyPr vert="horz" lIns="0" tIns="45720" rIns="0" bIns="45720" rtlCol="0">
            <a:normAutofit lnSpcReduction="10000"/>
          </a:bodyPr>
          <a:lstStyle>
            <a:lvl1pPr marL="91440" indent="-91440" algn="l" defTabSz="914400">
              <a:lnSpc>
                <a:spcPct val="90000"/>
              </a:lnSpc>
              <a:spcBef>
                <a:spcPts val="1200"/>
              </a:spcBef>
              <a:spcAft>
                <a:spcPts val="200"/>
              </a:spcAft>
              <a:buClr>
                <a:schemeClr val="accent1"/>
              </a:buClr>
              <a:buSzPct val="100000"/>
              <a:buFont typeface="Calibri"/>
              <a:buChar char=" "/>
              <a:defRPr sz="2000">
                <a:solidFill>
                  <a:schemeClr val="tx1">
                    <a:lumMod val="75000"/>
                    <a:lumOff val="25000"/>
                  </a:schemeClr>
                </a:solidFill>
                <a:latin typeface="+mn-lt"/>
                <a:ea typeface="+mn-ea"/>
              </a:defRPr>
            </a:lvl1pPr>
            <a:lvl2pPr marL="384048" indent="-182880" algn="l" defTabSz="914400">
              <a:lnSpc>
                <a:spcPct val="90000"/>
              </a:lnSpc>
              <a:spcBef>
                <a:spcPts val="200"/>
              </a:spcBef>
              <a:spcAft>
                <a:spcPts val="400"/>
              </a:spcAft>
              <a:buClr>
                <a:schemeClr val="accent1"/>
              </a:buClr>
              <a:buFont typeface="Calibri"/>
              <a:buChar char="◦"/>
              <a:defRPr sz="1800">
                <a:solidFill>
                  <a:schemeClr val="tx1">
                    <a:lumMod val="75000"/>
                    <a:lumOff val="25000"/>
                  </a:schemeClr>
                </a:solidFill>
                <a:latin typeface="+mn-lt"/>
                <a:ea typeface="+mn-ea"/>
              </a:defRPr>
            </a:lvl2pPr>
            <a:lvl3pPr marL="566928" indent="-18288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3pPr>
            <a:lvl4pPr marL="749808" indent="-18288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4pPr>
            <a:lvl5pPr marL="932688" indent="-18288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5pPr>
            <a:lvl6pPr marL="11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6pPr>
            <a:lvl7pPr marL="13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7pPr>
            <a:lvl8pPr marL="15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8pPr>
            <a:lvl9pPr marL="17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9pPr>
          </a:lstStyle>
          <a:p>
            <a:pPr marL="0" marR="0" lvl="0" indent="0" algn="just" defTabSz="914400" rtl="0" eaLnBrk="1" fontAlgn="auto" latinLnBrk="0" hangingPunct="1">
              <a:lnSpc>
                <a:spcPct val="90000"/>
              </a:lnSpc>
              <a:spcBef>
                <a:spcPts val="1200"/>
              </a:spcBef>
              <a:spcAft>
                <a:spcPts val="200"/>
              </a:spcAft>
              <a:buClr>
                <a:srgbClr val="99CB38"/>
              </a:buClr>
              <a:buSzPct val="100000"/>
              <a:buFont typeface="Calibri"/>
              <a:buNone/>
              <a:tabLst/>
              <a:defRPr/>
            </a:pPr>
            <a:r>
              <a:rPr kumimoji="0" lang="en-US" sz="2200" b="1" i="0" u="none" strike="noStrike" kern="0" cap="none" spc="0" normalizeH="0" baseline="0" noProof="0" dirty="0">
                <a:ln>
                  <a:noFill/>
                </a:ln>
                <a:solidFill>
                  <a:prstClr val="black"/>
                </a:solidFill>
                <a:effectLst/>
                <a:uLnTx/>
                <a:uFillTx/>
                <a:latin typeface="Times New Roman"/>
                <a:cs typeface="Arial"/>
              </a:rPr>
              <a:t>Conclusions :</a:t>
            </a:r>
          </a:p>
          <a:p>
            <a:pPr marL="91440" marR="0" lvl="0" indent="-91440" algn="just" defTabSz="914400" rtl="0" eaLnBrk="1" fontAlgn="auto" latinLnBrk="0" hangingPunct="1">
              <a:lnSpc>
                <a:spcPct val="90000"/>
              </a:lnSpc>
              <a:spcBef>
                <a:spcPts val="1200"/>
              </a:spcBef>
              <a:spcAft>
                <a:spcPts val="200"/>
              </a:spcAft>
              <a:buClr>
                <a:srgbClr val="FFC000"/>
              </a:buClr>
              <a:buSzPct val="100000"/>
              <a:buFont typeface="Wingdings"/>
              <a:buChar char="q"/>
              <a:tabLst/>
              <a:defRPr/>
            </a:pPr>
            <a:r>
              <a:rPr kumimoji="0" lang="en-US" sz="2200" b="0" i="0" u="none" strike="noStrike" kern="0" cap="none" spc="0" normalizeH="0" baseline="0" noProof="0" dirty="0">
                <a:ln>
                  <a:noFill/>
                </a:ln>
                <a:solidFill>
                  <a:prstClr val="black"/>
                </a:solidFill>
                <a:effectLst/>
                <a:uLnTx/>
                <a:uFillTx/>
                <a:latin typeface="Times New Roman"/>
                <a:cs typeface="Arial"/>
              </a:rPr>
              <a:t>Standardization leads to uniform quality characteristics in the area of material qualities, such as thermal insulation, which, for example, provide information on the thermal conductivity of insulating materials. In the case of technical components and constructions, European standardization defines standards that are further tightened, for example, by national annexes.</a:t>
            </a:r>
          </a:p>
          <a:p>
            <a:pPr marL="91440" marR="0" lvl="0" indent="-91440" algn="just" defTabSz="914400" rtl="0" eaLnBrk="1" fontAlgn="auto" latinLnBrk="0" hangingPunct="1">
              <a:lnSpc>
                <a:spcPct val="90000"/>
              </a:lnSpc>
              <a:spcBef>
                <a:spcPts val="1200"/>
              </a:spcBef>
              <a:spcAft>
                <a:spcPts val="200"/>
              </a:spcAft>
              <a:buClr>
                <a:srgbClr val="FFC000"/>
              </a:buClr>
              <a:buSzPct val="100000"/>
              <a:buFont typeface="Wingdings"/>
              <a:buChar char="q"/>
              <a:tabLst/>
              <a:defRPr/>
            </a:pPr>
            <a:r>
              <a:rPr kumimoji="0" lang="en-US" sz="2200" b="0" i="0" u="none" strike="noStrike" kern="0" cap="none" spc="0" normalizeH="0" baseline="0" noProof="0" dirty="0">
                <a:ln>
                  <a:noFill/>
                </a:ln>
                <a:solidFill>
                  <a:prstClr val="black"/>
                </a:solidFill>
                <a:effectLst/>
                <a:uLnTx/>
                <a:uFillTx/>
                <a:latin typeface="Times New Roman"/>
                <a:cs typeface="Arial"/>
              </a:rPr>
              <a:t> Plug-n-Harvest development and products will be based on existing standards assisting to their integration, their operation and maintenance, as well as to the exploitation of them at the end of the project Façade technology: PVs &amp; </a:t>
            </a:r>
            <a:r>
              <a:rPr kumimoji="0" lang="en-US" sz="2200" b="0" i="0" u="none" strike="noStrike" kern="0" cap="none" spc="0" normalizeH="0" baseline="0" noProof="0" dirty="0" smtClean="0">
                <a:ln>
                  <a:noFill/>
                </a:ln>
                <a:solidFill>
                  <a:prstClr val="black"/>
                </a:solidFill>
                <a:effectLst/>
                <a:uLnTx/>
                <a:uFillTx/>
                <a:latin typeface="Times New Roman"/>
                <a:cs typeface="Arial"/>
              </a:rPr>
              <a:t>Batteries.</a:t>
            </a:r>
            <a:endParaRPr kumimoji="0" lang="en-US" sz="2200" b="0" i="0" u="none" strike="noStrike" kern="0" cap="none" spc="0" normalizeH="0" baseline="0" noProof="0" dirty="0">
              <a:ln>
                <a:noFill/>
              </a:ln>
              <a:solidFill>
                <a:prstClr val="black"/>
              </a:solidFill>
              <a:effectLst/>
              <a:uLnTx/>
              <a:uFillTx/>
              <a:latin typeface="Times New Roman"/>
              <a:cs typeface="Arial"/>
            </a:endParaRPr>
          </a:p>
          <a:p>
            <a:pPr marL="91440" marR="0" lvl="0" indent="-91440" algn="just" defTabSz="914400" rtl="0" eaLnBrk="1" fontAlgn="auto" latinLnBrk="0" hangingPunct="1">
              <a:lnSpc>
                <a:spcPct val="90000"/>
              </a:lnSpc>
              <a:spcBef>
                <a:spcPts val="1200"/>
              </a:spcBef>
              <a:spcAft>
                <a:spcPts val="200"/>
              </a:spcAft>
              <a:buClr>
                <a:srgbClr val="FFC000"/>
              </a:buClr>
              <a:buSzPct val="100000"/>
              <a:buFont typeface="Wingdings"/>
              <a:buChar char="q"/>
              <a:tabLst/>
              <a:defRPr/>
            </a:pPr>
            <a:r>
              <a:rPr kumimoji="0" lang="en-US" sz="2200" b="0" i="0" u="none" strike="noStrike" kern="0" cap="none" spc="0" normalizeH="0" baseline="0" noProof="0" dirty="0">
                <a:ln>
                  <a:noFill/>
                </a:ln>
                <a:solidFill>
                  <a:prstClr val="black"/>
                </a:solidFill>
                <a:effectLst/>
                <a:uLnTx/>
                <a:uFillTx/>
                <a:latin typeface="Times New Roman"/>
                <a:cs typeface="Arial"/>
              </a:rPr>
              <a:t>During the development of an innovative technology without the existing standard exploitation, product may not be escalate, distributed or be a part of another system (e.g. collaborations). Thus standardization procedure is a process that needs to involve all the consortium with no </a:t>
            </a:r>
            <a:r>
              <a:rPr kumimoji="0" lang="en-US" sz="2200" b="0" i="0" u="none" strike="noStrike" kern="0" cap="none" spc="0" normalizeH="0" baseline="0" noProof="0" dirty="0" smtClean="0">
                <a:ln>
                  <a:noFill/>
                </a:ln>
                <a:solidFill>
                  <a:prstClr val="black"/>
                </a:solidFill>
                <a:effectLst/>
                <a:uLnTx/>
                <a:uFillTx/>
                <a:latin typeface="Times New Roman"/>
                <a:cs typeface="Arial"/>
              </a:rPr>
              <a:t>exceptions.</a:t>
            </a:r>
            <a:endParaRPr kumimoji="0" lang="en-US" sz="2200" b="0" i="0" u="none" strike="noStrike" kern="0" cap="none" spc="0" normalizeH="0" baseline="0" noProof="0" dirty="0">
              <a:ln>
                <a:noFill/>
              </a:ln>
              <a:solidFill>
                <a:prstClr val="black"/>
              </a:solidFill>
              <a:effectLst/>
              <a:uLnTx/>
              <a:uFillTx/>
              <a:latin typeface="Times New Roman"/>
              <a:cs typeface="Arial"/>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Wingdings"/>
              <a:buChar char="q"/>
              <a:tabLst/>
              <a:defRPr/>
            </a:pPr>
            <a:endParaRPr kumimoji="0" lang="en-US" sz="2200" b="0" i="0" u="none" strike="noStrike" kern="0" cap="none" spc="0" normalizeH="0" baseline="0" noProof="0" dirty="0">
              <a:ln>
                <a:noFill/>
              </a:ln>
              <a:solidFill>
                <a:prstClr val="black"/>
              </a:solidFill>
              <a:effectLst/>
              <a:uLnTx/>
              <a:uFillTx/>
              <a:latin typeface="Times New Roman"/>
              <a:cs typeface="Arial"/>
            </a:endParaRPr>
          </a:p>
          <a:p>
            <a:pPr marL="91440" marR="0" lvl="0" indent="-91440" algn="just" defTabSz="914400" rtl="0" eaLnBrk="1" fontAlgn="auto" latinLnBrk="0" hangingPunct="1">
              <a:lnSpc>
                <a:spcPct val="90000"/>
              </a:lnSpc>
              <a:spcBef>
                <a:spcPts val="1200"/>
              </a:spcBef>
              <a:spcAft>
                <a:spcPts val="200"/>
              </a:spcAft>
              <a:buClr>
                <a:srgbClr val="99CB38"/>
              </a:buClr>
              <a:buSzPct val="100000"/>
              <a:buFont typeface="Wingdings"/>
              <a:buChar char="q"/>
              <a:tabLst/>
              <a:defRPr/>
            </a:pPr>
            <a:endParaRPr kumimoji="0" lang="el-GR" sz="2200" b="0" i="0" u="none" strike="noStrike" kern="0" cap="none" spc="0" normalizeH="0" baseline="0" noProof="0" dirty="0">
              <a:ln>
                <a:noFill/>
              </a:ln>
              <a:solidFill>
                <a:prstClr val="black"/>
              </a:solidFill>
              <a:effectLst/>
              <a:uLnTx/>
              <a:uFillTx/>
              <a:latin typeface="Times New Roman"/>
              <a:cs typeface="Arial"/>
            </a:endParaRPr>
          </a:p>
        </p:txBody>
      </p:sp>
    </p:spTree>
    <p:extLst>
      <p:ext uri="{BB962C8B-B14F-4D97-AF65-F5344CB8AC3E}">
        <p14:creationId xmlns:p14="http://schemas.microsoft.com/office/powerpoint/2010/main" val="189456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2DBCD7F-7D20-4196-9BC8-1812FB8B2427}"/>
              </a:ext>
            </a:extLst>
          </p:cNvPr>
          <p:cNvSpPr>
            <a:spLocks noGrp="1"/>
          </p:cNvSpPr>
          <p:nvPr>
            <p:ph type="ctrTitle"/>
          </p:nvPr>
        </p:nvSpPr>
        <p:spPr/>
        <p:txBody>
          <a:bodyPr>
            <a:normAutofit/>
          </a:bodyPr>
          <a:lstStyle/>
          <a:p>
            <a:r>
              <a:rPr lang="en-US" sz="3600" dirty="0"/>
              <a:t>WP5 – Circular Economy Business Model &amp; Exploitation Plan</a:t>
            </a:r>
          </a:p>
        </p:txBody>
      </p:sp>
      <p:sp>
        <p:nvSpPr>
          <p:cNvPr id="3" name="Υπότιτλος 2">
            <a:extLst>
              <a:ext uri="{FF2B5EF4-FFF2-40B4-BE49-F238E27FC236}">
                <a16:creationId xmlns:a16="http://schemas.microsoft.com/office/drawing/2014/main" xmlns="" id="{A48DEC19-20EE-4472-A437-E401CB2019D2}"/>
              </a:ext>
            </a:extLst>
          </p:cNvPr>
          <p:cNvSpPr>
            <a:spLocks noGrp="1"/>
          </p:cNvSpPr>
          <p:nvPr>
            <p:ph type="subTitle" idx="1"/>
          </p:nvPr>
        </p:nvSpPr>
        <p:spPr>
          <a:xfrm>
            <a:off x="1100050" y="4107180"/>
            <a:ext cx="10242863" cy="1836420"/>
          </a:xfrm>
        </p:spPr>
        <p:txBody>
          <a:bodyPr>
            <a:normAutofit fontScale="92500" lnSpcReduction="10000"/>
          </a:bodyPr>
          <a:lstStyle/>
          <a:p>
            <a:pPr rtl="0"/>
            <a:r>
              <a:rPr lang="en-US" sz="2600" kern="1200" dirty="0">
                <a:solidFill>
                  <a:schemeClr val="accent1">
                    <a:lumMod val="75000"/>
                  </a:schemeClr>
                </a:solidFill>
                <a:latin typeface="Arial" panose="020B0604020202020204" pitchFamily="34" charset="0"/>
                <a:cs typeface="Arial" panose="020B0604020202020204" pitchFamily="34" charset="0"/>
              </a:rPr>
              <a:t>T5.6 Exploitation Strategy &amp; Business Plans</a:t>
            </a:r>
          </a:p>
          <a:p>
            <a:pPr rtl="0"/>
            <a:r>
              <a:rPr lang="en-US" dirty="0"/>
              <a:t>Task responsible: </a:t>
            </a:r>
            <a:r>
              <a:rPr lang="en-US" dirty="0" err="1"/>
              <a:t>aiguasol</a:t>
            </a:r>
            <a:r>
              <a:rPr lang="en-US" dirty="0"/>
              <a:t/>
            </a:r>
            <a:br>
              <a:rPr lang="en-US" dirty="0"/>
            </a:br>
            <a:r>
              <a:rPr lang="en-US" dirty="0"/>
              <a:t>PRESENTER(S): Arnau Gonzalez, </a:t>
            </a:r>
            <a:r>
              <a:rPr lang="en-US" dirty="0" err="1"/>
              <a:t>toni</a:t>
            </a:r>
            <a:r>
              <a:rPr lang="en-US" dirty="0"/>
              <a:t> </a:t>
            </a:r>
            <a:r>
              <a:rPr lang="en-US" dirty="0" err="1"/>
              <a:t>herena</a:t>
            </a:r>
            <a:r>
              <a:rPr lang="en-US" dirty="0"/>
              <a:t>, JORDI PASCUAL</a:t>
            </a:r>
          </a:p>
          <a:p>
            <a:pPr>
              <a:spcBef>
                <a:spcPts val="600"/>
              </a:spcBef>
              <a:spcAft>
                <a:spcPts val="800"/>
              </a:spcAft>
            </a:pPr>
            <a:r>
              <a:rPr lang="en-US" dirty="0"/>
              <a:t>MEETING: CARDIFF Meeting, CARDIFF, 20-22 NOVEMBER 2018</a:t>
            </a:r>
            <a:endParaRPr lang="en-US" dirty="0">
              <a:solidFill>
                <a:schemeClr val="accent5">
                  <a:lumMod val="75000"/>
                </a:schemeClr>
              </a:solidFill>
            </a:endParaRPr>
          </a:p>
        </p:txBody>
      </p:sp>
      <p:sp>
        <p:nvSpPr>
          <p:cNvPr id="5" name="Θέση υποσέλιδου 4">
            <a:extLst>
              <a:ext uri="{FF2B5EF4-FFF2-40B4-BE49-F238E27FC236}">
                <a16:creationId xmlns:a16="http://schemas.microsoft.com/office/drawing/2014/main" xmlns="" id="{D5FF99D1-84A9-4976-8182-294B238D6EE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a:cs typeface="Arial"/>
              </a:rPr>
              <a:t>PLUG-N-HARVEST</a:t>
            </a:r>
            <a:br>
              <a:rPr kumimoji="0" lang="en-US" sz="1200" b="1" i="0" u="none" strike="noStrike" kern="1200" cap="all" spc="0" normalizeH="0" baseline="0" noProof="0">
                <a:ln>
                  <a:noFill/>
                </a:ln>
                <a:solidFill>
                  <a:srgbClr val="000000"/>
                </a:solidFill>
                <a:effectLst/>
                <a:uLnTx/>
                <a:uFillTx/>
                <a:latin typeface="Arial"/>
                <a:cs typeface="Arial"/>
              </a:rPr>
            </a:br>
            <a:r>
              <a:rPr kumimoji="0" lang="en-US" sz="1200" b="1" i="0" u="none" strike="noStrike" kern="1200" cap="all" spc="0" normalizeH="0" baseline="0" noProof="0">
                <a:ln>
                  <a:noFill/>
                </a:ln>
                <a:solidFill>
                  <a:srgbClr val="000000"/>
                </a:solidFill>
                <a:effectLst/>
                <a:uLnTx/>
                <a:uFillTx/>
                <a:latin typeface="Arial"/>
                <a:cs typeface="Arial"/>
              </a:rPr>
              <a:t>ID: 768735 - H2020-EU.2.1.5.2.</a:t>
            </a:r>
            <a:endParaRPr kumimoji="0" lang="en-US" sz="1200" b="1" i="0" u="none" strike="noStrike" kern="1200" cap="all" spc="0" normalizeH="0" baseline="0" noProof="0" dirty="0">
              <a:ln>
                <a:noFill/>
              </a:ln>
              <a:solidFill>
                <a:srgbClr val="000000"/>
              </a:solidFill>
              <a:effectLst/>
              <a:uLnTx/>
              <a:uFillTx/>
              <a:latin typeface="Arial"/>
              <a:cs typeface="Arial"/>
            </a:endParaRPr>
          </a:p>
        </p:txBody>
      </p:sp>
      <p:sp>
        <p:nvSpPr>
          <p:cNvPr id="6" name="Θέση αριθμού διαφάνειας 5">
            <a:extLst>
              <a:ext uri="{FF2B5EF4-FFF2-40B4-BE49-F238E27FC236}">
                <a16:creationId xmlns:a16="http://schemas.microsoft.com/office/drawing/2014/main" xmlns="" id="{787BD775-B4D9-4270-A9E3-0DC387B92D3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F34D8A-136C-4FA7-8325-F06DF2D5CB3D}" type="slidenum">
              <a:rPr kumimoji="0" lang="en-US" sz="1200" b="1" i="0" u="none" strike="noStrike" kern="1200" cap="none" spc="0" normalizeH="0" baseline="0" noProof="0" smtClean="0">
                <a:ln>
                  <a:noFill/>
                </a:ln>
                <a:solidFill>
                  <a:srgbClr val="000000"/>
                </a:solidFill>
                <a:effectLst/>
                <a:uLnTx/>
                <a:uFillTx/>
                <a:latin typeface="Arial"/>
                <a:cs typeface="Arial"/>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4088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xmlns="" id="{2601D45F-88A9-41B6-992D-A7D29657A6B0}"/>
              </a:ext>
            </a:extLst>
          </p:cNvPr>
          <p:cNvSpPr>
            <a:spLocks noGrp="1"/>
          </p:cNvSpPr>
          <p:nvPr>
            <p:ph idx="1"/>
          </p:nvPr>
        </p:nvSpPr>
        <p:spPr/>
        <p:txBody>
          <a:bodyPr>
            <a:normAutofit/>
          </a:bodyPr>
          <a:lstStyle/>
          <a:p>
            <a:pPr>
              <a:buFont typeface="Wingdings" panose="05000000000000000000" pitchFamily="2" charset="2"/>
              <a:buChar char="§"/>
            </a:pPr>
            <a:r>
              <a:rPr lang="en-GB" sz="2200" dirty="0"/>
              <a:t> Main outputs of D5.6.1 are:</a:t>
            </a:r>
          </a:p>
          <a:p>
            <a:pPr lvl="1">
              <a:buFont typeface="Wingdings" panose="05000000000000000000" pitchFamily="2" charset="2"/>
              <a:buChar char="§"/>
            </a:pPr>
            <a:r>
              <a:rPr lang="en-GB" sz="2000" b="1" u="sng" dirty="0"/>
              <a:t>First approach of a market analysis </a:t>
            </a:r>
            <a:r>
              <a:rPr lang="en-GB" sz="2000" dirty="0"/>
              <a:t>of the building renovation sector in the four countries were pilots are found (Germany, Greece, Spain, UK)</a:t>
            </a:r>
          </a:p>
          <a:p>
            <a:pPr lvl="2">
              <a:buFont typeface="Wingdings" panose="05000000000000000000" pitchFamily="2" charset="2"/>
              <a:buChar char="§"/>
            </a:pPr>
            <a:r>
              <a:rPr lang="en-GB" sz="1800" dirty="0"/>
              <a:t>This market analysis is expected to be improved so contributions from local partners will be welcome</a:t>
            </a:r>
          </a:p>
          <a:p>
            <a:pPr lvl="8">
              <a:buFont typeface="Wingdings" panose="05000000000000000000" pitchFamily="2" charset="2"/>
              <a:buChar char="§"/>
            </a:pPr>
            <a:endParaRPr lang="en-GB" sz="1600" dirty="0"/>
          </a:p>
          <a:p>
            <a:pPr lvl="1">
              <a:buFont typeface="Wingdings" panose="05000000000000000000" pitchFamily="2" charset="2"/>
              <a:buChar char="§"/>
            </a:pPr>
            <a:r>
              <a:rPr lang="en-GB" sz="2000" b="1" u="sng" dirty="0"/>
              <a:t>Definition of potential CE-based business models </a:t>
            </a:r>
            <a:r>
              <a:rPr lang="en-US" sz="2000" dirty="0"/>
              <a:t>and allocation of PLUG-N-HARVEST internal partners in the value chain of the PLUG-N-HARVEST solution and definition of potential roles for exploitation</a:t>
            </a:r>
          </a:p>
          <a:p>
            <a:pPr lvl="2">
              <a:buFont typeface="Wingdings" panose="05000000000000000000" pitchFamily="2" charset="2"/>
              <a:buChar char="§"/>
            </a:pPr>
            <a:r>
              <a:rPr lang="en-US" sz="1800" dirty="0"/>
              <a:t>The final solution is still to be selected since we do not have defined yet the pilot implementation solution</a:t>
            </a:r>
            <a:endParaRPr lang="en-GB" sz="1800" dirty="0"/>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67406" cy="1458114"/>
          </a:xfrm>
        </p:spPr>
        <p:txBody>
          <a:bodyPr>
            <a:normAutofit/>
          </a:bodyPr>
          <a:lstStyle/>
          <a:p>
            <a:r>
              <a:rPr lang="en-GB" sz="4300" dirty="0">
                <a:latin typeface="Arial" panose="020B0604020202020204" pitchFamily="34" charset="0"/>
                <a:cs typeface="Arial" panose="020B0604020202020204" pitchFamily="34" charset="0"/>
              </a:rPr>
              <a:t>Task 5.6 Exploitation Strategy &amp; Business Plans</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29</a:t>
            </a:fld>
            <a:endParaRPr lang="en-US" dirty="0"/>
          </a:p>
        </p:txBody>
      </p:sp>
    </p:spTree>
    <p:extLst>
      <p:ext uri="{BB962C8B-B14F-4D97-AF65-F5344CB8AC3E}">
        <p14:creationId xmlns:p14="http://schemas.microsoft.com/office/powerpoint/2010/main" val="2268713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6 Conector angular">
            <a:extLst>
              <a:ext uri="{FF2B5EF4-FFF2-40B4-BE49-F238E27FC236}">
                <a16:creationId xmlns:a16="http://schemas.microsoft.com/office/drawing/2014/main" xmlns="" id="{2DE89D51-9AFF-485F-8CD8-F1DFDFC1509A}"/>
              </a:ext>
            </a:extLst>
          </p:cNvPr>
          <p:cNvCxnSpPr>
            <a:cxnSpLocks/>
            <a:stCxn id="36" idx="2"/>
            <a:endCxn id="112" idx="0"/>
          </p:cNvCxnSpPr>
          <p:nvPr/>
        </p:nvCxnSpPr>
        <p:spPr>
          <a:xfrm rot="16200000" flipH="1">
            <a:off x="3807850" y="3687765"/>
            <a:ext cx="2652514" cy="199696"/>
          </a:xfrm>
          <a:prstGeom prst="bentConnector3">
            <a:avLst>
              <a:gd name="adj1" fmla="val 36136"/>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6 Conector angular">
            <a:extLst>
              <a:ext uri="{FF2B5EF4-FFF2-40B4-BE49-F238E27FC236}">
                <a16:creationId xmlns:a16="http://schemas.microsoft.com/office/drawing/2014/main" xmlns="" id="{13C72674-36C2-4EAD-8AFC-CD100A36035A}"/>
              </a:ext>
            </a:extLst>
          </p:cNvPr>
          <p:cNvCxnSpPr>
            <a:cxnSpLocks/>
            <a:stCxn id="32" idx="2"/>
            <a:endCxn id="93" idx="0"/>
          </p:cNvCxnSpPr>
          <p:nvPr/>
        </p:nvCxnSpPr>
        <p:spPr>
          <a:xfrm rot="5400000">
            <a:off x="1004974" y="3744537"/>
            <a:ext cx="2684791" cy="118429"/>
          </a:xfrm>
          <a:prstGeom prst="bentConnector3">
            <a:avLst>
              <a:gd name="adj1" fmla="val 50000"/>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6 Conector angular">
            <a:extLst>
              <a:ext uri="{FF2B5EF4-FFF2-40B4-BE49-F238E27FC236}">
                <a16:creationId xmlns:a16="http://schemas.microsoft.com/office/drawing/2014/main" xmlns="" id="{20E629F4-699D-4719-B201-B16C66FD2147}"/>
              </a:ext>
            </a:extLst>
          </p:cNvPr>
          <p:cNvCxnSpPr>
            <a:cxnSpLocks/>
            <a:stCxn id="39" idx="2"/>
            <a:endCxn id="82" idx="0"/>
          </p:cNvCxnSpPr>
          <p:nvPr/>
        </p:nvCxnSpPr>
        <p:spPr>
          <a:xfrm rot="5400000">
            <a:off x="5773473" y="3537663"/>
            <a:ext cx="2687357" cy="534742"/>
          </a:xfrm>
          <a:prstGeom prst="bentConnector3">
            <a:avLst>
              <a:gd name="adj1" fmla="val 32617"/>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8 Conector angular">
            <a:extLst>
              <a:ext uri="{FF2B5EF4-FFF2-40B4-BE49-F238E27FC236}">
                <a16:creationId xmlns:a16="http://schemas.microsoft.com/office/drawing/2014/main" xmlns="" id="{CFF00711-E2BA-4F93-95C9-D69C87C197CA}"/>
              </a:ext>
            </a:extLst>
          </p:cNvPr>
          <p:cNvCxnSpPr>
            <a:cxnSpLocks/>
            <a:stCxn id="63" idx="2"/>
            <a:endCxn id="58" idx="0"/>
          </p:cNvCxnSpPr>
          <p:nvPr/>
        </p:nvCxnSpPr>
        <p:spPr>
          <a:xfrm rot="16200000" flipH="1">
            <a:off x="8589450" y="3029033"/>
            <a:ext cx="2028893" cy="899587"/>
          </a:xfrm>
          <a:prstGeom prst="bentConnector3">
            <a:avLst>
              <a:gd name="adj1" fmla="val 56859"/>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6 Conector angular">
            <a:extLst>
              <a:ext uri="{FF2B5EF4-FFF2-40B4-BE49-F238E27FC236}">
                <a16:creationId xmlns:a16="http://schemas.microsoft.com/office/drawing/2014/main" xmlns="" id="{3B3DBF0E-9E96-4EE7-A5A6-22FE87031785}"/>
              </a:ext>
            </a:extLst>
          </p:cNvPr>
          <p:cNvCxnSpPr>
            <a:cxnSpLocks/>
            <a:stCxn id="35" idx="2"/>
            <a:endCxn id="52" idx="0"/>
          </p:cNvCxnSpPr>
          <p:nvPr/>
        </p:nvCxnSpPr>
        <p:spPr>
          <a:xfrm rot="16200000" flipH="1">
            <a:off x="3714125" y="3121022"/>
            <a:ext cx="1532638" cy="213305"/>
          </a:xfrm>
          <a:prstGeom prst="bentConnector3">
            <a:avLst>
              <a:gd name="adj1" fmla="val 68158"/>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6 Conector angular">
            <a:extLst>
              <a:ext uri="{FF2B5EF4-FFF2-40B4-BE49-F238E27FC236}">
                <a16:creationId xmlns:a16="http://schemas.microsoft.com/office/drawing/2014/main" xmlns="" id="{314F4784-9BAC-4147-AA8D-128666406340}"/>
              </a:ext>
            </a:extLst>
          </p:cNvPr>
          <p:cNvCxnSpPr>
            <a:cxnSpLocks/>
            <a:stCxn id="34" idx="2"/>
            <a:endCxn id="49" idx="0"/>
          </p:cNvCxnSpPr>
          <p:nvPr/>
        </p:nvCxnSpPr>
        <p:spPr>
          <a:xfrm rot="5400000">
            <a:off x="2769584" y="3047641"/>
            <a:ext cx="1533575" cy="361005"/>
          </a:xfrm>
          <a:prstGeom prst="bentConnector3">
            <a:avLst>
              <a:gd name="adj1" fmla="val 66851"/>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6 Conector angular"/>
          <p:cNvCxnSpPr>
            <a:cxnSpLocks/>
            <a:stCxn id="37" idx="2"/>
            <a:endCxn id="45" idx="0"/>
          </p:cNvCxnSpPr>
          <p:nvPr/>
        </p:nvCxnSpPr>
        <p:spPr>
          <a:xfrm rot="16200000" flipH="1">
            <a:off x="5389872" y="2760534"/>
            <a:ext cx="1014422" cy="416065"/>
          </a:xfrm>
          <a:prstGeom prst="bentConnector3">
            <a:avLst>
              <a:gd name="adj1" fmla="val 81353"/>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6 Conector angular"/>
          <p:cNvCxnSpPr>
            <a:cxnSpLocks/>
            <a:stCxn id="34" idx="2"/>
            <a:endCxn id="11" idx="0"/>
          </p:cNvCxnSpPr>
          <p:nvPr/>
        </p:nvCxnSpPr>
        <p:spPr>
          <a:xfrm rot="16200000" flipH="1">
            <a:off x="2607001" y="3571227"/>
            <a:ext cx="2655923" cy="436179"/>
          </a:xfrm>
          <a:prstGeom prst="bentConnector3">
            <a:avLst>
              <a:gd name="adj1" fmla="val 38399"/>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4" name="Slide Number Placeholder 3"/>
          <p:cNvSpPr>
            <a:spLocks noGrp="1"/>
          </p:cNvSpPr>
          <p:nvPr>
            <p:ph type="sldNum" sz="quarter" idx="12"/>
          </p:nvPr>
        </p:nvSpPr>
        <p:spPr/>
        <p:txBody>
          <a:bodyPr/>
          <a:lstStyle/>
          <a:p>
            <a:fld id="{76F34D8A-136C-4FA7-8325-F06DF2D5CB3D}" type="slidenum">
              <a:rPr lang="en-US" smtClean="0"/>
              <a:t>3</a:t>
            </a:fld>
            <a:endParaRPr lang="en-US"/>
          </a:p>
        </p:txBody>
      </p:sp>
      <p:sp>
        <p:nvSpPr>
          <p:cNvPr id="5" name="Title 4"/>
          <p:cNvSpPr>
            <a:spLocks noGrp="1"/>
          </p:cNvSpPr>
          <p:nvPr>
            <p:ph type="title"/>
          </p:nvPr>
        </p:nvSpPr>
        <p:spPr/>
        <p:txBody>
          <a:bodyPr/>
          <a:lstStyle/>
          <a:p>
            <a:r>
              <a:rPr lang="en-US" dirty="0"/>
              <a:t>WP5 Timeline </a:t>
            </a:r>
          </a:p>
        </p:txBody>
      </p:sp>
      <p:cxnSp>
        <p:nvCxnSpPr>
          <p:cNvPr id="6" name="6 Conector angular"/>
          <p:cNvCxnSpPr>
            <a:cxnSpLocks/>
            <a:stCxn id="31" idx="2"/>
            <a:endCxn id="13" idx="0"/>
          </p:cNvCxnSpPr>
          <p:nvPr/>
        </p:nvCxnSpPr>
        <p:spPr>
          <a:xfrm rot="16200000" flipH="1">
            <a:off x="1077533" y="3140585"/>
            <a:ext cx="1519454" cy="160995"/>
          </a:xfrm>
          <a:prstGeom prst="bentConnector3">
            <a:avLst>
              <a:gd name="adj1" fmla="val 68316"/>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7 Conector angular"/>
          <p:cNvCxnSpPr>
            <a:cxnSpLocks/>
            <a:stCxn id="22" idx="2"/>
            <a:endCxn id="12" idx="0"/>
          </p:cNvCxnSpPr>
          <p:nvPr/>
        </p:nvCxnSpPr>
        <p:spPr>
          <a:xfrm rot="16200000" flipH="1">
            <a:off x="-157423" y="3086508"/>
            <a:ext cx="1500891" cy="250585"/>
          </a:xfrm>
          <a:prstGeom prst="bentConnector3">
            <a:avLst>
              <a:gd name="adj1" fmla="val 70529"/>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8 Conector angular"/>
          <p:cNvCxnSpPr>
            <a:cxnSpLocks/>
            <a:stCxn id="62" idx="2"/>
            <a:endCxn id="19" idx="0"/>
          </p:cNvCxnSpPr>
          <p:nvPr/>
        </p:nvCxnSpPr>
        <p:spPr>
          <a:xfrm rot="16200000" flipH="1">
            <a:off x="7273484" y="3404289"/>
            <a:ext cx="2122013" cy="214371"/>
          </a:xfrm>
          <a:prstGeom prst="bentConnector3">
            <a:avLst>
              <a:gd name="adj1" fmla="val 43443"/>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10 Conector angular"/>
          <p:cNvCxnSpPr>
            <a:cxnSpLocks/>
            <a:stCxn id="77" idx="2"/>
            <a:endCxn id="48" idx="0"/>
          </p:cNvCxnSpPr>
          <p:nvPr/>
        </p:nvCxnSpPr>
        <p:spPr>
          <a:xfrm rot="5400000">
            <a:off x="10979118" y="3123010"/>
            <a:ext cx="1445848" cy="150021"/>
          </a:xfrm>
          <a:prstGeom prst="bentConnector3">
            <a:avLst>
              <a:gd name="adj1" fmla="val 72685"/>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0" name="11 Diagrama"/>
          <p:cNvGraphicFramePr/>
          <p:nvPr>
            <p:extLst/>
          </p:nvPr>
        </p:nvGraphicFramePr>
        <p:xfrm>
          <a:off x="143340" y="2464957"/>
          <a:ext cx="11858160" cy="634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16 Anillo"/>
          <p:cNvSpPr/>
          <p:nvPr/>
        </p:nvSpPr>
        <p:spPr>
          <a:xfrm>
            <a:off x="3650988" y="5117279"/>
            <a:ext cx="1004127" cy="979716"/>
          </a:xfrm>
          <a:prstGeom prst="donut">
            <a:avLst>
              <a:gd name="adj" fmla="val 20000"/>
            </a:avLst>
          </a:pr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17 Elipse"/>
          <p:cNvSpPr/>
          <p:nvPr/>
        </p:nvSpPr>
        <p:spPr>
          <a:xfrm>
            <a:off x="495090" y="3962247"/>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19 Elipse"/>
          <p:cNvSpPr/>
          <p:nvPr/>
        </p:nvSpPr>
        <p:spPr>
          <a:xfrm>
            <a:off x="1694533" y="3980810"/>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22 Rectángulo"/>
          <p:cNvSpPr/>
          <p:nvPr/>
        </p:nvSpPr>
        <p:spPr>
          <a:xfrm>
            <a:off x="-181954" y="4275590"/>
            <a:ext cx="1798684" cy="11499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2000" dirty="0"/>
              <a:t>T5.1, T5.5,</a:t>
            </a:r>
            <a:br>
              <a:rPr lang="es-ES_tradnl" sz="2000" dirty="0"/>
            </a:br>
            <a:r>
              <a:rPr lang="es-ES_tradnl" sz="2000" dirty="0"/>
              <a:t>T5.6 </a:t>
            </a:r>
          </a:p>
          <a:p>
            <a:pPr algn="ctr" defTabSz="1422364">
              <a:lnSpc>
                <a:spcPct val="90000"/>
              </a:lnSpc>
              <a:spcBef>
                <a:spcPct val="0"/>
              </a:spcBef>
            </a:pPr>
            <a:r>
              <a:rPr lang="en-GB" sz="2000" dirty="0"/>
              <a:t>Start</a:t>
            </a:r>
          </a:p>
        </p:txBody>
      </p:sp>
      <p:sp>
        <p:nvSpPr>
          <p:cNvPr id="16" name="24 Rectángulo"/>
          <p:cNvSpPr/>
          <p:nvPr/>
        </p:nvSpPr>
        <p:spPr>
          <a:xfrm>
            <a:off x="913270" y="4061727"/>
            <a:ext cx="1798684" cy="12816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spcAft>
                <a:spcPct val="35000"/>
              </a:spcAft>
            </a:pPr>
            <a:r>
              <a:rPr lang="en-GB" sz="2000" dirty="0"/>
              <a:t>T5.2</a:t>
            </a:r>
            <a:br>
              <a:rPr lang="en-GB" sz="2000" dirty="0"/>
            </a:br>
            <a:r>
              <a:rPr lang="en-GB" sz="2000" dirty="0"/>
              <a:t>Start</a:t>
            </a:r>
          </a:p>
        </p:txBody>
      </p:sp>
      <p:sp>
        <p:nvSpPr>
          <p:cNvPr id="19" name="30 Anillo"/>
          <p:cNvSpPr/>
          <p:nvPr/>
        </p:nvSpPr>
        <p:spPr>
          <a:xfrm>
            <a:off x="7939612" y="4572482"/>
            <a:ext cx="1004127" cy="979716"/>
          </a:xfrm>
          <a:prstGeom prst="donut">
            <a:avLst>
              <a:gd name="adj" fmla="val 20000"/>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25 Rectángulo"/>
          <p:cNvSpPr/>
          <p:nvPr/>
        </p:nvSpPr>
        <p:spPr>
          <a:xfrm>
            <a:off x="6853022" y="3589754"/>
            <a:ext cx="1626569" cy="12710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b="1" dirty="0"/>
              <a:t>D5.1.1, D5.1.2 </a:t>
            </a:r>
          </a:p>
          <a:p>
            <a:pPr algn="ctr" defTabSz="1422364">
              <a:lnSpc>
                <a:spcPct val="90000"/>
              </a:lnSpc>
              <a:spcBef>
                <a:spcPct val="0"/>
              </a:spcBef>
            </a:pPr>
            <a:r>
              <a:rPr lang="en-GB" b="1" dirty="0"/>
              <a:t>Final</a:t>
            </a:r>
            <a:br>
              <a:rPr lang="en-GB" b="1" dirty="0"/>
            </a:br>
            <a:r>
              <a:rPr lang="en-GB" sz="1700" dirty="0"/>
              <a:t>D5.5, D5.6.1, D5.6.2</a:t>
            </a:r>
            <a:br>
              <a:rPr lang="en-GB" sz="1700" dirty="0"/>
            </a:br>
            <a:r>
              <a:rPr lang="en-GB" sz="1700" dirty="0"/>
              <a:t>Third</a:t>
            </a:r>
          </a:p>
        </p:txBody>
      </p:sp>
      <p:sp>
        <p:nvSpPr>
          <p:cNvPr id="22" name="33 CuadroTexto"/>
          <p:cNvSpPr txBox="1"/>
          <p:nvPr/>
        </p:nvSpPr>
        <p:spPr>
          <a:xfrm>
            <a:off x="71310"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a:t>
            </a:r>
            <a:endParaRPr lang="es-ES" sz="3200" dirty="0">
              <a:solidFill>
                <a:srgbClr val="379901"/>
              </a:solidFill>
              <a:latin typeface="Aharoni" panose="02010803020104030203" pitchFamily="2" charset="-79"/>
              <a:cs typeface="Aharoni" panose="02010803020104030203" pitchFamily="2" charset="-79"/>
            </a:endParaRPr>
          </a:p>
        </p:txBody>
      </p:sp>
      <p:sp>
        <p:nvSpPr>
          <p:cNvPr id="28" name="21 Elipse"/>
          <p:cNvSpPr/>
          <p:nvPr/>
        </p:nvSpPr>
        <p:spPr>
          <a:xfrm>
            <a:off x="8225252" y="4846116"/>
            <a:ext cx="446449" cy="435596"/>
          </a:xfrm>
          <a:prstGeom prst="ellipse">
            <a:avLst/>
          </a:prstGeom>
          <a:solidFill>
            <a:srgbClr val="FF6600"/>
          </a:solidFill>
          <a:ln>
            <a:solidFill>
              <a:srgbClr val="FF66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33 CuadroTexto"/>
          <p:cNvSpPr txBox="1"/>
          <p:nvPr/>
        </p:nvSpPr>
        <p:spPr>
          <a:xfrm>
            <a:off x="700581"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Q2</a:t>
            </a:r>
            <a:endParaRPr lang="es-ES" sz="3200" dirty="0">
              <a:solidFill>
                <a:srgbClr val="379901"/>
              </a:solidFill>
              <a:latin typeface="Aharoni" panose="02010803020104030203" pitchFamily="2" charset="-79"/>
              <a:cs typeface="Aharoni" panose="02010803020104030203" pitchFamily="2" charset="-79"/>
            </a:endParaRPr>
          </a:p>
        </p:txBody>
      </p:sp>
      <p:sp>
        <p:nvSpPr>
          <p:cNvPr id="31" name="33 CuadroTexto"/>
          <p:cNvSpPr txBox="1"/>
          <p:nvPr/>
        </p:nvSpPr>
        <p:spPr>
          <a:xfrm>
            <a:off x="1360343"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Q3</a:t>
            </a:r>
            <a:endParaRPr lang="es-ES" sz="3200" dirty="0">
              <a:solidFill>
                <a:srgbClr val="379901"/>
              </a:solidFill>
              <a:latin typeface="Aharoni" panose="02010803020104030203" pitchFamily="2" charset="-79"/>
              <a:cs typeface="Aharoni" panose="02010803020104030203" pitchFamily="2" charset="-79"/>
            </a:endParaRPr>
          </a:p>
        </p:txBody>
      </p:sp>
      <p:sp>
        <p:nvSpPr>
          <p:cNvPr id="32" name="33 CuadroTexto"/>
          <p:cNvSpPr txBox="1"/>
          <p:nvPr/>
        </p:nvSpPr>
        <p:spPr>
          <a:xfrm>
            <a:off x="2010163"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Q4</a:t>
            </a:r>
            <a:endParaRPr lang="es-ES" sz="3200" dirty="0">
              <a:solidFill>
                <a:srgbClr val="379901"/>
              </a:solidFill>
              <a:latin typeface="Aharoni" panose="02010803020104030203" pitchFamily="2" charset="-79"/>
              <a:cs typeface="Aharoni" panose="02010803020104030203" pitchFamily="2" charset="-79"/>
            </a:endParaRPr>
          </a:p>
        </p:txBody>
      </p:sp>
      <p:sp>
        <p:nvSpPr>
          <p:cNvPr id="33" name="33 CuadroTexto"/>
          <p:cNvSpPr txBox="1"/>
          <p:nvPr/>
        </p:nvSpPr>
        <p:spPr>
          <a:xfrm>
            <a:off x="2647203"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Q5</a:t>
            </a:r>
            <a:endParaRPr lang="es-ES" sz="3200" dirty="0">
              <a:solidFill>
                <a:srgbClr val="379901"/>
              </a:solidFill>
              <a:latin typeface="Aharoni" panose="02010803020104030203" pitchFamily="2" charset="-79"/>
              <a:cs typeface="Aharoni" panose="02010803020104030203" pitchFamily="2" charset="-79"/>
            </a:endParaRPr>
          </a:p>
        </p:txBody>
      </p:sp>
      <p:sp>
        <p:nvSpPr>
          <p:cNvPr id="34" name="33 CuadroTexto"/>
          <p:cNvSpPr txBox="1"/>
          <p:nvPr/>
        </p:nvSpPr>
        <p:spPr>
          <a:xfrm>
            <a:off x="3320453"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Q6</a:t>
            </a:r>
            <a:endParaRPr lang="es-ES" sz="3200" dirty="0">
              <a:solidFill>
                <a:srgbClr val="379901"/>
              </a:solidFill>
              <a:latin typeface="Aharoni" panose="02010803020104030203" pitchFamily="2" charset="-79"/>
              <a:cs typeface="Aharoni" panose="02010803020104030203" pitchFamily="2" charset="-79"/>
            </a:endParaRPr>
          </a:p>
        </p:txBody>
      </p:sp>
      <p:sp>
        <p:nvSpPr>
          <p:cNvPr id="35" name="33 CuadroTexto"/>
          <p:cNvSpPr txBox="1"/>
          <p:nvPr/>
        </p:nvSpPr>
        <p:spPr>
          <a:xfrm>
            <a:off x="3977372"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Q7</a:t>
            </a:r>
            <a:endParaRPr lang="es-ES" sz="3200" dirty="0">
              <a:solidFill>
                <a:srgbClr val="379901"/>
              </a:solidFill>
              <a:latin typeface="Aharoni" panose="02010803020104030203" pitchFamily="2" charset="-79"/>
              <a:cs typeface="Aharoni" panose="02010803020104030203" pitchFamily="2" charset="-79"/>
            </a:endParaRPr>
          </a:p>
        </p:txBody>
      </p:sp>
      <p:sp>
        <p:nvSpPr>
          <p:cNvPr id="36" name="33 CuadroTexto"/>
          <p:cNvSpPr txBox="1"/>
          <p:nvPr/>
        </p:nvSpPr>
        <p:spPr>
          <a:xfrm>
            <a:off x="4637839"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Q8</a:t>
            </a:r>
            <a:endParaRPr lang="es-ES" sz="3200" dirty="0">
              <a:solidFill>
                <a:srgbClr val="379901"/>
              </a:solidFill>
              <a:latin typeface="Aharoni" panose="02010803020104030203" pitchFamily="2" charset="-79"/>
              <a:cs typeface="Aharoni" panose="02010803020104030203" pitchFamily="2" charset="-79"/>
            </a:endParaRPr>
          </a:p>
        </p:txBody>
      </p:sp>
      <p:sp>
        <p:nvSpPr>
          <p:cNvPr id="37" name="33 CuadroTexto"/>
          <p:cNvSpPr txBox="1"/>
          <p:nvPr/>
        </p:nvSpPr>
        <p:spPr>
          <a:xfrm>
            <a:off x="5292631"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Q9</a:t>
            </a:r>
            <a:endParaRPr lang="es-ES" sz="3200" dirty="0">
              <a:solidFill>
                <a:srgbClr val="379901"/>
              </a:solidFill>
              <a:latin typeface="Aharoni" panose="02010803020104030203" pitchFamily="2" charset="-79"/>
              <a:cs typeface="Aharoni" panose="02010803020104030203" pitchFamily="2" charset="-79"/>
            </a:endParaRPr>
          </a:p>
        </p:txBody>
      </p:sp>
      <p:sp>
        <p:nvSpPr>
          <p:cNvPr id="38" name="33 CuadroTexto"/>
          <p:cNvSpPr txBox="1"/>
          <p:nvPr/>
        </p:nvSpPr>
        <p:spPr>
          <a:xfrm>
            <a:off x="5945998" y="1845807"/>
            <a:ext cx="1020466"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Q10</a:t>
            </a:r>
            <a:endParaRPr lang="es-ES" sz="3200" dirty="0">
              <a:solidFill>
                <a:srgbClr val="379901"/>
              </a:solidFill>
              <a:latin typeface="Aharoni" panose="02010803020104030203" pitchFamily="2" charset="-79"/>
              <a:cs typeface="Aharoni" panose="02010803020104030203" pitchFamily="2" charset="-79"/>
            </a:endParaRPr>
          </a:p>
        </p:txBody>
      </p:sp>
      <p:sp>
        <p:nvSpPr>
          <p:cNvPr id="39" name="33 CuadroTexto"/>
          <p:cNvSpPr txBox="1"/>
          <p:nvPr/>
        </p:nvSpPr>
        <p:spPr>
          <a:xfrm>
            <a:off x="6889517" y="1845807"/>
            <a:ext cx="990009"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Q11</a:t>
            </a:r>
            <a:endParaRPr lang="es-ES" sz="3200" dirty="0">
              <a:solidFill>
                <a:srgbClr val="379901"/>
              </a:solidFill>
              <a:latin typeface="Aharoni" panose="02010803020104030203" pitchFamily="2" charset="-79"/>
              <a:cs typeface="Aharoni" panose="02010803020104030203" pitchFamily="2" charset="-79"/>
            </a:endParaRPr>
          </a:p>
        </p:txBody>
      </p:sp>
      <p:sp>
        <p:nvSpPr>
          <p:cNvPr id="40" name="22 Rectángulo"/>
          <p:cNvSpPr/>
          <p:nvPr/>
        </p:nvSpPr>
        <p:spPr>
          <a:xfrm>
            <a:off x="8260037" y="5304580"/>
            <a:ext cx="1312025" cy="7404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2000" dirty="0"/>
              <a:t>T5.1</a:t>
            </a:r>
          </a:p>
          <a:p>
            <a:pPr algn="ctr" defTabSz="1422364">
              <a:lnSpc>
                <a:spcPct val="90000"/>
              </a:lnSpc>
              <a:spcBef>
                <a:spcPct val="0"/>
              </a:spcBef>
            </a:pPr>
            <a:r>
              <a:rPr lang="en-GB" sz="2000" dirty="0"/>
              <a:t>End</a:t>
            </a:r>
          </a:p>
        </p:txBody>
      </p:sp>
      <p:sp>
        <p:nvSpPr>
          <p:cNvPr id="41" name="21 Elipse"/>
          <p:cNvSpPr/>
          <p:nvPr/>
        </p:nvSpPr>
        <p:spPr>
          <a:xfrm>
            <a:off x="11407107" y="4186700"/>
            <a:ext cx="446449" cy="435596"/>
          </a:xfrm>
          <a:prstGeom prst="ellipse">
            <a:avLst/>
          </a:prstGeom>
          <a:solidFill>
            <a:srgbClr val="FF6600"/>
          </a:solidFill>
          <a:ln>
            <a:solidFill>
              <a:srgbClr val="FF66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24 Rectángulo"/>
          <p:cNvSpPr/>
          <p:nvPr/>
        </p:nvSpPr>
        <p:spPr>
          <a:xfrm>
            <a:off x="10739291" y="4826469"/>
            <a:ext cx="1656209" cy="11072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spcAft>
                <a:spcPct val="35000"/>
              </a:spcAft>
            </a:pPr>
            <a:r>
              <a:rPr lang="en-GB" sz="2000" dirty="0"/>
              <a:t>T5.3, T5.4, T5.5, T5.6</a:t>
            </a:r>
            <a:br>
              <a:rPr lang="en-GB" sz="2000" dirty="0"/>
            </a:br>
            <a:r>
              <a:rPr lang="en-GB" sz="2000" dirty="0"/>
              <a:t>End</a:t>
            </a:r>
          </a:p>
        </p:txBody>
      </p:sp>
      <p:sp>
        <p:nvSpPr>
          <p:cNvPr id="45" name="16 Anillo"/>
          <p:cNvSpPr/>
          <p:nvPr/>
        </p:nvSpPr>
        <p:spPr>
          <a:xfrm rot="21438257">
            <a:off x="5626091" y="3475236"/>
            <a:ext cx="1004127" cy="979716"/>
          </a:xfrm>
          <a:prstGeom prst="donut">
            <a:avLst>
              <a:gd name="adj" fmla="val 20000"/>
            </a:avLst>
          </a:pr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8" name="30 Anillo"/>
          <p:cNvSpPr/>
          <p:nvPr/>
        </p:nvSpPr>
        <p:spPr>
          <a:xfrm>
            <a:off x="11124967" y="3920944"/>
            <a:ext cx="1004127" cy="979716"/>
          </a:xfrm>
          <a:prstGeom prst="donut">
            <a:avLst>
              <a:gd name="adj" fmla="val 20000"/>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1" name="25 Rectángulo"/>
          <p:cNvSpPr/>
          <p:nvPr/>
        </p:nvSpPr>
        <p:spPr>
          <a:xfrm>
            <a:off x="10079546" y="3099956"/>
            <a:ext cx="1558033" cy="11152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b="1" dirty="0"/>
              <a:t>D5.3, D5.4, D5.5, D5.6.1, D5.6.2</a:t>
            </a:r>
          </a:p>
          <a:p>
            <a:pPr algn="ctr" defTabSz="1422364">
              <a:lnSpc>
                <a:spcPct val="90000"/>
              </a:lnSpc>
              <a:spcBef>
                <a:spcPct val="0"/>
              </a:spcBef>
            </a:pPr>
            <a:r>
              <a:rPr lang="en-GB" b="1" dirty="0"/>
              <a:t>Final</a:t>
            </a:r>
          </a:p>
        </p:txBody>
      </p:sp>
      <p:sp>
        <p:nvSpPr>
          <p:cNvPr id="49" name="19 Elipse">
            <a:extLst>
              <a:ext uri="{FF2B5EF4-FFF2-40B4-BE49-F238E27FC236}">
                <a16:creationId xmlns:a16="http://schemas.microsoft.com/office/drawing/2014/main" xmlns="" id="{29FF50A1-61E8-4D71-B451-ED178FBEB8F1}"/>
              </a:ext>
            </a:extLst>
          </p:cNvPr>
          <p:cNvSpPr/>
          <p:nvPr/>
        </p:nvSpPr>
        <p:spPr>
          <a:xfrm>
            <a:off x="3132643" y="3994931"/>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0" name="24 Rectángulo">
            <a:extLst>
              <a:ext uri="{FF2B5EF4-FFF2-40B4-BE49-F238E27FC236}">
                <a16:creationId xmlns:a16="http://schemas.microsoft.com/office/drawing/2014/main" xmlns="" id="{EDD08DF2-DC0C-45AC-9918-96C7433FCC56}"/>
              </a:ext>
            </a:extLst>
          </p:cNvPr>
          <p:cNvSpPr/>
          <p:nvPr/>
        </p:nvSpPr>
        <p:spPr>
          <a:xfrm>
            <a:off x="2451272" y="4100699"/>
            <a:ext cx="1798684" cy="12816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spcAft>
                <a:spcPct val="35000"/>
              </a:spcAft>
            </a:pPr>
            <a:r>
              <a:rPr lang="en-GB" sz="2000" b="1" dirty="0"/>
              <a:t>T5.3</a:t>
            </a:r>
            <a:br>
              <a:rPr lang="en-GB" sz="2000" b="1" dirty="0"/>
            </a:br>
            <a:r>
              <a:rPr lang="en-GB" sz="2000" b="1" dirty="0"/>
              <a:t>Start</a:t>
            </a:r>
          </a:p>
        </p:txBody>
      </p:sp>
      <p:sp>
        <p:nvSpPr>
          <p:cNvPr id="52" name="19 Elipse">
            <a:extLst>
              <a:ext uri="{FF2B5EF4-FFF2-40B4-BE49-F238E27FC236}">
                <a16:creationId xmlns:a16="http://schemas.microsoft.com/office/drawing/2014/main" xmlns="" id="{68C3B86D-E619-4FB7-AC17-4364FBEA26C4}"/>
              </a:ext>
            </a:extLst>
          </p:cNvPr>
          <p:cNvSpPr/>
          <p:nvPr/>
        </p:nvSpPr>
        <p:spPr>
          <a:xfrm>
            <a:off x="4363872" y="3993994"/>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3" name="24 Rectángulo">
            <a:extLst>
              <a:ext uri="{FF2B5EF4-FFF2-40B4-BE49-F238E27FC236}">
                <a16:creationId xmlns:a16="http://schemas.microsoft.com/office/drawing/2014/main" xmlns="" id="{8010532A-23B1-4D60-AA9D-270FCCBFB0E6}"/>
              </a:ext>
            </a:extLst>
          </p:cNvPr>
          <p:cNvSpPr/>
          <p:nvPr/>
        </p:nvSpPr>
        <p:spPr>
          <a:xfrm>
            <a:off x="3641853" y="4127611"/>
            <a:ext cx="1798684" cy="12816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spcAft>
                <a:spcPct val="35000"/>
              </a:spcAft>
            </a:pPr>
            <a:r>
              <a:rPr lang="en-GB" sz="2000" dirty="0"/>
              <a:t>T5.4</a:t>
            </a:r>
            <a:br>
              <a:rPr lang="en-GB" sz="2000" dirty="0"/>
            </a:br>
            <a:r>
              <a:rPr lang="en-GB" sz="2000" dirty="0"/>
              <a:t>Start</a:t>
            </a:r>
          </a:p>
        </p:txBody>
      </p:sp>
      <p:sp>
        <p:nvSpPr>
          <p:cNvPr id="62" name="33 CuadroTexto">
            <a:extLst>
              <a:ext uri="{FF2B5EF4-FFF2-40B4-BE49-F238E27FC236}">
                <a16:creationId xmlns:a16="http://schemas.microsoft.com/office/drawing/2014/main" xmlns="" id="{6005271D-4FC9-4ECA-A2B0-FE44A67E0A24}"/>
              </a:ext>
            </a:extLst>
          </p:cNvPr>
          <p:cNvSpPr txBox="1"/>
          <p:nvPr/>
        </p:nvSpPr>
        <p:spPr>
          <a:xfrm>
            <a:off x="7717072" y="1834920"/>
            <a:ext cx="1020466"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Q12</a:t>
            </a:r>
            <a:endParaRPr lang="es-ES" sz="3200" dirty="0">
              <a:solidFill>
                <a:srgbClr val="379901"/>
              </a:solidFill>
              <a:latin typeface="Aharoni" panose="02010803020104030203" pitchFamily="2" charset="-79"/>
              <a:cs typeface="Aharoni" panose="02010803020104030203" pitchFamily="2" charset="-79"/>
            </a:endParaRPr>
          </a:p>
        </p:txBody>
      </p:sp>
      <p:sp>
        <p:nvSpPr>
          <p:cNvPr id="63" name="33 CuadroTexto">
            <a:extLst>
              <a:ext uri="{FF2B5EF4-FFF2-40B4-BE49-F238E27FC236}">
                <a16:creationId xmlns:a16="http://schemas.microsoft.com/office/drawing/2014/main" xmlns="" id="{2F924DB7-98E4-431D-BDF6-D74AE4417F31}"/>
              </a:ext>
            </a:extLst>
          </p:cNvPr>
          <p:cNvSpPr txBox="1"/>
          <p:nvPr/>
        </p:nvSpPr>
        <p:spPr>
          <a:xfrm>
            <a:off x="8643870" y="1848832"/>
            <a:ext cx="1020466"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Q13</a:t>
            </a:r>
            <a:endParaRPr lang="es-ES" sz="3200" dirty="0">
              <a:solidFill>
                <a:srgbClr val="379901"/>
              </a:solidFill>
              <a:latin typeface="Aharoni" panose="02010803020104030203" pitchFamily="2" charset="-79"/>
              <a:cs typeface="Aharoni" panose="02010803020104030203" pitchFamily="2" charset="-79"/>
            </a:endParaRPr>
          </a:p>
        </p:txBody>
      </p:sp>
      <p:sp>
        <p:nvSpPr>
          <p:cNvPr id="64" name="33 CuadroTexto">
            <a:extLst>
              <a:ext uri="{FF2B5EF4-FFF2-40B4-BE49-F238E27FC236}">
                <a16:creationId xmlns:a16="http://schemas.microsoft.com/office/drawing/2014/main" xmlns="" id="{ECC78074-4E2C-4EA4-8612-E6DD8AEECF61}"/>
              </a:ext>
            </a:extLst>
          </p:cNvPr>
          <p:cNvSpPr txBox="1"/>
          <p:nvPr/>
        </p:nvSpPr>
        <p:spPr>
          <a:xfrm>
            <a:off x="9539131" y="1845807"/>
            <a:ext cx="1020466"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Q14</a:t>
            </a:r>
            <a:endParaRPr lang="es-ES" sz="3200" dirty="0">
              <a:solidFill>
                <a:srgbClr val="379901"/>
              </a:solidFill>
              <a:latin typeface="Aharoni" panose="02010803020104030203" pitchFamily="2" charset="-79"/>
              <a:cs typeface="Aharoni" panose="02010803020104030203" pitchFamily="2" charset="-79"/>
            </a:endParaRPr>
          </a:p>
        </p:txBody>
      </p:sp>
      <p:sp>
        <p:nvSpPr>
          <p:cNvPr id="65" name="33 CuadroTexto">
            <a:extLst>
              <a:ext uri="{FF2B5EF4-FFF2-40B4-BE49-F238E27FC236}">
                <a16:creationId xmlns:a16="http://schemas.microsoft.com/office/drawing/2014/main" xmlns="" id="{9155E78B-634E-4264-84CE-28B94CE55AB3}"/>
              </a:ext>
            </a:extLst>
          </p:cNvPr>
          <p:cNvSpPr txBox="1"/>
          <p:nvPr/>
        </p:nvSpPr>
        <p:spPr>
          <a:xfrm>
            <a:off x="10387863" y="1855745"/>
            <a:ext cx="1020466"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Q15</a:t>
            </a:r>
            <a:endParaRPr lang="es-ES" sz="3200" dirty="0">
              <a:solidFill>
                <a:srgbClr val="379901"/>
              </a:solidFill>
              <a:latin typeface="Aharoni" panose="02010803020104030203" pitchFamily="2" charset="-79"/>
              <a:cs typeface="Aharoni" panose="02010803020104030203" pitchFamily="2" charset="-79"/>
            </a:endParaRPr>
          </a:p>
        </p:txBody>
      </p:sp>
      <p:sp>
        <p:nvSpPr>
          <p:cNvPr id="77" name="33 CuadroTexto">
            <a:extLst>
              <a:ext uri="{FF2B5EF4-FFF2-40B4-BE49-F238E27FC236}">
                <a16:creationId xmlns:a16="http://schemas.microsoft.com/office/drawing/2014/main" xmlns="" id="{66C4E0D5-4C21-4568-8E69-06DE3A744891}"/>
              </a:ext>
            </a:extLst>
          </p:cNvPr>
          <p:cNvSpPr txBox="1"/>
          <p:nvPr/>
        </p:nvSpPr>
        <p:spPr>
          <a:xfrm>
            <a:off x="11266819" y="1859547"/>
            <a:ext cx="1020466"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Q16</a:t>
            </a:r>
            <a:endParaRPr lang="es-ES" sz="3200" dirty="0">
              <a:solidFill>
                <a:srgbClr val="379901"/>
              </a:solidFill>
              <a:latin typeface="Aharoni" panose="02010803020104030203" pitchFamily="2" charset="-79"/>
              <a:cs typeface="Aharoni" panose="02010803020104030203" pitchFamily="2" charset="-79"/>
            </a:endParaRPr>
          </a:p>
        </p:txBody>
      </p:sp>
      <p:sp>
        <p:nvSpPr>
          <p:cNvPr id="58" name="30 Anillo">
            <a:extLst>
              <a:ext uri="{FF2B5EF4-FFF2-40B4-BE49-F238E27FC236}">
                <a16:creationId xmlns:a16="http://schemas.microsoft.com/office/drawing/2014/main" xmlns="" id="{532474A2-6C07-4F42-BC33-F55A7FEFC339}"/>
              </a:ext>
            </a:extLst>
          </p:cNvPr>
          <p:cNvSpPr/>
          <p:nvPr/>
        </p:nvSpPr>
        <p:spPr>
          <a:xfrm>
            <a:off x="9551626" y="4493274"/>
            <a:ext cx="1004127" cy="979716"/>
          </a:xfrm>
          <a:prstGeom prst="donut">
            <a:avLst>
              <a:gd name="adj" fmla="val 20000"/>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9" name="21 Elipse">
            <a:extLst>
              <a:ext uri="{FF2B5EF4-FFF2-40B4-BE49-F238E27FC236}">
                <a16:creationId xmlns:a16="http://schemas.microsoft.com/office/drawing/2014/main" xmlns="" id="{6F926619-3685-4588-AB80-D078658A0BCC}"/>
              </a:ext>
            </a:extLst>
          </p:cNvPr>
          <p:cNvSpPr/>
          <p:nvPr/>
        </p:nvSpPr>
        <p:spPr>
          <a:xfrm>
            <a:off x="9837266" y="4766908"/>
            <a:ext cx="446449" cy="435596"/>
          </a:xfrm>
          <a:prstGeom prst="ellipse">
            <a:avLst/>
          </a:prstGeom>
          <a:solidFill>
            <a:srgbClr val="FF6600"/>
          </a:solidFill>
          <a:ln>
            <a:solidFill>
              <a:srgbClr val="FF66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22 Rectángulo">
            <a:extLst>
              <a:ext uri="{FF2B5EF4-FFF2-40B4-BE49-F238E27FC236}">
                <a16:creationId xmlns:a16="http://schemas.microsoft.com/office/drawing/2014/main" xmlns="" id="{7FCC505C-11B5-455B-B3B3-6A17E9C47B1C}"/>
              </a:ext>
            </a:extLst>
          </p:cNvPr>
          <p:cNvSpPr/>
          <p:nvPr/>
        </p:nvSpPr>
        <p:spPr>
          <a:xfrm>
            <a:off x="9735115" y="5219552"/>
            <a:ext cx="1558034" cy="8740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2000" dirty="0"/>
              <a:t>T5.2</a:t>
            </a:r>
          </a:p>
          <a:p>
            <a:pPr algn="ctr" defTabSz="1422364">
              <a:lnSpc>
                <a:spcPct val="90000"/>
              </a:lnSpc>
              <a:spcBef>
                <a:spcPct val="0"/>
              </a:spcBef>
            </a:pPr>
            <a:r>
              <a:rPr lang="en-GB" sz="2000" dirty="0"/>
              <a:t>End</a:t>
            </a:r>
          </a:p>
        </p:txBody>
      </p:sp>
      <p:sp>
        <p:nvSpPr>
          <p:cNvPr id="68" name="25 Rectángulo">
            <a:extLst>
              <a:ext uri="{FF2B5EF4-FFF2-40B4-BE49-F238E27FC236}">
                <a16:creationId xmlns:a16="http://schemas.microsoft.com/office/drawing/2014/main" xmlns="" id="{7C7C05DF-0CF2-4E8D-8CD2-E2A07EBD79FF}"/>
              </a:ext>
            </a:extLst>
          </p:cNvPr>
          <p:cNvSpPr/>
          <p:nvPr/>
        </p:nvSpPr>
        <p:spPr>
          <a:xfrm>
            <a:off x="9005067" y="3888074"/>
            <a:ext cx="1224593" cy="7788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b="1" dirty="0"/>
              <a:t>D5.2.2</a:t>
            </a:r>
          </a:p>
          <a:p>
            <a:pPr algn="ctr" defTabSz="1422364">
              <a:lnSpc>
                <a:spcPct val="90000"/>
              </a:lnSpc>
              <a:spcBef>
                <a:spcPct val="0"/>
              </a:spcBef>
            </a:pPr>
            <a:r>
              <a:rPr lang="en-GB" b="1" dirty="0"/>
              <a:t>Final</a:t>
            </a:r>
          </a:p>
        </p:txBody>
      </p:sp>
      <p:sp>
        <p:nvSpPr>
          <p:cNvPr id="69" name="25 Rectángulo">
            <a:extLst>
              <a:ext uri="{FF2B5EF4-FFF2-40B4-BE49-F238E27FC236}">
                <a16:creationId xmlns:a16="http://schemas.microsoft.com/office/drawing/2014/main" xmlns="" id="{264E4347-C346-4115-9A0C-7D2D8473BE0A}"/>
              </a:ext>
            </a:extLst>
          </p:cNvPr>
          <p:cNvSpPr/>
          <p:nvPr/>
        </p:nvSpPr>
        <p:spPr>
          <a:xfrm>
            <a:off x="5433383" y="4207147"/>
            <a:ext cx="1317858" cy="9756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b="1" dirty="0"/>
              <a:t>D5.2.1 </a:t>
            </a:r>
            <a:r>
              <a:rPr lang="en-GB" b="1" dirty="0"/>
              <a:t>Final</a:t>
            </a:r>
            <a:br>
              <a:rPr lang="en-GB" b="1" dirty="0"/>
            </a:br>
            <a:r>
              <a:rPr lang="es-ES_tradnl" sz="1700" dirty="0"/>
              <a:t>D5.2.2 </a:t>
            </a:r>
            <a:r>
              <a:rPr lang="es-ES_tradnl" sz="1700" dirty="0" err="1"/>
              <a:t>First</a:t>
            </a:r>
            <a:endParaRPr lang="es-ES_tradnl" sz="1700" dirty="0"/>
          </a:p>
        </p:txBody>
      </p:sp>
      <p:sp>
        <p:nvSpPr>
          <p:cNvPr id="80" name="25 Rectángulo">
            <a:extLst>
              <a:ext uri="{FF2B5EF4-FFF2-40B4-BE49-F238E27FC236}">
                <a16:creationId xmlns:a16="http://schemas.microsoft.com/office/drawing/2014/main" xmlns="" id="{394C3094-84DA-497D-A386-24C92C22B98F}"/>
              </a:ext>
            </a:extLst>
          </p:cNvPr>
          <p:cNvSpPr/>
          <p:nvPr/>
        </p:nvSpPr>
        <p:spPr>
          <a:xfrm>
            <a:off x="2666700" y="5013261"/>
            <a:ext cx="1238979" cy="9204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1700" b="1" dirty="0"/>
              <a:t>D5.1.1,</a:t>
            </a:r>
            <a:br>
              <a:rPr lang="es-ES_tradnl" sz="1700" b="1" dirty="0"/>
            </a:br>
            <a:r>
              <a:rPr lang="es-ES_tradnl" sz="1700" b="1" dirty="0"/>
              <a:t>D5.1.2,</a:t>
            </a:r>
            <a:br>
              <a:rPr lang="es-ES_tradnl" sz="1700" b="1" dirty="0"/>
            </a:br>
            <a:r>
              <a:rPr lang="es-ES_tradnl" sz="1700" b="1" dirty="0"/>
              <a:t>D5.2.1</a:t>
            </a:r>
          </a:p>
          <a:p>
            <a:pPr algn="ctr" defTabSz="1422364">
              <a:lnSpc>
                <a:spcPct val="90000"/>
              </a:lnSpc>
              <a:spcBef>
                <a:spcPct val="0"/>
              </a:spcBef>
            </a:pPr>
            <a:r>
              <a:rPr lang="en-GB" sz="1700" b="1" dirty="0"/>
              <a:t>First</a:t>
            </a:r>
          </a:p>
        </p:txBody>
      </p:sp>
      <p:sp>
        <p:nvSpPr>
          <p:cNvPr id="82" name="16 Anillo">
            <a:extLst>
              <a:ext uri="{FF2B5EF4-FFF2-40B4-BE49-F238E27FC236}">
                <a16:creationId xmlns:a16="http://schemas.microsoft.com/office/drawing/2014/main" xmlns="" id="{1E6553A2-C813-4DAD-AB80-102C7C9F2790}"/>
              </a:ext>
            </a:extLst>
          </p:cNvPr>
          <p:cNvSpPr/>
          <p:nvPr/>
        </p:nvSpPr>
        <p:spPr>
          <a:xfrm>
            <a:off x="6347716" y="5148713"/>
            <a:ext cx="1004127" cy="979716"/>
          </a:xfrm>
          <a:prstGeom prst="donut">
            <a:avLst>
              <a:gd name="adj" fmla="val 20000"/>
            </a:avLst>
          </a:pr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3" name="25 Rectángulo">
            <a:extLst>
              <a:ext uri="{FF2B5EF4-FFF2-40B4-BE49-F238E27FC236}">
                <a16:creationId xmlns:a16="http://schemas.microsoft.com/office/drawing/2014/main" xmlns="" id="{6A25FE77-6032-4F58-AC82-ECA2B49BC1E6}"/>
              </a:ext>
            </a:extLst>
          </p:cNvPr>
          <p:cNvSpPr/>
          <p:nvPr/>
        </p:nvSpPr>
        <p:spPr>
          <a:xfrm>
            <a:off x="7049326" y="5227166"/>
            <a:ext cx="983483" cy="7788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1700" dirty="0"/>
              <a:t>D5.3, D5.4</a:t>
            </a:r>
          </a:p>
          <a:p>
            <a:pPr algn="ctr" defTabSz="1422364">
              <a:lnSpc>
                <a:spcPct val="90000"/>
              </a:lnSpc>
              <a:spcBef>
                <a:spcPct val="0"/>
              </a:spcBef>
            </a:pPr>
            <a:r>
              <a:rPr lang="en-GB" sz="1700" dirty="0"/>
              <a:t>First</a:t>
            </a:r>
          </a:p>
        </p:txBody>
      </p:sp>
      <p:sp>
        <p:nvSpPr>
          <p:cNvPr id="93" name="16 Anillo">
            <a:extLst>
              <a:ext uri="{FF2B5EF4-FFF2-40B4-BE49-F238E27FC236}">
                <a16:creationId xmlns:a16="http://schemas.microsoft.com/office/drawing/2014/main" xmlns="" id="{CFA90278-6855-47A8-B03B-260E22881C15}"/>
              </a:ext>
            </a:extLst>
          </p:cNvPr>
          <p:cNvSpPr/>
          <p:nvPr/>
        </p:nvSpPr>
        <p:spPr>
          <a:xfrm>
            <a:off x="1786090" y="5146147"/>
            <a:ext cx="1004127" cy="979716"/>
          </a:xfrm>
          <a:prstGeom prst="donut">
            <a:avLst>
              <a:gd name="adj" fmla="val 20000"/>
            </a:avLst>
          </a:pr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9" name="25 Rectángulo">
            <a:extLst>
              <a:ext uri="{FF2B5EF4-FFF2-40B4-BE49-F238E27FC236}">
                <a16:creationId xmlns:a16="http://schemas.microsoft.com/office/drawing/2014/main" xmlns="" id="{9F3057C6-C25A-430B-8EAA-3D49DF93EBAB}"/>
              </a:ext>
            </a:extLst>
          </p:cNvPr>
          <p:cNvSpPr/>
          <p:nvPr/>
        </p:nvSpPr>
        <p:spPr>
          <a:xfrm>
            <a:off x="568993" y="5087045"/>
            <a:ext cx="1353043" cy="10090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1700" b="1" dirty="0"/>
              <a:t>D5.5, D5.6.1, D5.6.2</a:t>
            </a:r>
          </a:p>
          <a:p>
            <a:pPr algn="ctr" defTabSz="1422364">
              <a:lnSpc>
                <a:spcPct val="90000"/>
              </a:lnSpc>
              <a:spcBef>
                <a:spcPct val="0"/>
              </a:spcBef>
            </a:pPr>
            <a:r>
              <a:rPr lang="en-GB" sz="1700" b="1" dirty="0"/>
              <a:t>First</a:t>
            </a:r>
          </a:p>
        </p:txBody>
      </p:sp>
      <p:sp>
        <p:nvSpPr>
          <p:cNvPr id="112" name="16 Anillo">
            <a:extLst>
              <a:ext uri="{FF2B5EF4-FFF2-40B4-BE49-F238E27FC236}">
                <a16:creationId xmlns:a16="http://schemas.microsoft.com/office/drawing/2014/main" xmlns="" id="{F3B5CE69-E298-4812-9422-9B4BDB845697}"/>
              </a:ext>
            </a:extLst>
          </p:cNvPr>
          <p:cNvSpPr/>
          <p:nvPr/>
        </p:nvSpPr>
        <p:spPr>
          <a:xfrm>
            <a:off x="4731891" y="5113870"/>
            <a:ext cx="1004127" cy="979716"/>
          </a:xfrm>
          <a:prstGeom prst="donut">
            <a:avLst>
              <a:gd name="adj" fmla="val 20000"/>
            </a:avLst>
          </a:pr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2" name="25 Rectángulo">
            <a:extLst>
              <a:ext uri="{FF2B5EF4-FFF2-40B4-BE49-F238E27FC236}">
                <a16:creationId xmlns:a16="http://schemas.microsoft.com/office/drawing/2014/main" xmlns="" id="{60624EFC-20D9-44AA-A450-D4962A57457C}"/>
              </a:ext>
            </a:extLst>
          </p:cNvPr>
          <p:cNvSpPr/>
          <p:nvPr/>
        </p:nvSpPr>
        <p:spPr>
          <a:xfrm>
            <a:off x="5439416" y="5009593"/>
            <a:ext cx="1059580" cy="10090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1700" dirty="0"/>
              <a:t>D5.5, D5.6.1, D5.6.2</a:t>
            </a:r>
          </a:p>
          <a:p>
            <a:pPr algn="ctr" defTabSz="1422364">
              <a:lnSpc>
                <a:spcPct val="90000"/>
              </a:lnSpc>
              <a:spcBef>
                <a:spcPct val="0"/>
              </a:spcBef>
            </a:pPr>
            <a:r>
              <a:rPr lang="en-GB" sz="1700" dirty="0"/>
              <a:t>Second</a:t>
            </a:r>
          </a:p>
        </p:txBody>
      </p:sp>
      <p:sp>
        <p:nvSpPr>
          <p:cNvPr id="2" name="Elipse 1">
            <a:extLst>
              <a:ext uri="{FF2B5EF4-FFF2-40B4-BE49-F238E27FC236}">
                <a16:creationId xmlns:a16="http://schemas.microsoft.com/office/drawing/2014/main" xmlns="" id="{9945F397-CDF9-47CC-9FB3-BA4719F52FFF}"/>
              </a:ext>
            </a:extLst>
          </p:cNvPr>
          <p:cNvSpPr/>
          <p:nvPr/>
        </p:nvSpPr>
        <p:spPr>
          <a:xfrm>
            <a:off x="1564349" y="1744717"/>
            <a:ext cx="1439479" cy="47150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7" name="Elipse 66">
            <a:extLst>
              <a:ext uri="{FF2B5EF4-FFF2-40B4-BE49-F238E27FC236}">
                <a16:creationId xmlns:a16="http://schemas.microsoft.com/office/drawing/2014/main" xmlns="" id="{08EC8E93-7A58-4DF7-BB95-E6C1C3DB0875}"/>
              </a:ext>
            </a:extLst>
          </p:cNvPr>
          <p:cNvSpPr/>
          <p:nvPr/>
        </p:nvSpPr>
        <p:spPr>
          <a:xfrm>
            <a:off x="2612086" y="1829166"/>
            <a:ext cx="2209599" cy="44301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328006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xmlns="" id="{BF1D48F8-0CC7-4E5A-A6E6-FCA6C6C45B07}"/>
              </a:ext>
            </a:extLst>
          </p:cNvPr>
          <p:cNvGraphicFramePr>
            <a:graphicFrameLocks noGrp="1"/>
          </p:cNvGraphicFramePr>
          <p:nvPr>
            <p:ph idx="1"/>
            <p:extLst>
              <p:ext uri="{D42A27DB-BD31-4B8C-83A1-F6EECF244321}">
                <p14:modId xmlns:p14="http://schemas.microsoft.com/office/powerpoint/2010/main" val="92041809"/>
              </p:ext>
            </p:extLst>
          </p:nvPr>
        </p:nvGraphicFramePr>
        <p:xfrm>
          <a:off x="1230084" y="1668085"/>
          <a:ext cx="10267407" cy="4762046"/>
        </p:xfrm>
        <a:graphic>
          <a:graphicData uri="http://schemas.openxmlformats.org/drawingml/2006/table">
            <a:tbl>
              <a:tblPr firstRow="1" firstCol="1" bandRow="1"/>
              <a:tblGrid>
                <a:gridCol w="1026740">
                  <a:extLst>
                    <a:ext uri="{9D8B030D-6E8A-4147-A177-3AD203B41FA5}">
                      <a16:colId xmlns:a16="http://schemas.microsoft.com/office/drawing/2014/main" xmlns="" val="381183878"/>
                    </a:ext>
                  </a:extLst>
                </a:gridCol>
                <a:gridCol w="2489348">
                  <a:extLst>
                    <a:ext uri="{9D8B030D-6E8A-4147-A177-3AD203B41FA5}">
                      <a16:colId xmlns:a16="http://schemas.microsoft.com/office/drawing/2014/main" xmlns="" val="1504330784"/>
                    </a:ext>
                  </a:extLst>
                </a:gridCol>
                <a:gridCol w="1822963">
                  <a:extLst>
                    <a:ext uri="{9D8B030D-6E8A-4147-A177-3AD203B41FA5}">
                      <a16:colId xmlns:a16="http://schemas.microsoft.com/office/drawing/2014/main" xmlns="" val="404881893"/>
                    </a:ext>
                  </a:extLst>
                </a:gridCol>
                <a:gridCol w="1363511">
                  <a:extLst>
                    <a:ext uri="{9D8B030D-6E8A-4147-A177-3AD203B41FA5}">
                      <a16:colId xmlns:a16="http://schemas.microsoft.com/office/drawing/2014/main" xmlns="" val="3606552372"/>
                    </a:ext>
                  </a:extLst>
                </a:gridCol>
                <a:gridCol w="1297801">
                  <a:extLst>
                    <a:ext uri="{9D8B030D-6E8A-4147-A177-3AD203B41FA5}">
                      <a16:colId xmlns:a16="http://schemas.microsoft.com/office/drawing/2014/main" xmlns="" val="1789957626"/>
                    </a:ext>
                  </a:extLst>
                </a:gridCol>
                <a:gridCol w="1499042">
                  <a:extLst>
                    <a:ext uri="{9D8B030D-6E8A-4147-A177-3AD203B41FA5}">
                      <a16:colId xmlns:a16="http://schemas.microsoft.com/office/drawing/2014/main" xmlns="" val="2258170253"/>
                    </a:ext>
                  </a:extLst>
                </a:gridCol>
                <a:gridCol w="768002">
                  <a:extLst>
                    <a:ext uri="{9D8B030D-6E8A-4147-A177-3AD203B41FA5}">
                      <a16:colId xmlns:a16="http://schemas.microsoft.com/office/drawing/2014/main" xmlns="" val="1543775727"/>
                    </a:ext>
                  </a:extLst>
                </a:gridCol>
              </a:tblGrid>
              <a:tr h="314833">
                <a:tc>
                  <a:txBody>
                    <a:bodyPr/>
                    <a:lstStyle/>
                    <a:p>
                      <a:pPr algn="l">
                        <a:lnSpc>
                          <a:spcPct val="115000"/>
                        </a:lnSpc>
                        <a:spcAft>
                          <a:spcPts val="0"/>
                        </a:spcAft>
                      </a:pPr>
                      <a:r>
                        <a:rPr lang="en-GB" sz="1000" b="1" i="1" kern="0" dirty="0">
                          <a:solidFill>
                            <a:srgbClr val="FFFFFF"/>
                          </a:solidFill>
                          <a:effectLst/>
                          <a:latin typeface="Times New Roman" panose="02020603050405020304" pitchFamily="18" charset="0"/>
                          <a:ea typeface="Verdana" panose="020B0604030504040204" pitchFamily="34" charset="0"/>
                        </a:rPr>
                        <a:t>Product/ Service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7186D5"/>
                    </a:solidFill>
                  </a:tcPr>
                </a:tc>
                <a:tc>
                  <a:txBody>
                    <a:bodyPr/>
                    <a:lstStyle/>
                    <a:p>
                      <a:pPr algn="l">
                        <a:lnSpc>
                          <a:spcPct val="115000"/>
                        </a:lnSpc>
                        <a:spcAft>
                          <a:spcPts val="0"/>
                        </a:spcAft>
                      </a:pPr>
                      <a:r>
                        <a:rPr lang="en-GB" sz="1000" b="1" kern="0" dirty="0">
                          <a:solidFill>
                            <a:srgbClr val="FFFFFF"/>
                          </a:solidFill>
                          <a:effectLst/>
                          <a:latin typeface="Times New Roman" panose="02020603050405020304" pitchFamily="18" charset="0"/>
                          <a:ea typeface="Verdana" panose="020B0604030504040204" pitchFamily="34" charset="0"/>
                        </a:rPr>
                        <a:t>Product as Service or Pay per Service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7186D5"/>
                    </a:solidFill>
                  </a:tcPr>
                </a:tc>
                <a:tc>
                  <a:txBody>
                    <a:bodyPr/>
                    <a:lstStyle/>
                    <a:p>
                      <a:pPr algn="l">
                        <a:lnSpc>
                          <a:spcPct val="115000"/>
                        </a:lnSpc>
                        <a:spcAft>
                          <a:spcPts val="0"/>
                        </a:spcAft>
                      </a:pPr>
                      <a:r>
                        <a:rPr lang="en-GB" sz="1000" b="1" kern="0" dirty="0">
                          <a:solidFill>
                            <a:srgbClr val="FFFFFF"/>
                          </a:solidFill>
                          <a:effectLst/>
                          <a:latin typeface="Times New Roman" panose="02020603050405020304" pitchFamily="18" charset="0"/>
                          <a:ea typeface="Verdana" panose="020B0604030504040204" pitchFamily="34" charset="0"/>
                        </a:rPr>
                        <a:t>Maintenance and Upgrade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7186D5"/>
                    </a:solidFill>
                  </a:tcPr>
                </a:tc>
                <a:tc>
                  <a:txBody>
                    <a:bodyPr/>
                    <a:lstStyle/>
                    <a:p>
                      <a:pPr algn="l">
                        <a:lnSpc>
                          <a:spcPct val="115000"/>
                        </a:lnSpc>
                        <a:spcAft>
                          <a:spcPts val="0"/>
                        </a:spcAft>
                      </a:pPr>
                      <a:r>
                        <a:rPr lang="en-GB" sz="1000" b="1" kern="0" dirty="0">
                          <a:solidFill>
                            <a:srgbClr val="FFFFFF"/>
                          </a:solidFill>
                          <a:effectLst/>
                          <a:latin typeface="Times New Roman" panose="02020603050405020304" pitchFamily="18" charset="0"/>
                          <a:ea typeface="Verdana" panose="020B0604030504040204" pitchFamily="34" charset="0"/>
                        </a:rPr>
                        <a:t>Reuse and Remanufacture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7186D5"/>
                    </a:solidFill>
                  </a:tcPr>
                </a:tc>
                <a:tc>
                  <a:txBody>
                    <a:bodyPr/>
                    <a:lstStyle/>
                    <a:p>
                      <a:pPr algn="l">
                        <a:lnSpc>
                          <a:spcPct val="115000"/>
                        </a:lnSpc>
                        <a:spcAft>
                          <a:spcPts val="0"/>
                        </a:spcAft>
                      </a:pPr>
                      <a:r>
                        <a:rPr lang="en-GB" sz="1000" b="1" kern="0" dirty="0">
                          <a:solidFill>
                            <a:srgbClr val="FFFFFF"/>
                          </a:solidFill>
                          <a:effectLst/>
                          <a:latin typeface="Times New Roman" panose="02020603050405020304" pitchFamily="18" charset="0"/>
                          <a:ea typeface="Verdana" panose="020B0604030504040204" pitchFamily="34" charset="0"/>
                        </a:rPr>
                        <a:t>Valuable materials mining</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7186D5"/>
                    </a:solidFill>
                  </a:tcPr>
                </a:tc>
                <a:tc>
                  <a:txBody>
                    <a:bodyPr/>
                    <a:lstStyle/>
                    <a:p>
                      <a:pPr algn="l">
                        <a:lnSpc>
                          <a:spcPct val="115000"/>
                        </a:lnSpc>
                        <a:spcAft>
                          <a:spcPts val="0"/>
                        </a:spcAft>
                      </a:pPr>
                      <a:r>
                        <a:rPr lang="en-GB" sz="1000" b="1" kern="0" dirty="0">
                          <a:solidFill>
                            <a:srgbClr val="FFFFFF"/>
                          </a:solidFill>
                          <a:effectLst/>
                          <a:latin typeface="Times New Roman" panose="02020603050405020304" pitchFamily="18" charset="0"/>
                          <a:ea typeface="Verdana" panose="020B0604030504040204" pitchFamily="34" charset="0"/>
                        </a:rPr>
                        <a:t>CESCO</a:t>
                      </a:r>
                      <a:br>
                        <a:rPr lang="en-GB" sz="1000" b="1" kern="0" dirty="0">
                          <a:solidFill>
                            <a:srgbClr val="FFFFFF"/>
                          </a:solidFill>
                          <a:effectLst/>
                          <a:latin typeface="Times New Roman" panose="02020603050405020304" pitchFamily="18" charset="0"/>
                          <a:ea typeface="Verdana" panose="020B0604030504040204" pitchFamily="34" charset="0"/>
                        </a:rPr>
                      </a:br>
                      <a:r>
                        <a:rPr lang="en-GB" sz="1000" b="1" kern="0" dirty="0">
                          <a:solidFill>
                            <a:srgbClr val="FFFFFF"/>
                          </a:solidFill>
                          <a:effectLst/>
                          <a:latin typeface="Times New Roman" panose="02020603050405020304" pitchFamily="18" charset="0"/>
                          <a:ea typeface="Verdana" panose="020B0604030504040204" pitchFamily="34" charset="0"/>
                        </a:rPr>
                        <a:t>models</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7186D5"/>
                    </a:solidFill>
                  </a:tcPr>
                </a:tc>
                <a:tc>
                  <a:txBody>
                    <a:bodyPr/>
                    <a:lstStyle/>
                    <a:p>
                      <a:pPr algn="l">
                        <a:lnSpc>
                          <a:spcPct val="115000"/>
                        </a:lnSpc>
                        <a:spcAft>
                          <a:spcPts val="0"/>
                        </a:spcAft>
                      </a:pPr>
                      <a:r>
                        <a:rPr lang="en-GB" sz="1000" b="1" kern="0" dirty="0">
                          <a:solidFill>
                            <a:srgbClr val="FFFFFF"/>
                          </a:solidFill>
                          <a:effectLst/>
                          <a:latin typeface="Times New Roman" panose="02020603050405020304" pitchFamily="18" charset="0"/>
                          <a:ea typeface="Verdana" panose="020B0604030504040204" pitchFamily="34" charset="0"/>
                        </a:rPr>
                        <a:t>Other BMs</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7186D5"/>
                    </a:solidFill>
                  </a:tcPr>
                </a:tc>
                <a:extLst>
                  <a:ext uri="{0D108BD9-81ED-4DB2-BD59-A6C34878D82A}">
                    <a16:rowId xmlns:a16="http://schemas.microsoft.com/office/drawing/2014/main" xmlns="" val="3230940701"/>
                  </a:ext>
                </a:extLst>
              </a:tr>
              <a:tr h="1225159">
                <a:tc>
                  <a:txBody>
                    <a:bodyPr/>
                    <a:lstStyle/>
                    <a:p>
                      <a:pPr algn="l">
                        <a:spcAft>
                          <a:spcPts val="600"/>
                        </a:spcAft>
                      </a:pPr>
                      <a:r>
                        <a:rPr lang="en-GB" sz="1000" b="1" kern="1000" dirty="0">
                          <a:solidFill>
                            <a:srgbClr val="000000"/>
                          </a:solidFill>
                          <a:effectLst/>
                          <a:latin typeface="Times New Roman" panose="02020603050405020304" pitchFamily="18" charset="0"/>
                          <a:ea typeface="Times New Roman" panose="02020603050405020304" pitchFamily="18" charset="0"/>
                        </a:rPr>
                        <a:t>ADBE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tc>
                  <a:txBody>
                    <a:bodyPr/>
                    <a:lstStyle/>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Commercialised as improved energy &amp; comfort performance service.</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Both for residential and commercial based on a mixed model (ownership + service)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tc>
                  <a:txBody>
                    <a:bodyPr/>
                    <a:lstStyle/>
                    <a:p>
                      <a:pPr algn="l">
                        <a:spcAft>
                          <a:spcPts val="600"/>
                        </a:spcAft>
                      </a:pPr>
                      <a:r>
                        <a:rPr lang="en-GB" sz="1000" i="1" kern="1000" dirty="0">
                          <a:solidFill>
                            <a:srgbClr val="000000"/>
                          </a:solidFill>
                          <a:effectLst/>
                          <a:latin typeface="Times New Roman" panose="02020603050405020304" pitchFamily="18" charset="0"/>
                          <a:ea typeface="Times New Roman" panose="02020603050405020304" pitchFamily="18" charset="0"/>
                        </a:rPr>
                        <a:t>(For Tertiary Buildings)</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marL="171450" lvl="0" indent="-171450" algn="l">
                        <a:spcAft>
                          <a:spcPts val="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System maintenance</a:t>
                      </a:r>
                    </a:p>
                    <a:p>
                      <a:pPr marL="171450" lvl="0" indent="-171450" algn="l">
                        <a:spcAft>
                          <a:spcPts val="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Upgrade of components (when better performance technologies available)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tc>
                  <a:txBody>
                    <a:bodyPr/>
                    <a:lstStyle/>
                    <a:p>
                      <a:pPr algn="l">
                        <a:spcAft>
                          <a:spcPts val="600"/>
                        </a:spcAft>
                      </a:pPr>
                      <a:r>
                        <a:rPr lang="en-GB" sz="1000" i="1" kern="1000" dirty="0">
                          <a:solidFill>
                            <a:srgbClr val="000000"/>
                          </a:solidFill>
                          <a:effectLst/>
                          <a:latin typeface="Times New Roman" panose="02020603050405020304" pitchFamily="18" charset="0"/>
                          <a:ea typeface="Times New Roman" panose="02020603050405020304" pitchFamily="18" charset="0"/>
                        </a:rPr>
                        <a:t>(For Tertiary Buildings)</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Recovery for reuse or remanufacture of </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marL="171450" lvl="0" indent="-171450" algn="l">
                        <a:spcAft>
                          <a:spcPts val="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Aluminium fixing structure </a:t>
                      </a:r>
                    </a:p>
                    <a:p>
                      <a:pPr marL="171450" lvl="0" indent="-171450" algn="l">
                        <a:spcAft>
                          <a:spcPts val="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ADBE module</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 </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tc>
                  <a:txBody>
                    <a:bodyPr/>
                    <a:lstStyle/>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Recovery of valuable materials from ADBE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tc>
                  <a:txBody>
                    <a:bodyPr/>
                    <a:lstStyle/>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Commercialised as energy performance &amp; comfort improvement service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tc>
                  <a:txBody>
                    <a:bodyPr/>
                    <a:lstStyle/>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Classical Linear BM for Façade solutions sale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extLst>
                  <a:ext uri="{0D108BD9-81ED-4DB2-BD59-A6C34878D82A}">
                    <a16:rowId xmlns:a16="http://schemas.microsoft.com/office/drawing/2014/main" xmlns="" val="3229426399"/>
                  </a:ext>
                </a:extLst>
              </a:tr>
              <a:tr h="1225159">
                <a:tc>
                  <a:txBody>
                    <a:bodyPr/>
                    <a:lstStyle/>
                    <a:p>
                      <a:pPr algn="l">
                        <a:spcAft>
                          <a:spcPts val="600"/>
                        </a:spcAft>
                      </a:pPr>
                      <a:r>
                        <a:rPr lang="en-GB" sz="1000" b="1" kern="1000">
                          <a:solidFill>
                            <a:srgbClr val="000000"/>
                          </a:solidFill>
                          <a:effectLst/>
                          <a:latin typeface="Times New Roman" panose="02020603050405020304" pitchFamily="18" charset="0"/>
                          <a:ea typeface="Times New Roman" panose="02020603050405020304" pitchFamily="18" charset="0"/>
                        </a:rPr>
                        <a:t>ADBE + IMCS</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E9EDB9"/>
                    </a:solidFill>
                  </a:tcPr>
                </a:tc>
                <a:tc>
                  <a:txBody>
                    <a:bodyPr/>
                    <a:lstStyle/>
                    <a:p>
                      <a:pPr algn="l">
                        <a:spcAft>
                          <a:spcPts val="600"/>
                        </a:spcAft>
                      </a:pPr>
                      <a:r>
                        <a:rPr lang="en-GB" sz="1000" i="1" kern="1000" dirty="0">
                          <a:solidFill>
                            <a:srgbClr val="000000"/>
                          </a:solidFill>
                          <a:effectLst/>
                          <a:latin typeface="Times New Roman" panose="02020603050405020304" pitchFamily="18" charset="0"/>
                          <a:ea typeface="Times New Roman" panose="02020603050405020304" pitchFamily="18" charset="0"/>
                        </a:rPr>
                        <a:t>(For Residential and Tertiary Buildings) </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Commercialised as: </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marL="171450" indent="-171450" algn="l">
                        <a:spcAft>
                          <a:spcPts val="60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Improved energy performance</a:t>
                      </a:r>
                    </a:p>
                    <a:p>
                      <a:pPr marL="171450" indent="-171450" algn="l">
                        <a:spcAft>
                          <a:spcPts val="60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Indoor air quality </a:t>
                      </a:r>
                    </a:p>
                    <a:p>
                      <a:pPr marL="171450" indent="-171450" algn="l">
                        <a:spcAft>
                          <a:spcPts val="60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Comfort service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E9EDB9"/>
                    </a:solidFill>
                  </a:tcPr>
                </a:tc>
                <a:tc>
                  <a:txBody>
                    <a:bodyPr/>
                    <a:lstStyle/>
                    <a:p>
                      <a:pPr algn="l">
                        <a:spcAft>
                          <a:spcPts val="600"/>
                        </a:spcAft>
                      </a:pPr>
                      <a:r>
                        <a:rPr lang="en-GB" sz="1000" i="1" kern="1000" dirty="0">
                          <a:solidFill>
                            <a:srgbClr val="000000"/>
                          </a:solidFill>
                          <a:effectLst/>
                          <a:latin typeface="Times New Roman" panose="02020603050405020304" pitchFamily="18" charset="0"/>
                          <a:ea typeface="Times New Roman" panose="02020603050405020304" pitchFamily="18" charset="0"/>
                        </a:rPr>
                        <a:t>(For Tertiary Buildings)</a:t>
                      </a:r>
                      <a:endParaRPr lang="ca-ES" sz="1000" i="1" kern="1000" dirty="0">
                        <a:solidFill>
                          <a:srgbClr val="000000"/>
                        </a:solidFill>
                        <a:effectLst/>
                        <a:latin typeface="Times New Roman" panose="02020603050405020304" pitchFamily="18" charset="0"/>
                        <a:ea typeface="Times New Roman" panose="02020603050405020304" pitchFamily="18" charset="0"/>
                      </a:endParaRPr>
                    </a:p>
                    <a:p>
                      <a:pPr marL="171450" indent="-171450" algn="l">
                        <a:spcAft>
                          <a:spcPts val="60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System maintenance</a:t>
                      </a:r>
                    </a:p>
                    <a:p>
                      <a:pPr marL="171450" indent="-171450" algn="l">
                        <a:spcAft>
                          <a:spcPts val="60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Upgrade of components (when better performance technologies available)</a:t>
                      </a:r>
                    </a:p>
                    <a:p>
                      <a:pPr marL="171450" indent="-171450" algn="l">
                        <a:spcAft>
                          <a:spcPts val="60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Upgrades of IMCS and/or PV panels</a:t>
                      </a:r>
                    </a:p>
                    <a:p>
                      <a:pPr marL="171450" indent="-171450" algn="l">
                        <a:spcAft>
                          <a:spcPts val="60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Additionally, maintenance of ADBE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E9EDB9"/>
                    </a:solidFill>
                  </a:tcPr>
                </a:tc>
                <a:tc>
                  <a:txBody>
                    <a:bodyPr/>
                    <a:lstStyle/>
                    <a:p>
                      <a:pPr algn="l">
                        <a:spcAft>
                          <a:spcPts val="600"/>
                        </a:spcAft>
                      </a:pPr>
                      <a:r>
                        <a:rPr lang="en-GB" sz="1000" i="1" kern="1000">
                          <a:solidFill>
                            <a:srgbClr val="000000"/>
                          </a:solidFill>
                          <a:effectLst/>
                          <a:latin typeface="Times New Roman" panose="02020603050405020304" pitchFamily="18" charset="0"/>
                          <a:ea typeface="Times New Roman" panose="02020603050405020304" pitchFamily="18" charset="0"/>
                        </a:rPr>
                        <a:t>(For Tertiary Buildings)</a:t>
                      </a:r>
                      <a:endParaRPr lang="ca-ES" sz="1000" kern="100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1000" kern="1000">
                          <a:solidFill>
                            <a:srgbClr val="000000"/>
                          </a:solidFill>
                          <a:effectLst/>
                          <a:latin typeface="Times New Roman" panose="02020603050405020304" pitchFamily="18" charset="0"/>
                          <a:ea typeface="Times New Roman" panose="02020603050405020304" pitchFamily="18" charset="0"/>
                        </a:rPr>
                        <a:t>Reutilization of modular ADBE structure, IMCS</a:t>
                      </a:r>
                      <a:endParaRPr lang="ca-ES" sz="1000" kern="100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1000" kern="1000">
                          <a:solidFill>
                            <a:srgbClr val="000000"/>
                          </a:solidFill>
                          <a:effectLst/>
                          <a:latin typeface="Times New Roman" panose="02020603050405020304" pitchFamily="18" charset="0"/>
                          <a:ea typeface="Times New Roman" panose="02020603050405020304" pitchFamily="18" charset="0"/>
                        </a:rPr>
                        <a:t>Remanufacture: ADBE modules</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E9EDB9"/>
                    </a:solidFill>
                  </a:tcPr>
                </a:tc>
                <a:tc>
                  <a:txBody>
                    <a:bodyPr/>
                    <a:lstStyle/>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Recovery of valuable materials from ADBE and electronic components from IMCS</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Mining of scarce materials</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E9EDB9"/>
                    </a:solidFill>
                  </a:tcPr>
                </a:tc>
                <a:tc>
                  <a:txBody>
                    <a:bodyPr/>
                    <a:lstStyle/>
                    <a:p>
                      <a:pPr algn="l">
                        <a:spcAft>
                          <a:spcPts val="600"/>
                        </a:spcAft>
                      </a:pPr>
                      <a:r>
                        <a:rPr lang="en-GB" sz="1000" i="1" kern="1000" dirty="0">
                          <a:solidFill>
                            <a:srgbClr val="000000"/>
                          </a:solidFill>
                          <a:effectLst/>
                          <a:latin typeface="Times New Roman" panose="02020603050405020304" pitchFamily="18" charset="0"/>
                          <a:ea typeface="Times New Roman" panose="02020603050405020304" pitchFamily="18" charset="0"/>
                        </a:rPr>
                        <a:t>(For Residential and Tertiary Buildings) </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Commercialised as energy performance &amp; comfort improvement service </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E9EDB9"/>
                    </a:solidFill>
                  </a:tcPr>
                </a:tc>
                <a:tc>
                  <a:txBody>
                    <a:bodyPr/>
                    <a:lstStyle/>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E9EDB9"/>
                    </a:solidFill>
                  </a:tcPr>
                </a:tc>
                <a:extLst>
                  <a:ext uri="{0D108BD9-81ED-4DB2-BD59-A6C34878D82A}">
                    <a16:rowId xmlns:a16="http://schemas.microsoft.com/office/drawing/2014/main" xmlns="" val="1085524912"/>
                  </a:ext>
                </a:extLst>
              </a:tr>
              <a:tr h="1418605">
                <a:tc>
                  <a:txBody>
                    <a:bodyPr/>
                    <a:lstStyle/>
                    <a:p>
                      <a:pPr algn="l">
                        <a:spcAft>
                          <a:spcPts val="600"/>
                        </a:spcAft>
                      </a:pPr>
                      <a:r>
                        <a:rPr lang="en-GB" sz="1000" b="1" kern="1000">
                          <a:solidFill>
                            <a:srgbClr val="000000"/>
                          </a:solidFill>
                          <a:effectLst/>
                          <a:latin typeface="Times New Roman" panose="02020603050405020304" pitchFamily="18" charset="0"/>
                          <a:ea typeface="Times New Roman" panose="02020603050405020304" pitchFamily="18" charset="0"/>
                        </a:rPr>
                        <a:t>ADBE + IMCS + OEMS</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tc>
                  <a:txBody>
                    <a:bodyPr/>
                    <a:lstStyle/>
                    <a:p>
                      <a:pPr algn="l">
                        <a:spcAft>
                          <a:spcPts val="600"/>
                        </a:spcAft>
                      </a:pPr>
                      <a:r>
                        <a:rPr lang="en-GB" sz="1000" i="1" kern="1000" dirty="0">
                          <a:solidFill>
                            <a:srgbClr val="000000"/>
                          </a:solidFill>
                          <a:effectLst/>
                          <a:latin typeface="Times New Roman" panose="02020603050405020304" pitchFamily="18" charset="0"/>
                          <a:ea typeface="Times New Roman" panose="02020603050405020304" pitchFamily="18" charset="0"/>
                        </a:rPr>
                        <a:t>(For both </a:t>
                      </a:r>
                      <a:r>
                        <a:rPr lang="en-GB" sz="1000" i="1" kern="1000" dirty="0" err="1">
                          <a:solidFill>
                            <a:srgbClr val="000000"/>
                          </a:solidFill>
                          <a:effectLst/>
                          <a:latin typeface="Times New Roman" panose="02020603050405020304" pitchFamily="18" charset="0"/>
                          <a:ea typeface="Times New Roman" panose="02020603050405020304" pitchFamily="18" charset="0"/>
                        </a:rPr>
                        <a:t>Resid</a:t>
                      </a:r>
                      <a:r>
                        <a:rPr lang="en-GB" sz="1000" i="1" kern="1000" dirty="0">
                          <a:solidFill>
                            <a:srgbClr val="000000"/>
                          </a:solidFill>
                          <a:effectLst/>
                          <a:latin typeface="Times New Roman" panose="02020603050405020304" pitchFamily="18" charset="0"/>
                          <a:ea typeface="Times New Roman" panose="02020603050405020304" pitchFamily="18" charset="0"/>
                        </a:rPr>
                        <a:t>. and Tertiary buildings, public administration at building/district level)</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Commercialised as: </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marL="171450" lvl="0" indent="-171450" algn="l">
                        <a:spcAft>
                          <a:spcPts val="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Energy savings and/or efficient energy management at district/grid level</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marL="171450" lvl="0" indent="-171450" algn="l">
                        <a:spcAft>
                          <a:spcPts val="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Indoor air quality </a:t>
                      </a:r>
                    </a:p>
                    <a:p>
                      <a:pPr marL="171450" lvl="0" indent="-171450" algn="l">
                        <a:spcAft>
                          <a:spcPts val="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Intelligent energy mgmt. and trading system</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tc>
                  <a:txBody>
                    <a:bodyPr/>
                    <a:lstStyle/>
                    <a:p>
                      <a:pPr marL="171450" lvl="0" indent="-171450" algn="l">
                        <a:spcAft>
                          <a:spcPts val="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System maintenance</a:t>
                      </a:r>
                    </a:p>
                    <a:p>
                      <a:pPr marL="171450" lvl="0" indent="-171450" algn="l">
                        <a:spcAft>
                          <a:spcPts val="0"/>
                        </a:spcAft>
                        <a:buFont typeface="Arial" panose="020B0604020202020204" pitchFamily="34" charset="0"/>
                        <a:buChar char="•"/>
                      </a:pPr>
                      <a:r>
                        <a:rPr lang="en-GB" sz="1000" kern="1000" dirty="0">
                          <a:solidFill>
                            <a:srgbClr val="000000"/>
                          </a:solidFill>
                          <a:effectLst/>
                          <a:latin typeface="Times New Roman" panose="02020603050405020304" pitchFamily="18" charset="0"/>
                          <a:ea typeface="Times New Roman" panose="02020603050405020304" pitchFamily="18" charset="0"/>
                        </a:rPr>
                        <a:t>Upgrade of components (when better performance technologies available)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tc>
                  <a:txBody>
                    <a:bodyPr/>
                    <a:lstStyle/>
                    <a:p>
                      <a:pPr algn="l">
                        <a:spcAft>
                          <a:spcPts val="600"/>
                        </a:spcAft>
                      </a:pPr>
                      <a:r>
                        <a:rPr lang="en-GB" sz="1000" i="1" kern="1000">
                          <a:solidFill>
                            <a:srgbClr val="000000"/>
                          </a:solidFill>
                          <a:effectLst/>
                          <a:latin typeface="Times New Roman" panose="02020603050405020304" pitchFamily="18" charset="0"/>
                          <a:ea typeface="Times New Roman" panose="02020603050405020304" pitchFamily="18" charset="0"/>
                        </a:rPr>
                        <a:t>(For Tertiary buildings)</a:t>
                      </a:r>
                      <a:endParaRPr lang="ca-ES" sz="1000" kern="100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1000" kern="1000">
                          <a:solidFill>
                            <a:srgbClr val="000000"/>
                          </a:solidFill>
                          <a:effectLst/>
                          <a:latin typeface="Times New Roman" panose="02020603050405020304" pitchFamily="18" charset="0"/>
                          <a:ea typeface="Times New Roman" panose="02020603050405020304" pitchFamily="18" charset="0"/>
                        </a:rPr>
                        <a:t>Reusability: modular ADBE structure, IMCS</a:t>
                      </a:r>
                      <a:endParaRPr lang="ca-ES" sz="1000" kern="100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1000" kern="1000">
                          <a:solidFill>
                            <a:srgbClr val="000000"/>
                          </a:solidFill>
                          <a:effectLst/>
                          <a:latin typeface="Times New Roman" panose="02020603050405020304" pitchFamily="18" charset="0"/>
                          <a:ea typeface="Times New Roman" panose="02020603050405020304" pitchFamily="18" charset="0"/>
                        </a:rPr>
                        <a:t>Remanufacture: ADBE modules</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tc>
                  <a:txBody>
                    <a:bodyPr/>
                    <a:lstStyle/>
                    <a:p>
                      <a:pPr algn="l">
                        <a:spcAft>
                          <a:spcPts val="600"/>
                        </a:spcAft>
                      </a:pPr>
                      <a:r>
                        <a:rPr lang="en-GB" sz="1000" kern="1000">
                          <a:solidFill>
                            <a:srgbClr val="000000"/>
                          </a:solidFill>
                          <a:effectLst/>
                          <a:latin typeface="Times New Roman" panose="02020603050405020304" pitchFamily="18" charset="0"/>
                          <a:ea typeface="Times New Roman" panose="02020603050405020304" pitchFamily="18" charset="0"/>
                        </a:rPr>
                        <a:t>Recovery of valuable materials from ADBE and electronic components from IMCS and OEMS</a:t>
                      </a:r>
                      <a:endParaRPr lang="ca-ES" sz="1000" kern="100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1000" kern="1000">
                          <a:solidFill>
                            <a:srgbClr val="000000"/>
                          </a:solidFill>
                          <a:effectLst/>
                          <a:latin typeface="Times New Roman" panose="02020603050405020304" pitchFamily="18" charset="0"/>
                          <a:ea typeface="Times New Roman" panose="02020603050405020304" pitchFamily="18" charset="0"/>
                        </a:rPr>
                        <a:t>Mining of scarce materials</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tc>
                  <a:txBody>
                    <a:bodyPr/>
                    <a:lstStyle/>
                    <a:p>
                      <a:pPr algn="l">
                        <a:spcAft>
                          <a:spcPts val="600"/>
                        </a:spcAft>
                      </a:pPr>
                      <a:r>
                        <a:rPr lang="en-GB" sz="1000" i="1" kern="1000">
                          <a:solidFill>
                            <a:srgbClr val="000000"/>
                          </a:solidFill>
                          <a:effectLst/>
                          <a:latin typeface="Times New Roman" panose="02020603050405020304" pitchFamily="18" charset="0"/>
                          <a:ea typeface="Times New Roman" panose="02020603050405020304" pitchFamily="18" charset="0"/>
                        </a:rPr>
                        <a:t>(For both Resid. and Tertiary buildings and Public Administration at Building/District level)</a:t>
                      </a:r>
                      <a:endParaRPr lang="ca-ES" sz="1000" kern="100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1000" kern="1000">
                          <a:solidFill>
                            <a:srgbClr val="000000"/>
                          </a:solidFill>
                          <a:effectLst/>
                          <a:latin typeface="Times New Roman" panose="02020603050405020304" pitchFamily="18" charset="0"/>
                          <a:ea typeface="Times New Roman" panose="02020603050405020304" pitchFamily="18" charset="0"/>
                        </a:rPr>
                        <a:t>Commercialised as energy performance &amp; comfort improvement service</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tc>
                  <a:txBody>
                    <a:bodyPr/>
                    <a:lstStyle/>
                    <a:p>
                      <a:pPr algn="l">
                        <a:spcAft>
                          <a:spcPts val="600"/>
                        </a:spcAft>
                      </a:pPr>
                      <a:r>
                        <a:rPr lang="en-GB" sz="1000" kern="1000" dirty="0">
                          <a:solidFill>
                            <a:srgbClr val="000000"/>
                          </a:solidFill>
                          <a:effectLst/>
                          <a:latin typeface="Times New Roman" panose="02020603050405020304" pitchFamily="18" charset="0"/>
                          <a:ea typeface="Times New Roman" panose="02020603050405020304" pitchFamily="18" charset="0"/>
                        </a:rPr>
                        <a:t>-</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55822" marR="55822" marT="0" marB="0" anchor="ctr">
                    <a:lnL>
                      <a:noFill/>
                    </a:lnL>
                    <a:lnR>
                      <a:noFill/>
                    </a:lnR>
                    <a:lnT>
                      <a:noFill/>
                    </a:lnT>
                    <a:lnB>
                      <a:noFill/>
                    </a:lnB>
                    <a:solidFill>
                      <a:srgbClr val="F8F9E7"/>
                    </a:solidFill>
                  </a:tcPr>
                </a:tc>
                <a:extLst>
                  <a:ext uri="{0D108BD9-81ED-4DB2-BD59-A6C34878D82A}">
                    <a16:rowId xmlns:a16="http://schemas.microsoft.com/office/drawing/2014/main" xmlns="" val="2633656533"/>
                  </a:ext>
                </a:extLst>
              </a:tr>
            </a:tbl>
          </a:graphicData>
        </a:graphic>
      </p:graphicFrame>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67406" cy="1458114"/>
          </a:xfrm>
        </p:spPr>
        <p:txBody>
          <a:bodyPr>
            <a:normAutofit/>
          </a:bodyPr>
          <a:lstStyle/>
          <a:p>
            <a:r>
              <a:rPr lang="en-GB" sz="4300" dirty="0">
                <a:latin typeface="Arial" panose="020B0604020202020204" pitchFamily="34" charset="0"/>
                <a:cs typeface="Arial" panose="020B0604020202020204" pitchFamily="34" charset="0"/>
              </a:rPr>
              <a:t>Task 5.6 Exploitation Strategy &amp; Business Plans</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30</a:t>
            </a:fld>
            <a:endParaRPr lang="en-US" dirty="0"/>
          </a:p>
        </p:txBody>
      </p:sp>
    </p:spTree>
    <p:extLst>
      <p:ext uri="{BB962C8B-B14F-4D97-AF65-F5344CB8AC3E}">
        <p14:creationId xmlns:p14="http://schemas.microsoft.com/office/powerpoint/2010/main" val="3112954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67406" cy="1458114"/>
          </a:xfrm>
        </p:spPr>
        <p:txBody>
          <a:bodyPr>
            <a:normAutofit/>
          </a:bodyPr>
          <a:lstStyle/>
          <a:p>
            <a:r>
              <a:rPr lang="en-GB" sz="4300" dirty="0">
                <a:latin typeface="Arial" panose="020B0604020202020204" pitchFamily="34" charset="0"/>
                <a:cs typeface="Arial" panose="020B0604020202020204" pitchFamily="34" charset="0"/>
              </a:rPr>
              <a:t>Task 5.6 Exploitation Strategy &amp; Business Plans</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31</a:t>
            </a:fld>
            <a:endParaRPr lang="en-US" dirty="0"/>
          </a:p>
        </p:txBody>
      </p:sp>
      <p:graphicFrame>
        <p:nvGraphicFramePr>
          <p:cNvPr id="9" name="Marcador de contenido 8">
            <a:extLst>
              <a:ext uri="{FF2B5EF4-FFF2-40B4-BE49-F238E27FC236}">
                <a16:creationId xmlns:a16="http://schemas.microsoft.com/office/drawing/2014/main" xmlns="" id="{F315BCB4-C967-4DC4-A12A-DBA099F0D9A7}"/>
              </a:ext>
            </a:extLst>
          </p:cNvPr>
          <p:cNvGraphicFramePr>
            <a:graphicFrameLocks noGrp="1"/>
          </p:cNvGraphicFramePr>
          <p:nvPr>
            <p:ph idx="1"/>
            <p:extLst>
              <p:ext uri="{D42A27DB-BD31-4B8C-83A1-F6EECF244321}">
                <p14:modId xmlns:p14="http://schemas.microsoft.com/office/powerpoint/2010/main" val="2449789454"/>
              </p:ext>
            </p:extLst>
          </p:nvPr>
        </p:nvGraphicFramePr>
        <p:xfrm>
          <a:off x="1097280" y="1846263"/>
          <a:ext cx="10267408" cy="4029424"/>
        </p:xfrm>
        <a:graphic>
          <a:graphicData uri="http://schemas.openxmlformats.org/drawingml/2006/table">
            <a:tbl>
              <a:tblPr firstRow="1" firstCol="1" bandRow="1"/>
              <a:tblGrid>
                <a:gridCol w="1027152">
                  <a:extLst>
                    <a:ext uri="{9D8B030D-6E8A-4147-A177-3AD203B41FA5}">
                      <a16:colId xmlns:a16="http://schemas.microsoft.com/office/drawing/2014/main" xmlns="" val="1871489914"/>
                    </a:ext>
                  </a:extLst>
                </a:gridCol>
                <a:gridCol w="1746158">
                  <a:extLst>
                    <a:ext uri="{9D8B030D-6E8A-4147-A177-3AD203B41FA5}">
                      <a16:colId xmlns:a16="http://schemas.microsoft.com/office/drawing/2014/main" xmlns="" val="65632926"/>
                    </a:ext>
                  </a:extLst>
                </a:gridCol>
                <a:gridCol w="1846819">
                  <a:extLst>
                    <a:ext uri="{9D8B030D-6E8A-4147-A177-3AD203B41FA5}">
                      <a16:colId xmlns:a16="http://schemas.microsoft.com/office/drawing/2014/main" xmlns="" val="986354130"/>
                    </a:ext>
                  </a:extLst>
                </a:gridCol>
                <a:gridCol w="1746158">
                  <a:extLst>
                    <a:ext uri="{9D8B030D-6E8A-4147-A177-3AD203B41FA5}">
                      <a16:colId xmlns:a16="http://schemas.microsoft.com/office/drawing/2014/main" xmlns="" val="4239209533"/>
                    </a:ext>
                  </a:extLst>
                </a:gridCol>
                <a:gridCol w="1025097">
                  <a:extLst>
                    <a:ext uri="{9D8B030D-6E8A-4147-A177-3AD203B41FA5}">
                      <a16:colId xmlns:a16="http://schemas.microsoft.com/office/drawing/2014/main" xmlns="" val="2434413305"/>
                    </a:ext>
                  </a:extLst>
                </a:gridCol>
                <a:gridCol w="1746158">
                  <a:extLst>
                    <a:ext uri="{9D8B030D-6E8A-4147-A177-3AD203B41FA5}">
                      <a16:colId xmlns:a16="http://schemas.microsoft.com/office/drawing/2014/main" xmlns="" val="3759362882"/>
                    </a:ext>
                  </a:extLst>
                </a:gridCol>
                <a:gridCol w="1129866">
                  <a:extLst>
                    <a:ext uri="{9D8B030D-6E8A-4147-A177-3AD203B41FA5}">
                      <a16:colId xmlns:a16="http://schemas.microsoft.com/office/drawing/2014/main" xmlns="" val="3909250604"/>
                    </a:ext>
                  </a:extLst>
                </a:gridCol>
              </a:tblGrid>
              <a:tr h="530637">
                <a:tc>
                  <a:txBody>
                    <a:bodyPr/>
                    <a:lstStyle/>
                    <a:p>
                      <a:pPr algn="l">
                        <a:lnSpc>
                          <a:spcPct val="115000"/>
                        </a:lnSpc>
                        <a:spcAft>
                          <a:spcPts val="0"/>
                        </a:spcAft>
                      </a:pPr>
                      <a:r>
                        <a:rPr lang="en-GB" sz="1050" b="1" i="1" kern="0" dirty="0">
                          <a:solidFill>
                            <a:srgbClr val="FFFFFF"/>
                          </a:solidFill>
                          <a:effectLst/>
                          <a:latin typeface="Times New Roman" panose="02020603050405020304" pitchFamily="18" charset="0"/>
                          <a:ea typeface="Verdana" panose="020B0604030504040204" pitchFamily="34" charset="0"/>
                        </a:rPr>
                        <a:t>Product/ Service</a:t>
                      </a:r>
                      <a:endParaRPr lang="ca-ES" sz="1050" kern="1000" dirty="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7186D5"/>
                    </a:solidFill>
                  </a:tcPr>
                </a:tc>
                <a:tc>
                  <a:txBody>
                    <a:bodyPr/>
                    <a:lstStyle/>
                    <a:p>
                      <a:pPr algn="l">
                        <a:lnSpc>
                          <a:spcPct val="115000"/>
                        </a:lnSpc>
                        <a:spcAft>
                          <a:spcPts val="0"/>
                        </a:spcAft>
                      </a:pPr>
                      <a:r>
                        <a:rPr lang="en-GB" sz="1050" b="1" kern="0" dirty="0">
                          <a:solidFill>
                            <a:srgbClr val="FFFFFF"/>
                          </a:solidFill>
                          <a:effectLst/>
                          <a:latin typeface="Times New Roman" panose="02020603050405020304" pitchFamily="18" charset="0"/>
                          <a:ea typeface="Verdana" panose="020B0604030504040204" pitchFamily="34" charset="0"/>
                        </a:rPr>
                        <a:t>Product as Service or Pay per Service</a:t>
                      </a:r>
                      <a:endParaRPr lang="ca-ES" sz="1050" kern="1000" dirty="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7186D5"/>
                    </a:solidFill>
                  </a:tcPr>
                </a:tc>
                <a:tc>
                  <a:txBody>
                    <a:bodyPr/>
                    <a:lstStyle/>
                    <a:p>
                      <a:pPr algn="l">
                        <a:lnSpc>
                          <a:spcPct val="115000"/>
                        </a:lnSpc>
                        <a:spcAft>
                          <a:spcPts val="0"/>
                        </a:spcAft>
                      </a:pPr>
                      <a:r>
                        <a:rPr lang="en-GB" sz="1050" b="1" kern="0" dirty="0">
                          <a:solidFill>
                            <a:srgbClr val="FFFFFF"/>
                          </a:solidFill>
                          <a:effectLst/>
                          <a:latin typeface="Times New Roman" panose="02020603050405020304" pitchFamily="18" charset="0"/>
                          <a:ea typeface="Verdana" panose="020B0604030504040204" pitchFamily="34" charset="0"/>
                        </a:rPr>
                        <a:t>Maintenance and Upgrade</a:t>
                      </a:r>
                      <a:endParaRPr lang="ca-ES" sz="1050" kern="1000" dirty="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7186D5"/>
                    </a:solidFill>
                  </a:tcPr>
                </a:tc>
                <a:tc>
                  <a:txBody>
                    <a:bodyPr/>
                    <a:lstStyle/>
                    <a:p>
                      <a:pPr algn="l">
                        <a:lnSpc>
                          <a:spcPct val="115000"/>
                        </a:lnSpc>
                        <a:spcAft>
                          <a:spcPts val="0"/>
                        </a:spcAft>
                      </a:pPr>
                      <a:r>
                        <a:rPr lang="en-GB" sz="1050" b="1" kern="0" dirty="0">
                          <a:solidFill>
                            <a:srgbClr val="FFFFFF"/>
                          </a:solidFill>
                          <a:effectLst/>
                          <a:latin typeface="Times New Roman" panose="02020603050405020304" pitchFamily="18" charset="0"/>
                          <a:ea typeface="Verdana" panose="020B0604030504040204" pitchFamily="34" charset="0"/>
                        </a:rPr>
                        <a:t>Reuse and Remanufacture</a:t>
                      </a:r>
                      <a:endParaRPr lang="ca-ES" sz="1050" kern="1000" dirty="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7186D5"/>
                    </a:solidFill>
                  </a:tcPr>
                </a:tc>
                <a:tc>
                  <a:txBody>
                    <a:bodyPr/>
                    <a:lstStyle/>
                    <a:p>
                      <a:pPr algn="l">
                        <a:lnSpc>
                          <a:spcPct val="115000"/>
                        </a:lnSpc>
                        <a:spcAft>
                          <a:spcPts val="0"/>
                        </a:spcAft>
                      </a:pPr>
                      <a:r>
                        <a:rPr lang="en-GB" sz="1050" b="1" kern="0" dirty="0">
                          <a:solidFill>
                            <a:srgbClr val="FFFFFF"/>
                          </a:solidFill>
                          <a:effectLst/>
                          <a:latin typeface="Times New Roman" panose="02020603050405020304" pitchFamily="18" charset="0"/>
                          <a:ea typeface="Verdana" panose="020B0604030504040204" pitchFamily="34" charset="0"/>
                        </a:rPr>
                        <a:t>Valuable materials mining</a:t>
                      </a:r>
                      <a:endParaRPr lang="ca-ES" sz="1050" kern="1000" dirty="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7186D5"/>
                    </a:solidFill>
                  </a:tcPr>
                </a:tc>
                <a:tc>
                  <a:txBody>
                    <a:bodyPr/>
                    <a:lstStyle/>
                    <a:p>
                      <a:pPr algn="l">
                        <a:lnSpc>
                          <a:spcPct val="115000"/>
                        </a:lnSpc>
                        <a:spcAft>
                          <a:spcPts val="0"/>
                        </a:spcAft>
                      </a:pPr>
                      <a:r>
                        <a:rPr lang="en-GB" sz="1050" b="1" kern="0" dirty="0">
                          <a:solidFill>
                            <a:srgbClr val="FFFFFF"/>
                          </a:solidFill>
                          <a:effectLst/>
                          <a:latin typeface="Times New Roman" panose="02020603050405020304" pitchFamily="18" charset="0"/>
                          <a:ea typeface="Verdana" panose="020B0604030504040204" pitchFamily="34" charset="0"/>
                        </a:rPr>
                        <a:t>CESCO</a:t>
                      </a:r>
                      <a:br>
                        <a:rPr lang="en-GB" sz="1050" b="1" kern="0" dirty="0">
                          <a:solidFill>
                            <a:srgbClr val="FFFFFF"/>
                          </a:solidFill>
                          <a:effectLst/>
                          <a:latin typeface="Times New Roman" panose="02020603050405020304" pitchFamily="18" charset="0"/>
                          <a:ea typeface="Verdana" panose="020B0604030504040204" pitchFamily="34" charset="0"/>
                        </a:rPr>
                      </a:br>
                      <a:r>
                        <a:rPr lang="en-GB" sz="1050" b="1" kern="0" dirty="0">
                          <a:solidFill>
                            <a:srgbClr val="FFFFFF"/>
                          </a:solidFill>
                          <a:effectLst/>
                          <a:latin typeface="Times New Roman" panose="02020603050405020304" pitchFamily="18" charset="0"/>
                          <a:ea typeface="Verdana" panose="020B0604030504040204" pitchFamily="34" charset="0"/>
                        </a:rPr>
                        <a:t>models</a:t>
                      </a:r>
                      <a:endParaRPr lang="ca-ES" sz="1050" kern="1000" dirty="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7186D5"/>
                    </a:solidFill>
                  </a:tcPr>
                </a:tc>
                <a:tc>
                  <a:txBody>
                    <a:bodyPr/>
                    <a:lstStyle/>
                    <a:p>
                      <a:pPr algn="l">
                        <a:lnSpc>
                          <a:spcPct val="115000"/>
                        </a:lnSpc>
                        <a:spcAft>
                          <a:spcPts val="0"/>
                        </a:spcAft>
                      </a:pPr>
                      <a:r>
                        <a:rPr lang="en-GB" sz="1050" b="1" kern="0" dirty="0">
                          <a:solidFill>
                            <a:srgbClr val="FFFFFF"/>
                          </a:solidFill>
                          <a:effectLst/>
                          <a:latin typeface="Times New Roman" panose="02020603050405020304" pitchFamily="18" charset="0"/>
                          <a:ea typeface="Verdana" panose="020B0604030504040204" pitchFamily="34" charset="0"/>
                        </a:rPr>
                        <a:t>Other BMs</a:t>
                      </a:r>
                      <a:endParaRPr lang="ca-ES" sz="1050" kern="1000" dirty="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7186D5"/>
                    </a:solidFill>
                  </a:tcPr>
                </a:tc>
                <a:extLst>
                  <a:ext uri="{0D108BD9-81ED-4DB2-BD59-A6C34878D82A}">
                    <a16:rowId xmlns:a16="http://schemas.microsoft.com/office/drawing/2014/main" xmlns="" val="3305117183"/>
                  </a:ext>
                </a:extLst>
              </a:tr>
              <a:tr h="1149264">
                <a:tc>
                  <a:txBody>
                    <a:bodyPr/>
                    <a:lstStyle/>
                    <a:p>
                      <a:pPr algn="l">
                        <a:spcAft>
                          <a:spcPts val="600"/>
                        </a:spcAft>
                      </a:pPr>
                      <a:r>
                        <a:rPr lang="en-GB" sz="1000" b="1" kern="1000" dirty="0">
                          <a:solidFill>
                            <a:srgbClr val="000000"/>
                          </a:solidFill>
                          <a:effectLst/>
                          <a:latin typeface="Times New Roman" panose="02020603050405020304" pitchFamily="18" charset="0"/>
                          <a:ea typeface="Times New Roman" panose="02020603050405020304" pitchFamily="18" charset="0"/>
                        </a:rPr>
                        <a:t>Consultancy Services</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tc>
                  <a:txBody>
                    <a:bodyPr/>
                    <a:lstStyle/>
                    <a:p>
                      <a:pPr algn="l">
                        <a:spcAft>
                          <a:spcPts val="600"/>
                        </a:spcAft>
                      </a:pPr>
                      <a:r>
                        <a:rPr lang="en-GB" sz="900" i="1" kern="1000" dirty="0">
                          <a:solidFill>
                            <a:srgbClr val="000000"/>
                          </a:solidFill>
                          <a:effectLst/>
                          <a:latin typeface="Times New Roman" panose="02020603050405020304" pitchFamily="18" charset="0"/>
                          <a:ea typeface="Times New Roman" panose="02020603050405020304" pitchFamily="18" charset="0"/>
                        </a:rPr>
                        <a:t>(For Tertiary buildings or public building owners)</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900" kern="1000" dirty="0">
                          <a:solidFill>
                            <a:srgbClr val="000000"/>
                          </a:solidFill>
                          <a:effectLst/>
                          <a:latin typeface="Times New Roman" panose="02020603050405020304" pitchFamily="18" charset="0"/>
                          <a:ea typeface="Times New Roman" panose="02020603050405020304" pitchFamily="18" charset="0"/>
                        </a:rPr>
                        <a:t>Consultancy services of PLUG-N-HARVEST solution that best fits customer’s needs</a:t>
                      </a:r>
                      <a:endParaRPr lang="ca-ES" sz="1000" kern="1000" dirty="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900" kern="1000" dirty="0">
                          <a:solidFill>
                            <a:srgbClr val="000000"/>
                          </a:solidFill>
                          <a:effectLst/>
                          <a:latin typeface="Times New Roman" panose="02020603050405020304" pitchFamily="18" charset="0"/>
                          <a:ea typeface="Times New Roman" panose="02020603050405020304" pitchFamily="18" charset="0"/>
                        </a:rPr>
                        <a:t>Advisory service for big tenants for building retrofit</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tc>
                  <a:txBody>
                    <a:bodyPr/>
                    <a:lstStyle/>
                    <a:p>
                      <a:pPr algn="l">
                        <a:spcAft>
                          <a:spcPts val="600"/>
                        </a:spcAft>
                      </a:pPr>
                      <a:r>
                        <a:rPr lang="en-GB" sz="900" kern="1000" dirty="0">
                          <a:solidFill>
                            <a:srgbClr val="000000"/>
                          </a:solidFill>
                          <a:effectLst/>
                          <a:latin typeface="Times New Roman" panose="02020603050405020304" pitchFamily="18" charset="0"/>
                          <a:ea typeface="Times New Roman" panose="02020603050405020304" pitchFamily="18" charset="0"/>
                        </a:rPr>
                        <a:t>Advisory for maintenance and upgrade service providers on financing opportunities or emerging technologies to optimize the system performance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tc>
                  <a:txBody>
                    <a:bodyPr/>
                    <a:lstStyle/>
                    <a:p>
                      <a:pPr algn="l">
                        <a:spcAft>
                          <a:spcPts val="600"/>
                        </a:spcAft>
                      </a:pPr>
                      <a:r>
                        <a:rPr lang="en-GB" sz="900" i="1" kern="1000">
                          <a:solidFill>
                            <a:srgbClr val="000000"/>
                          </a:solidFill>
                          <a:effectLst/>
                          <a:latin typeface="Times New Roman" panose="02020603050405020304" pitchFamily="18" charset="0"/>
                          <a:ea typeface="Times New Roman" panose="02020603050405020304" pitchFamily="18" charset="0"/>
                        </a:rPr>
                        <a:t>(For Tertiary buildings or public building owners)</a:t>
                      </a:r>
                      <a:endParaRPr lang="ca-ES" sz="1000" kern="100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Establishing the market conditions and concerned stakeholders’ requirements for the definition of specific BMs and exploitation plans</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Guidelines and procedures definition to commercially consider the valuable materials</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tc>
                  <a:txBody>
                    <a:bodyPr/>
                    <a:lstStyle/>
                    <a:p>
                      <a:pPr algn="l">
                        <a:spcAft>
                          <a:spcPts val="600"/>
                        </a:spcAft>
                      </a:pPr>
                      <a:r>
                        <a:rPr lang="en-GB" sz="900" i="1" kern="1000">
                          <a:solidFill>
                            <a:srgbClr val="000000"/>
                          </a:solidFill>
                          <a:effectLst/>
                          <a:latin typeface="Times New Roman" panose="02020603050405020304" pitchFamily="18" charset="0"/>
                          <a:ea typeface="Times New Roman" panose="02020603050405020304" pitchFamily="18" charset="0"/>
                        </a:rPr>
                        <a:t>(For Tertiary buildings or public building owners)</a:t>
                      </a:r>
                      <a:endParaRPr lang="ca-ES" sz="1000" kern="100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Improved energy service and building performance (comfort).</a:t>
                      </a:r>
                      <a:endParaRPr lang="ca-ES" sz="1000" kern="100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Advisory on systems’ optimal configuration</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Classical linear BM for Consultancy Services</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extLst>
                  <a:ext uri="{0D108BD9-81ED-4DB2-BD59-A6C34878D82A}">
                    <a16:rowId xmlns:a16="http://schemas.microsoft.com/office/drawing/2014/main" xmlns="" val="3608367631"/>
                  </a:ext>
                </a:extLst>
              </a:tr>
              <a:tr h="1149264">
                <a:tc>
                  <a:txBody>
                    <a:bodyPr/>
                    <a:lstStyle/>
                    <a:p>
                      <a:pPr algn="l">
                        <a:spcAft>
                          <a:spcPts val="600"/>
                        </a:spcAft>
                      </a:pPr>
                      <a:r>
                        <a:rPr lang="en-GB" sz="1000" b="1" kern="1000">
                          <a:solidFill>
                            <a:srgbClr val="000000"/>
                          </a:solidFill>
                          <a:effectLst/>
                          <a:latin typeface="Times New Roman" panose="02020603050405020304" pitchFamily="18" charset="0"/>
                          <a:ea typeface="Times New Roman" panose="02020603050405020304" pitchFamily="18" charset="0"/>
                        </a:rPr>
                        <a:t>BMS</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Commercialised as secure monitoring and control service.</a:t>
                      </a:r>
                      <a:endParaRPr lang="ca-ES" sz="1000" kern="100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Both for residential and commercial based on a mixed model (ownership + service)</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tc>
                  <a:txBody>
                    <a:bodyPr/>
                    <a:lstStyle/>
                    <a:p>
                      <a:pPr algn="l">
                        <a:spcAft>
                          <a:spcPts val="600"/>
                        </a:spcAft>
                      </a:pPr>
                      <a:r>
                        <a:rPr lang="en-GB" sz="900" i="1" kern="1000">
                          <a:solidFill>
                            <a:srgbClr val="000000"/>
                          </a:solidFill>
                          <a:effectLst/>
                          <a:latin typeface="Times New Roman" panose="02020603050405020304" pitchFamily="18" charset="0"/>
                          <a:ea typeface="Times New Roman" panose="02020603050405020304" pitchFamily="18" charset="0"/>
                        </a:rPr>
                        <a:t>(For Tertiary Buildings)</a:t>
                      </a:r>
                      <a:endParaRPr lang="ca-ES" sz="1000" kern="1000">
                        <a:solidFill>
                          <a:srgbClr val="000000"/>
                        </a:solidFill>
                        <a:effectLst/>
                        <a:latin typeface="Times New Roman" panose="02020603050405020304" pitchFamily="18" charset="0"/>
                        <a:ea typeface="Times New Roman" panose="02020603050405020304" pitchFamily="18" charset="0"/>
                      </a:endParaRPr>
                    </a:p>
                    <a:p>
                      <a:pPr marL="342900" lvl="0" indent="-342900" algn="l">
                        <a:spcAft>
                          <a:spcPts val="600"/>
                        </a:spcAft>
                        <a:buFont typeface="Symbol" panose="05050102010706020507" pitchFamily="18" charset="2"/>
                        <a:buChar char=""/>
                      </a:pPr>
                      <a:r>
                        <a:rPr lang="en-GB" sz="900" kern="1000">
                          <a:solidFill>
                            <a:srgbClr val="000000"/>
                          </a:solidFill>
                          <a:effectLst/>
                          <a:latin typeface="Times New Roman" panose="02020603050405020304" pitchFamily="18" charset="0"/>
                          <a:ea typeface="Times New Roman" panose="02020603050405020304" pitchFamily="18" charset="0"/>
                        </a:rPr>
                        <a:t>Maintenance of hardware sensors and BMS gateways. </a:t>
                      </a:r>
                      <a:endParaRPr lang="ca-ES" sz="1000" kern="100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Upgrade of BMS cloud platform (when new functionalities are available)</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tc>
                  <a:txBody>
                    <a:bodyPr/>
                    <a:lstStyle/>
                    <a:p>
                      <a:pPr algn="l">
                        <a:spcAft>
                          <a:spcPts val="600"/>
                        </a:spcAft>
                      </a:pPr>
                      <a:r>
                        <a:rPr lang="en-GB" sz="900" i="1" kern="1000">
                          <a:solidFill>
                            <a:srgbClr val="000000"/>
                          </a:solidFill>
                          <a:effectLst/>
                          <a:latin typeface="Times New Roman" panose="02020603050405020304" pitchFamily="18" charset="0"/>
                          <a:ea typeface="Times New Roman" panose="02020603050405020304" pitchFamily="18" charset="0"/>
                        </a:rPr>
                        <a:t>(For Tertiary Buildings)</a:t>
                      </a:r>
                      <a:endParaRPr lang="ca-ES" sz="1000" kern="1000">
                        <a:solidFill>
                          <a:srgbClr val="000000"/>
                        </a:solidFill>
                        <a:effectLst/>
                        <a:latin typeface="Times New Roman" panose="02020603050405020304" pitchFamily="18" charset="0"/>
                        <a:ea typeface="Times New Roman" panose="02020603050405020304" pitchFamily="18" charset="0"/>
                      </a:endParaRPr>
                    </a:p>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Recovery for reuse or remanufacture of hardware products such as sensors, actuators and gateways. </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Recovery of valuable hardware components</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Commercialised as cloud service for monitoring and control with advanced privacy and security features</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Classical linear BM for BMS exploitation through software licenses sale</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extLst>
                  <a:ext uri="{0D108BD9-81ED-4DB2-BD59-A6C34878D82A}">
                    <a16:rowId xmlns:a16="http://schemas.microsoft.com/office/drawing/2014/main" xmlns="" val="2853210975"/>
                  </a:ext>
                </a:extLst>
              </a:tr>
              <a:tr h="475269">
                <a:tc>
                  <a:txBody>
                    <a:bodyPr/>
                    <a:lstStyle/>
                    <a:p>
                      <a:pPr algn="l">
                        <a:spcAft>
                          <a:spcPts val="600"/>
                        </a:spcAft>
                      </a:pPr>
                      <a:r>
                        <a:rPr lang="en-GB" sz="1000" b="1" kern="1000">
                          <a:solidFill>
                            <a:srgbClr val="000000"/>
                          </a:solidFill>
                          <a:effectLst/>
                          <a:latin typeface="Times New Roman" panose="02020603050405020304" pitchFamily="18" charset="0"/>
                          <a:ea typeface="Times New Roman" panose="02020603050405020304" pitchFamily="18" charset="0"/>
                        </a:rPr>
                        <a:t>Circular Materials Database</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 </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Maintenance and updating of the DB</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 </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 </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 </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 </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F8F9E7"/>
                    </a:solidFill>
                  </a:tcPr>
                </a:tc>
                <a:extLst>
                  <a:ext uri="{0D108BD9-81ED-4DB2-BD59-A6C34878D82A}">
                    <a16:rowId xmlns:a16="http://schemas.microsoft.com/office/drawing/2014/main" xmlns="" val="21672019"/>
                  </a:ext>
                </a:extLst>
              </a:tr>
              <a:tr h="718290">
                <a:tc>
                  <a:txBody>
                    <a:bodyPr/>
                    <a:lstStyle/>
                    <a:p>
                      <a:pPr algn="l">
                        <a:spcAft>
                          <a:spcPts val="600"/>
                        </a:spcAft>
                      </a:pPr>
                      <a:r>
                        <a:rPr lang="en-GB" sz="1000" b="1" kern="1000" dirty="0">
                          <a:solidFill>
                            <a:srgbClr val="000000"/>
                          </a:solidFill>
                          <a:effectLst/>
                          <a:latin typeface="Times New Roman" panose="02020603050405020304" pitchFamily="18" charset="0"/>
                          <a:ea typeface="Times New Roman" panose="02020603050405020304" pitchFamily="18" charset="0"/>
                        </a:rPr>
                        <a:t>Teaching and Research capabilities</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tc>
                  <a:txBody>
                    <a:bodyPr/>
                    <a:lstStyle/>
                    <a:p>
                      <a:pPr algn="l">
                        <a:spcAft>
                          <a:spcPts val="600"/>
                        </a:spcAft>
                      </a:pPr>
                      <a:r>
                        <a:rPr lang="en-GB" sz="900" kern="1000" dirty="0">
                          <a:solidFill>
                            <a:srgbClr val="000000"/>
                          </a:solidFill>
                          <a:effectLst/>
                          <a:latin typeface="Times New Roman" panose="02020603050405020304" pitchFamily="18" charset="0"/>
                          <a:ea typeface="Times New Roman" panose="02020603050405020304" pitchFamily="18" charset="0"/>
                        </a:rPr>
                        <a:t>Research projects related with Circular Economy applied to construction sector under a “Pay per Service” scheme</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 </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tc>
                  <a:txBody>
                    <a:bodyPr/>
                    <a:lstStyle/>
                    <a:p>
                      <a:pPr algn="l">
                        <a:spcAft>
                          <a:spcPts val="600"/>
                        </a:spcAft>
                      </a:pPr>
                      <a:r>
                        <a:rPr lang="en-GB" sz="900" i="1" kern="1000">
                          <a:solidFill>
                            <a:srgbClr val="000000"/>
                          </a:solidFill>
                          <a:effectLst/>
                          <a:latin typeface="Times New Roman" panose="02020603050405020304" pitchFamily="18" charset="0"/>
                          <a:ea typeface="Times New Roman" panose="02020603050405020304" pitchFamily="18" charset="0"/>
                        </a:rPr>
                        <a:t> </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 </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tc>
                  <a:txBody>
                    <a:bodyPr/>
                    <a:lstStyle/>
                    <a:p>
                      <a:pPr algn="l">
                        <a:spcAft>
                          <a:spcPts val="600"/>
                        </a:spcAft>
                      </a:pPr>
                      <a:r>
                        <a:rPr lang="en-GB" sz="900" kern="1000">
                          <a:solidFill>
                            <a:srgbClr val="000000"/>
                          </a:solidFill>
                          <a:effectLst/>
                          <a:latin typeface="Times New Roman" panose="02020603050405020304" pitchFamily="18" charset="0"/>
                          <a:ea typeface="Times New Roman" panose="02020603050405020304" pitchFamily="18" charset="0"/>
                        </a:rPr>
                        <a:t> </a:t>
                      </a:r>
                      <a:endParaRPr lang="ca-ES" sz="1000" kern="100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tc>
                  <a:txBody>
                    <a:bodyPr/>
                    <a:lstStyle/>
                    <a:p>
                      <a:pPr algn="l">
                        <a:spcAft>
                          <a:spcPts val="600"/>
                        </a:spcAft>
                      </a:pPr>
                      <a:r>
                        <a:rPr lang="en-GB" sz="900" kern="1000" dirty="0">
                          <a:solidFill>
                            <a:srgbClr val="000000"/>
                          </a:solidFill>
                          <a:effectLst/>
                          <a:latin typeface="Times New Roman" panose="02020603050405020304" pitchFamily="18" charset="0"/>
                          <a:ea typeface="Times New Roman" panose="02020603050405020304" pitchFamily="18" charset="0"/>
                        </a:rPr>
                        <a:t>Improved Teaching capabilities that might attract new students</a:t>
                      </a:r>
                      <a:endParaRPr lang="ca-ES" sz="1000" kern="1000" dirty="0">
                        <a:solidFill>
                          <a:srgbClr val="000000"/>
                        </a:solidFill>
                        <a:effectLst/>
                        <a:latin typeface="Times New Roman" panose="02020603050405020304" pitchFamily="18" charset="0"/>
                        <a:ea typeface="Times New Roman" panose="02020603050405020304" pitchFamily="18" charset="0"/>
                      </a:endParaRPr>
                    </a:p>
                  </a:txBody>
                  <a:tcPr marL="64646" marR="64646" marT="0" marB="0" anchor="ctr">
                    <a:lnL>
                      <a:noFill/>
                    </a:lnL>
                    <a:lnR>
                      <a:noFill/>
                    </a:lnR>
                    <a:lnT>
                      <a:noFill/>
                    </a:lnT>
                    <a:lnB>
                      <a:noFill/>
                    </a:lnB>
                    <a:solidFill>
                      <a:srgbClr val="E9EDB9"/>
                    </a:solidFill>
                  </a:tcPr>
                </a:tc>
                <a:extLst>
                  <a:ext uri="{0D108BD9-81ED-4DB2-BD59-A6C34878D82A}">
                    <a16:rowId xmlns:a16="http://schemas.microsoft.com/office/drawing/2014/main" xmlns="" val="2200733150"/>
                  </a:ext>
                </a:extLst>
              </a:tr>
            </a:tbl>
          </a:graphicData>
        </a:graphic>
      </p:graphicFrame>
    </p:spTree>
    <p:extLst>
      <p:ext uri="{BB962C8B-B14F-4D97-AF65-F5344CB8AC3E}">
        <p14:creationId xmlns:p14="http://schemas.microsoft.com/office/powerpoint/2010/main" val="1026060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xmlns="" id="{2601D45F-88A9-41B6-992D-A7D29657A6B0}"/>
              </a:ext>
            </a:extLst>
          </p:cNvPr>
          <p:cNvSpPr>
            <a:spLocks noGrp="1"/>
          </p:cNvSpPr>
          <p:nvPr>
            <p:ph idx="1"/>
          </p:nvPr>
        </p:nvSpPr>
        <p:spPr/>
        <p:txBody>
          <a:bodyPr>
            <a:normAutofit/>
          </a:bodyPr>
          <a:lstStyle/>
          <a:p>
            <a:pPr>
              <a:buFont typeface="Wingdings" panose="05000000000000000000" pitchFamily="2" charset="2"/>
              <a:buChar char="§"/>
            </a:pPr>
            <a:r>
              <a:rPr lang="en-GB" sz="2200" dirty="0"/>
              <a:t> Main outputs of D5.6.2 are:</a:t>
            </a:r>
          </a:p>
          <a:p>
            <a:pPr lvl="1">
              <a:buFont typeface="Wingdings" panose="05000000000000000000" pitchFamily="2" charset="2"/>
              <a:buChar char="§"/>
            </a:pPr>
            <a:r>
              <a:rPr lang="en-GB" sz="2000" b="1" u="sng" dirty="0"/>
              <a:t>Description of CE business models for project’s Direct Exploitable Results (DER)</a:t>
            </a:r>
          </a:p>
          <a:p>
            <a:pPr lvl="2">
              <a:buFont typeface="Wingdings" panose="05000000000000000000" pitchFamily="2" charset="2"/>
              <a:buChar char="§"/>
            </a:pPr>
            <a:r>
              <a:rPr lang="en-GB" sz="1800" dirty="0"/>
              <a:t>ADBE+IMCS+OEMS (entire PLUG-N-HARVEST solution)</a:t>
            </a:r>
          </a:p>
          <a:p>
            <a:pPr lvl="2">
              <a:buFont typeface="Wingdings" panose="05000000000000000000" pitchFamily="2" charset="2"/>
              <a:buChar char="§"/>
            </a:pPr>
            <a:r>
              <a:rPr lang="en-GB" sz="1800" dirty="0"/>
              <a:t>ADBE+IMCS</a:t>
            </a:r>
          </a:p>
          <a:p>
            <a:pPr lvl="2">
              <a:buFont typeface="Wingdings" panose="05000000000000000000" pitchFamily="2" charset="2"/>
              <a:buChar char="§"/>
            </a:pPr>
            <a:r>
              <a:rPr lang="en-GB" sz="1800" dirty="0"/>
              <a:t>ADBE alone</a:t>
            </a:r>
          </a:p>
          <a:p>
            <a:pPr lvl="8">
              <a:buFont typeface="Wingdings" panose="05000000000000000000" pitchFamily="2" charset="2"/>
              <a:buChar char="§"/>
            </a:pPr>
            <a:endParaRPr lang="en-GB" sz="1800" dirty="0"/>
          </a:p>
          <a:p>
            <a:pPr lvl="1">
              <a:buFont typeface="Wingdings" panose="05000000000000000000" pitchFamily="2" charset="2"/>
              <a:buChar char="§"/>
            </a:pPr>
            <a:r>
              <a:rPr lang="en-GB" sz="2000" b="1" u="sng" dirty="0"/>
              <a:t>Allocation of PLUG-N-HARVEST consortium partners </a:t>
            </a:r>
            <a:r>
              <a:rPr lang="en-GB" sz="2000" dirty="0"/>
              <a:t>in the value chain for DER exploitation </a:t>
            </a:r>
            <a:r>
              <a:rPr lang="en-GB" sz="2000" b="1" u="sng" dirty="0"/>
              <a:t>and gaps identification</a:t>
            </a:r>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67406" cy="1458114"/>
          </a:xfrm>
        </p:spPr>
        <p:txBody>
          <a:bodyPr>
            <a:normAutofit/>
          </a:bodyPr>
          <a:lstStyle/>
          <a:p>
            <a:r>
              <a:rPr lang="en-GB" sz="4300" dirty="0">
                <a:latin typeface="Arial" panose="020B0604020202020204" pitchFamily="34" charset="0"/>
                <a:cs typeface="Arial" panose="020B0604020202020204" pitchFamily="34" charset="0"/>
              </a:rPr>
              <a:t>Task 5.6 Exploitation Strategy &amp; Business Plans</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32</a:t>
            </a:fld>
            <a:endParaRPr lang="en-US" dirty="0"/>
          </a:p>
        </p:txBody>
      </p:sp>
    </p:spTree>
    <p:extLst>
      <p:ext uri="{BB962C8B-B14F-4D97-AF65-F5344CB8AC3E}">
        <p14:creationId xmlns:p14="http://schemas.microsoft.com/office/powerpoint/2010/main" val="2101242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p:txBody>
          <a:bodyPr>
            <a:normAutofit fontScale="90000"/>
          </a:bodyPr>
          <a:lstStyle/>
          <a:p>
            <a:r>
              <a:rPr lang="en-GB" sz="4300" dirty="0">
                <a:latin typeface="Arial" panose="020B0604020202020204" pitchFamily="34" charset="0"/>
                <a:cs typeface="Arial" panose="020B0604020202020204" pitchFamily="34" charset="0"/>
              </a:rPr>
              <a:t>Task 5.6 Exploitation Strategy &amp; Business Plans</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33</a:t>
            </a:fld>
            <a:endParaRPr lang="en-US" dirty="0"/>
          </a:p>
        </p:txBody>
      </p:sp>
      <p:pic>
        <p:nvPicPr>
          <p:cNvPr id="13" name="Imagen 12">
            <a:extLst>
              <a:ext uri="{FF2B5EF4-FFF2-40B4-BE49-F238E27FC236}">
                <a16:creationId xmlns:a16="http://schemas.microsoft.com/office/drawing/2014/main" xmlns="" id="{B09617DA-B69C-425F-B659-8D38BA7DF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458" y="1301418"/>
            <a:ext cx="8063084" cy="4997610"/>
          </a:xfrm>
          <a:prstGeom prst="rect">
            <a:avLst/>
          </a:prstGeom>
        </p:spPr>
      </p:pic>
    </p:spTree>
    <p:extLst>
      <p:ext uri="{BB962C8B-B14F-4D97-AF65-F5344CB8AC3E}">
        <p14:creationId xmlns:p14="http://schemas.microsoft.com/office/powerpoint/2010/main" val="2549594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p:txBody>
          <a:bodyPr>
            <a:normAutofit fontScale="90000"/>
          </a:bodyPr>
          <a:lstStyle/>
          <a:p>
            <a:r>
              <a:rPr lang="en-GB" sz="4300" dirty="0">
                <a:latin typeface="Arial" panose="020B0604020202020204" pitchFamily="34" charset="0"/>
                <a:cs typeface="Arial" panose="020B0604020202020204" pitchFamily="34" charset="0"/>
              </a:rPr>
              <a:t>Task 5.6 Exploitation Strategy &amp; Business Plans</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34</a:t>
            </a:fld>
            <a:endParaRPr lang="en-US" dirty="0"/>
          </a:p>
        </p:txBody>
      </p:sp>
      <p:pic>
        <p:nvPicPr>
          <p:cNvPr id="7" name="Imagen 6">
            <a:extLst>
              <a:ext uri="{FF2B5EF4-FFF2-40B4-BE49-F238E27FC236}">
                <a16:creationId xmlns:a16="http://schemas.microsoft.com/office/drawing/2014/main" xmlns="" id="{06981886-E1E2-4763-BE6E-C0C46807B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268759"/>
            <a:ext cx="5400600" cy="4730313"/>
          </a:xfrm>
          <a:prstGeom prst="rect">
            <a:avLst/>
          </a:prstGeom>
        </p:spPr>
      </p:pic>
      <p:pic>
        <p:nvPicPr>
          <p:cNvPr id="9" name="Imagen 8">
            <a:extLst>
              <a:ext uri="{FF2B5EF4-FFF2-40B4-BE49-F238E27FC236}">
                <a16:creationId xmlns:a16="http://schemas.microsoft.com/office/drawing/2014/main" xmlns="" id="{FADF64D8-2B73-4D46-A927-1B88D09EC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484" y="1267544"/>
            <a:ext cx="4624280" cy="4731528"/>
          </a:xfrm>
          <a:prstGeom prst="rect">
            <a:avLst/>
          </a:prstGeom>
        </p:spPr>
      </p:pic>
    </p:spTree>
    <p:extLst>
      <p:ext uri="{BB962C8B-B14F-4D97-AF65-F5344CB8AC3E}">
        <p14:creationId xmlns:p14="http://schemas.microsoft.com/office/powerpoint/2010/main" val="1816462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r>
              <a:rPr lang="de-DE"/>
              <a:t>08.08.2018</a:t>
            </a:r>
            <a:endParaRPr lang="en-US"/>
          </a:p>
        </p:txBody>
      </p:sp>
      <p:sp>
        <p:nvSpPr>
          <p:cNvPr id="3" name="Fußzeilenplatzhalter 2"/>
          <p:cNvSpPr>
            <a:spLocks noGrp="1"/>
          </p:cNvSpPr>
          <p:nvPr>
            <p:ph type="ftr" sz="quarter" idx="11"/>
          </p:nvPr>
        </p:nvSpPr>
        <p:spPr/>
        <p:txBody>
          <a:bodyPr/>
          <a:lstStyle/>
          <a:p>
            <a:pPr>
              <a:defRPr/>
            </a:pPr>
            <a:r>
              <a:rPr lang="pt-BR">
                <a:solidFill>
                  <a:schemeClr val="tx1"/>
                </a:solidFill>
              </a:rPr>
              <a:t>PLUG-N-HARVEST</a:t>
            </a:r>
            <a:br>
              <a:rPr lang="pt-BR">
                <a:solidFill>
                  <a:schemeClr val="tx1"/>
                </a:solidFill>
              </a:rPr>
            </a:br>
            <a:r>
              <a:rPr lang="pt-BR">
                <a:solidFill>
                  <a:schemeClr val="tx1"/>
                </a:solidFill>
              </a:rPr>
              <a:t>ID: 768735 - H2020-EU.2.1.5.2.</a:t>
            </a:r>
            <a:endParaRPr lang="pt-BR"/>
          </a:p>
        </p:txBody>
      </p:sp>
      <p:sp>
        <p:nvSpPr>
          <p:cNvPr id="4" name="Foliennummernplatzhalter 3"/>
          <p:cNvSpPr>
            <a:spLocks noGrp="1"/>
          </p:cNvSpPr>
          <p:nvPr>
            <p:ph type="sldNum" sz="quarter" idx="12"/>
          </p:nvPr>
        </p:nvSpPr>
        <p:spPr/>
        <p:txBody>
          <a:bodyPr/>
          <a:lstStyle/>
          <a:p>
            <a:pPr>
              <a:defRPr/>
            </a:pPr>
            <a:fld id="{76F34D8A-136C-4FA7-8325-F06DF2D5CB3D}" type="slidenum">
              <a:rPr lang="de-DE" smtClean="0"/>
              <a:t>35</a:t>
            </a:fld>
            <a:endParaRPr lang="de-DE"/>
          </a:p>
        </p:txBody>
      </p:sp>
      <p:sp>
        <p:nvSpPr>
          <p:cNvPr id="7" name="Titel 1"/>
          <p:cNvSpPr>
            <a:spLocks/>
          </p:cNvSpPr>
          <p:nvPr/>
        </p:nvSpPr>
        <p:spPr bwMode="auto">
          <a:xfrm>
            <a:off x="694800" y="367023"/>
            <a:ext cx="10515600" cy="841883"/>
          </a:xfrm>
          <a:prstGeom prst="rect">
            <a:avLst/>
          </a:prstGeom>
        </p:spPr>
        <p:txBody>
          <a:bodyPr anchor="ctr" anchorCtr="0"/>
          <a:lstStyle>
            <a:lvl1pPr algn="l" defTabSz="914400">
              <a:lnSpc>
                <a:spcPct val="85000"/>
              </a:lnSpc>
              <a:spcBef>
                <a:spcPts val="0"/>
              </a:spcBef>
              <a:buNone/>
              <a:defRPr sz="3600" spc="-50">
                <a:solidFill>
                  <a:schemeClr val="tx1">
                    <a:lumMod val="75000"/>
                    <a:lumOff val="25000"/>
                  </a:schemeClr>
                </a:solidFill>
                <a:latin typeface="+mj-lt"/>
                <a:ea typeface="+mj-ea"/>
              </a:defRPr>
            </a:lvl1pPr>
          </a:lstStyle>
          <a:p>
            <a:pPr>
              <a:defRPr/>
            </a:pPr>
            <a:r>
              <a:rPr lang="de-DE" dirty="0"/>
              <a:t>Vision </a:t>
            </a:r>
            <a:r>
              <a:rPr lang="de-DE" dirty="0" err="1"/>
              <a:t>for</a:t>
            </a:r>
            <a:r>
              <a:rPr lang="de-DE" dirty="0"/>
              <a:t> </a:t>
            </a:r>
            <a:r>
              <a:rPr lang="de-DE" dirty="0" err="1"/>
              <a:t>Circular</a:t>
            </a:r>
            <a:r>
              <a:rPr lang="de-DE" dirty="0"/>
              <a:t> Economy Business Model </a:t>
            </a:r>
            <a:r>
              <a:rPr lang="de-DE" sz="2400" dirty="0"/>
              <a:t>(RWTH)</a:t>
            </a:r>
          </a:p>
        </p:txBody>
      </p:sp>
      <p:pic>
        <p:nvPicPr>
          <p:cNvPr id="6" name="Grafik 5"/>
          <p:cNvPicPr>
            <a:picLocks noChangeAspect="1"/>
          </p:cNvPicPr>
          <p:nvPr/>
        </p:nvPicPr>
        <p:blipFill>
          <a:blip r:embed="rId2"/>
          <a:stretch>
            <a:fillRect/>
          </a:stretch>
        </p:blipFill>
        <p:spPr>
          <a:xfrm>
            <a:off x="6840536" y="1036380"/>
            <a:ext cx="4659460" cy="4785240"/>
          </a:xfrm>
          <a:prstGeom prst="rect">
            <a:avLst/>
          </a:prstGeom>
        </p:spPr>
      </p:pic>
      <p:sp>
        <p:nvSpPr>
          <p:cNvPr id="9" name="Inhaltsplatzhalter 1"/>
          <p:cNvSpPr txBox="1">
            <a:spLocks/>
          </p:cNvSpPr>
          <p:nvPr/>
        </p:nvSpPr>
        <p:spPr bwMode="auto">
          <a:xfrm>
            <a:off x="694800" y="1208906"/>
            <a:ext cx="5856140" cy="5027017"/>
          </a:xfrm>
          <a:prstGeom prst="rect">
            <a:avLst/>
          </a:prstGeom>
        </p:spPr>
        <p:txBody>
          <a:bodyPr vert="horz" wrap="square" lIns="90000" tIns="45720" rIns="0" bIns="45720" rtlCol="0">
            <a:spAutoFit/>
          </a:bodyPr>
          <a:lstStyle>
            <a:lvl1pPr indent="0" defTabSz="914400">
              <a:lnSpc>
                <a:spcPct val="100000"/>
              </a:lnSpc>
              <a:spcBef>
                <a:spcPts val="1200"/>
              </a:spcBef>
              <a:spcAft>
                <a:spcPts val="200"/>
              </a:spcAft>
              <a:buClr>
                <a:schemeClr val="accent1"/>
              </a:buClr>
              <a:buSzPct val="100000"/>
              <a:buFont typeface="Calibri"/>
              <a:buNone/>
              <a:defRPr sz="2400">
                <a:solidFill>
                  <a:schemeClr val="tx1">
                    <a:lumMod val="75000"/>
                    <a:lumOff val="25000"/>
                  </a:schemeClr>
                </a:solidFill>
                <a:latin typeface="Arial"/>
                <a:cs typeface="Arial"/>
              </a:defRPr>
            </a:lvl1pPr>
            <a:lvl2pPr marL="450000" lvl="1" indent="-342000" defTabSz="914400">
              <a:lnSpc>
                <a:spcPct val="100000"/>
              </a:lnSpc>
              <a:spcBef>
                <a:spcPts val="1200"/>
              </a:spcBef>
              <a:spcAft>
                <a:spcPts val="200"/>
              </a:spcAft>
              <a:buClr>
                <a:schemeClr val="accent1"/>
              </a:buClr>
              <a:buFont typeface="Arial"/>
              <a:buChar char="•"/>
              <a:defRPr sz="2000">
                <a:solidFill>
                  <a:schemeClr val="tx1">
                    <a:lumMod val="75000"/>
                    <a:lumOff val="25000"/>
                  </a:schemeClr>
                </a:solidFill>
                <a:latin typeface="Arial"/>
                <a:cs typeface="Arial"/>
              </a:defRPr>
            </a:lvl2pPr>
            <a:lvl3pPr marL="810000" indent="-342000" defTabSz="914400">
              <a:lnSpc>
                <a:spcPct val="100000"/>
              </a:lnSpc>
              <a:spcBef>
                <a:spcPts val="1200"/>
              </a:spcBef>
              <a:spcAft>
                <a:spcPts val="200"/>
              </a:spcAft>
              <a:buClr>
                <a:schemeClr val="accent1"/>
              </a:buClr>
              <a:buFont typeface="Arial" panose="020B0604020202020204" pitchFamily="34" charset="0"/>
              <a:buChar char="•"/>
              <a:defRPr sz="2000">
                <a:solidFill>
                  <a:schemeClr val="tx1">
                    <a:lumMod val="75000"/>
                    <a:lumOff val="25000"/>
                  </a:schemeClr>
                </a:solidFill>
              </a:defRPr>
            </a:lvl3pPr>
            <a:lvl4pPr marL="1170000" indent="-342000" defTabSz="914400">
              <a:lnSpc>
                <a:spcPct val="100000"/>
              </a:lnSpc>
              <a:spcBef>
                <a:spcPts val="600"/>
              </a:spcBef>
              <a:spcAft>
                <a:spcPts val="400"/>
              </a:spcAft>
              <a:buClr>
                <a:schemeClr val="accent1"/>
              </a:buClr>
              <a:buFont typeface="Arial" panose="020B0604020202020204" pitchFamily="34" charset="0"/>
              <a:buChar char="•"/>
              <a:defRPr>
                <a:solidFill>
                  <a:schemeClr val="tx1">
                    <a:lumMod val="75000"/>
                    <a:lumOff val="25000"/>
                  </a:schemeClr>
                </a:solidFill>
              </a:defRPr>
            </a:lvl4pPr>
            <a:lvl5pPr marL="1530000" indent="-342000" defTabSz="914400">
              <a:lnSpc>
                <a:spcPct val="100000"/>
              </a:lnSpc>
              <a:spcBef>
                <a:spcPts val="200"/>
              </a:spcBef>
              <a:spcAft>
                <a:spcPts val="400"/>
              </a:spcAft>
              <a:buClr>
                <a:schemeClr val="accent1"/>
              </a:buClr>
              <a:buFont typeface="Arial" panose="020B0604020202020204" pitchFamily="34" charset="0"/>
              <a:buChar char="•"/>
              <a:defRPr sz="1600">
                <a:solidFill>
                  <a:schemeClr val="tx1">
                    <a:lumMod val="75000"/>
                    <a:lumOff val="25000"/>
                  </a:schemeClr>
                </a:solidFill>
              </a:defRPr>
            </a:lvl5pPr>
            <a:lvl6pPr marL="1100000" indent="-228600"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defRPr>
            </a:lvl6pPr>
            <a:lvl7pPr marL="1300000" indent="-228600"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defRPr>
            </a:lvl7pPr>
            <a:lvl8pPr marL="1500000" indent="-228600"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defRPr>
            </a:lvl8pPr>
            <a:lvl9pPr marL="1700000" indent="-228600"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defRPr>
            </a:lvl9pPr>
          </a:lstStyle>
          <a:p>
            <a:r>
              <a:rPr lang="en-US" sz="2000" dirty="0"/>
              <a:t>Service Life Time 20 Years</a:t>
            </a:r>
          </a:p>
          <a:p>
            <a:r>
              <a:rPr lang="en-US" sz="2000" dirty="0"/>
              <a:t>One Modular Kit Producer</a:t>
            </a:r>
          </a:p>
          <a:p>
            <a:pPr marL="342900" indent="-342900">
              <a:spcBef>
                <a:spcPts val="600"/>
              </a:spcBef>
              <a:buFont typeface="Arial" panose="020B0604020202020204" pitchFamily="34" charset="0"/>
              <a:buChar char="•"/>
            </a:pPr>
            <a:r>
              <a:rPr lang="en-US" sz="2000" dirty="0"/>
              <a:t>Produces or buys the single parts of the modular kit</a:t>
            </a:r>
          </a:p>
          <a:p>
            <a:pPr marL="342900" indent="-342900">
              <a:spcBef>
                <a:spcPts val="600"/>
              </a:spcBef>
              <a:buFont typeface="Arial" panose="020B0604020202020204" pitchFamily="34" charset="0"/>
              <a:buChar char="•"/>
            </a:pPr>
            <a:r>
              <a:rPr lang="en-US" sz="2000" dirty="0"/>
              <a:t>Provides the modular kit as a service (Leasing Circle)</a:t>
            </a:r>
          </a:p>
          <a:p>
            <a:pPr marL="342900" indent="-342900">
              <a:spcBef>
                <a:spcPts val="600"/>
              </a:spcBef>
              <a:buFont typeface="Arial" panose="020B0604020202020204" pitchFamily="34" charset="0"/>
              <a:buChar char="•"/>
            </a:pPr>
            <a:r>
              <a:rPr lang="en-US" sz="2000" dirty="0"/>
              <a:t>Maintains the modules (maybe by subcontractor)</a:t>
            </a:r>
          </a:p>
          <a:p>
            <a:pPr marL="342900" indent="-342900">
              <a:spcBef>
                <a:spcPts val="600"/>
              </a:spcBef>
              <a:buFont typeface="Arial" panose="020B0604020202020204" pitchFamily="34" charset="0"/>
              <a:buChar char="•"/>
            </a:pPr>
            <a:r>
              <a:rPr lang="en-US" sz="2000" dirty="0"/>
              <a:t>Take back of the whole module after 20 years or of technology parts after service lifetime</a:t>
            </a:r>
          </a:p>
          <a:p>
            <a:pPr marL="342900" indent="-342900">
              <a:spcBef>
                <a:spcPts val="600"/>
              </a:spcBef>
              <a:buFont typeface="Arial" panose="020B0604020202020204" pitchFamily="34" charset="0"/>
              <a:buChar char="•"/>
            </a:pPr>
            <a:r>
              <a:rPr lang="en-US" sz="2000" dirty="0"/>
              <a:t>Reuse of parts with a longer SLT than 20 years, Recycling of remaining parts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243475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xmlns="" id="{2601D45F-88A9-41B6-992D-A7D29657A6B0}"/>
              </a:ext>
            </a:extLst>
          </p:cNvPr>
          <p:cNvSpPr>
            <a:spLocks noGrp="1"/>
          </p:cNvSpPr>
          <p:nvPr>
            <p:ph idx="1"/>
          </p:nvPr>
        </p:nvSpPr>
        <p:spPr>
          <a:xfrm>
            <a:off x="1097281" y="1845734"/>
            <a:ext cx="4726576" cy="4023360"/>
          </a:xfrm>
        </p:spPr>
        <p:txBody>
          <a:bodyPr>
            <a:normAutofit/>
          </a:bodyPr>
          <a:lstStyle/>
          <a:p>
            <a:pPr>
              <a:buFont typeface="Wingdings" panose="05000000000000000000" pitchFamily="2" charset="2"/>
              <a:buChar char="§"/>
            </a:pPr>
            <a:r>
              <a:rPr lang="en-GB" sz="2200" dirty="0"/>
              <a:t> </a:t>
            </a:r>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67406" cy="1458114"/>
          </a:xfrm>
        </p:spPr>
        <p:txBody>
          <a:bodyPr>
            <a:normAutofit/>
          </a:bodyPr>
          <a:lstStyle/>
          <a:p>
            <a:r>
              <a:rPr lang="en-GB" sz="4300" dirty="0">
                <a:latin typeface="Arial" panose="020B0604020202020204" pitchFamily="34" charset="0"/>
                <a:cs typeface="Arial" panose="020B0604020202020204" pitchFamily="34" charset="0"/>
              </a:rPr>
              <a:t>Task 5.6 Exploitation Strategy &amp; Business Plans</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36</a:t>
            </a:fld>
            <a:endParaRPr lang="en-US" dirty="0"/>
          </a:p>
        </p:txBody>
      </p:sp>
      <p:pic>
        <p:nvPicPr>
          <p:cNvPr id="6" name="Imagen 5">
            <a:extLst>
              <a:ext uri="{FF2B5EF4-FFF2-40B4-BE49-F238E27FC236}">
                <a16:creationId xmlns:a16="http://schemas.microsoft.com/office/drawing/2014/main" xmlns="" id="{554863B8-877A-4D29-B1D0-7DC2291DE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37" y="1883943"/>
            <a:ext cx="1231446" cy="3946942"/>
          </a:xfrm>
          <a:prstGeom prst="rect">
            <a:avLst/>
          </a:prstGeom>
        </p:spPr>
      </p:pic>
      <p:sp>
        <p:nvSpPr>
          <p:cNvPr id="7" name="CuadroTexto 6">
            <a:extLst>
              <a:ext uri="{FF2B5EF4-FFF2-40B4-BE49-F238E27FC236}">
                <a16:creationId xmlns:a16="http://schemas.microsoft.com/office/drawing/2014/main" xmlns="" id="{AD888BD7-3A7F-4CFE-A48D-4732D6F11B4A}"/>
              </a:ext>
            </a:extLst>
          </p:cNvPr>
          <p:cNvSpPr txBox="1"/>
          <p:nvPr/>
        </p:nvSpPr>
        <p:spPr>
          <a:xfrm>
            <a:off x="1963221" y="1980582"/>
            <a:ext cx="6083499" cy="3893374"/>
          </a:xfrm>
          <a:prstGeom prst="rect">
            <a:avLst/>
          </a:prstGeom>
          <a:noFill/>
        </p:spPr>
        <p:txBody>
          <a:bodyPr wrap="square" rtlCol="0">
            <a:spAutoFit/>
          </a:bodyPr>
          <a:lstStyle/>
          <a:p>
            <a:r>
              <a:rPr lang="en-AU" sz="1900" dirty="0"/>
              <a:t>6 – Kit producer offering a complete service </a:t>
            </a:r>
            <a:r>
              <a:rPr lang="en-AU" sz="1900" b="1" dirty="0" err="1"/>
              <a:t>PnH</a:t>
            </a:r>
            <a:r>
              <a:rPr lang="en-AU" sz="1900" b="1" dirty="0"/>
              <a:t> GOAL</a:t>
            </a:r>
          </a:p>
          <a:p>
            <a:endParaRPr lang="en-AU" sz="1900" dirty="0"/>
          </a:p>
          <a:p>
            <a:r>
              <a:rPr lang="en-AU" sz="1900" dirty="0"/>
              <a:t>5 – OEMS + IMCS + PV + HVAC + Other (?) as a service</a:t>
            </a:r>
          </a:p>
          <a:p>
            <a:endParaRPr lang="en-AU" sz="1900" dirty="0"/>
          </a:p>
          <a:p>
            <a:r>
              <a:rPr lang="en-AU" sz="1900" dirty="0"/>
              <a:t>4 – OEMS + IMCS + PV + HVAC as a service</a:t>
            </a:r>
          </a:p>
          <a:p>
            <a:endParaRPr lang="en-AU" sz="1900" dirty="0"/>
          </a:p>
          <a:p>
            <a:r>
              <a:rPr lang="en-AU" sz="1900" dirty="0"/>
              <a:t>3 – OEMS + IMCS + PV as a service</a:t>
            </a:r>
          </a:p>
          <a:p>
            <a:endParaRPr lang="en-AU" sz="1900" dirty="0"/>
          </a:p>
          <a:p>
            <a:r>
              <a:rPr lang="en-AU" sz="1900" dirty="0"/>
              <a:t>2 – OEMS + IMCS as a service</a:t>
            </a:r>
          </a:p>
          <a:p>
            <a:endParaRPr lang="en-AU" sz="1900" dirty="0"/>
          </a:p>
          <a:p>
            <a:r>
              <a:rPr lang="en-AU" sz="1900" dirty="0"/>
              <a:t>1 – OEMS as a service</a:t>
            </a:r>
          </a:p>
          <a:p>
            <a:endParaRPr lang="en-AU" sz="1900" dirty="0"/>
          </a:p>
          <a:p>
            <a:r>
              <a:rPr lang="en-AU" sz="1900" dirty="0"/>
              <a:t>0 – “Business as Usual” </a:t>
            </a:r>
            <a:r>
              <a:rPr lang="en-AU" sz="1900" b="1" dirty="0"/>
              <a:t>WORST CASE</a:t>
            </a:r>
          </a:p>
        </p:txBody>
      </p:sp>
      <p:sp>
        <p:nvSpPr>
          <p:cNvPr id="9" name="Cerrar llave 8">
            <a:extLst>
              <a:ext uri="{FF2B5EF4-FFF2-40B4-BE49-F238E27FC236}">
                <a16:creationId xmlns:a16="http://schemas.microsoft.com/office/drawing/2014/main" xmlns="" id="{C4C29AA6-BDD7-4393-BD85-A190E9D9A50E}"/>
              </a:ext>
            </a:extLst>
          </p:cNvPr>
          <p:cNvSpPr/>
          <p:nvPr/>
        </p:nvSpPr>
        <p:spPr>
          <a:xfrm>
            <a:off x="7795260" y="1980582"/>
            <a:ext cx="160019" cy="511158"/>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a-ES"/>
          </a:p>
        </p:txBody>
      </p:sp>
      <p:sp>
        <p:nvSpPr>
          <p:cNvPr id="18" name="Cerrar llave 17">
            <a:extLst>
              <a:ext uri="{FF2B5EF4-FFF2-40B4-BE49-F238E27FC236}">
                <a16:creationId xmlns:a16="http://schemas.microsoft.com/office/drawing/2014/main" xmlns="" id="{AE29A9F3-4B23-4805-A00D-C248EFD28408}"/>
              </a:ext>
            </a:extLst>
          </p:cNvPr>
          <p:cNvSpPr/>
          <p:nvPr/>
        </p:nvSpPr>
        <p:spPr>
          <a:xfrm>
            <a:off x="7795260" y="2693052"/>
            <a:ext cx="186689" cy="2448000"/>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a-ES"/>
          </a:p>
        </p:txBody>
      </p:sp>
      <p:sp>
        <p:nvSpPr>
          <p:cNvPr id="19" name="Cerrar llave 18">
            <a:extLst>
              <a:ext uri="{FF2B5EF4-FFF2-40B4-BE49-F238E27FC236}">
                <a16:creationId xmlns:a16="http://schemas.microsoft.com/office/drawing/2014/main" xmlns="" id="{E2C960C3-E646-4526-92B1-DECD51E0CF74}"/>
              </a:ext>
            </a:extLst>
          </p:cNvPr>
          <p:cNvSpPr/>
          <p:nvPr/>
        </p:nvSpPr>
        <p:spPr>
          <a:xfrm>
            <a:off x="7795260" y="5390532"/>
            <a:ext cx="175259" cy="511158"/>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a-ES"/>
          </a:p>
        </p:txBody>
      </p:sp>
      <p:sp>
        <p:nvSpPr>
          <p:cNvPr id="20" name="CuadroTexto 19">
            <a:extLst>
              <a:ext uri="{FF2B5EF4-FFF2-40B4-BE49-F238E27FC236}">
                <a16:creationId xmlns:a16="http://schemas.microsoft.com/office/drawing/2014/main" xmlns="" id="{CC4D2B2E-3811-42D7-B6BF-099C4C86C125}"/>
              </a:ext>
            </a:extLst>
          </p:cNvPr>
          <p:cNvSpPr txBox="1"/>
          <p:nvPr/>
        </p:nvSpPr>
        <p:spPr>
          <a:xfrm>
            <a:off x="8042693" y="1925765"/>
            <a:ext cx="3662169" cy="646331"/>
          </a:xfrm>
          <a:prstGeom prst="rect">
            <a:avLst/>
          </a:prstGeom>
          <a:noFill/>
        </p:spPr>
        <p:txBody>
          <a:bodyPr wrap="square" rtlCol="0">
            <a:spAutoFit/>
          </a:bodyPr>
          <a:lstStyle/>
          <a:p>
            <a:r>
              <a:rPr lang="es-ES" dirty="0"/>
              <a:t>ALL SERVICES </a:t>
            </a:r>
            <a:r>
              <a:rPr lang="es-ES" dirty="0">
                <a:solidFill>
                  <a:srgbClr val="FF0000"/>
                </a:solidFill>
              </a:rPr>
              <a:t>– 1 SERVICE TENDER</a:t>
            </a:r>
            <a:endParaRPr lang="ca-ES" dirty="0">
              <a:solidFill>
                <a:srgbClr val="FF0000"/>
              </a:solidFill>
            </a:endParaRPr>
          </a:p>
        </p:txBody>
      </p:sp>
      <p:sp>
        <p:nvSpPr>
          <p:cNvPr id="21" name="CuadroTexto 20">
            <a:extLst>
              <a:ext uri="{FF2B5EF4-FFF2-40B4-BE49-F238E27FC236}">
                <a16:creationId xmlns:a16="http://schemas.microsoft.com/office/drawing/2014/main" xmlns="" id="{20AC85DD-FB00-4189-B01B-03C7FF060840}"/>
              </a:ext>
            </a:extLst>
          </p:cNvPr>
          <p:cNvSpPr txBox="1"/>
          <p:nvPr/>
        </p:nvSpPr>
        <p:spPr>
          <a:xfrm>
            <a:off x="8066831" y="3477034"/>
            <a:ext cx="3638032" cy="923330"/>
          </a:xfrm>
          <a:prstGeom prst="rect">
            <a:avLst/>
          </a:prstGeom>
          <a:noFill/>
        </p:spPr>
        <p:txBody>
          <a:bodyPr wrap="square" rtlCol="0">
            <a:spAutoFit/>
          </a:bodyPr>
          <a:lstStyle/>
          <a:p>
            <a:r>
              <a:rPr lang="es-ES" dirty="0"/>
              <a:t>COMBINATION OF SERVICES AND PRODUCTS </a:t>
            </a:r>
            <a:r>
              <a:rPr lang="es-ES" dirty="0">
                <a:solidFill>
                  <a:srgbClr val="FF0000"/>
                </a:solidFill>
              </a:rPr>
              <a:t>– 2 SEPARATE TENDERS ??</a:t>
            </a:r>
            <a:endParaRPr lang="ca-ES" dirty="0">
              <a:solidFill>
                <a:srgbClr val="FF0000"/>
              </a:solidFill>
            </a:endParaRPr>
          </a:p>
        </p:txBody>
      </p:sp>
      <p:sp>
        <p:nvSpPr>
          <p:cNvPr id="22" name="CuadroTexto 21">
            <a:extLst>
              <a:ext uri="{FF2B5EF4-FFF2-40B4-BE49-F238E27FC236}">
                <a16:creationId xmlns:a16="http://schemas.microsoft.com/office/drawing/2014/main" xmlns="" id="{406D51C6-5917-4AA7-8397-6B8BD7C5B2AC}"/>
              </a:ext>
            </a:extLst>
          </p:cNvPr>
          <p:cNvSpPr txBox="1"/>
          <p:nvPr/>
        </p:nvSpPr>
        <p:spPr>
          <a:xfrm>
            <a:off x="8066830" y="5330840"/>
            <a:ext cx="3957529" cy="646331"/>
          </a:xfrm>
          <a:prstGeom prst="rect">
            <a:avLst/>
          </a:prstGeom>
          <a:noFill/>
        </p:spPr>
        <p:txBody>
          <a:bodyPr wrap="square" rtlCol="0">
            <a:spAutoFit/>
          </a:bodyPr>
          <a:lstStyle/>
          <a:p>
            <a:r>
              <a:rPr lang="es-ES" dirty="0"/>
              <a:t>ALL PRODUCTS </a:t>
            </a:r>
            <a:r>
              <a:rPr lang="es-ES" dirty="0">
                <a:solidFill>
                  <a:srgbClr val="FF0000"/>
                </a:solidFill>
              </a:rPr>
              <a:t>– 1 CONVENTIONAL TENDER</a:t>
            </a:r>
          </a:p>
        </p:txBody>
      </p:sp>
    </p:spTree>
    <p:extLst>
      <p:ext uri="{BB962C8B-B14F-4D97-AF65-F5344CB8AC3E}">
        <p14:creationId xmlns:p14="http://schemas.microsoft.com/office/powerpoint/2010/main" val="1161733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xmlns="" id="{2601D45F-88A9-41B6-992D-A7D29657A6B0}"/>
              </a:ext>
            </a:extLst>
          </p:cNvPr>
          <p:cNvSpPr>
            <a:spLocks noGrp="1"/>
          </p:cNvSpPr>
          <p:nvPr>
            <p:ph idx="1"/>
          </p:nvPr>
        </p:nvSpPr>
        <p:spPr>
          <a:xfrm>
            <a:off x="1097281" y="1845734"/>
            <a:ext cx="4726576" cy="4023360"/>
          </a:xfrm>
        </p:spPr>
        <p:txBody>
          <a:bodyPr>
            <a:normAutofit/>
          </a:bodyPr>
          <a:lstStyle/>
          <a:p>
            <a:pPr>
              <a:buFont typeface="Wingdings" panose="05000000000000000000" pitchFamily="2" charset="2"/>
              <a:buChar char="§"/>
            </a:pPr>
            <a:r>
              <a:rPr lang="en-GB" sz="2200" dirty="0"/>
              <a:t> </a:t>
            </a:r>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67406" cy="1458114"/>
          </a:xfrm>
        </p:spPr>
        <p:txBody>
          <a:bodyPr>
            <a:normAutofit/>
          </a:bodyPr>
          <a:lstStyle/>
          <a:p>
            <a:r>
              <a:rPr lang="en-GB" sz="4300" dirty="0">
                <a:latin typeface="Arial" panose="020B0604020202020204" pitchFamily="34" charset="0"/>
                <a:cs typeface="Arial" panose="020B0604020202020204" pitchFamily="34" charset="0"/>
              </a:rPr>
              <a:t>Task 5.6 Exploitation Strategy &amp; Business Plans</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37</a:t>
            </a:fld>
            <a:endParaRPr lang="en-US" dirty="0"/>
          </a:p>
        </p:txBody>
      </p:sp>
      <p:pic>
        <p:nvPicPr>
          <p:cNvPr id="6" name="Imagen 5">
            <a:extLst>
              <a:ext uri="{FF2B5EF4-FFF2-40B4-BE49-F238E27FC236}">
                <a16:creationId xmlns:a16="http://schemas.microsoft.com/office/drawing/2014/main" xmlns="" id="{554863B8-877A-4D29-B1D0-7DC2291DE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37" y="1883943"/>
            <a:ext cx="1231446" cy="3946942"/>
          </a:xfrm>
          <a:prstGeom prst="rect">
            <a:avLst/>
          </a:prstGeom>
        </p:spPr>
      </p:pic>
      <p:sp>
        <p:nvSpPr>
          <p:cNvPr id="7" name="CuadroTexto 6">
            <a:extLst>
              <a:ext uri="{FF2B5EF4-FFF2-40B4-BE49-F238E27FC236}">
                <a16:creationId xmlns:a16="http://schemas.microsoft.com/office/drawing/2014/main" xmlns="" id="{AD888BD7-3A7F-4CFE-A48D-4732D6F11B4A}"/>
              </a:ext>
            </a:extLst>
          </p:cNvPr>
          <p:cNvSpPr txBox="1"/>
          <p:nvPr/>
        </p:nvSpPr>
        <p:spPr>
          <a:xfrm>
            <a:off x="1963221" y="1992012"/>
            <a:ext cx="6243519" cy="3893374"/>
          </a:xfrm>
          <a:prstGeom prst="rect">
            <a:avLst/>
          </a:prstGeom>
          <a:noFill/>
        </p:spPr>
        <p:txBody>
          <a:bodyPr wrap="square" rtlCol="0">
            <a:spAutoFit/>
          </a:bodyPr>
          <a:lstStyle/>
          <a:p>
            <a:r>
              <a:rPr lang="en-AU" sz="1900" dirty="0"/>
              <a:t>6 – Kit producer offering a complete service </a:t>
            </a:r>
            <a:r>
              <a:rPr lang="en-AU" sz="1900" b="1" dirty="0" err="1"/>
              <a:t>PnH</a:t>
            </a:r>
            <a:r>
              <a:rPr lang="en-AU" sz="1900" b="1" dirty="0"/>
              <a:t> GOAL</a:t>
            </a:r>
          </a:p>
          <a:p>
            <a:endParaRPr lang="en-AU" sz="1900" dirty="0"/>
          </a:p>
          <a:p>
            <a:r>
              <a:rPr lang="en-AU" sz="1900" dirty="0"/>
              <a:t>5 – OEMS + IMCS + PV + HVAC + Other (?) as a service</a:t>
            </a:r>
          </a:p>
          <a:p>
            <a:endParaRPr lang="en-AU" sz="1900" dirty="0"/>
          </a:p>
          <a:p>
            <a:r>
              <a:rPr lang="en-AU" sz="1900" dirty="0"/>
              <a:t>4 – OEMS + IMCS + PV + HVAC as a service</a:t>
            </a:r>
          </a:p>
          <a:p>
            <a:endParaRPr lang="en-AU" sz="1900" dirty="0"/>
          </a:p>
          <a:p>
            <a:r>
              <a:rPr lang="en-AU" sz="1900" dirty="0"/>
              <a:t>3 – OEMS + IMCS + PV as a service</a:t>
            </a:r>
          </a:p>
          <a:p>
            <a:endParaRPr lang="en-AU" sz="1900" dirty="0"/>
          </a:p>
          <a:p>
            <a:r>
              <a:rPr lang="en-AU" sz="1900" dirty="0"/>
              <a:t>2 – OEMS + IMCS as a service</a:t>
            </a:r>
          </a:p>
          <a:p>
            <a:endParaRPr lang="en-AU" sz="1900" dirty="0"/>
          </a:p>
          <a:p>
            <a:r>
              <a:rPr lang="en-AU" sz="1900" dirty="0"/>
              <a:t>1 – OEMS as a service</a:t>
            </a:r>
          </a:p>
          <a:p>
            <a:endParaRPr lang="en-AU" sz="1900" dirty="0"/>
          </a:p>
          <a:p>
            <a:r>
              <a:rPr lang="en-AU" sz="1900" dirty="0"/>
              <a:t>0 – “Business as Usual” </a:t>
            </a:r>
            <a:r>
              <a:rPr lang="en-AU" sz="1900" b="1" dirty="0"/>
              <a:t>WORST CASE</a:t>
            </a:r>
          </a:p>
        </p:txBody>
      </p:sp>
      <p:sp>
        <p:nvSpPr>
          <p:cNvPr id="9" name="Cerrar llave 8">
            <a:extLst>
              <a:ext uri="{FF2B5EF4-FFF2-40B4-BE49-F238E27FC236}">
                <a16:creationId xmlns:a16="http://schemas.microsoft.com/office/drawing/2014/main" xmlns="" id="{C4C29AA6-BDD7-4393-BD85-A190E9D9A50E}"/>
              </a:ext>
            </a:extLst>
          </p:cNvPr>
          <p:cNvSpPr/>
          <p:nvPr/>
        </p:nvSpPr>
        <p:spPr>
          <a:xfrm>
            <a:off x="7795260" y="1980582"/>
            <a:ext cx="160019" cy="511158"/>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a-ES"/>
          </a:p>
        </p:txBody>
      </p:sp>
      <p:sp>
        <p:nvSpPr>
          <p:cNvPr id="18" name="Cerrar llave 17">
            <a:extLst>
              <a:ext uri="{FF2B5EF4-FFF2-40B4-BE49-F238E27FC236}">
                <a16:creationId xmlns:a16="http://schemas.microsoft.com/office/drawing/2014/main" xmlns="" id="{AE29A9F3-4B23-4805-A00D-C248EFD28408}"/>
              </a:ext>
            </a:extLst>
          </p:cNvPr>
          <p:cNvSpPr/>
          <p:nvPr/>
        </p:nvSpPr>
        <p:spPr>
          <a:xfrm>
            <a:off x="7795260" y="2693052"/>
            <a:ext cx="186689" cy="1440000"/>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a-ES"/>
          </a:p>
        </p:txBody>
      </p:sp>
      <p:sp>
        <p:nvSpPr>
          <p:cNvPr id="19" name="Cerrar llave 18">
            <a:extLst>
              <a:ext uri="{FF2B5EF4-FFF2-40B4-BE49-F238E27FC236}">
                <a16:creationId xmlns:a16="http://schemas.microsoft.com/office/drawing/2014/main" xmlns="" id="{E2C960C3-E646-4526-92B1-DECD51E0CF74}"/>
              </a:ext>
            </a:extLst>
          </p:cNvPr>
          <p:cNvSpPr/>
          <p:nvPr/>
        </p:nvSpPr>
        <p:spPr>
          <a:xfrm>
            <a:off x="7806690" y="4377557"/>
            <a:ext cx="175259" cy="900000"/>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a-ES"/>
          </a:p>
        </p:txBody>
      </p:sp>
      <p:sp>
        <p:nvSpPr>
          <p:cNvPr id="20" name="CuadroTexto 19">
            <a:extLst>
              <a:ext uri="{FF2B5EF4-FFF2-40B4-BE49-F238E27FC236}">
                <a16:creationId xmlns:a16="http://schemas.microsoft.com/office/drawing/2014/main" xmlns="" id="{CC4D2B2E-3811-42D7-B6BF-099C4C86C125}"/>
              </a:ext>
            </a:extLst>
          </p:cNvPr>
          <p:cNvSpPr txBox="1"/>
          <p:nvPr/>
        </p:nvSpPr>
        <p:spPr>
          <a:xfrm>
            <a:off x="8042694" y="2051495"/>
            <a:ext cx="3662168" cy="584775"/>
          </a:xfrm>
          <a:prstGeom prst="rect">
            <a:avLst/>
          </a:prstGeom>
          <a:noFill/>
        </p:spPr>
        <p:txBody>
          <a:bodyPr wrap="square" rtlCol="0">
            <a:spAutoFit/>
          </a:bodyPr>
          <a:lstStyle/>
          <a:p>
            <a:r>
              <a:rPr lang="es-ES" sz="1600" dirty="0"/>
              <a:t>“FAR AWAY” INDUSTRY </a:t>
            </a:r>
            <a:r>
              <a:rPr lang="es-ES" sz="1600" dirty="0">
                <a:solidFill>
                  <a:srgbClr val="FF0000"/>
                </a:solidFill>
              </a:rPr>
              <a:t>– WHY? WHICH ARE THE MAIN ISSUES?</a:t>
            </a:r>
            <a:endParaRPr lang="ca-ES" sz="1600" dirty="0">
              <a:solidFill>
                <a:srgbClr val="FF0000"/>
              </a:solidFill>
            </a:endParaRPr>
          </a:p>
        </p:txBody>
      </p:sp>
      <p:sp>
        <p:nvSpPr>
          <p:cNvPr id="21" name="CuadroTexto 20">
            <a:extLst>
              <a:ext uri="{FF2B5EF4-FFF2-40B4-BE49-F238E27FC236}">
                <a16:creationId xmlns:a16="http://schemas.microsoft.com/office/drawing/2014/main" xmlns="" id="{20AC85DD-FB00-4189-B01B-03C7FF060840}"/>
              </a:ext>
            </a:extLst>
          </p:cNvPr>
          <p:cNvSpPr txBox="1"/>
          <p:nvPr/>
        </p:nvSpPr>
        <p:spPr>
          <a:xfrm>
            <a:off x="8042692" y="2761479"/>
            <a:ext cx="3662169" cy="1323439"/>
          </a:xfrm>
          <a:prstGeom prst="rect">
            <a:avLst/>
          </a:prstGeom>
          <a:noFill/>
        </p:spPr>
        <p:txBody>
          <a:bodyPr wrap="square" rtlCol="0">
            <a:spAutoFit/>
          </a:bodyPr>
          <a:lstStyle/>
          <a:p>
            <a:r>
              <a:rPr lang="es-ES" sz="1600" dirty="0"/>
              <a:t>“NEAR” INDUSTRY/PRODUCERS (AS A SEPARATE ELEMENTS) </a:t>
            </a:r>
            <a:r>
              <a:rPr lang="es-ES" sz="1600" dirty="0">
                <a:solidFill>
                  <a:srgbClr val="FF0000"/>
                </a:solidFill>
              </a:rPr>
              <a:t>– WHICH ARE THE LIMITS, AND HOW THESE SEPARATE ELEMENTS WILL MODIFY THE OVERALL SOLUTION?</a:t>
            </a:r>
            <a:endParaRPr lang="ca-ES" sz="1600" dirty="0">
              <a:solidFill>
                <a:srgbClr val="FF0000"/>
              </a:solidFill>
            </a:endParaRPr>
          </a:p>
        </p:txBody>
      </p:sp>
      <p:sp>
        <p:nvSpPr>
          <p:cNvPr id="22" name="CuadroTexto 21">
            <a:extLst>
              <a:ext uri="{FF2B5EF4-FFF2-40B4-BE49-F238E27FC236}">
                <a16:creationId xmlns:a16="http://schemas.microsoft.com/office/drawing/2014/main" xmlns="" id="{406D51C6-5917-4AA7-8397-6B8BD7C5B2AC}"/>
              </a:ext>
            </a:extLst>
          </p:cNvPr>
          <p:cNvSpPr txBox="1"/>
          <p:nvPr/>
        </p:nvSpPr>
        <p:spPr>
          <a:xfrm>
            <a:off x="8042692" y="4422833"/>
            <a:ext cx="3662167" cy="830997"/>
          </a:xfrm>
          <a:prstGeom prst="rect">
            <a:avLst/>
          </a:prstGeom>
          <a:noFill/>
        </p:spPr>
        <p:txBody>
          <a:bodyPr wrap="square" rtlCol="0">
            <a:spAutoFit/>
          </a:bodyPr>
          <a:lstStyle/>
          <a:p>
            <a:r>
              <a:rPr lang="es-ES" sz="1600" dirty="0"/>
              <a:t>ALREADY AVAILABLE WITHIN THE CONSORTIUM </a:t>
            </a:r>
            <a:r>
              <a:rPr lang="es-ES" sz="1600" dirty="0">
                <a:solidFill>
                  <a:srgbClr val="FF0000"/>
                </a:solidFill>
              </a:rPr>
              <a:t>– UNDER WHICH CONDITIONS?</a:t>
            </a:r>
            <a:endParaRPr lang="ca-ES" sz="1600" dirty="0">
              <a:solidFill>
                <a:srgbClr val="FF0000"/>
              </a:solidFill>
            </a:endParaRPr>
          </a:p>
        </p:txBody>
      </p:sp>
    </p:spTree>
    <p:extLst>
      <p:ext uri="{BB962C8B-B14F-4D97-AF65-F5344CB8AC3E}">
        <p14:creationId xmlns:p14="http://schemas.microsoft.com/office/powerpoint/2010/main" val="1290465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xmlns="" id="{2601D45F-88A9-41B6-992D-A7D29657A6B0}"/>
              </a:ext>
            </a:extLst>
          </p:cNvPr>
          <p:cNvSpPr>
            <a:spLocks noGrp="1"/>
          </p:cNvSpPr>
          <p:nvPr>
            <p:ph idx="1"/>
          </p:nvPr>
        </p:nvSpPr>
        <p:spPr>
          <a:xfrm>
            <a:off x="1097281" y="1845734"/>
            <a:ext cx="4726576" cy="4023360"/>
          </a:xfrm>
        </p:spPr>
        <p:txBody>
          <a:bodyPr>
            <a:normAutofit/>
          </a:bodyPr>
          <a:lstStyle/>
          <a:p>
            <a:pPr>
              <a:buFont typeface="Wingdings" panose="05000000000000000000" pitchFamily="2" charset="2"/>
              <a:buChar char="§"/>
            </a:pPr>
            <a:r>
              <a:rPr lang="en-GB" sz="2200" dirty="0"/>
              <a:t> </a:t>
            </a:r>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67406" cy="1458114"/>
          </a:xfrm>
        </p:spPr>
        <p:txBody>
          <a:bodyPr>
            <a:normAutofit/>
          </a:bodyPr>
          <a:lstStyle/>
          <a:p>
            <a:r>
              <a:rPr lang="en-GB" sz="4300" dirty="0">
                <a:latin typeface="Arial" panose="020B0604020202020204" pitchFamily="34" charset="0"/>
                <a:cs typeface="Arial" panose="020B0604020202020204" pitchFamily="34" charset="0"/>
              </a:rPr>
              <a:t>Task 5.6 Exploitation Strategy &amp; Business Plans. NEXT STEPS</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38</a:t>
            </a:fld>
            <a:endParaRPr lang="en-US" dirty="0"/>
          </a:p>
        </p:txBody>
      </p:sp>
      <p:pic>
        <p:nvPicPr>
          <p:cNvPr id="6" name="Imagen 5">
            <a:extLst>
              <a:ext uri="{FF2B5EF4-FFF2-40B4-BE49-F238E27FC236}">
                <a16:creationId xmlns:a16="http://schemas.microsoft.com/office/drawing/2014/main" xmlns="" id="{554863B8-877A-4D29-B1D0-7DC2291DE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260" y="1951681"/>
            <a:ext cx="1231446" cy="3946942"/>
          </a:xfrm>
          <a:prstGeom prst="rect">
            <a:avLst/>
          </a:prstGeom>
        </p:spPr>
      </p:pic>
      <p:sp>
        <p:nvSpPr>
          <p:cNvPr id="7" name="CuadroTexto 6">
            <a:extLst>
              <a:ext uri="{FF2B5EF4-FFF2-40B4-BE49-F238E27FC236}">
                <a16:creationId xmlns:a16="http://schemas.microsoft.com/office/drawing/2014/main" xmlns="" id="{AD888BD7-3A7F-4CFE-A48D-4732D6F11B4A}"/>
              </a:ext>
            </a:extLst>
          </p:cNvPr>
          <p:cNvSpPr txBox="1"/>
          <p:nvPr/>
        </p:nvSpPr>
        <p:spPr>
          <a:xfrm>
            <a:off x="3300532" y="1992012"/>
            <a:ext cx="4404924" cy="3785652"/>
          </a:xfrm>
          <a:prstGeom prst="rect">
            <a:avLst/>
          </a:prstGeom>
          <a:noFill/>
        </p:spPr>
        <p:txBody>
          <a:bodyPr wrap="square" rtlCol="0">
            <a:spAutoFit/>
          </a:bodyPr>
          <a:lstStyle/>
          <a:p>
            <a:r>
              <a:rPr lang="en-AU" sz="1600" dirty="0">
                <a:solidFill>
                  <a:schemeClr val="bg1">
                    <a:lumMod val="65000"/>
                  </a:schemeClr>
                </a:solidFill>
              </a:rPr>
              <a:t>6 – Kit producer offering a complete service </a:t>
            </a:r>
            <a:r>
              <a:rPr lang="en-AU" sz="1600" b="1" dirty="0" err="1">
                <a:solidFill>
                  <a:schemeClr val="bg1">
                    <a:lumMod val="65000"/>
                  </a:schemeClr>
                </a:solidFill>
              </a:rPr>
              <a:t>PnH</a:t>
            </a:r>
            <a:r>
              <a:rPr lang="en-AU" sz="1600" b="1" dirty="0">
                <a:solidFill>
                  <a:schemeClr val="bg1">
                    <a:lumMod val="65000"/>
                  </a:schemeClr>
                </a:solidFill>
              </a:rPr>
              <a:t> GOAL</a:t>
            </a:r>
          </a:p>
          <a:p>
            <a:endParaRPr lang="en-AU" sz="1600" dirty="0">
              <a:solidFill>
                <a:schemeClr val="bg1">
                  <a:lumMod val="65000"/>
                </a:schemeClr>
              </a:solidFill>
            </a:endParaRPr>
          </a:p>
          <a:p>
            <a:r>
              <a:rPr lang="en-AU" sz="1600" dirty="0">
                <a:solidFill>
                  <a:schemeClr val="bg1">
                    <a:lumMod val="65000"/>
                  </a:schemeClr>
                </a:solidFill>
              </a:rPr>
              <a:t>5 – OEMS + IMCS + PV + HVAC + Other (?) as a service</a:t>
            </a:r>
          </a:p>
          <a:p>
            <a:endParaRPr lang="en-AU" sz="1600" dirty="0">
              <a:solidFill>
                <a:schemeClr val="bg1">
                  <a:lumMod val="65000"/>
                </a:schemeClr>
              </a:solidFill>
            </a:endParaRPr>
          </a:p>
          <a:p>
            <a:r>
              <a:rPr lang="en-AU" sz="1600" dirty="0">
                <a:solidFill>
                  <a:schemeClr val="bg1">
                    <a:lumMod val="65000"/>
                  </a:schemeClr>
                </a:solidFill>
              </a:rPr>
              <a:t>4 – OEMS + IMCS + PV + HVAC as a service</a:t>
            </a:r>
          </a:p>
          <a:p>
            <a:endParaRPr lang="en-AU" sz="1600" dirty="0">
              <a:solidFill>
                <a:schemeClr val="bg1">
                  <a:lumMod val="65000"/>
                </a:schemeClr>
              </a:solidFill>
            </a:endParaRPr>
          </a:p>
          <a:p>
            <a:r>
              <a:rPr lang="en-AU" sz="1600" dirty="0">
                <a:solidFill>
                  <a:schemeClr val="bg1">
                    <a:lumMod val="65000"/>
                  </a:schemeClr>
                </a:solidFill>
              </a:rPr>
              <a:t>3 – OEMS + IMCS + PV as a service</a:t>
            </a:r>
          </a:p>
          <a:p>
            <a:endParaRPr lang="en-AU" sz="1600" dirty="0">
              <a:solidFill>
                <a:schemeClr val="bg1">
                  <a:lumMod val="65000"/>
                </a:schemeClr>
              </a:solidFill>
            </a:endParaRPr>
          </a:p>
          <a:p>
            <a:r>
              <a:rPr lang="en-AU" sz="1600" dirty="0">
                <a:solidFill>
                  <a:schemeClr val="bg1">
                    <a:lumMod val="65000"/>
                  </a:schemeClr>
                </a:solidFill>
              </a:rPr>
              <a:t>2 – OEMS + IMCS as a service</a:t>
            </a:r>
          </a:p>
          <a:p>
            <a:endParaRPr lang="en-AU" sz="1600" dirty="0">
              <a:solidFill>
                <a:schemeClr val="bg1">
                  <a:lumMod val="65000"/>
                </a:schemeClr>
              </a:solidFill>
            </a:endParaRPr>
          </a:p>
          <a:p>
            <a:r>
              <a:rPr lang="en-AU" sz="1600" dirty="0">
                <a:solidFill>
                  <a:schemeClr val="bg1">
                    <a:lumMod val="65000"/>
                  </a:schemeClr>
                </a:solidFill>
              </a:rPr>
              <a:t>1 – OEMS as a service</a:t>
            </a:r>
          </a:p>
          <a:p>
            <a:endParaRPr lang="en-AU" sz="1600" dirty="0">
              <a:solidFill>
                <a:schemeClr val="bg1">
                  <a:lumMod val="65000"/>
                </a:schemeClr>
              </a:solidFill>
            </a:endParaRPr>
          </a:p>
          <a:p>
            <a:r>
              <a:rPr lang="en-AU" sz="1600" dirty="0">
                <a:solidFill>
                  <a:schemeClr val="bg1">
                    <a:lumMod val="65000"/>
                  </a:schemeClr>
                </a:solidFill>
              </a:rPr>
              <a:t>0 – “Business as Usual” </a:t>
            </a:r>
            <a:r>
              <a:rPr lang="en-AU" sz="1600" b="1" dirty="0">
                <a:solidFill>
                  <a:schemeClr val="bg1">
                    <a:lumMod val="65000"/>
                  </a:schemeClr>
                </a:solidFill>
              </a:rPr>
              <a:t>WORST CASE</a:t>
            </a:r>
          </a:p>
        </p:txBody>
      </p:sp>
      <p:sp>
        <p:nvSpPr>
          <p:cNvPr id="19" name="Cerrar llave 18">
            <a:extLst>
              <a:ext uri="{FF2B5EF4-FFF2-40B4-BE49-F238E27FC236}">
                <a16:creationId xmlns:a16="http://schemas.microsoft.com/office/drawing/2014/main" xmlns="" id="{E2C960C3-E646-4526-92B1-DECD51E0CF74}"/>
              </a:ext>
            </a:extLst>
          </p:cNvPr>
          <p:cNvSpPr/>
          <p:nvPr/>
        </p:nvSpPr>
        <p:spPr>
          <a:xfrm>
            <a:off x="7386923" y="4473379"/>
            <a:ext cx="175259" cy="900000"/>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a-ES" dirty="0"/>
          </a:p>
        </p:txBody>
      </p:sp>
      <p:sp>
        <p:nvSpPr>
          <p:cNvPr id="20" name="CuadroTexto 19">
            <a:extLst>
              <a:ext uri="{FF2B5EF4-FFF2-40B4-BE49-F238E27FC236}">
                <a16:creationId xmlns:a16="http://schemas.microsoft.com/office/drawing/2014/main" xmlns="" id="{CC4D2B2E-3811-42D7-B6BF-099C4C86C125}"/>
              </a:ext>
            </a:extLst>
          </p:cNvPr>
          <p:cNvSpPr txBox="1"/>
          <p:nvPr/>
        </p:nvSpPr>
        <p:spPr>
          <a:xfrm>
            <a:off x="7932420" y="1855630"/>
            <a:ext cx="4286250" cy="1323439"/>
          </a:xfrm>
          <a:prstGeom prst="rect">
            <a:avLst/>
          </a:prstGeom>
          <a:noFill/>
        </p:spPr>
        <p:txBody>
          <a:bodyPr wrap="square" rtlCol="0">
            <a:spAutoFit/>
          </a:bodyPr>
          <a:lstStyle/>
          <a:p>
            <a:r>
              <a:rPr lang="es-ES" sz="1600" b="1" dirty="0">
                <a:solidFill>
                  <a:srgbClr val="C00000"/>
                </a:solidFill>
              </a:rPr>
              <a:t>ABOUT THE AGREED COMON MODULAR KIT PRODUCER:</a:t>
            </a:r>
          </a:p>
          <a:p>
            <a:pPr marL="800100" lvl="1" indent="-342900">
              <a:buFont typeface="+mj-lt"/>
              <a:buAutoNum type="arabicPeriod"/>
            </a:pPr>
            <a:r>
              <a:rPr lang="es-ES" sz="1600" b="1" dirty="0">
                <a:solidFill>
                  <a:srgbClr val="C00000"/>
                </a:solidFill>
              </a:rPr>
              <a:t>COMMON EXECUTIVE SUMMARY TO “MOVE”?</a:t>
            </a:r>
          </a:p>
          <a:p>
            <a:pPr marL="800100" lvl="1" indent="-342900">
              <a:buFont typeface="+mj-lt"/>
              <a:buAutoNum type="arabicPeriod"/>
            </a:pPr>
            <a:r>
              <a:rPr lang="es-ES" sz="1600" b="1" dirty="0">
                <a:solidFill>
                  <a:srgbClr val="C00000"/>
                </a:solidFill>
              </a:rPr>
              <a:t>WHO WILL BE IN CHARGE?</a:t>
            </a:r>
          </a:p>
        </p:txBody>
      </p:sp>
      <p:cxnSp>
        <p:nvCxnSpPr>
          <p:cNvPr id="10" name="Conector recto de flecha 9">
            <a:extLst>
              <a:ext uri="{FF2B5EF4-FFF2-40B4-BE49-F238E27FC236}">
                <a16:creationId xmlns:a16="http://schemas.microsoft.com/office/drawing/2014/main" xmlns="" id="{FF062F9B-D378-4C98-AEE9-D17CBC860D67}"/>
              </a:ext>
            </a:extLst>
          </p:cNvPr>
          <p:cNvCxnSpPr/>
          <p:nvPr/>
        </p:nvCxnSpPr>
        <p:spPr>
          <a:xfrm>
            <a:off x="7475220" y="2220755"/>
            <a:ext cx="4320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xmlns="" id="{346047C3-9818-44FD-8F5C-76A9724991F9}"/>
              </a:ext>
            </a:extLst>
          </p:cNvPr>
          <p:cNvSpPr txBox="1"/>
          <p:nvPr/>
        </p:nvSpPr>
        <p:spPr>
          <a:xfrm>
            <a:off x="7645837" y="4363713"/>
            <a:ext cx="4549974" cy="1569660"/>
          </a:xfrm>
          <a:prstGeom prst="rect">
            <a:avLst/>
          </a:prstGeom>
          <a:solidFill>
            <a:schemeClr val="bg1"/>
          </a:solidFill>
        </p:spPr>
        <p:txBody>
          <a:bodyPr wrap="square" rtlCol="0">
            <a:spAutoFit/>
          </a:bodyPr>
          <a:lstStyle/>
          <a:p>
            <a:r>
              <a:rPr lang="en-US" sz="1600" b="1" dirty="0">
                <a:solidFill>
                  <a:srgbClr val="C00000"/>
                </a:solidFill>
              </a:rPr>
              <a:t>HOW ARE YOU ABLE TO COMMERCIALIZE YOUR  SERVICES. DETAILS NEEDED CONCERNING;</a:t>
            </a:r>
          </a:p>
          <a:p>
            <a:pPr marL="742950" lvl="1" indent="-285750">
              <a:buFont typeface="Arial" panose="020B0604020202020204" pitchFamily="34" charset="0"/>
              <a:buChar char="•"/>
            </a:pPr>
            <a:r>
              <a:rPr lang="en-US" sz="1600" b="1" dirty="0">
                <a:solidFill>
                  <a:srgbClr val="C00000"/>
                </a:solidFill>
              </a:rPr>
              <a:t>SERVICE CONSTRAINS</a:t>
            </a:r>
          </a:p>
          <a:p>
            <a:pPr marL="742950" lvl="1" indent="-285750">
              <a:buFont typeface="Arial" panose="020B0604020202020204" pitchFamily="34" charset="0"/>
              <a:buChar char="•"/>
            </a:pPr>
            <a:r>
              <a:rPr lang="en-US" sz="1600" b="1" dirty="0">
                <a:solidFill>
                  <a:srgbClr val="C00000"/>
                </a:solidFill>
              </a:rPr>
              <a:t>MAINTENANCE CAPACITY</a:t>
            </a:r>
          </a:p>
          <a:p>
            <a:pPr marL="742950" lvl="1" indent="-285750">
              <a:buFont typeface="Arial" panose="020B0604020202020204" pitchFamily="34" charset="0"/>
              <a:buChar char="•"/>
            </a:pPr>
            <a:r>
              <a:rPr lang="en-US" sz="1600" b="1" dirty="0">
                <a:solidFill>
                  <a:srgbClr val="C00000"/>
                </a:solidFill>
              </a:rPr>
              <a:t>YEARS…..ETC.</a:t>
            </a:r>
            <a:endParaRPr lang="es-ES" sz="1600" b="1" dirty="0">
              <a:solidFill>
                <a:srgbClr val="C00000"/>
              </a:solidFill>
            </a:endParaRPr>
          </a:p>
        </p:txBody>
      </p:sp>
      <p:sp>
        <p:nvSpPr>
          <p:cNvPr id="17" name="CuadroTexto 16">
            <a:extLst>
              <a:ext uri="{FF2B5EF4-FFF2-40B4-BE49-F238E27FC236}">
                <a16:creationId xmlns:a16="http://schemas.microsoft.com/office/drawing/2014/main" xmlns="" id="{E819B3EE-2647-4F9E-8DFB-6519A567D87F}"/>
              </a:ext>
            </a:extLst>
          </p:cNvPr>
          <p:cNvSpPr txBox="1"/>
          <p:nvPr/>
        </p:nvSpPr>
        <p:spPr>
          <a:xfrm>
            <a:off x="-30337" y="2517349"/>
            <a:ext cx="2396347" cy="2062103"/>
          </a:xfrm>
          <a:prstGeom prst="rect">
            <a:avLst/>
          </a:prstGeom>
          <a:solidFill>
            <a:schemeClr val="bg1"/>
          </a:solidFill>
        </p:spPr>
        <p:txBody>
          <a:bodyPr wrap="square" rtlCol="0">
            <a:spAutoFit/>
          </a:bodyPr>
          <a:lstStyle/>
          <a:p>
            <a:r>
              <a:rPr lang="es-ES" sz="1600" b="1" dirty="0">
                <a:solidFill>
                  <a:srgbClr val="C00000"/>
                </a:solidFill>
              </a:rPr>
              <a:t>DEMO OWNERS REQUIREMENTS AND DELIMITANTS</a:t>
            </a:r>
          </a:p>
          <a:p>
            <a:pPr marL="342900" indent="-342900">
              <a:buFont typeface="+mj-lt"/>
              <a:buAutoNum type="arabicPeriod"/>
            </a:pPr>
            <a:r>
              <a:rPr lang="es-ES" sz="1600" b="1" dirty="0">
                <a:solidFill>
                  <a:srgbClr val="C00000"/>
                </a:solidFill>
              </a:rPr>
              <a:t>LEGAL</a:t>
            </a:r>
          </a:p>
          <a:p>
            <a:pPr marL="342900" indent="-342900">
              <a:buFont typeface="+mj-lt"/>
              <a:buAutoNum type="arabicPeriod"/>
            </a:pPr>
            <a:r>
              <a:rPr lang="es-ES" sz="1600" b="1" dirty="0">
                <a:solidFill>
                  <a:srgbClr val="C00000"/>
                </a:solidFill>
              </a:rPr>
              <a:t>ADMINISTRATIVE</a:t>
            </a:r>
          </a:p>
          <a:p>
            <a:pPr marL="342900" indent="-342900">
              <a:buFont typeface="+mj-lt"/>
              <a:buAutoNum type="arabicPeriod"/>
            </a:pPr>
            <a:r>
              <a:rPr lang="es-ES" sz="1600" b="1" dirty="0">
                <a:solidFill>
                  <a:srgbClr val="C00000"/>
                </a:solidFill>
              </a:rPr>
              <a:t>INTERNAL DIRECTIVES</a:t>
            </a:r>
          </a:p>
          <a:p>
            <a:pPr marL="342900" indent="-342900">
              <a:buFont typeface="+mj-lt"/>
              <a:buAutoNum type="arabicPeriod"/>
            </a:pPr>
            <a:endParaRPr lang="es-ES" sz="1600" b="1" dirty="0">
              <a:solidFill>
                <a:srgbClr val="C00000"/>
              </a:solidFill>
            </a:endParaRPr>
          </a:p>
        </p:txBody>
      </p:sp>
    </p:spTree>
    <p:extLst>
      <p:ext uri="{BB962C8B-B14F-4D97-AF65-F5344CB8AC3E}">
        <p14:creationId xmlns:p14="http://schemas.microsoft.com/office/powerpoint/2010/main" val="3089925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xmlns="" id="{2601D45F-88A9-41B6-992D-A7D29657A6B0}"/>
              </a:ext>
            </a:extLst>
          </p:cNvPr>
          <p:cNvSpPr>
            <a:spLocks noGrp="1"/>
          </p:cNvSpPr>
          <p:nvPr>
            <p:ph idx="1"/>
          </p:nvPr>
        </p:nvSpPr>
        <p:spPr/>
        <p:txBody>
          <a:bodyPr>
            <a:normAutofit/>
          </a:bodyPr>
          <a:lstStyle/>
          <a:p>
            <a:pPr>
              <a:buFont typeface="Wingdings" panose="05000000000000000000" pitchFamily="2" charset="2"/>
              <a:buChar char="§"/>
            </a:pPr>
            <a:r>
              <a:rPr lang="en-GB" sz="2400" dirty="0"/>
              <a:t> Yesterday it was agreed that </a:t>
            </a:r>
            <a:r>
              <a:rPr lang="en-GB" sz="2400" b="1" dirty="0"/>
              <a:t>the ideal situation for PLUG-N-HARVEST successful implementation is to find a Modular Kit Producer </a:t>
            </a:r>
            <a:r>
              <a:rPr lang="en-GB" sz="2400" dirty="0"/>
              <a:t>(one single company or partnership) </a:t>
            </a:r>
            <a:r>
              <a:rPr lang="en-GB" sz="2400" b="1" dirty="0"/>
              <a:t>that would manufacture the modules and provide technical advice end users for the tenders</a:t>
            </a:r>
          </a:p>
          <a:p>
            <a:pPr lvl="1">
              <a:buFont typeface="Wingdings" panose="05000000000000000000" pitchFamily="2" charset="2"/>
              <a:buChar char="§"/>
            </a:pPr>
            <a:r>
              <a:rPr lang="en-GB" sz="2200" dirty="0"/>
              <a:t>Which strategy will we adopt to find this third party?</a:t>
            </a:r>
          </a:p>
          <a:p>
            <a:pPr lvl="1">
              <a:buFont typeface="Wingdings" panose="05000000000000000000" pitchFamily="2" charset="2"/>
              <a:buChar char="§"/>
            </a:pPr>
            <a:r>
              <a:rPr lang="en-GB" sz="2200" dirty="0"/>
              <a:t>Who is responsible for finding this external figure?</a:t>
            </a:r>
          </a:p>
          <a:p>
            <a:pPr lvl="1">
              <a:buFont typeface="Wingdings" panose="05000000000000000000" pitchFamily="2" charset="2"/>
              <a:buChar char="§"/>
            </a:pPr>
            <a:endParaRPr lang="en-GB" sz="2200" dirty="0"/>
          </a:p>
          <a:p>
            <a:pPr lvl="1">
              <a:buFont typeface="Wingdings" panose="05000000000000000000" pitchFamily="2" charset="2"/>
              <a:buChar char="§"/>
            </a:pPr>
            <a:endParaRPr lang="en-GB" sz="2200" dirty="0"/>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67406" cy="1458114"/>
          </a:xfrm>
        </p:spPr>
        <p:txBody>
          <a:bodyPr>
            <a:normAutofit/>
          </a:bodyPr>
          <a:lstStyle/>
          <a:p>
            <a:r>
              <a:rPr lang="en-GB" sz="4300" dirty="0">
                <a:latin typeface="Arial" panose="020B0604020202020204" pitchFamily="34" charset="0"/>
                <a:cs typeface="Arial" panose="020B0604020202020204" pitchFamily="34" charset="0"/>
              </a:rPr>
              <a:t>Task 5.6 Exploitation Strategy &amp; Business Plans – CURRENT STATUS</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39</a:t>
            </a:fld>
            <a:endParaRPr lang="en-US" dirty="0"/>
          </a:p>
        </p:txBody>
      </p:sp>
    </p:spTree>
    <p:extLst>
      <p:ext uri="{BB962C8B-B14F-4D97-AF65-F5344CB8AC3E}">
        <p14:creationId xmlns:p14="http://schemas.microsoft.com/office/powerpoint/2010/main" val="19140932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AA3B02E4-2322-486B-A9A1-D3698CA3259F}"/>
              </a:ext>
            </a:extLst>
          </p:cNvPr>
          <p:cNvSpPr>
            <a:spLocks noGrp="1"/>
          </p:cNvSpPr>
          <p:nvPr>
            <p:ph idx="1"/>
          </p:nvPr>
        </p:nvSpPr>
        <p:spPr>
          <a:xfrm>
            <a:off x="1097280" y="1845735"/>
            <a:ext cx="10058400" cy="4261152"/>
          </a:xfrm>
        </p:spPr>
        <p:txBody>
          <a:bodyPr>
            <a:normAutofit fontScale="77500" lnSpcReduction="20000"/>
          </a:bodyPr>
          <a:lstStyle/>
          <a:p>
            <a:pPr>
              <a:buFont typeface="Wingdings" panose="05000000000000000000" pitchFamily="2" charset="2"/>
              <a:buChar char="§"/>
            </a:pPr>
            <a:r>
              <a:rPr lang="en-US" sz="2400" dirty="0"/>
              <a:t> Task 5.1: ongoing</a:t>
            </a:r>
          </a:p>
          <a:p>
            <a:pPr lvl="1">
              <a:buFont typeface="Wingdings" panose="05000000000000000000" pitchFamily="2" charset="2"/>
              <a:buChar char="§"/>
            </a:pPr>
            <a:r>
              <a:rPr lang="en-US" sz="2200" dirty="0"/>
              <a:t>T5.1.1 – Circular economy design guidelines/requirements</a:t>
            </a:r>
          </a:p>
          <a:p>
            <a:pPr lvl="1">
              <a:buFont typeface="Wingdings" panose="05000000000000000000" pitchFamily="2" charset="2"/>
              <a:buChar char="§"/>
            </a:pPr>
            <a:r>
              <a:rPr lang="en-US" sz="2200" dirty="0"/>
              <a:t>T5.1.2 – Progress done in Materials database for massive implementation</a:t>
            </a:r>
          </a:p>
          <a:p>
            <a:pPr lvl="7">
              <a:buFont typeface="Wingdings" panose="05000000000000000000" pitchFamily="2" charset="2"/>
              <a:buChar char="§"/>
            </a:pPr>
            <a:endParaRPr lang="en-US" sz="900" dirty="0"/>
          </a:p>
          <a:p>
            <a:pPr>
              <a:buFont typeface="Wingdings" panose="05000000000000000000" pitchFamily="2" charset="2"/>
              <a:buChar char="§"/>
            </a:pPr>
            <a:r>
              <a:rPr lang="en-US" sz="2400" dirty="0"/>
              <a:t> Task 5.2: ongoing</a:t>
            </a:r>
          </a:p>
          <a:p>
            <a:pPr lvl="1">
              <a:buFont typeface="Wingdings" panose="05000000000000000000" pitchFamily="2" charset="2"/>
              <a:buChar char="§"/>
            </a:pPr>
            <a:r>
              <a:rPr lang="en-US" sz="2200" dirty="0"/>
              <a:t>T5.2.1 – Revision of CE assessment methodologies and preliminary design of a methodology for construction and building rehabilitation sector</a:t>
            </a:r>
          </a:p>
          <a:p>
            <a:pPr lvl="1">
              <a:buFont typeface="Wingdings" panose="05000000000000000000" pitchFamily="2" charset="2"/>
              <a:buChar char="§"/>
            </a:pPr>
            <a:r>
              <a:rPr lang="en-US" sz="2200" dirty="0"/>
              <a:t>T5.2.2 – LCA of developed solutions: still to start</a:t>
            </a:r>
          </a:p>
          <a:p>
            <a:pPr lvl="8">
              <a:buFont typeface="Wingdings" panose="05000000000000000000" pitchFamily="2" charset="2"/>
              <a:buChar char="§"/>
            </a:pPr>
            <a:endParaRPr lang="en-US" sz="1800" dirty="0"/>
          </a:p>
          <a:p>
            <a:pPr>
              <a:buFont typeface="Wingdings" panose="05000000000000000000" pitchFamily="2" charset="2"/>
              <a:buChar char="§"/>
            </a:pPr>
            <a:r>
              <a:rPr lang="en-US" sz="2400" dirty="0"/>
              <a:t>Task 5.5: ongoing</a:t>
            </a:r>
          </a:p>
          <a:p>
            <a:pPr lvl="1">
              <a:buFont typeface="Wingdings" panose="05000000000000000000" pitchFamily="2" charset="2"/>
              <a:buChar char="§"/>
            </a:pPr>
            <a:r>
              <a:rPr lang="en-US" sz="2200" dirty="0"/>
              <a:t>Standardization Models and Analysis is annually updated</a:t>
            </a:r>
          </a:p>
          <a:p>
            <a:pPr lvl="7">
              <a:buFont typeface="Wingdings" panose="05000000000000000000" pitchFamily="2" charset="2"/>
              <a:buChar char="§"/>
            </a:pPr>
            <a:endParaRPr lang="en-US" sz="900" dirty="0"/>
          </a:p>
          <a:p>
            <a:pPr>
              <a:buFont typeface="Wingdings" panose="05000000000000000000" pitchFamily="2" charset="2"/>
              <a:buChar char="§"/>
            </a:pPr>
            <a:r>
              <a:rPr lang="en-US" sz="2400" dirty="0"/>
              <a:t> Task 5.6: ongoing</a:t>
            </a:r>
          </a:p>
          <a:p>
            <a:pPr lvl="1">
              <a:buFont typeface="Wingdings" panose="05000000000000000000" pitchFamily="2" charset="2"/>
              <a:buChar char="§"/>
            </a:pPr>
            <a:r>
              <a:rPr lang="en-US" sz="2200" dirty="0"/>
              <a:t>Deliverables 5.6.1 and 5.6.2 were delivered to the EC in August 31</a:t>
            </a:r>
            <a:r>
              <a:rPr lang="en-US" sz="2200" baseline="30000" dirty="0"/>
              <a:t>st</a:t>
            </a:r>
            <a:r>
              <a:rPr lang="en-US" sz="2200" dirty="0"/>
              <a:t>. These will be annually updated</a:t>
            </a:r>
          </a:p>
          <a:p>
            <a:pPr lvl="1">
              <a:buFont typeface="Wingdings" panose="05000000000000000000" pitchFamily="2" charset="2"/>
              <a:buChar char="§"/>
            </a:pPr>
            <a:r>
              <a:rPr lang="en-US" sz="2200" dirty="0"/>
              <a:t>Solution on third parties’ involvement or modular façade manufacturing still to be finished</a:t>
            </a:r>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p:txBody>
          <a:bodyPr/>
          <a:lstStyle/>
          <a:p>
            <a:r>
              <a:rPr lang="en-US" dirty="0"/>
              <a:t>WP5 progress</a:t>
            </a:r>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4</a:t>
            </a:fld>
            <a:endParaRPr lang="en-US" dirty="0"/>
          </a:p>
        </p:txBody>
      </p:sp>
    </p:spTree>
    <p:extLst>
      <p:ext uri="{BB962C8B-B14F-4D97-AF65-F5344CB8AC3E}">
        <p14:creationId xmlns:p14="http://schemas.microsoft.com/office/powerpoint/2010/main" val="2003063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xmlns="" id="{2601D45F-88A9-41B6-992D-A7D29657A6B0}"/>
              </a:ext>
            </a:extLst>
          </p:cNvPr>
          <p:cNvSpPr>
            <a:spLocks noGrp="1"/>
          </p:cNvSpPr>
          <p:nvPr>
            <p:ph idx="1"/>
          </p:nvPr>
        </p:nvSpPr>
        <p:spPr>
          <a:xfrm>
            <a:off x="1097280" y="1845734"/>
            <a:ext cx="10424160" cy="4235026"/>
          </a:xfrm>
        </p:spPr>
        <p:txBody>
          <a:bodyPr>
            <a:normAutofit/>
          </a:bodyPr>
          <a:lstStyle/>
          <a:p>
            <a:pPr>
              <a:buFont typeface="Wingdings" panose="05000000000000000000" pitchFamily="2" charset="2"/>
              <a:buChar char="§"/>
            </a:pPr>
            <a:r>
              <a:rPr lang="en-GB" sz="2400" dirty="0"/>
              <a:t> </a:t>
            </a:r>
            <a:r>
              <a:rPr lang="en-GB" sz="2400" b="1" u="sng" dirty="0"/>
              <a:t>Close collaboration with end users to know the barriers for Circular Economy Business Models implementation in the pilot sites</a:t>
            </a:r>
          </a:p>
          <a:p>
            <a:pPr lvl="1">
              <a:buFont typeface="Wingdings" panose="05000000000000000000" pitchFamily="2" charset="2"/>
              <a:buChar char="§"/>
            </a:pPr>
            <a:r>
              <a:rPr lang="en-GB" sz="2400" dirty="0"/>
              <a:t>Legal and administrative barriers</a:t>
            </a:r>
          </a:p>
          <a:p>
            <a:pPr lvl="1">
              <a:buFont typeface="Wingdings" panose="05000000000000000000" pitchFamily="2" charset="2"/>
              <a:buChar char="§"/>
            </a:pPr>
            <a:r>
              <a:rPr lang="en-GB" sz="2400" dirty="0"/>
              <a:t>Other internal </a:t>
            </a:r>
            <a:r>
              <a:rPr lang="en-GB" sz="2400" dirty="0" err="1"/>
              <a:t>limitants</a:t>
            </a:r>
            <a:r>
              <a:rPr lang="en-GB" sz="2400" dirty="0"/>
              <a:t> for CE business models implementation</a:t>
            </a:r>
          </a:p>
          <a:p>
            <a:pPr lvl="1">
              <a:buFont typeface="Wingdings" panose="05000000000000000000" pitchFamily="2" charset="2"/>
              <a:buChar char="§"/>
            </a:pPr>
            <a:endParaRPr lang="en-GB" sz="2400" dirty="0"/>
          </a:p>
          <a:p>
            <a:pPr>
              <a:buFont typeface="Wingdings" panose="05000000000000000000" pitchFamily="2" charset="2"/>
              <a:buChar char="§"/>
            </a:pPr>
            <a:r>
              <a:rPr lang="en-GB" sz="2400" dirty="0"/>
              <a:t> Collaboration with industrial partners to know how they are able to commercialize their services</a:t>
            </a:r>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67406" cy="1458114"/>
          </a:xfrm>
        </p:spPr>
        <p:txBody>
          <a:bodyPr>
            <a:normAutofit/>
          </a:bodyPr>
          <a:lstStyle/>
          <a:p>
            <a:r>
              <a:rPr lang="en-GB" sz="4300" dirty="0">
                <a:latin typeface="Arial" panose="020B0604020202020204" pitchFamily="34" charset="0"/>
                <a:cs typeface="Arial" panose="020B0604020202020204" pitchFamily="34" charset="0"/>
              </a:rPr>
              <a:t>Task 5.6 Exploitation Strategy &amp; Business Plans – NEXT STEPS</a:t>
            </a:r>
            <a:endParaRPr lang="en-GB" dirty="0"/>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pPr/>
              <a:t>40</a:t>
            </a:fld>
            <a:endParaRPr lang="en-US" dirty="0"/>
          </a:p>
        </p:txBody>
      </p:sp>
    </p:spTree>
    <p:extLst>
      <p:ext uri="{BB962C8B-B14F-4D97-AF65-F5344CB8AC3E}">
        <p14:creationId xmlns:p14="http://schemas.microsoft.com/office/powerpoint/2010/main" val="137226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Rectangle 2">
            <a:extLst>
              <a:ext uri="{FF2B5EF4-FFF2-40B4-BE49-F238E27FC236}">
                <a16:creationId xmlns:a16="http://schemas.microsoft.com/office/drawing/2014/main" xmlns="" id="{B4D4E83A-8ECC-42A6-9730-F72B46E551F4}"/>
              </a:ext>
            </a:extLst>
          </p:cNvPr>
          <p:cNvSpPr/>
          <p:nvPr/>
        </p:nvSpPr>
        <p:spPr>
          <a:xfrm>
            <a:off x="-28262" y="33090"/>
            <a:ext cx="12192000" cy="5373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2"/>
          <p:cNvSpPr>
            <a:spLocks noGrp="1"/>
          </p:cNvSpPr>
          <p:nvPr>
            <p:ph type="dt" sz="half" idx="10"/>
          </p:nvPr>
        </p:nvSpPr>
        <p:spPr bwMode="auto"/>
        <p:txBody>
          <a:bodyPr/>
          <a:lstStyle/>
          <a:p>
            <a:pPr>
              <a:defRPr/>
            </a:pPr>
            <a:r>
              <a:rPr lang="el-GR"/>
              <a:t>28.02.2018</a:t>
            </a:r>
          </a:p>
        </p:txBody>
      </p:sp>
      <p:sp>
        <p:nvSpPr>
          <p:cNvPr id="6" name="Footer Placeholder 3"/>
          <p:cNvSpPr>
            <a:spLocks noGrp="1"/>
          </p:cNvSpPr>
          <p:nvPr>
            <p:ph type="ftr" sz="quarter" idx="11"/>
          </p:nvPr>
        </p:nvSpPr>
        <p:spPr bwMode="auto"/>
        <p:txBody>
          <a:bodyPr/>
          <a:lstStyle/>
          <a:p>
            <a:pPr>
              <a:defRPr/>
            </a:pPr>
            <a:r>
              <a:rPr lang="en-US"/>
              <a:t>PLUG-N-HARVEST</a:t>
            </a:r>
            <a:br>
              <a:rPr lang="en-US"/>
            </a:br>
            <a:r>
              <a:rPr lang="en-US"/>
              <a:t>ID: 768735 - H2020-EU.2.1.5.2.</a:t>
            </a:r>
          </a:p>
        </p:txBody>
      </p:sp>
      <p:sp>
        <p:nvSpPr>
          <p:cNvPr id="2" name="TextBox 1">
            <a:extLst>
              <a:ext uri="{FF2B5EF4-FFF2-40B4-BE49-F238E27FC236}">
                <a16:creationId xmlns:a16="http://schemas.microsoft.com/office/drawing/2014/main" xmlns="" id="{8668E167-ACEE-4DCE-822D-C037B3207696}"/>
              </a:ext>
            </a:extLst>
          </p:cNvPr>
          <p:cNvSpPr txBox="1"/>
          <p:nvPr/>
        </p:nvSpPr>
        <p:spPr>
          <a:xfrm>
            <a:off x="28262" y="2204864"/>
            <a:ext cx="7507898" cy="1446550"/>
          </a:xfrm>
          <a:prstGeom prst="rect">
            <a:avLst/>
          </a:prstGeom>
          <a:noFill/>
        </p:spPr>
        <p:txBody>
          <a:bodyPr wrap="square" rtlCol="0">
            <a:spAutoFit/>
          </a:bodyPr>
          <a:lstStyle/>
          <a:p>
            <a:pPr algn="r"/>
            <a:r>
              <a:rPr lang="en-GB" sz="4400" dirty="0"/>
              <a:t>The Plug-n-Harvest Concept: </a:t>
            </a:r>
            <a:r>
              <a:rPr lang="en-GB" sz="3200" dirty="0"/>
              <a:t>extending the concept definition</a:t>
            </a:r>
            <a:r>
              <a:rPr lang="en-GB" sz="4000" dirty="0"/>
              <a:t> </a:t>
            </a:r>
            <a:r>
              <a:rPr lang="en-GB" sz="4400" dirty="0"/>
              <a:t> </a:t>
            </a:r>
          </a:p>
        </p:txBody>
      </p:sp>
      <p:pic>
        <p:nvPicPr>
          <p:cNvPr id="10" name="Picture 9" descr="Plug-N-Harvest Logo Transparent New">
            <a:extLst>
              <a:ext uri="{FF2B5EF4-FFF2-40B4-BE49-F238E27FC236}">
                <a16:creationId xmlns:a16="http://schemas.microsoft.com/office/drawing/2014/main" xmlns="" id="{5BA66CEC-7EB0-4408-9B9E-D7AB8323B6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5728" y="1612943"/>
            <a:ext cx="3582869" cy="33075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a:ln>
                  <a:noFill/>
                </a:ln>
                <a:solidFill>
                  <a:srgbClr val="000000"/>
                </a:solidFill>
                <a:effectLst/>
                <a:uLnTx/>
                <a:uFillTx/>
                <a:latin typeface="Arial"/>
              </a:rPr>
              <a:t>28.02.2018</a:t>
            </a:r>
          </a:p>
        </p:txBody>
      </p:sp>
      <p:sp>
        <p:nvSpPr>
          <p:cNvPr id="5" name="Footer Placeholder 2"/>
          <p:cNvSpPr>
            <a:spLocks noGrp="1"/>
          </p:cNvSpPr>
          <p:nvPr>
            <p:ph type="ftr" sz="quarter" idx="11"/>
          </p:nvPr>
        </p:nvSpPr>
        <p:spPr bwMode="auto"/>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all" spc="0" normalizeH="0" baseline="0" noProof="0">
                <a:ln>
                  <a:noFill/>
                </a:ln>
                <a:solidFill>
                  <a:srgbClr val="000000"/>
                </a:solidFill>
                <a:effectLst/>
                <a:uLnTx/>
                <a:uFillTx/>
                <a:latin typeface="Arial"/>
              </a:rPr>
              <a:t>PLUG-N-HARVEST</a:t>
            </a:r>
            <a:br>
              <a:rPr kumimoji="0" lang="en-US" sz="1200" b="1" i="0" u="none" strike="noStrike" kern="0" cap="all" spc="0" normalizeH="0" baseline="0" noProof="0">
                <a:ln>
                  <a:noFill/>
                </a:ln>
                <a:solidFill>
                  <a:srgbClr val="000000"/>
                </a:solidFill>
                <a:effectLst/>
                <a:uLnTx/>
                <a:uFillTx/>
                <a:latin typeface="Arial"/>
              </a:rPr>
            </a:br>
            <a:r>
              <a:rPr kumimoji="0" lang="en-US" sz="1200" b="1" i="0" u="none" strike="noStrike" kern="0" cap="all" spc="0" normalizeH="0" baseline="0" noProof="0">
                <a:ln>
                  <a:noFill/>
                </a:ln>
                <a:solidFill>
                  <a:srgbClr val="000000"/>
                </a:solidFill>
                <a:effectLst/>
                <a:uLnTx/>
                <a:uFillTx/>
                <a:latin typeface="Arial"/>
              </a:rPr>
              <a:t>ID: 768735 - H2020-EU.2.1.5.2.</a:t>
            </a:r>
          </a:p>
        </p:txBody>
      </p:sp>
      <p:sp>
        <p:nvSpPr>
          <p:cNvPr id="7" name="Content Placeholder 2"/>
          <p:cNvSpPr>
            <a:spLocks noGrp="1"/>
          </p:cNvSpPr>
          <p:nvPr>
            <p:ph idx="1" hasCustomPrompt="1"/>
          </p:nvPr>
        </p:nvSpPr>
        <p:spPr bwMode="auto">
          <a:xfrm>
            <a:off x="695400" y="1988840"/>
            <a:ext cx="10801199" cy="4152531"/>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r>
              <a:rPr lang="en-GB" dirty="0"/>
              <a:t>	Original Concept and its Interpretation</a:t>
            </a:r>
          </a:p>
          <a:p>
            <a:pPr marL="201168" lvl="1" indent="0">
              <a:spcBef>
                <a:spcPts val="1200"/>
              </a:spcBef>
              <a:buNone/>
            </a:pPr>
            <a:r>
              <a:rPr lang="en-GB" dirty="0"/>
              <a:t>	</a:t>
            </a:r>
            <a:r>
              <a:rPr lang="en-GB" sz="2800" dirty="0"/>
              <a:t>Our Concerns</a:t>
            </a:r>
            <a:endParaRPr lang="en-GB" dirty="0"/>
          </a:p>
          <a:p>
            <a:pPr marL="201168" lvl="1" indent="0">
              <a:spcBef>
                <a:spcPts val="1200"/>
              </a:spcBef>
              <a:spcAft>
                <a:spcPts val="200"/>
              </a:spcAft>
              <a:buNone/>
            </a:pPr>
            <a:r>
              <a:rPr lang="en-GB" dirty="0"/>
              <a:t>	</a:t>
            </a:r>
            <a:r>
              <a:rPr lang="en-GB" sz="2800" dirty="0"/>
              <a:t>Potential Limitations of Original Concept Interpretation</a:t>
            </a:r>
          </a:p>
          <a:p>
            <a:pPr marL="201168" lvl="1" indent="0">
              <a:spcBef>
                <a:spcPts val="1200"/>
              </a:spcBef>
              <a:spcAft>
                <a:spcPts val="200"/>
              </a:spcAft>
              <a:buNone/>
            </a:pPr>
            <a:r>
              <a:rPr lang="en-GB" sz="2800" dirty="0"/>
              <a:t>	Extending the Interpretation</a:t>
            </a:r>
          </a:p>
          <a:p>
            <a:r>
              <a:rPr lang="en-GB" dirty="0"/>
              <a:t>	Further Versions of the Plug-n-Harvest System?</a:t>
            </a:r>
          </a:p>
          <a:p>
            <a:r>
              <a:rPr lang="en-GB" dirty="0"/>
              <a:t>	Next Steps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3435F41-D3D4-4DF2-9E0B-F1B4D0072D3C}"/>
              </a:ext>
            </a:extLst>
          </p:cNvPr>
          <p:cNvSpPr>
            <a:spLocks noGrp="1"/>
          </p:cNvSpPr>
          <p:nvPr>
            <p:ph idx="1"/>
          </p:nvPr>
        </p:nvSpPr>
        <p:spPr>
          <a:xfrm>
            <a:off x="983432" y="1772816"/>
            <a:ext cx="10513168" cy="3888432"/>
          </a:xfrm>
        </p:spPr>
        <p:txBody>
          <a:bodyPr/>
          <a:lstStyle/>
          <a:p>
            <a:r>
              <a:rPr lang="en-GB" i="1" dirty="0"/>
              <a:t>“The main strategic goal of the PLUG-N-HARVEST proposal is to design, develop, demonstrate and exploit a </a:t>
            </a:r>
            <a:r>
              <a:rPr lang="en-GB" i="1" dirty="0">
                <a:solidFill>
                  <a:srgbClr val="FF0000"/>
                </a:solidFill>
              </a:rPr>
              <a:t>new modular, plug-n-play concept/product for [Adaptable/Dynamic Building Envelopes] ADBE - deployable to both residential and non-residential buildings </a:t>
            </a:r>
            <a:r>
              <a:rPr lang="en-GB" i="1" dirty="0"/>
              <a:t>- which is able to provide high (maximum possible) </a:t>
            </a:r>
            <a:r>
              <a:rPr lang="en-GB" i="1" dirty="0">
                <a:solidFill>
                  <a:srgbClr val="FF0000"/>
                </a:solidFill>
              </a:rPr>
              <a:t>energy use reductions </a:t>
            </a:r>
            <a:r>
              <a:rPr lang="en-GB" i="1" dirty="0"/>
              <a:t>and high (maximum possible) </a:t>
            </a:r>
            <a:r>
              <a:rPr lang="en-GB" i="1" dirty="0">
                <a:solidFill>
                  <a:srgbClr val="FF0000"/>
                </a:solidFill>
              </a:rPr>
              <a:t>energy harvesting </a:t>
            </a:r>
            <a:r>
              <a:rPr lang="en-GB" i="1" dirty="0"/>
              <a:t>from RES both at the </a:t>
            </a:r>
            <a:r>
              <a:rPr lang="en-GB" i="1" dirty="0">
                <a:solidFill>
                  <a:srgbClr val="FF0000"/>
                </a:solidFill>
              </a:rPr>
              <a:t>single-building and the district scale </a:t>
            </a:r>
            <a:r>
              <a:rPr lang="en-GB" i="1" dirty="0"/>
              <a:t>while requiring medium-to-low installation costs and almost-zero operational costs.”</a:t>
            </a:r>
            <a:endParaRPr lang="en-GB" dirty="0"/>
          </a:p>
          <a:p>
            <a:endParaRPr lang="en-GB" dirty="0"/>
          </a:p>
        </p:txBody>
      </p:sp>
      <p:sp>
        <p:nvSpPr>
          <p:cNvPr id="3" name="Date Placeholder 2">
            <a:extLst>
              <a:ext uri="{FF2B5EF4-FFF2-40B4-BE49-F238E27FC236}">
                <a16:creationId xmlns:a16="http://schemas.microsoft.com/office/drawing/2014/main" xmlns="" id="{F86CB2F4-6BB1-422E-9852-C6261398625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FC9F940-3752-4988-A080-ACBD9960BA4B}" type="datetime1">
              <a:rPr kumimoji="0" lang="en-US" sz="1200" b="1" i="0" u="none" strike="noStrike" kern="0" cap="none" spc="0" normalizeH="0" baseline="0" noProof="0" smtClean="0">
                <a:ln>
                  <a:noFill/>
                </a:ln>
                <a:solidFill>
                  <a:srgbClr val="000000"/>
                </a:solidFill>
                <a:effectLst/>
                <a:uLnTx/>
                <a:uFillTx/>
                <a:latin typeface="Arial"/>
              </a:rPr>
              <a:pPr marL="0" marR="0" lvl="0" indent="0" algn="l" defTabSz="457200" eaLnBrk="1" fontAlgn="auto" latinLnBrk="0" hangingPunct="1">
                <a:lnSpc>
                  <a:spcPct val="100000"/>
                </a:lnSpc>
                <a:spcBef>
                  <a:spcPts val="0"/>
                </a:spcBef>
                <a:spcAft>
                  <a:spcPts val="0"/>
                </a:spcAft>
                <a:buClrTx/>
                <a:buSzTx/>
                <a:buFontTx/>
                <a:buNone/>
                <a:tabLst/>
                <a:defRPr/>
              </a:pPr>
              <a:t>11/26/2018</a:t>
            </a:fld>
            <a:endParaRPr kumimoji="0" lang="en-US" sz="1200" b="1" i="0" u="none" strike="noStrike" kern="0" cap="none" spc="0" normalizeH="0" baseline="0" noProof="0">
              <a:ln>
                <a:noFill/>
              </a:ln>
              <a:solidFill>
                <a:srgbClr val="000000"/>
              </a:solidFill>
              <a:effectLst/>
              <a:uLnTx/>
              <a:uFillTx/>
              <a:latin typeface="Arial"/>
            </a:endParaRPr>
          </a:p>
        </p:txBody>
      </p:sp>
      <p:sp>
        <p:nvSpPr>
          <p:cNvPr id="4" name="Footer Placeholder 3">
            <a:extLst>
              <a:ext uri="{FF2B5EF4-FFF2-40B4-BE49-F238E27FC236}">
                <a16:creationId xmlns:a16="http://schemas.microsoft.com/office/drawing/2014/main" xmlns="" id="{CC1410F0-99F3-43EA-828D-ACB57479BCCC}"/>
              </a:ext>
            </a:extLst>
          </p:cNvPr>
          <p:cNvSpPr>
            <a:spLocks noGrp="1"/>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1200" b="1" i="0" u="none" strike="noStrike" kern="0" cap="all" spc="0" normalizeH="0" baseline="0" noProof="0">
                <a:ln>
                  <a:noFill/>
                </a:ln>
                <a:solidFill>
                  <a:srgbClr val="000000"/>
                </a:solidFill>
                <a:effectLst/>
                <a:uLnTx/>
                <a:uFillTx/>
                <a:latin typeface="Arial"/>
              </a:rPr>
              <a:t>PLUG-N-HARVEST</a:t>
            </a:r>
            <a:br>
              <a:rPr kumimoji="0" lang="sv-SE" sz="1200" b="1" i="0" u="none" strike="noStrike" kern="0" cap="all" spc="0" normalizeH="0" baseline="0" noProof="0">
                <a:ln>
                  <a:noFill/>
                </a:ln>
                <a:solidFill>
                  <a:srgbClr val="000000"/>
                </a:solidFill>
                <a:effectLst/>
                <a:uLnTx/>
                <a:uFillTx/>
                <a:latin typeface="Arial"/>
              </a:rPr>
            </a:br>
            <a:r>
              <a:rPr kumimoji="0" lang="sv-SE" sz="1200" b="1" i="0" u="none" strike="noStrike" kern="0" cap="all" spc="0" normalizeH="0" baseline="0" noProof="0">
                <a:ln>
                  <a:noFill/>
                </a:ln>
                <a:solidFill>
                  <a:srgbClr val="000000"/>
                </a:solidFill>
                <a:effectLst/>
                <a:uLnTx/>
                <a:uFillTx/>
                <a:latin typeface="Arial"/>
              </a:rPr>
              <a:t>ID: 768735 - H2020-EU.2.1.5.2.</a:t>
            </a:r>
          </a:p>
        </p:txBody>
      </p:sp>
      <p:sp>
        <p:nvSpPr>
          <p:cNvPr id="5" name="Slide Number Placeholder 4">
            <a:extLst>
              <a:ext uri="{FF2B5EF4-FFF2-40B4-BE49-F238E27FC236}">
                <a16:creationId xmlns:a16="http://schemas.microsoft.com/office/drawing/2014/main" xmlns="" id="{A4EE7E98-ED03-4FEE-ABBD-304626A1C56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6F34D8A-136C-4FA7-8325-F06DF2D5CB3D}" type="slidenum">
              <a:rPr kumimoji="0" lang="en-GB"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43</a:t>
            </a:fld>
            <a:endParaRPr kumimoji="0" lang="en-GB" sz="1200" b="1" i="0" u="none" strike="noStrike" kern="0" cap="none" spc="0" normalizeH="0" baseline="0" noProof="0">
              <a:ln>
                <a:noFill/>
              </a:ln>
              <a:solidFill>
                <a:srgbClr val="000000"/>
              </a:solidFill>
              <a:effectLst/>
              <a:uLnTx/>
              <a:uFillTx/>
              <a:latin typeface="Arial"/>
            </a:endParaRPr>
          </a:p>
        </p:txBody>
      </p:sp>
      <p:sp>
        <p:nvSpPr>
          <p:cNvPr id="6" name="Title 5">
            <a:extLst>
              <a:ext uri="{FF2B5EF4-FFF2-40B4-BE49-F238E27FC236}">
                <a16:creationId xmlns:a16="http://schemas.microsoft.com/office/drawing/2014/main" xmlns="" id="{E63C76F2-047F-4CB4-A674-594534FA929D}"/>
              </a:ext>
            </a:extLst>
          </p:cNvPr>
          <p:cNvSpPr>
            <a:spLocks noGrp="1"/>
          </p:cNvSpPr>
          <p:nvPr>
            <p:ph type="title"/>
          </p:nvPr>
        </p:nvSpPr>
        <p:spPr/>
        <p:txBody>
          <a:bodyPr/>
          <a:lstStyle/>
          <a:p>
            <a:r>
              <a:rPr lang="en-GB" dirty="0"/>
              <a:t>Original Concept</a:t>
            </a:r>
          </a:p>
        </p:txBody>
      </p:sp>
    </p:spTree>
    <p:extLst>
      <p:ext uri="{BB962C8B-B14F-4D97-AF65-F5344CB8AC3E}">
        <p14:creationId xmlns:p14="http://schemas.microsoft.com/office/powerpoint/2010/main" val="3951464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3435F41-D3D4-4DF2-9E0B-F1B4D0072D3C}"/>
              </a:ext>
            </a:extLst>
          </p:cNvPr>
          <p:cNvSpPr>
            <a:spLocks noGrp="1"/>
          </p:cNvSpPr>
          <p:nvPr>
            <p:ph idx="1"/>
          </p:nvPr>
        </p:nvSpPr>
        <p:spPr>
          <a:xfrm>
            <a:off x="983432" y="1772816"/>
            <a:ext cx="10513168" cy="3888432"/>
          </a:xfrm>
        </p:spPr>
        <p:txBody>
          <a:bodyPr/>
          <a:lstStyle/>
          <a:p>
            <a:r>
              <a:rPr lang="en-GB" i="1" dirty="0"/>
              <a:t>“Modular Plug-n-Play ADBE modules and systems which can be adjusted for the individual needs of the building ….. Moreover, the developed ABDE modules will be optimised in view of the .. technical as well as economic requirements of the energy supply concept and, </a:t>
            </a:r>
            <a:r>
              <a:rPr lang="en-GB" i="1" dirty="0">
                <a:solidFill>
                  <a:srgbClr val="FF0000"/>
                </a:solidFill>
              </a:rPr>
              <a:t>most importantly they will embed energy harvesting from renewable energy sources and storage systems as an integrated part of the building structure, with the energy harvesting supply systems offering different functions adapted to the flexible space concept</a:t>
            </a:r>
            <a:r>
              <a:rPr lang="en-GB" i="1" dirty="0"/>
              <a:t> and different user demands .….”</a:t>
            </a:r>
            <a:endParaRPr lang="en-GB" dirty="0"/>
          </a:p>
          <a:p>
            <a:endParaRPr lang="en-GB" dirty="0"/>
          </a:p>
        </p:txBody>
      </p:sp>
      <p:sp>
        <p:nvSpPr>
          <p:cNvPr id="3" name="Date Placeholder 2">
            <a:extLst>
              <a:ext uri="{FF2B5EF4-FFF2-40B4-BE49-F238E27FC236}">
                <a16:creationId xmlns:a16="http://schemas.microsoft.com/office/drawing/2014/main" xmlns="" id="{F86CB2F4-6BB1-422E-9852-C6261398625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FC9F940-3752-4988-A080-ACBD9960BA4B}" type="datetime1">
              <a:rPr kumimoji="0" lang="en-US" sz="1200" b="1" i="0" u="none" strike="noStrike" kern="0" cap="none" spc="0" normalizeH="0" baseline="0" noProof="0" smtClean="0">
                <a:ln>
                  <a:noFill/>
                </a:ln>
                <a:solidFill>
                  <a:srgbClr val="000000"/>
                </a:solidFill>
                <a:effectLst/>
                <a:uLnTx/>
                <a:uFillTx/>
                <a:latin typeface="Arial"/>
              </a:rPr>
              <a:pPr marL="0" marR="0" lvl="0" indent="0" algn="l" defTabSz="457200" eaLnBrk="1" fontAlgn="auto" latinLnBrk="0" hangingPunct="1">
                <a:lnSpc>
                  <a:spcPct val="100000"/>
                </a:lnSpc>
                <a:spcBef>
                  <a:spcPts val="0"/>
                </a:spcBef>
                <a:spcAft>
                  <a:spcPts val="0"/>
                </a:spcAft>
                <a:buClrTx/>
                <a:buSzTx/>
                <a:buFontTx/>
                <a:buNone/>
                <a:tabLst/>
                <a:defRPr/>
              </a:pPr>
              <a:t>11/26/2018</a:t>
            </a:fld>
            <a:endParaRPr kumimoji="0" lang="en-US" sz="1200" b="1" i="0" u="none" strike="noStrike" kern="0" cap="none" spc="0" normalizeH="0" baseline="0" noProof="0">
              <a:ln>
                <a:noFill/>
              </a:ln>
              <a:solidFill>
                <a:srgbClr val="000000"/>
              </a:solidFill>
              <a:effectLst/>
              <a:uLnTx/>
              <a:uFillTx/>
              <a:latin typeface="Arial"/>
            </a:endParaRPr>
          </a:p>
        </p:txBody>
      </p:sp>
      <p:sp>
        <p:nvSpPr>
          <p:cNvPr id="4" name="Footer Placeholder 3">
            <a:extLst>
              <a:ext uri="{FF2B5EF4-FFF2-40B4-BE49-F238E27FC236}">
                <a16:creationId xmlns:a16="http://schemas.microsoft.com/office/drawing/2014/main" xmlns="" id="{CC1410F0-99F3-43EA-828D-ACB57479BCCC}"/>
              </a:ext>
            </a:extLst>
          </p:cNvPr>
          <p:cNvSpPr>
            <a:spLocks noGrp="1"/>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1200" b="1" i="0" u="none" strike="noStrike" kern="0" cap="all" spc="0" normalizeH="0" baseline="0" noProof="0">
                <a:ln>
                  <a:noFill/>
                </a:ln>
                <a:solidFill>
                  <a:srgbClr val="000000"/>
                </a:solidFill>
                <a:effectLst/>
                <a:uLnTx/>
                <a:uFillTx/>
                <a:latin typeface="Arial"/>
              </a:rPr>
              <a:t>PLUG-N-HARVEST</a:t>
            </a:r>
            <a:br>
              <a:rPr kumimoji="0" lang="sv-SE" sz="1200" b="1" i="0" u="none" strike="noStrike" kern="0" cap="all" spc="0" normalizeH="0" baseline="0" noProof="0">
                <a:ln>
                  <a:noFill/>
                </a:ln>
                <a:solidFill>
                  <a:srgbClr val="000000"/>
                </a:solidFill>
                <a:effectLst/>
                <a:uLnTx/>
                <a:uFillTx/>
                <a:latin typeface="Arial"/>
              </a:rPr>
            </a:br>
            <a:r>
              <a:rPr kumimoji="0" lang="sv-SE" sz="1200" b="1" i="0" u="none" strike="noStrike" kern="0" cap="all" spc="0" normalizeH="0" baseline="0" noProof="0">
                <a:ln>
                  <a:noFill/>
                </a:ln>
                <a:solidFill>
                  <a:srgbClr val="000000"/>
                </a:solidFill>
                <a:effectLst/>
                <a:uLnTx/>
                <a:uFillTx/>
                <a:latin typeface="Arial"/>
              </a:rPr>
              <a:t>ID: 768735 - H2020-EU.2.1.5.2.</a:t>
            </a:r>
          </a:p>
        </p:txBody>
      </p:sp>
      <p:sp>
        <p:nvSpPr>
          <p:cNvPr id="5" name="Slide Number Placeholder 4">
            <a:extLst>
              <a:ext uri="{FF2B5EF4-FFF2-40B4-BE49-F238E27FC236}">
                <a16:creationId xmlns:a16="http://schemas.microsoft.com/office/drawing/2014/main" xmlns="" id="{A4EE7E98-ED03-4FEE-ABBD-304626A1C56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6F34D8A-136C-4FA7-8325-F06DF2D5CB3D}" type="slidenum">
              <a:rPr kumimoji="0" lang="en-GB"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44</a:t>
            </a:fld>
            <a:endParaRPr kumimoji="0" lang="en-GB" sz="1200" b="1" i="0" u="none" strike="noStrike" kern="0" cap="none" spc="0" normalizeH="0" baseline="0" noProof="0">
              <a:ln>
                <a:noFill/>
              </a:ln>
              <a:solidFill>
                <a:srgbClr val="000000"/>
              </a:solidFill>
              <a:effectLst/>
              <a:uLnTx/>
              <a:uFillTx/>
              <a:latin typeface="Arial"/>
            </a:endParaRPr>
          </a:p>
        </p:txBody>
      </p:sp>
      <p:sp>
        <p:nvSpPr>
          <p:cNvPr id="6" name="Title 5">
            <a:extLst>
              <a:ext uri="{FF2B5EF4-FFF2-40B4-BE49-F238E27FC236}">
                <a16:creationId xmlns:a16="http://schemas.microsoft.com/office/drawing/2014/main" xmlns="" id="{E63C76F2-047F-4CB4-A674-594534FA929D}"/>
              </a:ext>
            </a:extLst>
          </p:cNvPr>
          <p:cNvSpPr>
            <a:spLocks noGrp="1"/>
          </p:cNvSpPr>
          <p:nvPr>
            <p:ph type="title"/>
          </p:nvPr>
        </p:nvSpPr>
        <p:spPr/>
        <p:txBody>
          <a:bodyPr/>
          <a:lstStyle/>
          <a:p>
            <a:r>
              <a:rPr lang="en-GB" dirty="0"/>
              <a:t>Original Concept</a:t>
            </a:r>
          </a:p>
        </p:txBody>
      </p:sp>
    </p:spTree>
    <p:extLst>
      <p:ext uri="{BB962C8B-B14F-4D97-AF65-F5344CB8AC3E}">
        <p14:creationId xmlns:p14="http://schemas.microsoft.com/office/powerpoint/2010/main" val="3494772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3435F41-D3D4-4DF2-9E0B-F1B4D0072D3C}"/>
              </a:ext>
            </a:extLst>
          </p:cNvPr>
          <p:cNvSpPr>
            <a:spLocks noGrp="1"/>
          </p:cNvSpPr>
          <p:nvPr>
            <p:ph idx="1"/>
          </p:nvPr>
        </p:nvSpPr>
        <p:spPr>
          <a:xfrm>
            <a:off x="983432" y="1772816"/>
            <a:ext cx="10513168" cy="3888432"/>
          </a:xfrm>
        </p:spPr>
        <p:txBody>
          <a:bodyPr>
            <a:normAutofit/>
          </a:bodyPr>
          <a:lstStyle/>
          <a:p>
            <a:r>
              <a:rPr lang="en-GB" i="1" dirty="0"/>
              <a:t> </a:t>
            </a:r>
            <a:endParaRPr lang="en-GB" dirty="0"/>
          </a:p>
          <a:p>
            <a:r>
              <a:rPr lang="en-GB" i="1" dirty="0"/>
              <a:t>“Energy harvesting supply </a:t>
            </a:r>
            <a:r>
              <a:rPr lang="en-GB" i="1" dirty="0">
                <a:solidFill>
                  <a:srgbClr val="FF0000"/>
                </a:solidFill>
              </a:rPr>
              <a:t>systems have to be an integrated part of the building structure new kinds of standard elements</a:t>
            </a:r>
            <a:r>
              <a:rPr lang="en-GB" i="1" dirty="0"/>
              <a:t>.”  </a:t>
            </a:r>
            <a:endParaRPr lang="en-GB" dirty="0"/>
          </a:p>
          <a:p>
            <a:endParaRPr lang="en-GB" dirty="0"/>
          </a:p>
        </p:txBody>
      </p:sp>
      <p:sp>
        <p:nvSpPr>
          <p:cNvPr id="3" name="Date Placeholder 2">
            <a:extLst>
              <a:ext uri="{FF2B5EF4-FFF2-40B4-BE49-F238E27FC236}">
                <a16:creationId xmlns:a16="http://schemas.microsoft.com/office/drawing/2014/main" xmlns="" id="{F86CB2F4-6BB1-422E-9852-C6261398625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FC9F940-3752-4988-A080-ACBD9960BA4B}" type="datetime1">
              <a:rPr kumimoji="0" lang="en-US" sz="1200" b="1" i="0" u="none" strike="noStrike" kern="0" cap="none" spc="0" normalizeH="0" baseline="0" noProof="0" smtClean="0">
                <a:ln>
                  <a:noFill/>
                </a:ln>
                <a:solidFill>
                  <a:srgbClr val="000000"/>
                </a:solidFill>
                <a:effectLst/>
                <a:uLnTx/>
                <a:uFillTx/>
                <a:latin typeface="Arial"/>
              </a:rPr>
              <a:pPr marL="0" marR="0" lvl="0" indent="0" algn="l" defTabSz="457200" eaLnBrk="1" fontAlgn="auto" latinLnBrk="0" hangingPunct="1">
                <a:lnSpc>
                  <a:spcPct val="100000"/>
                </a:lnSpc>
                <a:spcBef>
                  <a:spcPts val="0"/>
                </a:spcBef>
                <a:spcAft>
                  <a:spcPts val="0"/>
                </a:spcAft>
                <a:buClrTx/>
                <a:buSzTx/>
                <a:buFontTx/>
                <a:buNone/>
                <a:tabLst/>
                <a:defRPr/>
              </a:pPr>
              <a:t>11/26/2018</a:t>
            </a:fld>
            <a:endParaRPr kumimoji="0" lang="en-US" sz="1200" b="1" i="0" u="none" strike="noStrike" kern="0" cap="none" spc="0" normalizeH="0" baseline="0" noProof="0">
              <a:ln>
                <a:noFill/>
              </a:ln>
              <a:solidFill>
                <a:srgbClr val="000000"/>
              </a:solidFill>
              <a:effectLst/>
              <a:uLnTx/>
              <a:uFillTx/>
              <a:latin typeface="Arial"/>
            </a:endParaRPr>
          </a:p>
        </p:txBody>
      </p:sp>
      <p:sp>
        <p:nvSpPr>
          <p:cNvPr id="4" name="Footer Placeholder 3">
            <a:extLst>
              <a:ext uri="{FF2B5EF4-FFF2-40B4-BE49-F238E27FC236}">
                <a16:creationId xmlns:a16="http://schemas.microsoft.com/office/drawing/2014/main" xmlns="" id="{CC1410F0-99F3-43EA-828D-ACB57479BCCC}"/>
              </a:ext>
            </a:extLst>
          </p:cNvPr>
          <p:cNvSpPr>
            <a:spLocks noGrp="1"/>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1200" b="1" i="0" u="none" strike="noStrike" kern="0" cap="all" spc="0" normalizeH="0" baseline="0" noProof="0">
                <a:ln>
                  <a:noFill/>
                </a:ln>
                <a:solidFill>
                  <a:srgbClr val="000000"/>
                </a:solidFill>
                <a:effectLst/>
                <a:uLnTx/>
                <a:uFillTx/>
                <a:latin typeface="Arial"/>
              </a:rPr>
              <a:t>PLUG-N-HARVEST</a:t>
            </a:r>
            <a:br>
              <a:rPr kumimoji="0" lang="sv-SE" sz="1200" b="1" i="0" u="none" strike="noStrike" kern="0" cap="all" spc="0" normalizeH="0" baseline="0" noProof="0">
                <a:ln>
                  <a:noFill/>
                </a:ln>
                <a:solidFill>
                  <a:srgbClr val="000000"/>
                </a:solidFill>
                <a:effectLst/>
                <a:uLnTx/>
                <a:uFillTx/>
                <a:latin typeface="Arial"/>
              </a:rPr>
            </a:br>
            <a:r>
              <a:rPr kumimoji="0" lang="sv-SE" sz="1200" b="1" i="0" u="none" strike="noStrike" kern="0" cap="all" spc="0" normalizeH="0" baseline="0" noProof="0">
                <a:ln>
                  <a:noFill/>
                </a:ln>
                <a:solidFill>
                  <a:srgbClr val="000000"/>
                </a:solidFill>
                <a:effectLst/>
                <a:uLnTx/>
                <a:uFillTx/>
                <a:latin typeface="Arial"/>
              </a:rPr>
              <a:t>ID: 768735 - H2020-EU.2.1.5.2.</a:t>
            </a:r>
          </a:p>
        </p:txBody>
      </p:sp>
      <p:sp>
        <p:nvSpPr>
          <p:cNvPr id="5" name="Slide Number Placeholder 4">
            <a:extLst>
              <a:ext uri="{FF2B5EF4-FFF2-40B4-BE49-F238E27FC236}">
                <a16:creationId xmlns:a16="http://schemas.microsoft.com/office/drawing/2014/main" xmlns="" id="{A4EE7E98-ED03-4FEE-ABBD-304626A1C56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6F34D8A-136C-4FA7-8325-F06DF2D5CB3D}" type="slidenum">
              <a:rPr kumimoji="0" lang="en-GB"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45</a:t>
            </a:fld>
            <a:endParaRPr kumimoji="0" lang="en-GB" sz="1200" b="1" i="0" u="none" strike="noStrike" kern="0" cap="none" spc="0" normalizeH="0" baseline="0" noProof="0">
              <a:ln>
                <a:noFill/>
              </a:ln>
              <a:solidFill>
                <a:srgbClr val="000000"/>
              </a:solidFill>
              <a:effectLst/>
              <a:uLnTx/>
              <a:uFillTx/>
              <a:latin typeface="Arial"/>
            </a:endParaRPr>
          </a:p>
        </p:txBody>
      </p:sp>
      <p:sp>
        <p:nvSpPr>
          <p:cNvPr id="6" name="Title 5">
            <a:extLst>
              <a:ext uri="{FF2B5EF4-FFF2-40B4-BE49-F238E27FC236}">
                <a16:creationId xmlns:a16="http://schemas.microsoft.com/office/drawing/2014/main" xmlns="" id="{E63C76F2-047F-4CB4-A674-594534FA929D}"/>
              </a:ext>
            </a:extLst>
          </p:cNvPr>
          <p:cNvSpPr>
            <a:spLocks noGrp="1"/>
          </p:cNvSpPr>
          <p:nvPr>
            <p:ph type="title"/>
          </p:nvPr>
        </p:nvSpPr>
        <p:spPr/>
        <p:txBody>
          <a:bodyPr/>
          <a:lstStyle/>
          <a:p>
            <a:r>
              <a:rPr lang="en-GB" dirty="0"/>
              <a:t>Original Concept</a:t>
            </a:r>
          </a:p>
        </p:txBody>
      </p:sp>
    </p:spTree>
    <p:extLst>
      <p:ext uri="{BB962C8B-B14F-4D97-AF65-F5344CB8AC3E}">
        <p14:creationId xmlns:p14="http://schemas.microsoft.com/office/powerpoint/2010/main" val="1532332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E277ECB-57EE-4F91-ADB1-715E7A99E504}"/>
              </a:ext>
            </a:extLst>
          </p:cNvPr>
          <p:cNvSpPr/>
          <p:nvPr/>
        </p:nvSpPr>
        <p:spPr bwMode="auto">
          <a:xfrm>
            <a:off x="0" y="0"/>
            <a:ext cx="12192000" cy="5373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cs typeface="Arial"/>
            </a:endParaRPr>
          </a:p>
        </p:txBody>
      </p:sp>
      <p:sp>
        <p:nvSpPr>
          <p:cNvPr id="3" name="Date Placeholder 2">
            <a:extLst>
              <a:ext uri="{FF2B5EF4-FFF2-40B4-BE49-F238E27FC236}">
                <a16:creationId xmlns:a16="http://schemas.microsoft.com/office/drawing/2014/main" xmlns="" id="{F86CB2F4-6BB1-422E-9852-C6261398625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FC9F940-3752-4988-A080-ACBD9960BA4B}" type="datetime1">
              <a:rPr kumimoji="0" lang="en-US" sz="1200" b="1" i="0" u="none" strike="noStrike" kern="0" cap="none" spc="0" normalizeH="0" baseline="0" noProof="0" smtClean="0">
                <a:ln>
                  <a:noFill/>
                </a:ln>
                <a:solidFill>
                  <a:srgbClr val="000000"/>
                </a:solidFill>
                <a:effectLst/>
                <a:uLnTx/>
                <a:uFillTx/>
                <a:latin typeface="Arial"/>
              </a:rPr>
              <a:pPr marL="0" marR="0" lvl="0" indent="0" algn="l" defTabSz="457200" eaLnBrk="1" fontAlgn="auto" latinLnBrk="0" hangingPunct="1">
                <a:lnSpc>
                  <a:spcPct val="100000"/>
                </a:lnSpc>
                <a:spcBef>
                  <a:spcPts val="0"/>
                </a:spcBef>
                <a:spcAft>
                  <a:spcPts val="0"/>
                </a:spcAft>
                <a:buClrTx/>
                <a:buSzTx/>
                <a:buFontTx/>
                <a:buNone/>
                <a:tabLst/>
                <a:defRPr/>
              </a:pPr>
              <a:t>11/26/2018</a:t>
            </a:fld>
            <a:endParaRPr kumimoji="0" lang="en-US" sz="1200" b="1" i="0" u="none" strike="noStrike" kern="0" cap="none" spc="0" normalizeH="0" baseline="0" noProof="0">
              <a:ln>
                <a:noFill/>
              </a:ln>
              <a:solidFill>
                <a:srgbClr val="000000"/>
              </a:solidFill>
              <a:effectLst/>
              <a:uLnTx/>
              <a:uFillTx/>
              <a:latin typeface="Arial"/>
            </a:endParaRPr>
          </a:p>
        </p:txBody>
      </p:sp>
      <p:sp>
        <p:nvSpPr>
          <p:cNvPr id="4" name="Footer Placeholder 3">
            <a:extLst>
              <a:ext uri="{FF2B5EF4-FFF2-40B4-BE49-F238E27FC236}">
                <a16:creationId xmlns:a16="http://schemas.microsoft.com/office/drawing/2014/main" xmlns="" id="{CC1410F0-99F3-43EA-828D-ACB57479BCCC}"/>
              </a:ext>
            </a:extLst>
          </p:cNvPr>
          <p:cNvSpPr>
            <a:spLocks noGrp="1"/>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1200" b="1" i="0" u="none" strike="noStrike" kern="0" cap="all" spc="0" normalizeH="0" baseline="0" noProof="0">
                <a:ln>
                  <a:noFill/>
                </a:ln>
                <a:solidFill>
                  <a:srgbClr val="000000"/>
                </a:solidFill>
                <a:effectLst/>
                <a:uLnTx/>
                <a:uFillTx/>
                <a:latin typeface="Arial"/>
              </a:rPr>
              <a:t>PLUG-N-HARVEST</a:t>
            </a:r>
            <a:br>
              <a:rPr kumimoji="0" lang="sv-SE" sz="1200" b="1" i="0" u="none" strike="noStrike" kern="0" cap="all" spc="0" normalizeH="0" baseline="0" noProof="0">
                <a:ln>
                  <a:noFill/>
                </a:ln>
                <a:solidFill>
                  <a:srgbClr val="000000"/>
                </a:solidFill>
                <a:effectLst/>
                <a:uLnTx/>
                <a:uFillTx/>
                <a:latin typeface="Arial"/>
              </a:rPr>
            </a:br>
            <a:r>
              <a:rPr kumimoji="0" lang="sv-SE" sz="1200" b="1" i="0" u="none" strike="noStrike" kern="0" cap="all" spc="0" normalizeH="0" baseline="0" noProof="0">
                <a:ln>
                  <a:noFill/>
                </a:ln>
                <a:solidFill>
                  <a:srgbClr val="000000"/>
                </a:solidFill>
                <a:effectLst/>
                <a:uLnTx/>
                <a:uFillTx/>
                <a:latin typeface="Arial"/>
              </a:rPr>
              <a:t>ID: 768735 - H2020-EU.2.1.5.2.</a:t>
            </a:r>
          </a:p>
        </p:txBody>
      </p:sp>
      <p:sp>
        <p:nvSpPr>
          <p:cNvPr id="5" name="Slide Number Placeholder 4">
            <a:extLst>
              <a:ext uri="{FF2B5EF4-FFF2-40B4-BE49-F238E27FC236}">
                <a16:creationId xmlns:a16="http://schemas.microsoft.com/office/drawing/2014/main" xmlns="" id="{A4EE7E98-ED03-4FEE-ABBD-304626A1C56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6F34D8A-136C-4FA7-8325-F06DF2D5CB3D}" type="slidenum">
              <a:rPr kumimoji="0" lang="en-GB"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46</a:t>
            </a:fld>
            <a:endParaRPr kumimoji="0" lang="en-GB" sz="1200" b="1" i="0" u="none" strike="noStrike" kern="0" cap="none" spc="0" normalizeH="0" baseline="0" noProof="0">
              <a:ln>
                <a:noFill/>
              </a:ln>
              <a:solidFill>
                <a:srgbClr val="000000"/>
              </a:solidFill>
              <a:effectLst/>
              <a:uLnTx/>
              <a:uFillTx/>
              <a:latin typeface="Arial"/>
            </a:endParaRPr>
          </a:p>
        </p:txBody>
      </p:sp>
      <p:pic>
        <p:nvPicPr>
          <p:cNvPr id="9" name="Grafik 17">
            <a:extLst>
              <a:ext uri="{FF2B5EF4-FFF2-40B4-BE49-F238E27FC236}">
                <a16:creationId xmlns:a16="http://schemas.microsoft.com/office/drawing/2014/main" xmlns="" id="{1CE034FB-D19F-4CD8-A0BE-64BF591A4C3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425" y="262195"/>
            <a:ext cx="10585175" cy="5569572"/>
          </a:xfrm>
          <a:prstGeom prst="rect">
            <a:avLst/>
          </a:prstGeom>
          <a:noFill/>
        </p:spPr>
      </p:pic>
    </p:spTree>
    <p:extLst>
      <p:ext uri="{BB962C8B-B14F-4D97-AF65-F5344CB8AC3E}">
        <p14:creationId xmlns:p14="http://schemas.microsoft.com/office/powerpoint/2010/main" val="2378518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F86CB2F4-6BB1-422E-9852-C6261398625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FC9F940-3752-4988-A080-ACBD9960BA4B}" type="datetime1">
              <a:rPr kumimoji="0" lang="en-US" sz="1200" b="1" i="0" u="none" strike="noStrike" kern="0" cap="none" spc="0" normalizeH="0" baseline="0" noProof="0" smtClean="0">
                <a:ln>
                  <a:noFill/>
                </a:ln>
                <a:solidFill>
                  <a:srgbClr val="000000"/>
                </a:solidFill>
                <a:effectLst/>
                <a:uLnTx/>
                <a:uFillTx/>
                <a:latin typeface="Arial"/>
              </a:rPr>
              <a:pPr marL="0" marR="0" lvl="0" indent="0" algn="l" defTabSz="457200" eaLnBrk="1" fontAlgn="auto" latinLnBrk="0" hangingPunct="1">
                <a:lnSpc>
                  <a:spcPct val="100000"/>
                </a:lnSpc>
                <a:spcBef>
                  <a:spcPts val="0"/>
                </a:spcBef>
                <a:spcAft>
                  <a:spcPts val="0"/>
                </a:spcAft>
                <a:buClrTx/>
                <a:buSzTx/>
                <a:buFontTx/>
                <a:buNone/>
                <a:tabLst/>
                <a:defRPr/>
              </a:pPr>
              <a:t>11/26/2018</a:t>
            </a:fld>
            <a:endParaRPr kumimoji="0" lang="en-US" sz="1200" b="1" i="0" u="none" strike="noStrike" kern="0" cap="none" spc="0" normalizeH="0" baseline="0" noProof="0">
              <a:ln>
                <a:noFill/>
              </a:ln>
              <a:solidFill>
                <a:srgbClr val="000000"/>
              </a:solidFill>
              <a:effectLst/>
              <a:uLnTx/>
              <a:uFillTx/>
              <a:latin typeface="Arial"/>
            </a:endParaRPr>
          </a:p>
        </p:txBody>
      </p:sp>
      <p:sp>
        <p:nvSpPr>
          <p:cNvPr id="4" name="Footer Placeholder 3">
            <a:extLst>
              <a:ext uri="{FF2B5EF4-FFF2-40B4-BE49-F238E27FC236}">
                <a16:creationId xmlns:a16="http://schemas.microsoft.com/office/drawing/2014/main" xmlns="" id="{CC1410F0-99F3-43EA-828D-ACB57479BCCC}"/>
              </a:ext>
            </a:extLst>
          </p:cNvPr>
          <p:cNvSpPr>
            <a:spLocks noGrp="1"/>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1200" b="1" i="0" u="none" strike="noStrike" kern="0" cap="all" spc="0" normalizeH="0" baseline="0" noProof="0">
                <a:ln>
                  <a:noFill/>
                </a:ln>
                <a:solidFill>
                  <a:srgbClr val="000000"/>
                </a:solidFill>
                <a:effectLst/>
                <a:uLnTx/>
                <a:uFillTx/>
                <a:latin typeface="Arial"/>
              </a:rPr>
              <a:t>PLUG-N-HARVEST</a:t>
            </a:r>
            <a:br>
              <a:rPr kumimoji="0" lang="sv-SE" sz="1200" b="1" i="0" u="none" strike="noStrike" kern="0" cap="all" spc="0" normalizeH="0" baseline="0" noProof="0">
                <a:ln>
                  <a:noFill/>
                </a:ln>
                <a:solidFill>
                  <a:srgbClr val="000000"/>
                </a:solidFill>
                <a:effectLst/>
                <a:uLnTx/>
                <a:uFillTx/>
                <a:latin typeface="Arial"/>
              </a:rPr>
            </a:br>
            <a:r>
              <a:rPr kumimoji="0" lang="sv-SE" sz="1200" b="1" i="0" u="none" strike="noStrike" kern="0" cap="all" spc="0" normalizeH="0" baseline="0" noProof="0">
                <a:ln>
                  <a:noFill/>
                </a:ln>
                <a:solidFill>
                  <a:srgbClr val="000000"/>
                </a:solidFill>
                <a:effectLst/>
                <a:uLnTx/>
                <a:uFillTx/>
                <a:latin typeface="Arial"/>
              </a:rPr>
              <a:t>ID: 768735 - H2020-EU.2.1.5.2.</a:t>
            </a:r>
          </a:p>
        </p:txBody>
      </p:sp>
      <p:sp>
        <p:nvSpPr>
          <p:cNvPr id="5" name="Slide Number Placeholder 4">
            <a:extLst>
              <a:ext uri="{FF2B5EF4-FFF2-40B4-BE49-F238E27FC236}">
                <a16:creationId xmlns:a16="http://schemas.microsoft.com/office/drawing/2014/main" xmlns="" id="{A4EE7E98-ED03-4FEE-ABBD-304626A1C56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6F34D8A-136C-4FA7-8325-F06DF2D5CB3D}" type="slidenum">
              <a:rPr kumimoji="0" lang="en-GB"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47</a:t>
            </a:fld>
            <a:endParaRPr kumimoji="0" lang="en-GB" sz="1200" b="1" i="0" u="none" strike="noStrike" kern="0" cap="none" spc="0" normalizeH="0" baseline="0" noProof="0">
              <a:ln>
                <a:noFill/>
              </a:ln>
              <a:solidFill>
                <a:srgbClr val="000000"/>
              </a:solidFill>
              <a:effectLst/>
              <a:uLnTx/>
              <a:uFillTx/>
              <a:latin typeface="Arial"/>
            </a:endParaRPr>
          </a:p>
        </p:txBody>
      </p:sp>
      <p:sp>
        <p:nvSpPr>
          <p:cNvPr id="6" name="Title 5">
            <a:extLst>
              <a:ext uri="{FF2B5EF4-FFF2-40B4-BE49-F238E27FC236}">
                <a16:creationId xmlns:a16="http://schemas.microsoft.com/office/drawing/2014/main" xmlns="" id="{E63C76F2-047F-4CB4-A674-594534FA929D}"/>
              </a:ext>
            </a:extLst>
          </p:cNvPr>
          <p:cNvSpPr>
            <a:spLocks noGrp="1"/>
          </p:cNvSpPr>
          <p:nvPr>
            <p:ph type="title"/>
          </p:nvPr>
        </p:nvSpPr>
        <p:spPr/>
        <p:txBody>
          <a:bodyPr>
            <a:normAutofit/>
          </a:bodyPr>
          <a:lstStyle/>
          <a:p>
            <a:r>
              <a:rPr lang="en-GB" dirty="0"/>
              <a:t>Our Concerns:</a:t>
            </a:r>
          </a:p>
        </p:txBody>
      </p:sp>
      <p:sp>
        <p:nvSpPr>
          <p:cNvPr id="9" name="Content Placeholder 1">
            <a:extLst>
              <a:ext uri="{FF2B5EF4-FFF2-40B4-BE49-F238E27FC236}">
                <a16:creationId xmlns:a16="http://schemas.microsoft.com/office/drawing/2014/main" xmlns="" id="{7B52B751-19EB-41F8-8122-B954239004BB}"/>
              </a:ext>
            </a:extLst>
          </p:cNvPr>
          <p:cNvSpPr txBox="1">
            <a:spLocks/>
          </p:cNvSpPr>
          <p:nvPr/>
        </p:nvSpPr>
        <p:spPr bwMode="auto">
          <a:xfrm>
            <a:off x="1127448" y="2060848"/>
            <a:ext cx="10513168" cy="2952328"/>
          </a:xfrm>
          <a:prstGeom prst="rect">
            <a:avLst/>
          </a:prstGeom>
        </p:spPr>
        <p:txBody>
          <a:bodyPr vert="horz" lIns="0" tIns="45720" rIns="0" bIns="45720" rtlCol="0">
            <a:normAutofit/>
          </a:bodyPr>
          <a:lstStyle>
            <a:lvl1pPr marL="91440" indent="-91440" algn="l" defTabSz="914400">
              <a:lnSpc>
                <a:spcPct val="90000"/>
              </a:lnSpc>
              <a:spcBef>
                <a:spcPts val="1200"/>
              </a:spcBef>
              <a:spcAft>
                <a:spcPts val="200"/>
              </a:spcAft>
              <a:buClr>
                <a:schemeClr val="accent1"/>
              </a:buClr>
              <a:buSzPct val="100000"/>
              <a:buFont typeface="Calibri"/>
              <a:buChar char=" "/>
              <a:defRPr sz="2800">
                <a:solidFill>
                  <a:schemeClr val="tx1">
                    <a:lumMod val="75000"/>
                    <a:lumOff val="25000"/>
                  </a:schemeClr>
                </a:solidFill>
                <a:latin typeface="+mj-lt"/>
                <a:ea typeface="+mn-ea"/>
              </a:defRPr>
            </a:lvl1pPr>
            <a:lvl2pPr marL="384048" indent="-182880" algn="l" defTabSz="914400">
              <a:lnSpc>
                <a:spcPct val="90000"/>
              </a:lnSpc>
              <a:spcBef>
                <a:spcPts val="200"/>
              </a:spcBef>
              <a:spcAft>
                <a:spcPts val="400"/>
              </a:spcAft>
              <a:buClr>
                <a:schemeClr val="accent1"/>
              </a:buClr>
              <a:buFont typeface="Calibri"/>
              <a:buChar char="◦"/>
              <a:defRPr sz="2400">
                <a:solidFill>
                  <a:schemeClr val="tx1">
                    <a:lumMod val="75000"/>
                    <a:lumOff val="25000"/>
                  </a:schemeClr>
                </a:solidFill>
                <a:latin typeface="+mj-lt"/>
                <a:ea typeface="+mn-ea"/>
              </a:defRPr>
            </a:lvl2pPr>
            <a:lvl3pPr marL="566928" indent="-182880" algn="l" defTabSz="914400">
              <a:lnSpc>
                <a:spcPct val="90000"/>
              </a:lnSpc>
              <a:spcBef>
                <a:spcPts val="200"/>
              </a:spcBef>
              <a:spcAft>
                <a:spcPts val="400"/>
              </a:spcAft>
              <a:buClr>
                <a:schemeClr val="accent1"/>
              </a:buClr>
              <a:buFont typeface="Calibri"/>
              <a:buChar char="◦"/>
              <a:defRPr sz="2000">
                <a:solidFill>
                  <a:schemeClr val="tx1">
                    <a:lumMod val="75000"/>
                    <a:lumOff val="25000"/>
                  </a:schemeClr>
                </a:solidFill>
                <a:latin typeface="+mj-lt"/>
                <a:ea typeface="+mn-ea"/>
              </a:defRPr>
            </a:lvl3pPr>
            <a:lvl4pPr marL="749808" indent="-182880" algn="l" defTabSz="914400">
              <a:lnSpc>
                <a:spcPct val="90000"/>
              </a:lnSpc>
              <a:spcBef>
                <a:spcPts val="200"/>
              </a:spcBef>
              <a:spcAft>
                <a:spcPts val="400"/>
              </a:spcAft>
              <a:buClr>
                <a:schemeClr val="accent1"/>
              </a:buClr>
              <a:buFont typeface="Calibri"/>
              <a:buChar char="◦"/>
              <a:defRPr sz="1800">
                <a:solidFill>
                  <a:schemeClr val="tx1">
                    <a:lumMod val="75000"/>
                    <a:lumOff val="25000"/>
                  </a:schemeClr>
                </a:solidFill>
                <a:latin typeface="+mj-lt"/>
                <a:ea typeface="+mn-ea"/>
              </a:defRPr>
            </a:lvl4pPr>
            <a:lvl5pPr marL="932688" indent="-182880" algn="l" defTabSz="914400">
              <a:lnSpc>
                <a:spcPct val="90000"/>
              </a:lnSpc>
              <a:spcBef>
                <a:spcPts val="200"/>
              </a:spcBef>
              <a:spcAft>
                <a:spcPts val="400"/>
              </a:spcAft>
              <a:buClr>
                <a:schemeClr val="accent1"/>
              </a:buClr>
              <a:buFont typeface="Calibri"/>
              <a:buChar char="◦"/>
              <a:defRPr sz="1600">
                <a:solidFill>
                  <a:schemeClr val="tx1">
                    <a:lumMod val="75000"/>
                    <a:lumOff val="25000"/>
                  </a:schemeClr>
                </a:solidFill>
                <a:latin typeface="+mj-lt"/>
                <a:ea typeface="+mn-ea"/>
              </a:defRPr>
            </a:lvl5pPr>
            <a:lvl6pPr marL="11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6pPr>
            <a:lvl7pPr marL="13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7pPr>
            <a:lvl8pPr marL="15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8pPr>
            <a:lvl9pPr marL="17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9pPr>
          </a:lstStyle>
          <a:p>
            <a:pPr marL="0" marR="0" lvl="0" indent="0" algn="l" defTabSz="914400" eaLnBrk="1" fontAlgn="auto" latinLnBrk="0" hangingPunct="1">
              <a:lnSpc>
                <a:spcPct val="90000"/>
              </a:lnSpc>
              <a:spcBef>
                <a:spcPts val="1200"/>
              </a:spcBef>
              <a:spcAft>
                <a:spcPts val="200"/>
              </a:spcAft>
              <a:buClr>
                <a:srgbClr val="08A5EF"/>
              </a:buClr>
              <a:buSzPct val="100000"/>
              <a:buFont typeface="Calibri"/>
              <a:buNone/>
              <a:tabLst/>
              <a:defRPr/>
            </a:pPr>
            <a:r>
              <a:rPr kumimoji="0" lang="en-GB" sz="2800" b="0" i="0" u="none" strike="noStrike" kern="0" cap="none" spc="0" normalizeH="0" baseline="0" noProof="0" dirty="0">
                <a:ln>
                  <a:noFill/>
                </a:ln>
                <a:solidFill>
                  <a:srgbClr val="000000">
                    <a:lumMod val="75000"/>
                    <a:lumOff val="25000"/>
                  </a:srgbClr>
                </a:solidFill>
                <a:effectLst/>
                <a:uLnTx/>
                <a:uFillTx/>
                <a:latin typeface="Arial"/>
              </a:rPr>
              <a:t>Too narrow a definition of the Plug-n-Harvest Concept may:</a:t>
            </a:r>
          </a:p>
          <a:p>
            <a:pPr marL="91440" marR="0" lvl="0" indent="-91440" algn="l" defTabSz="914400" eaLnBrk="1" fontAlgn="auto" latinLnBrk="0" hangingPunct="1">
              <a:lnSpc>
                <a:spcPct val="90000"/>
              </a:lnSpc>
              <a:spcBef>
                <a:spcPts val="2400"/>
              </a:spcBef>
              <a:spcAft>
                <a:spcPts val="200"/>
              </a:spcAft>
              <a:buClr>
                <a:srgbClr val="08A5EF"/>
              </a:buClr>
              <a:buSzPct val="100000"/>
              <a:buFont typeface="Arial" panose="020B0604020202020204" pitchFamily="34" charset="0"/>
              <a:buChar char="•"/>
              <a:tabLst/>
              <a:defRPr/>
            </a:pPr>
            <a:r>
              <a:rPr kumimoji="0" lang="en-GB" sz="2800" b="0" i="0" u="none" strike="noStrike" kern="0" cap="none" spc="0" normalizeH="0" baseline="0" noProof="0" dirty="0">
                <a:ln>
                  <a:noFill/>
                </a:ln>
                <a:solidFill>
                  <a:srgbClr val="000000">
                    <a:lumMod val="75000"/>
                    <a:lumOff val="25000"/>
                  </a:srgbClr>
                </a:solidFill>
                <a:effectLst/>
                <a:uLnTx/>
                <a:uFillTx/>
                <a:latin typeface="Arial"/>
              </a:rPr>
              <a:t> Be difficult to apply to low-rise housing.</a:t>
            </a:r>
          </a:p>
          <a:p>
            <a:pPr marL="91440" marR="0" lvl="0" indent="-91440" algn="l" defTabSz="914400" eaLnBrk="1" fontAlgn="auto" latinLnBrk="0" hangingPunct="1">
              <a:lnSpc>
                <a:spcPct val="90000"/>
              </a:lnSpc>
              <a:spcBef>
                <a:spcPts val="1200"/>
              </a:spcBef>
              <a:spcAft>
                <a:spcPts val="200"/>
              </a:spcAft>
              <a:buClr>
                <a:srgbClr val="08A5EF"/>
              </a:buClr>
              <a:buSzPct val="100000"/>
              <a:buFont typeface="Arial" panose="020B0604020202020204" pitchFamily="34" charset="0"/>
              <a:buChar char="•"/>
              <a:tabLst/>
              <a:defRPr/>
            </a:pPr>
            <a:r>
              <a:rPr kumimoji="0" lang="en-GB" sz="2800" b="0" i="0" u="none" strike="noStrike" kern="0" cap="none" spc="0" normalizeH="0" baseline="0" noProof="0" dirty="0">
                <a:ln>
                  <a:noFill/>
                </a:ln>
                <a:solidFill>
                  <a:srgbClr val="000000">
                    <a:lumMod val="75000"/>
                    <a:lumOff val="25000"/>
                  </a:srgbClr>
                </a:solidFill>
                <a:effectLst/>
                <a:uLnTx/>
                <a:uFillTx/>
                <a:latin typeface="Arial"/>
              </a:rPr>
              <a:t> Limit our ability to deliver good project outputs.</a:t>
            </a:r>
          </a:p>
          <a:p>
            <a:pPr marL="91440" marR="0" lvl="0" indent="-91440" algn="l" defTabSz="914400" eaLnBrk="1" fontAlgn="auto" latinLnBrk="0" hangingPunct="1">
              <a:lnSpc>
                <a:spcPct val="90000"/>
              </a:lnSpc>
              <a:spcBef>
                <a:spcPts val="1200"/>
              </a:spcBef>
              <a:spcAft>
                <a:spcPts val="200"/>
              </a:spcAft>
              <a:buClr>
                <a:srgbClr val="08A5EF"/>
              </a:buClr>
              <a:buSzPct val="100000"/>
              <a:buFont typeface="Arial" panose="020B0604020202020204" pitchFamily="34" charset="0"/>
              <a:buChar char="•"/>
              <a:tabLst/>
              <a:defRPr/>
            </a:pPr>
            <a:r>
              <a:rPr kumimoji="0" lang="en-GB" sz="2800" b="0" i="0" u="none" strike="noStrike" kern="0" cap="none" spc="0" normalizeH="0" baseline="0" noProof="0" dirty="0">
                <a:ln>
                  <a:noFill/>
                </a:ln>
                <a:solidFill>
                  <a:srgbClr val="000000">
                    <a:lumMod val="75000"/>
                    <a:lumOff val="25000"/>
                  </a:srgbClr>
                </a:solidFill>
                <a:effectLst/>
                <a:uLnTx/>
                <a:uFillTx/>
                <a:latin typeface="Arial"/>
              </a:rPr>
              <a:t> Limit commercial exploitation potential.</a:t>
            </a:r>
          </a:p>
        </p:txBody>
      </p:sp>
    </p:spTree>
    <p:extLst>
      <p:ext uri="{BB962C8B-B14F-4D97-AF65-F5344CB8AC3E}">
        <p14:creationId xmlns:p14="http://schemas.microsoft.com/office/powerpoint/2010/main" val="1933829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7C5E068E-6D54-4EF3-B985-CBB4ACB1AF9E}"/>
              </a:ext>
            </a:extLst>
          </p:cNvPr>
          <p:cNvSpPr/>
          <p:nvPr/>
        </p:nvSpPr>
        <p:spPr bwMode="auto">
          <a:xfrm>
            <a:off x="0" y="0"/>
            <a:ext cx="12192000" cy="5373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cs typeface="Arial"/>
            </a:endParaRPr>
          </a:p>
        </p:txBody>
      </p:sp>
      <p:sp>
        <p:nvSpPr>
          <p:cNvPr id="3" name="Date Placeholder 2">
            <a:extLst>
              <a:ext uri="{FF2B5EF4-FFF2-40B4-BE49-F238E27FC236}">
                <a16:creationId xmlns:a16="http://schemas.microsoft.com/office/drawing/2014/main" xmlns="" id="{F86CB2F4-6BB1-422E-9852-C6261398625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FC9F940-3752-4988-A080-ACBD9960BA4B}" type="datetime1">
              <a:rPr kumimoji="0" lang="en-US" sz="1200" b="1" i="0" u="none" strike="noStrike" kern="0" cap="none" spc="0" normalizeH="0" baseline="0" noProof="0" smtClean="0">
                <a:ln>
                  <a:noFill/>
                </a:ln>
                <a:solidFill>
                  <a:srgbClr val="000000"/>
                </a:solidFill>
                <a:effectLst/>
                <a:uLnTx/>
                <a:uFillTx/>
                <a:latin typeface="Arial"/>
              </a:rPr>
              <a:pPr marL="0" marR="0" lvl="0" indent="0" algn="l" defTabSz="457200" eaLnBrk="1" fontAlgn="auto" latinLnBrk="0" hangingPunct="1">
                <a:lnSpc>
                  <a:spcPct val="100000"/>
                </a:lnSpc>
                <a:spcBef>
                  <a:spcPts val="0"/>
                </a:spcBef>
                <a:spcAft>
                  <a:spcPts val="0"/>
                </a:spcAft>
                <a:buClrTx/>
                <a:buSzTx/>
                <a:buFontTx/>
                <a:buNone/>
                <a:tabLst/>
                <a:defRPr/>
              </a:pPr>
              <a:t>11/26/2018</a:t>
            </a:fld>
            <a:endParaRPr kumimoji="0" lang="en-US" sz="1200" b="1" i="0" u="none" strike="noStrike" kern="0" cap="none" spc="0" normalizeH="0" baseline="0" noProof="0">
              <a:ln>
                <a:noFill/>
              </a:ln>
              <a:solidFill>
                <a:srgbClr val="000000"/>
              </a:solidFill>
              <a:effectLst/>
              <a:uLnTx/>
              <a:uFillTx/>
              <a:latin typeface="Arial"/>
            </a:endParaRPr>
          </a:p>
        </p:txBody>
      </p:sp>
      <p:sp>
        <p:nvSpPr>
          <p:cNvPr id="4" name="Footer Placeholder 3">
            <a:extLst>
              <a:ext uri="{FF2B5EF4-FFF2-40B4-BE49-F238E27FC236}">
                <a16:creationId xmlns:a16="http://schemas.microsoft.com/office/drawing/2014/main" xmlns="" id="{CC1410F0-99F3-43EA-828D-ACB57479BCCC}"/>
              </a:ext>
            </a:extLst>
          </p:cNvPr>
          <p:cNvSpPr>
            <a:spLocks noGrp="1"/>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1200" b="1" i="0" u="none" strike="noStrike" kern="0" cap="all" spc="0" normalizeH="0" baseline="0" noProof="0">
                <a:ln>
                  <a:noFill/>
                </a:ln>
                <a:solidFill>
                  <a:srgbClr val="000000"/>
                </a:solidFill>
                <a:effectLst/>
                <a:uLnTx/>
                <a:uFillTx/>
                <a:latin typeface="Arial"/>
              </a:rPr>
              <a:t>PLUG-N-HARVEST</a:t>
            </a:r>
            <a:br>
              <a:rPr kumimoji="0" lang="sv-SE" sz="1200" b="1" i="0" u="none" strike="noStrike" kern="0" cap="all" spc="0" normalizeH="0" baseline="0" noProof="0">
                <a:ln>
                  <a:noFill/>
                </a:ln>
                <a:solidFill>
                  <a:srgbClr val="000000"/>
                </a:solidFill>
                <a:effectLst/>
                <a:uLnTx/>
                <a:uFillTx/>
                <a:latin typeface="Arial"/>
              </a:rPr>
            </a:br>
            <a:r>
              <a:rPr kumimoji="0" lang="sv-SE" sz="1200" b="1" i="0" u="none" strike="noStrike" kern="0" cap="all" spc="0" normalizeH="0" baseline="0" noProof="0">
                <a:ln>
                  <a:noFill/>
                </a:ln>
                <a:solidFill>
                  <a:srgbClr val="000000"/>
                </a:solidFill>
                <a:effectLst/>
                <a:uLnTx/>
                <a:uFillTx/>
                <a:latin typeface="Arial"/>
              </a:rPr>
              <a:t>ID: 768735 - H2020-EU.2.1.5.2.</a:t>
            </a:r>
          </a:p>
        </p:txBody>
      </p:sp>
      <p:sp>
        <p:nvSpPr>
          <p:cNvPr id="5" name="Slide Number Placeholder 4">
            <a:extLst>
              <a:ext uri="{FF2B5EF4-FFF2-40B4-BE49-F238E27FC236}">
                <a16:creationId xmlns:a16="http://schemas.microsoft.com/office/drawing/2014/main" xmlns="" id="{A4EE7E98-ED03-4FEE-ABBD-304626A1C56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6F34D8A-136C-4FA7-8325-F06DF2D5CB3D}" type="slidenum">
              <a:rPr kumimoji="0" lang="en-GB"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48</a:t>
            </a:fld>
            <a:endParaRPr kumimoji="0" lang="en-GB" sz="1200" b="1" i="0" u="none" strike="noStrike" kern="0" cap="none" spc="0" normalizeH="0" baseline="0" noProof="0">
              <a:ln>
                <a:noFill/>
              </a:ln>
              <a:solidFill>
                <a:srgbClr val="000000"/>
              </a:solidFill>
              <a:effectLst/>
              <a:uLnTx/>
              <a:uFillTx/>
              <a:latin typeface="Arial"/>
            </a:endParaRPr>
          </a:p>
        </p:txBody>
      </p:sp>
      <p:sp>
        <p:nvSpPr>
          <p:cNvPr id="6" name="Title 5">
            <a:extLst>
              <a:ext uri="{FF2B5EF4-FFF2-40B4-BE49-F238E27FC236}">
                <a16:creationId xmlns:a16="http://schemas.microsoft.com/office/drawing/2014/main" xmlns="" id="{E63C76F2-047F-4CB4-A674-594534FA929D}"/>
              </a:ext>
            </a:extLst>
          </p:cNvPr>
          <p:cNvSpPr>
            <a:spLocks noGrp="1"/>
          </p:cNvSpPr>
          <p:nvPr>
            <p:ph type="title"/>
          </p:nvPr>
        </p:nvSpPr>
        <p:spPr>
          <a:xfrm>
            <a:off x="200642" y="1726339"/>
            <a:ext cx="2799014" cy="2793441"/>
          </a:xfrm>
        </p:spPr>
        <p:txBody>
          <a:bodyPr>
            <a:normAutofit/>
          </a:bodyPr>
          <a:lstStyle/>
          <a:p>
            <a:pPr algn="ctr"/>
            <a:r>
              <a:rPr lang="en-GB" dirty="0"/>
              <a:t>What to do about low rise?</a:t>
            </a:r>
          </a:p>
        </p:txBody>
      </p:sp>
      <p:pic>
        <p:nvPicPr>
          <p:cNvPr id="11" name="Picture 10" descr="A house that has a sign on the side of a road&#10;&#10;Description generated with very high confidence">
            <a:extLst>
              <a:ext uri="{FF2B5EF4-FFF2-40B4-BE49-F238E27FC236}">
                <a16:creationId xmlns:a16="http://schemas.microsoft.com/office/drawing/2014/main" xmlns="" id="{0BCEE294-1CD3-4936-9DE8-195B20006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619" y="286603"/>
            <a:ext cx="8064896" cy="5396926"/>
          </a:xfrm>
          <a:prstGeom prst="rect">
            <a:avLst/>
          </a:prstGeom>
        </p:spPr>
      </p:pic>
    </p:spTree>
    <p:extLst>
      <p:ext uri="{BB962C8B-B14F-4D97-AF65-F5344CB8AC3E}">
        <p14:creationId xmlns:p14="http://schemas.microsoft.com/office/powerpoint/2010/main" val="2659538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F86CB2F4-6BB1-422E-9852-C6261398625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FC9F940-3752-4988-A080-ACBD9960BA4B}" type="datetime1">
              <a:rPr kumimoji="0" lang="en-US" sz="1200" b="1" i="0" u="none" strike="noStrike" kern="0" cap="none" spc="0" normalizeH="0" baseline="0" noProof="0" smtClean="0">
                <a:ln>
                  <a:noFill/>
                </a:ln>
                <a:solidFill>
                  <a:srgbClr val="000000"/>
                </a:solidFill>
                <a:effectLst/>
                <a:uLnTx/>
                <a:uFillTx/>
                <a:latin typeface="Arial"/>
              </a:rPr>
              <a:pPr marL="0" marR="0" lvl="0" indent="0" algn="l" defTabSz="457200" eaLnBrk="1" fontAlgn="auto" latinLnBrk="0" hangingPunct="1">
                <a:lnSpc>
                  <a:spcPct val="100000"/>
                </a:lnSpc>
                <a:spcBef>
                  <a:spcPts val="0"/>
                </a:spcBef>
                <a:spcAft>
                  <a:spcPts val="0"/>
                </a:spcAft>
                <a:buClrTx/>
                <a:buSzTx/>
                <a:buFontTx/>
                <a:buNone/>
                <a:tabLst/>
                <a:defRPr/>
              </a:pPr>
              <a:t>11/26/2018</a:t>
            </a:fld>
            <a:endParaRPr kumimoji="0" lang="en-US" sz="1200" b="1" i="0" u="none" strike="noStrike" kern="0" cap="none" spc="0" normalizeH="0" baseline="0" noProof="0">
              <a:ln>
                <a:noFill/>
              </a:ln>
              <a:solidFill>
                <a:srgbClr val="000000"/>
              </a:solidFill>
              <a:effectLst/>
              <a:uLnTx/>
              <a:uFillTx/>
              <a:latin typeface="Arial"/>
            </a:endParaRPr>
          </a:p>
        </p:txBody>
      </p:sp>
      <p:sp>
        <p:nvSpPr>
          <p:cNvPr id="4" name="Footer Placeholder 3">
            <a:extLst>
              <a:ext uri="{FF2B5EF4-FFF2-40B4-BE49-F238E27FC236}">
                <a16:creationId xmlns:a16="http://schemas.microsoft.com/office/drawing/2014/main" xmlns="" id="{CC1410F0-99F3-43EA-828D-ACB57479BCCC}"/>
              </a:ext>
            </a:extLst>
          </p:cNvPr>
          <p:cNvSpPr>
            <a:spLocks noGrp="1"/>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1200" b="1" i="0" u="none" strike="noStrike" kern="0" cap="all" spc="0" normalizeH="0" baseline="0" noProof="0">
                <a:ln>
                  <a:noFill/>
                </a:ln>
                <a:solidFill>
                  <a:srgbClr val="000000"/>
                </a:solidFill>
                <a:effectLst/>
                <a:uLnTx/>
                <a:uFillTx/>
                <a:latin typeface="Arial"/>
              </a:rPr>
              <a:t>PLUG-N-HARVEST</a:t>
            </a:r>
            <a:br>
              <a:rPr kumimoji="0" lang="sv-SE" sz="1200" b="1" i="0" u="none" strike="noStrike" kern="0" cap="all" spc="0" normalizeH="0" baseline="0" noProof="0">
                <a:ln>
                  <a:noFill/>
                </a:ln>
                <a:solidFill>
                  <a:srgbClr val="000000"/>
                </a:solidFill>
                <a:effectLst/>
                <a:uLnTx/>
                <a:uFillTx/>
                <a:latin typeface="Arial"/>
              </a:rPr>
            </a:br>
            <a:r>
              <a:rPr kumimoji="0" lang="sv-SE" sz="1200" b="1" i="0" u="none" strike="noStrike" kern="0" cap="all" spc="0" normalizeH="0" baseline="0" noProof="0">
                <a:ln>
                  <a:noFill/>
                </a:ln>
                <a:solidFill>
                  <a:srgbClr val="000000"/>
                </a:solidFill>
                <a:effectLst/>
                <a:uLnTx/>
                <a:uFillTx/>
                <a:latin typeface="Arial"/>
              </a:rPr>
              <a:t>ID: 768735 - H2020-EU.2.1.5.2.</a:t>
            </a:r>
          </a:p>
        </p:txBody>
      </p:sp>
      <p:sp>
        <p:nvSpPr>
          <p:cNvPr id="5" name="Slide Number Placeholder 4">
            <a:extLst>
              <a:ext uri="{FF2B5EF4-FFF2-40B4-BE49-F238E27FC236}">
                <a16:creationId xmlns:a16="http://schemas.microsoft.com/office/drawing/2014/main" xmlns="" id="{A4EE7E98-ED03-4FEE-ABBD-304626A1C56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6F34D8A-136C-4FA7-8325-F06DF2D5CB3D}" type="slidenum">
              <a:rPr kumimoji="0" lang="en-GB"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49</a:t>
            </a:fld>
            <a:endParaRPr kumimoji="0" lang="en-GB" sz="1200" b="1" i="0" u="none" strike="noStrike" kern="0" cap="none" spc="0" normalizeH="0" baseline="0" noProof="0">
              <a:ln>
                <a:noFill/>
              </a:ln>
              <a:solidFill>
                <a:srgbClr val="000000"/>
              </a:solidFill>
              <a:effectLst/>
              <a:uLnTx/>
              <a:uFillTx/>
              <a:latin typeface="Arial"/>
            </a:endParaRPr>
          </a:p>
        </p:txBody>
      </p:sp>
      <p:sp>
        <p:nvSpPr>
          <p:cNvPr id="6" name="Title 5">
            <a:extLst>
              <a:ext uri="{FF2B5EF4-FFF2-40B4-BE49-F238E27FC236}">
                <a16:creationId xmlns:a16="http://schemas.microsoft.com/office/drawing/2014/main" xmlns="" id="{E63C76F2-047F-4CB4-A674-594534FA929D}"/>
              </a:ext>
            </a:extLst>
          </p:cNvPr>
          <p:cNvSpPr>
            <a:spLocks noGrp="1"/>
          </p:cNvSpPr>
          <p:nvPr>
            <p:ph type="title"/>
          </p:nvPr>
        </p:nvSpPr>
        <p:spPr/>
        <p:txBody>
          <a:bodyPr/>
          <a:lstStyle/>
          <a:p>
            <a:r>
              <a:rPr lang="en-GB" dirty="0"/>
              <a:t>Low Rise Building Problem</a:t>
            </a:r>
          </a:p>
        </p:txBody>
      </p:sp>
      <p:sp>
        <p:nvSpPr>
          <p:cNvPr id="9" name="Content Placeholder 1">
            <a:extLst>
              <a:ext uri="{FF2B5EF4-FFF2-40B4-BE49-F238E27FC236}">
                <a16:creationId xmlns:a16="http://schemas.microsoft.com/office/drawing/2014/main" xmlns="" id="{7B52B751-19EB-41F8-8122-B954239004BB}"/>
              </a:ext>
            </a:extLst>
          </p:cNvPr>
          <p:cNvSpPr txBox="1">
            <a:spLocks/>
          </p:cNvSpPr>
          <p:nvPr/>
        </p:nvSpPr>
        <p:spPr bwMode="auto">
          <a:xfrm>
            <a:off x="1127448" y="2060848"/>
            <a:ext cx="10513168" cy="2952328"/>
          </a:xfrm>
          <a:prstGeom prst="rect">
            <a:avLst/>
          </a:prstGeom>
        </p:spPr>
        <p:txBody>
          <a:bodyPr vert="horz" lIns="0" tIns="45720" rIns="0" bIns="45720" rtlCol="0">
            <a:normAutofit/>
          </a:bodyPr>
          <a:lstStyle>
            <a:lvl1pPr marL="91440" indent="-91440" algn="l" defTabSz="914400">
              <a:lnSpc>
                <a:spcPct val="90000"/>
              </a:lnSpc>
              <a:spcBef>
                <a:spcPts val="1200"/>
              </a:spcBef>
              <a:spcAft>
                <a:spcPts val="200"/>
              </a:spcAft>
              <a:buClr>
                <a:schemeClr val="accent1"/>
              </a:buClr>
              <a:buSzPct val="100000"/>
              <a:buFont typeface="Calibri"/>
              <a:buChar char=" "/>
              <a:defRPr sz="2800">
                <a:solidFill>
                  <a:schemeClr val="tx1">
                    <a:lumMod val="75000"/>
                    <a:lumOff val="25000"/>
                  </a:schemeClr>
                </a:solidFill>
                <a:latin typeface="+mj-lt"/>
                <a:ea typeface="+mn-ea"/>
              </a:defRPr>
            </a:lvl1pPr>
            <a:lvl2pPr marL="384048" indent="-182880" algn="l" defTabSz="914400">
              <a:lnSpc>
                <a:spcPct val="90000"/>
              </a:lnSpc>
              <a:spcBef>
                <a:spcPts val="200"/>
              </a:spcBef>
              <a:spcAft>
                <a:spcPts val="400"/>
              </a:spcAft>
              <a:buClr>
                <a:schemeClr val="accent1"/>
              </a:buClr>
              <a:buFont typeface="Calibri"/>
              <a:buChar char="◦"/>
              <a:defRPr sz="2400">
                <a:solidFill>
                  <a:schemeClr val="tx1">
                    <a:lumMod val="75000"/>
                    <a:lumOff val="25000"/>
                  </a:schemeClr>
                </a:solidFill>
                <a:latin typeface="+mj-lt"/>
                <a:ea typeface="+mn-ea"/>
              </a:defRPr>
            </a:lvl2pPr>
            <a:lvl3pPr marL="566928" indent="-182880" algn="l" defTabSz="914400">
              <a:lnSpc>
                <a:spcPct val="90000"/>
              </a:lnSpc>
              <a:spcBef>
                <a:spcPts val="200"/>
              </a:spcBef>
              <a:spcAft>
                <a:spcPts val="400"/>
              </a:spcAft>
              <a:buClr>
                <a:schemeClr val="accent1"/>
              </a:buClr>
              <a:buFont typeface="Calibri"/>
              <a:buChar char="◦"/>
              <a:defRPr sz="2000">
                <a:solidFill>
                  <a:schemeClr val="tx1">
                    <a:lumMod val="75000"/>
                    <a:lumOff val="25000"/>
                  </a:schemeClr>
                </a:solidFill>
                <a:latin typeface="+mj-lt"/>
                <a:ea typeface="+mn-ea"/>
              </a:defRPr>
            </a:lvl3pPr>
            <a:lvl4pPr marL="749808" indent="-182880" algn="l" defTabSz="914400">
              <a:lnSpc>
                <a:spcPct val="90000"/>
              </a:lnSpc>
              <a:spcBef>
                <a:spcPts val="200"/>
              </a:spcBef>
              <a:spcAft>
                <a:spcPts val="400"/>
              </a:spcAft>
              <a:buClr>
                <a:schemeClr val="accent1"/>
              </a:buClr>
              <a:buFont typeface="Calibri"/>
              <a:buChar char="◦"/>
              <a:defRPr sz="1800">
                <a:solidFill>
                  <a:schemeClr val="tx1">
                    <a:lumMod val="75000"/>
                    <a:lumOff val="25000"/>
                  </a:schemeClr>
                </a:solidFill>
                <a:latin typeface="+mj-lt"/>
                <a:ea typeface="+mn-ea"/>
              </a:defRPr>
            </a:lvl4pPr>
            <a:lvl5pPr marL="932688" indent="-182880" algn="l" defTabSz="914400">
              <a:lnSpc>
                <a:spcPct val="90000"/>
              </a:lnSpc>
              <a:spcBef>
                <a:spcPts val="200"/>
              </a:spcBef>
              <a:spcAft>
                <a:spcPts val="400"/>
              </a:spcAft>
              <a:buClr>
                <a:schemeClr val="accent1"/>
              </a:buClr>
              <a:buFont typeface="Calibri"/>
              <a:buChar char="◦"/>
              <a:defRPr sz="1600">
                <a:solidFill>
                  <a:schemeClr val="tx1">
                    <a:lumMod val="75000"/>
                    <a:lumOff val="25000"/>
                  </a:schemeClr>
                </a:solidFill>
                <a:latin typeface="+mj-lt"/>
                <a:ea typeface="+mn-ea"/>
              </a:defRPr>
            </a:lvl5pPr>
            <a:lvl6pPr marL="11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6pPr>
            <a:lvl7pPr marL="13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7pPr>
            <a:lvl8pPr marL="15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8pPr>
            <a:lvl9pPr marL="17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9pPr>
          </a:lstStyle>
          <a:p>
            <a:pPr marL="0" marR="0" lvl="0" indent="0" algn="l" defTabSz="914400" eaLnBrk="1" fontAlgn="auto" latinLnBrk="0" hangingPunct="1">
              <a:lnSpc>
                <a:spcPct val="90000"/>
              </a:lnSpc>
              <a:spcBef>
                <a:spcPts val="1200"/>
              </a:spcBef>
              <a:spcAft>
                <a:spcPts val="200"/>
              </a:spcAft>
              <a:buClr>
                <a:srgbClr val="08A5EF"/>
              </a:buClr>
              <a:buSzPct val="100000"/>
              <a:buFont typeface="Calibri"/>
              <a:buNone/>
              <a:tabLst/>
              <a:defRPr/>
            </a:pPr>
            <a:r>
              <a:rPr kumimoji="0" lang="en-GB" sz="2800" b="0" i="0" u="none" strike="noStrike" kern="0" cap="none" spc="0" normalizeH="0" baseline="0" noProof="0" dirty="0">
                <a:ln>
                  <a:noFill/>
                </a:ln>
                <a:solidFill>
                  <a:srgbClr val="000000">
                    <a:lumMod val="75000"/>
                    <a:lumOff val="25000"/>
                  </a:srgbClr>
                </a:solidFill>
                <a:effectLst/>
                <a:uLnTx/>
                <a:uFillTx/>
                <a:latin typeface="Arial"/>
              </a:rPr>
              <a:t>“The idea within the PLUG-N-HARVEST design is to use </a:t>
            </a:r>
            <a:r>
              <a:rPr kumimoji="0" lang="en-GB" sz="2800" b="0" i="0" u="none" strike="noStrike" kern="0" cap="none" spc="0" normalizeH="0" baseline="0" noProof="0" dirty="0">
                <a:ln>
                  <a:noFill/>
                </a:ln>
                <a:solidFill>
                  <a:srgbClr val="FF0000"/>
                </a:solidFill>
                <a:effectLst/>
                <a:uLnTx/>
                <a:uFillTx/>
                <a:latin typeface="Arial"/>
              </a:rPr>
              <a:t>recurrent horizontal grids of offices and multi-family dwellings to determine fixed sizes of modules, which then incorporate passive and active components. </a:t>
            </a:r>
            <a:r>
              <a:rPr kumimoji="0" lang="en-GB" sz="2800" b="0" i="0" u="none" strike="noStrike" kern="0" cap="none" spc="0" normalizeH="0" baseline="0" noProof="0" dirty="0">
                <a:ln>
                  <a:noFill/>
                </a:ln>
                <a:solidFill>
                  <a:srgbClr val="000000">
                    <a:lumMod val="75000"/>
                    <a:lumOff val="25000"/>
                  </a:srgbClr>
                </a:solidFill>
                <a:effectLst/>
                <a:uLnTx/>
                <a:uFillTx/>
                <a:latin typeface="Arial"/>
              </a:rPr>
              <a:t>Site-measured elements are able to cover differences in storey heights and additionally function as an installation channel for media supply and control as well as a fire barrier between storeys”</a:t>
            </a:r>
          </a:p>
        </p:txBody>
      </p:sp>
    </p:spTree>
    <p:extLst>
      <p:ext uri="{BB962C8B-B14F-4D97-AF65-F5344CB8AC3E}">
        <p14:creationId xmlns:p14="http://schemas.microsoft.com/office/powerpoint/2010/main" val="2574919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2DBCD7F-7D20-4196-9BC8-1812FB8B2427}"/>
              </a:ext>
            </a:extLst>
          </p:cNvPr>
          <p:cNvSpPr>
            <a:spLocks noGrp="1"/>
          </p:cNvSpPr>
          <p:nvPr>
            <p:ph type="ctrTitle"/>
          </p:nvPr>
        </p:nvSpPr>
        <p:spPr/>
        <p:txBody>
          <a:bodyPr>
            <a:normAutofit/>
          </a:bodyPr>
          <a:lstStyle/>
          <a:p>
            <a:r>
              <a:rPr lang="en-US" sz="3600" dirty="0"/>
              <a:t>WP5 – Circular Economy Business Model &amp; Exploitation Plan</a:t>
            </a:r>
          </a:p>
        </p:txBody>
      </p:sp>
      <p:sp>
        <p:nvSpPr>
          <p:cNvPr id="3" name="Υπότιτλος 2">
            <a:extLst>
              <a:ext uri="{FF2B5EF4-FFF2-40B4-BE49-F238E27FC236}">
                <a16:creationId xmlns:a16="http://schemas.microsoft.com/office/drawing/2014/main" xmlns="" id="{A48DEC19-20EE-4472-A437-E401CB2019D2}"/>
              </a:ext>
            </a:extLst>
          </p:cNvPr>
          <p:cNvSpPr>
            <a:spLocks noGrp="1"/>
          </p:cNvSpPr>
          <p:nvPr>
            <p:ph type="subTitle" idx="1"/>
          </p:nvPr>
        </p:nvSpPr>
        <p:spPr>
          <a:xfrm>
            <a:off x="1100050" y="4107180"/>
            <a:ext cx="10242863" cy="1836420"/>
          </a:xfrm>
        </p:spPr>
        <p:txBody>
          <a:bodyPr>
            <a:normAutofit fontScale="92500" lnSpcReduction="20000"/>
          </a:bodyPr>
          <a:lstStyle/>
          <a:p>
            <a:pPr rtl="0"/>
            <a:r>
              <a:rPr lang="en-US" sz="2600" kern="1200" dirty="0">
                <a:solidFill>
                  <a:schemeClr val="accent1">
                    <a:lumMod val="75000"/>
                  </a:schemeClr>
                </a:solidFill>
                <a:latin typeface="Arial" panose="020B0604020202020204" pitchFamily="34" charset="0"/>
                <a:cs typeface="Arial" panose="020B0604020202020204" pitchFamily="34" charset="0"/>
              </a:rPr>
              <a:t>T5.1 Circular economy design </a:t>
            </a:r>
            <a:r>
              <a:rPr lang="en-US" sz="2600" kern="1200" dirty="0" err="1">
                <a:solidFill>
                  <a:schemeClr val="accent1">
                    <a:lumMod val="75000"/>
                  </a:schemeClr>
                </a:solidFill>
                <a:latin typeface="Arial" panose="020B0604020202020204" pitchFamily="34" charset="0"/>
                <a:cs typeface="Arial" panose="020B0604020202020204" pitchFamily="34" charset="0"/>
              </a:rPr>
              <a:t>delimitants</a:t>
            </a:r>
            <a:r>
              <a:rPr lang="en-US" sz="2600" kern="1200" dirty="0">
                <a:solidFill>
                  <a:schemeClr val="accent1">
                    <a:lumMod val="75000"/>
                  </a:schemeClr>
                </a:solidFill>
                <a:latin typeface="Arial" panose="020B0604020202020204" pitchFamily="34" charset="0"/>
                <a:cs typeface="Arial" panose="020B0604020202020204" pitchFamily="34" charset="0"/>
              </a:rPr>
              <a:t>, conditioners &amp; materials database</a:t>
            </a:r>
          </a:p>
          <a:p>
            <a:r>
              <a:rPr lang="en-US" dirty="0"/>
              <a:t>Task responsible: </a:t>
            </a:r>
            <a:r>
              <a:rPr lang="en-US" dirty="0" err="1"/>
              <a:t>eig</a:t>
            </a:r>
            <a:r>
              <a:rPr lang="en-US" dirty="0"/>
              <a:t/>
            </a:r>
            <a:br>
              <a:rPr lang="en-US" dirty="0"/>
            </a:br>
            <a:r>
              <a:rPr lang="en-US" dirty="0"/>
              <a:t>PRESENTER(S): </a:t>
            </a:r>
            <a:r>
              <a:rPr lang="en-US" dirty="0" err="1"/>
              <a:t>jordi</a:t>
            </a:r>
            <a:r>
              <a:rPr lang="en-US" dirty="0"/>
              <a:t> </a:t>
            </a:r>
            <a:r>
              <a:rPr lang="en-US" dirty="0" err="1"/>
              <a:t>shon</a:t>
            </a:r>
            <a:endParaRPr lang="en-US" dirty="0"/>
          </a:p>
          <a:p>
            <a:r>
              <a:rPr lang="en-US" dirty="0"/>
              <a:t>MEETING: CARDIFF Meeting, CARDIFF, 20-22 NOVEMBER 2018</a:t>
            </a:r>
            <a:endParaRPr lang="en-US" dirty="0">
              <a:solidFill>
                <a:schemeClr val="accent5">
                  <a:lumMod val="75000"/>
                </a:schemeClr>
              </a:solidFill>
            </a:endParaRPr>
          </a:p>
        </p:txBody>
      </p:sp>
      <p:sp>
        <p:nvSpPr>
          <p:cNvPr id="5" name="Θέση υποσέλιδου 4">
            <a:extLst>
              <a:ext uri="{FF2B5EF4-FFF2-40B4-BE49-F238E27FC236}">
                <a16:creationId xmlns:a16="http://schemas.microsoft.com/office/drawing/2014/main" xmlns="" id="{D5FF99D1-84A9-4976-8182-294B238D6EE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a:cs typeface="Arial"/>
              </a:rPr>
              <a:t>PLUG-N-HARVEST</a:t>
            </a:r>
            <a:br>
              <a:rPr kumimoji="0" lang="en-US" sz="1200" b="1" i="0" u="none" strike="noStrike" kern="1200" cap="all" spc="0" normalizeH="0" baseline="0" noProof="0">
                <a:ln>
                  <a:noFill/>
                </a:ln>
                <a:solidFill>
                  <a:srgbClr val="000000"/>
                </a:solidFill>
                <a:effectLst/>
                <a:uLnTx/>
                <a:uFillTx/>
                <a:latin typeface="Arial"/>
                <a:cs typeface="Arial"/>
              </a:rPr>
            </a:br>
            <a:r>
              <a:rPr kumimoji="0" lang="en-US" sz="1200" b="1" i="0" u="none" strike="noStrike" kern="1200" cap="all" spc="0" normalizeH="0" baseline="0" noProof="0">
                <a:ln>
                  <a:noFill/>
                </a:ln>
                <a:solidFill>
                  <a:srgbClr val="000000"/>
                </a:solidFill>
                <a:effectLst/>
                <a:uLnTx/>
                <a:uFillTx/>
                <a:latin typeface="Arial"/>
                <a:cs typeface="Arial"/>
              </a:rPr>
              <a:t>ID: 768735 - H2020-EU.2.1.5.2.</a:t>
            </a:r>
            <a:endParaRPr kumimoji="0" lang="en-US" sz="1200" b="1" i="0" u="none" strike="noStrike" kern="1200" cap="all" spc="0" normalizeH="0" baseline="0" noProof="0" dirty="0">
              <a:ln>
                <a:noFill/>
              </a:ln>
              <a:solidFill>
                <a:srgbClr val="000000"/>
              </a:solidFill>
              <a:effectLst/>
              <a:uLnTx/>
              <a:uFillTx/>
              <a:latin typeface="Arial"/>
              <a:cs typeface="Arial"/>
            </a:endParaRPr>
          </a:p>
        </p:txBody>
      </p:sp>
      <p:sp>
        <p:nvSpPr>
          <p:cNvPr id="6" name="Θέση αριθμού διαφάνειας 5">
            <a:extLst>
              <a:ext uri="{FF2B5EF4-FFF2-40B4-BE49-F238E27FC236}">
                <a16:creationId xmlns:a16="http://schemas.microsoft.com/office/drawing/2014/main" xmlns="" id="{787BD775-B4D9-4270-A9E3-0DC387B92D3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F34D8A-136C-4FA7-8325-F06DF2D5CB3D}" type="slidenum">
              <a:rPr kumimoji="0" lang="en-US" sz="1200" b="1" i="0" u="none" strike="noStrike" kern="1200" cap="none" spc="0" normalizeH="0" baseline="0" noProof="0" smtClean="0">
                <a:ln>
                  <a:noFill/>
                </a:ln>
                <a:solidFill>
                  <a:srgbClr val="000000"/>
                </a:solidFill>
                <a:effectLst/>
                <a:uLnTx/>
                <a:uFillTx/>
                <a:latin typeface="Arial"/>
                <a:cs typeface="Arial"/>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1904877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BEAA565-1D3F-4339-9CCF-D4A5EB16E64E}"/>
              </a:ext>
            </a:extLst>
          </p:cNvPr>
          <p:cNvSpPr/>
          <p:nvPr/>
        </p:nvSpPr>
        <p:spPr bwMode="auto">
          <a:xfrm>
            <a:off x="0" y="0"/>
            <a:ext cx="12192000" cy="5373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cs typeface="Arial"/>
            </a:endParaRPr>
          </a:p>
        </p:txBody>
      </p:sp>
      <p:sp>
        <p:nvSpPr>
          <p:cNvPr id="3" name="Date Placeholder 2">
            <a:extLst>
              <a:ext uri="{FF2B5EF4-FFF2-40B4-BE49-F238E27FC236}">
                <a16:creationId xmlns:a16="http://schemas.microsoft.com/office/drawing/2014/main" xmlns="" id="{F86CB2F4-6BB1-422E-9852-C6261398625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FC9F940-3752-4988-A080-ACBD9960BA4B}" type="datetime1">
              <a:rPr kumimoji="0" lang="en-US" sz="1200" b="1" i="0" u="none" strike="noStrike" kern="0" cap="none" spc="0" normalizeH="0" baseline="0" noProof="0" smtClean="0">
                <a:ln>
                  <a:noFill/>
                </a:ln>
                <a:solidFill>
                  <a:srgbClr val="000000"/>
                </a:solidFill>
                <a:effectLst/>
                <a:uLnTx/>
                <a:uFillTx/>
                <a:latin typeface="Arial"/>
              </a:rPr>
              <a:pPr marL="0" marR="0" lvl="0" indent="0" algn="l" defTabSz="457200" eaLnBrk="1" fontAlgn="auto" latinLnBrk="0" hangingPunct="1">
                <a:lnSpc>
                  <a:spcPct val="100000"/>
                </a:lnSpc>
                <a:spcBef>
                  <a:spcPts val="0"/>
                </a:spcBef>
                <a:spcAft>
                  <a:spcPts val="0"/>
                </a:spcAft>
                <a:buClrTx/>
                <a:buSzTx/>
                <a:buFontTx/>
                <a:buNone/>
                <a:tabLst/>
                <a:defRPr/>
              </a:pPr>
              <a:t>11/26/2018</a:t>
            </a:fld>
            <a:endParaRPr kumimoji="0" lang="en-US" sz="1200" b="1" i="0" u="none" strike="noStrike" kern="0" cap="none" spc="0" normalizeH="0" baseline="0" noProof="0">
              <a:ln>
                <a:noFill/>
              </a:ln>
              <a:solidFill>
                <a:srgbClr val="000000"/>
              </a:solidFill>
              <a:effectLst/>
              <a:uLnTx/>
              <a:uFillTx/>
              <a:latin typeface="Arial"/>
            </a:endParaRPr>
          </a:p>
        </p:txBody>
      </p:sp>
      <p:sp>
        <p:nvSpPr>
          <p:cNvPr id="4" name="Footer Placeholder 3">
            <a:extLst>
              <a:ext uri="{FF2B5EF4-FFF2-40B4-BE49-F238E27FC236}">
                <a16:creationId xmlns:a16="http://schemas.microsoft.com/office/drawing/2014/main" xmlns="" id="{CC1410F0-99F3-43EA-828D-ACB57479BCCC}"/>
              </a:ext>
            </a:extLst>
          </p:cNvPr>
          <p:cNvSpPr>
            <a:spLocks noGrp="1"/>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1200" b="1" i="0" u="none" strike="noStrike" kern="0" cap="all" spc="0" normalizeH="0" baseline="0" noProof="0">
                <a:ln>
                  <a:noFill/>
                </a:ln>
                <a:solidFill>
                  <a:srgbClr val="000000"/>
                </a:solidFill>
                <a:effectLst/>
                <a:uLnTx/>
                <a:uFillTx/>
                <a:latin typeface="Arial"/>
              </a:rPr>
              <a:t>PLUG-N-HARVEST</a:t>
            </a:r>
            <a:br>
              <a:rPr kumimoji="0" lang="sv-SE" sz="1200" b="1" i="0" u="none" strike="noStrike" kern="0" cap="all" spc="0" normalizeH="0" baseline="0" noProof="0">
                <a:ln>
                  <a:noFill/>
                </a:ln>
                <a:solidFill>
                  <a:srgbClr val="000000"/>
                </a:solidFill>
                <a:effectLst/>
                <a:uLnTx/>
                <a:uFillTx/>
                <a:latin typeface="Arial"/>
              </a:rPr>
            </a:br>
            <a:r>
              <a:rPr kumimoji="0" lang="sv-SE" sz="1200" b="1" i="0" u="none" strike="noStrike" kern="0" cap="all" spc="0" normalizeH="0" baseline="0" noProof="0">
                <a:ln>
                  <a:noFill/>
                </a:ln>
                <a:solidFill>
                  <a:srgbClr val="000000"/>
                </a:solidFill>
                <a:effectLst/>
                <a:uLnTx/>
                <a:uFillTx/>
                <a:latin typeface="Arial"/>
              </a:rPr>
              <a:t>ID: 768735 - H2020-EU.2.1.5.2.</a:t>
            </a:r>
          </a:p>
        </p:txBody>
      </p:sp>
      <p:sp>
        <p:nvSpPr>
          <p:cNvPr id="5" name="Slide Number Placeholder 4">
            <a:extLst>
              <a:ext uri="{FF2B5EF4-FFF2-40B4-BE49-F238E27FC236}">
                <a16:creationId xmlns:a16="http://schemas.microsoft.com/office/drawing/2014/main" xmlns="" id="{A4EE7E98-ED03-4FEE-ABBD-304626A1C56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6F34D8A-136C-4FA7-8325-F06DF2D5CB3D}" type="slidenum">
              <a:rPr kumimoji="0" lang="en-GB"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50</a:t>
            </a:fld>
            <a:endParaRPr kumimoji="0" lang="en-GB" sz="1200" b="1" i="0" u="none" strike="noStrike" kern="0" cap="none" spc="0" normalizeH="0" baseline="0" noProof="0">
              <a:ln>
                <a:noFill/>
              </a:ln>
              <a:solidFill>
                <a:srgbClr val="000000"/>
              </a:solidFill>
              <a:effectLst/>
              <a:uLnTx/>
              <a:uFillTx/>
              <a:latin typeface="Arial"/>
            </a:endParaRPr>
          </a:p>
        </p:txBody>
      </p:sp>
      <p:pic>
        <p:nvPicPr>
          <p:cNvPr id="2" name="Picture 1">
            <a:extLst>
              <a:ext uri="{FF2B5EF4-FFF2-40B4-BE49-F238E27FC236}">
                <a16:creationId xmlns:a16="http://schemas.microsoft.com/office/drawing/2014/main" xmlns="" id="{C59CEC86-F953-4D9A-B697-783AC5C79280}"/>
              </a:ext>
            </a:extLst>
          </p:cNvPr>
          <p:cNvPicPr>
            <a:picLocks noChangeAspect="1"/>
          </p:cNvPicPr>
          <p:nvPr/>
        </p:nvPicPr>
        <p:blipFill>
          <a:blip r:embed="rId2"/>
          <a:stretch>
            <a:fillRect/>
          </a:stretch>
        </p:blipFill>
        <p:spPr>
          <a:xfrm>
            <a:off x="911424" y="1172592"/>
            <a:ext cx="10801200" cy="3998017"/>
          </a:xfrm>
          <a:prstGeom prst="rect">
            <a:avLst/>
          </a:prstGeom>
        </p:spPr>
      </p:pic>
    </p:spTree>
    <p:extLst>
      <p:ext uri="{BB962C8B-B14F-4D97-AF65-F5344CB8AC3E}">
        <p14:creationId xmlns:p14="http://schemas.microsoft.com/office/powerpoint/2010/main" val="3352448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BEAA565-1D3F-4339-9CCF-D4A5EB16E64E}"/>
              </a:ext>
            </a:extLst>
          </p:cNvPr>
          <p:cNvSpPr/>
          <p:nvPr/>
        </p:nvSpPr>
        <p:spPr bwMode="auto">
          <a:xfrm>
            <a:off x="0" y="0"/>
            <a:ext cx="12192000" cy="5373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cs typeface="Arial"/>
            </a:endParaRPr>
          </a:p>
        </p:txBody>
      </p:sp>
      <p:sp>
        <p:nvSpPr>
          <p:cNvPr id="3" name="Date Placeholder 2">
            <a:extLst>
              <a:ext uri="{FF2B5EF4-FFF2-40B4-BE49-F238E27FC236}">
                <a16:creationId xmlns:a16="http://schemas.microsoft.com/office/drawing/2014/main" xmlns="" id="{F86CB2F4-6BB1-422E-9852-C6261398625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FC9F940-3752-4988-A080-ACBD9960BA4B}" type="datetime1">
              <a:rPr kumimoji="0" lang="en-US" sz="1200" b="1" i="0" u="none" strike="noStrike" kern="0" cap="none" spc="0" normalizeH="0" baseline="0" noProof="0" smtClean="0">
                <a:ln>
                  <a:noFill/>
                </a:ln>
                <a:solidFill>
                  <a:srgbClr val="000000"/>
                </a:solidFill>
                <a:effectLst/>
                <a:uLnTx/>
                <a:uFillTx/>
                <a:latin typeface="Arial"/>
              </a:rPr>
              <a:pPr marL="0" marR="0" lvl="0" indent="0" algn="l" defTabSz="457200" eaLnBrk="1" fontAlgn="auto" latinLnBrk="0" hangingPunct="1">
                <a:lnSpc>
                  <a:spcPct val="100000"/>
                </a:lnSpc>
                <a:spcBef>
                  <a:spcPts val="0"/>
                </a:spcBef>
                <a:spcAft>
                  <a:spcPts val="0"/>
                </a:spcAft>
                <a:buClrTx/>
                <a:buSzTx/>
                <a:buFontTx/>
                <a:buNone/>
                <a:tabLst/>
                <a:defRPr/>
              </a:pPr>
              <a:t>11/26/2018</a:t>
            </a:fld>
            <a:endParaRPr kumimoji="0" lang="en-US" sz="1200" b="1" i="0" u="none" strike="noStrike" kern="0" cap="none" spc="0" normalizeH="0" baseline="0" noProof="0">
              <a:ln>
                <a:noFill/>
              </a:ln>
              <a:solidFill>
                <a:srgbClr val="000000"/>
              </a:solidFill>
              <a:effectLst/>
              <a:uLnTx/>
              <a:uFillTx/>
              <a:latin typeface="Arial"/>
            </a:endParaRPr>
          </a:p>
        </p:txBody>
      </p:sp>
      <p:sp>
        <p:nvSpPr>
          <p:cNvPr id="4" name="Footer Placeholder 3">
            <a:extLst>
              <a:ext uri="{FF2B5EF4-FFF2-40B4-BE49-F238E27FC236}">
                <a16:creationId xmlns:a16="http://schemas.microsoft.com/office/drawing/2014/main" xmlns="" id="{CC1410F0-99F3-43EA-828D-ACB57479BCCC}"/>
              </a:ext>
            </a:extLst>
          </p:cNvPr>
          <p:cNvSpPr>
            <a:spLocks noGrp="1"/>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1200" b="1" i="0" u="none" strike="noStrike" kern="0" cap="all" spc="0" normalizeH="0" baseline="0" noProof="0">
                <a:ln>
                  <a:noFill/>
                </a:ln>
                <a:solidFill>
                  <a:srgbClr val="000000"/>
                </a:solidFill>
                <a:effectLst/>
                <a:uLnTx/>
                <a:uFillTx/>
                <a:latin typeface="Arial"/>
              </a:rPr>
              <a:t>PLUG-N-HARVEST</a:t>
            </a:r>
            <a:br>
              <a:rPr kumimoji="0" lang="sv-SE" sz="1200" b="1" i="0" u="none" strike="noStrike" kern="0" cap="all" spc="0" normalizeH="0" baseline="0" noProof="0">
                <a:ln>
                  <a:noFill/>
                </a:ln>
                <a:solidFill>
                  <a:srgbClr val="000000"/>
                </a:solidFill>
                <a:effectLst/>
                <a:uLnTx/>
                <a:uFillTx/>
                <a:latin typeface="Arial"/>
              </a:rPr>
            </a:br>
            <a:r>
              <a:rPr kumimoji="0" lang="sv-SE" sz="1200" b="1" i="0" u="none" strike="noStrike" kern="0" cap="all" spc="0" normalizeH="0" baseline="0" noProof="0">
                <a:ln>
                  <a:noFill/>
                </a:ln>
                <a:solidFill>
                  <a:srgbClr val="000000"/>
                </a:solidFill>
                <a:effectLst/>
                <a:uLnTx/>
                <a:uFillTx/>
                <a:latin typeface="Arial"/>
              </a:rPr>
              <a:t>ID: 768735 - H2020-EU.2.1.5.2.</a:t>
            </a:r>
          </a:p>
        </p:txBody>
      </p:sp>
      <p:sp>
        <p:nvSpPr>
          <p:cNvPr id="5" name="Slide Number Placeholder 4">
            <a:extLst>
              <a:ext uri="{FF2B5EF4-FFF2-40B4-BE49-F238E27FC236}">
                <a16:creationId xmlns:a16="http://schemas.microsoft.com/office/drawing/2014/main" xmlns="" id="{A4EE7E98-ED03-4FEE-ABBD-304626A1C56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6F34D8A-136C-4FA7-8325-F06DF2D5CB3D}" type="slidenum">
              <a:rPr kumimoji="0" lang="en-GB"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51</a:t>
            </a:fld>
            <a:endParaRPr kumimoji="0" lang="en-GB" sz="1200" b="1" i="0" u="none" strike="noStrike" kern="0" cap="none" spc="0" normalizeH="0" baseline="0" noProof="0">
              <a:ln>
                <a:noFill/>
              </a:ln>
              <a:solidFill>
                <a:srgbClr val="000000"/>
              </a:solidFill>
              <a:effectLst/>
              <a:uLnTx/>
              <a:uFillTx/>
              <a:latin typeface="Arial"/>
            </a:endParaRPr>
          </a:p>
        </p:txBody>
      </p:sp>
      <p:pic>
        <p:nvPicPr>
          <p:cNvPr id="7" name="Picture 6" descr="A house that has a sign on the side of a road&#10;&#10;Description generated with very high confidence">
            <a:extLst>
              <a:ext uri="{FF2B5EF4-FFF2-40B4-BE49-F238E27FC236}">
                <a16:creationId xmlns:a16="http://schemas.microsoft.com/office/drawing/2014/main" xmlns="" id="{205D072F-689B-4530-96FC-793FF2175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23" y="332656"/>
            <a:ext cx="8064896" cy="5396926"/>
          </a:xfrm>
          <a:prstGeom prst="rect">
            <a:avLst/>
          </a:prstGeom>
        </p:spPr>
      </p:pic>
      <p:sp>
        <p:nvSpPr>
          <p:cNvPr id="9" name="Title 5">
            <a:extLst>
              <a:ext uri="{FF2B5EF4-FFF2-40B4-BE49-F238E27FC236}">
                <a16:creationId xmlns:a16="http://schemas.microsoft.com/office/drawing/2014/main" xmlns="" id="{6250B49D-91CF-48AA-92D8-0EDDF8114C69}"/>
              </a:ext>
            </a:extLst>
          </p:cNvPr>
          <p:cNvSpPr>
            <a:spLocks noGrp="1"/>
          </p:cNvSpPr>
          <p:nvPr>
            <p:ph type="title"/>
          </p:nvPr>
        </p:nvSpPr>
        <p:spPr>
          <a:xfrm>
            <a:off x="8927621" y="1772816"/>
            <a:ext cx="2799014" cy="2793441"/>
          </a:xfrm>
        </p:spPr>
        <p:txBody>
          <a:bodyPr>
            <a:normAutofit/>
          </a:bodyPr>
          <a:lstStyle/>
          <a:p>
            <a:pPr algn="ctr"/>
            <a:r>
              <a:rPr lang="en-GB" dirty="0"/>
              <a:t>ADBE Not Possible?</a:t>
            </a:r>
          </a:p>
        </p:txBody>
      </p:sp>
    </p:spTree>
    <p:extLst>
      <p:ext uri="{BB962C8B-B14F-4D97-AF65-F5344CB8AC3E}">
        <p14:creationId xmlns:p14="http://schemas.microsoft.com/office/powerpoint/2010/main" val="3413858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Rectangle 6">
            <a:extLst>
              <a:ext uri="{FF2B5EF4-FFF2-40B4-BE49-F238E27FC236}">
                <a16:creationId xmlns:a16="http://schemas.microsoft.com/office/drawing/2014/main" xmlns="" id="{F719C7FD-7B5F-4E88-8C9F-98763FE19174}"/>
              </a:ext>
            </a:extLst>
          </p:cNvPr>
          <p:cNvSpPr/>
          <p:nvPr/>
        </p:nvSpPr>
        <p:spPr bwMode="auto">
          <a:xfrm>
            <a:off x="-168696" y="-171400"/>
            <a:ext cx="12745416" cy="727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cs typeface="Arial"/>
            </a:endParaRPr>
          </a:p>
        </p:txBody>
      </p:sp>
      <p:sp>
        <p:nvSpPr>
          <p:cNvPr id="5" name="Date Placeholder 2"/>
          <p:cNvSpPr>
            <a:spLocks noGrp="1"/>
          </p:cNvSpPr>
          <p:nvPr>
            <p:ph type="dt" sz="half" idx="10"/>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a:ln>
                  <a:noFill/>
                </a:ln>
                <a:solidFill>
                  <a:srgbClr val="000000"/>
                </a:solidFill>
                <a:effectLst/>
                <a:uLnTx/>
                <a:uFillTx/>
                <a:latin typeface="Arial"/>
              </a:rPr>
              <a:t>28.02.2018</a:t>
            </a:r>
          </a:p>
        </p:txBody>
      </p:sp>
      <p:sp>
        <p:nvSpPr>
          <p:cNvPr id="6" name="Footer Placeholder 3"/>
          <p:cNvSpPr>
            <a:spLocks noGrp="1"/>
          </p:cNvSpPr>
          <p:nvPr>
            <p:ph type="ftr" sz="quarter" idx="11"/>
          </p:nvPr>
        </p:nvSpPr>
        <p:spPr bwMode="auto"/>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all" spc="0" normalizeH="0" baseline="0" noProof="0">
                <a:ln>
                  <a:noFill/>
                </a:ln>
                <a:solidFill>
                  <a:srgbClr val="000000"/>
                </a:solidFill>
                <a:effectLst/>
                <a:uLnTx/>
                <a:uFillTx/>
                <a:latin typeface="Arial"/>
              </a:rPr>
              <a:t>PLUG-N-HARVEST</a:t>
            </a:r>
            <a:br>
              <a:rPr kumimoji="0" lang="en-US" sz="1200" b="1" i="0" u="none" strike="noStrike" kern="0" cap="all" spc="0" normalizeH="0" baseline="0" noProof="0">
                <a:ln>
                  <a:noFill/>
                </a:ln>
                <a:solidFill>
                  <a:srgbClr val="000000"/>
                </a:solidFill>
                <a:effectLst/>
                <a:uLnTx/>
                <a:uFillTx/>
                <a:latin typeface="Arial"/>
              </a:rPr>
            </a:br>
            <a:r>
              <a:rPr kumimoji="0" lang="en-US" sz="1200" b="1" i="0" u="none" strike="noStrike" kern="0" cap="all" spc="0" normalizeH="0" baseline="0" noProof="0">
                <a:ln>
                  <a:noFill/>
                </a:ln>
                <a:solidFill>
                  <a:srgbClr val="000000"/>
                </a:solidFill>
                <a:effectLst/>
                <a:uLnTx/>
                <a:uFillTx/>
                <a:latin typeface="Arial"/>
              </a:rPr>
              <a:t>ID: 768735 - H2020-EU.2.1.5.2.</a:t>
            </a:r>
          </a:p>
        </p:txBody>
      </p:sp>
      <p:pic>
        <p:nvPicPr>
          <p:cNvPr id="2" name="Picture 1">
            <a:extLst>
              <a:ext uri="{FF2B5EF4-FFF2-40B4-BE49-F238E27FC236}">
                <a16:creationId xmlns:a16="http://schemas.microsoft.com/office/drawing/2014/main" xmlns="" id="{504CF2FB-2332-4677-B82B-AFF8FE9C431F}"/>
              </a:ext>
            </a:extLst>
          </p:cNvPr>
          <p:cNvPicPr>
            <a:picLocks noChangeAspect="1"/>
          </p:cNvPicPr>
          <p:nvPr/>
        </p:nvPicPr>
        <p:blipFill>
          <a:blip r:embed="rId2"/>
          <a:stretch>
            <a:fillRect/>
          </a:stretch>
        </p:blipFill>
        <p:spPr>
          <a:xfrm>
            <a:off x="665804" y="0"/>
            <a:ext cx="10860392" cy="6858000"/>
          </a:xfrm>
          <a:prstGeom prst="rect">
            <a:avLst/>
          </a:prstGeom>
        </p:spPr>
      </p:pic>
    </p:spTree>
    <p:extLst>
      <p:ext uri="{BB962C8B-B14F-4D97-AF65-F5344CB8AC3E}">
        <p14:creationId xmlns:p14="http://schemas.microsoft.com/office/powerpoint/2010/main" val="369799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Rectangle 6">
            <a:extLst>
              <a:ext uri="{FF2B5EF4-FFF2-40B4-BE49-F238E27FC236}">
                <a16:creationId xmlns:a16="http://schemas.microsoft.com/office/drawing/2014/main" xmlns="" id="{F719C7FD-7B5F-4E88-8C9F-98763FE19174}"/>
              </a:ext>
            </a:extLst>
          </p:cNvPr>
          <p:cNvSpPr/>
          <p:nvPr/>
        </p:nvSpPr>
        <p:spPr bwMode="auto">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cs typeface="Arial"/>
            </a:endParaRPr>
          </a:p>
        </p:txBody>
      </p:sp>
      <p:pic>
        <p:nvPicPr>
          <p:cNvPr id="9" name="Picture 8" descr="A group of people walking down a street&#10;&#10;Description generated with very high confidence">
            <a:extLst>
              <a:ext uri="{FF2B5EF4-FFF2-40B4-BE49-F238E27FC236}">
                <a16:creationId xmlns:a16="http://schemas.microsoft.com/office/drawing/2014/main" xmlns="" id="{EA0ED450-859D-4FE9-B3CB-7086A8AB2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359299"/>
            <a:ext cx="4216028" cy="2812881"/>
          </a:xfrm>
          <a:prstGeom prst="rect">
            <a:avLst/>
          </a:prstGeom>
        </p:spPr>
      </p:pic>
      <p:pic>
        <p:nvPicPr>
          <p:cNvPr id="11" name="Picture 10" descr="A group of people standing in front of a building&#10;&#10;Description generated with very high confidence">
            <a:extLst>
              <a:ext uri="{FF2B5EF4-FFF2-40B4-BE49-F238E27FC236}">
                <a16:creationId xmlns:a16="http://schemas.microsoft.com/office/drawing/2014/main" xmlns="" id="{412F1EB9-8095-42F9-ABE5-1F7F2DFDF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398" y="2538296"/>
            <a:ext cx="4157531" cy="2773852"/>
          </a:xfrm>
          <a:prstGeom prst="rect">
            <a:avLst/>
          </a:prstGeom>
        </p:spPr>
      </p:pic>
      <p:pic>
        <p:nvPicPr>
          <p:cNvPr id="4" name="Picture 3" descr="A large brick building&#10;&#10;Description generated with very high confidence">
            <a:extLst>
              <a:ext uri="{FF2B5EF4-FFF2-40B4-BE49-F238E27FC236}">
                <a16:creationId xmlns:a16="http://schemas.microsoft.com/office/drawing/2014/main" xmlns="" id="{AE2039E1-E24C-4BED-B538-2AFCA8167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6267" y="3666306"/>
            <a:ext cx="3905085" cy="2812881"/>
          </a:xfrm>
          <a:prstGeom prst="rect">
            <a:avLst/>
          </a:prstGeom>
        </p:spPr>
      </p:pic>
      <p:sp>
        <p:nvSpPr>
          <p:cNvPr id="12" name="Rectangle 11">
            <a:extLst>
              <a:ext uri="{FF2B5EF4-FFF2-40B4-BE49-F238E27FC236}">
                <a16:creationId xmlns:a16="http://schemas.microsoft.com/office/drawing/2014/main" xmlns="" id="{84F2E752-3DB4-4FBD-9416-B2A6EE0B8830}"/>
              </a:ext>
            </a:extLst>
          </p:cNvPr>
          <p:cNvSpPr/>
          <p:nvPr/>
        </p:nvSpPr>
        <p:spPr>
          <a:xfrm>
            <a:off x="5403446" y="1109647"/>
            <a:ext cx="6280887" cy="523220"/>
          </a:xfrm>
          <a:prstGeom prst="rect">
            <a:avLst/>
          </a:prstGeom>
        </p:spPr>
        <p:txBody>
          <a:bodyPr wrap="none">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000000">
                    <a:lumMod val="75000"/>
                    <a:lumOff val="25000"/>
                  </a:srgbClr>
                </a:solidFill>
                <a:effectLst/>
                <a:uLnTx/>
                <a:uFillTx/>
                <a:latin typeface="Arial"/>
              </a:rPr>
              <a:t>Modular Plug-n-Play ADBE modules? </a:t>
            </a:r>
            <a:endParaRPr kumimoji="0" lang="en-GB" sz="2800" b="0" i="0" u="none" strike="noStrike" kern="0" cap="none" spc="0" normalizeH="0" baseline="0" noProof="0" dirty="0">
              <a:ln>
                <a:noFill/>
              </a:ln>
              <a:solidFill>
                <a:srgbClr val="000000">
                  <a:lumMod val="75000"/>
                  <a:lumOff val="25000"/>
                </a:srgbClr>
              </a:solidFill>
              <a:effectLst/>
              <a:uLnTx/>
              <a:uFillTx/>
              <a:latin typeface="Arial"/>
            </a:endParaRPr>
          </a:p>
        </p:txBody>
      </p:sp>
      <p:pic>
        <p:nvPicPr>
          <p:cNvPr id="14" name="Picture 13" descr="A close up of a logo&#10;&#10;Description generated with very high confidence">
            <a:extLst>
              <a:ext uri="{FF2B5EF4-FFF2-40B4-BE49-F238E27FC236}">
                <a16:creationId xmlns:a16="http://schemas.microsoft.com/office/drawing/2014/main" xmlns="" id="{EDF095F1-5E77-4486-A903-A16F3E714FD9}"/>
              </a:ext>
            </a:extLst>
          </p:cNvPr>
          <p:cNvPicPr>
            <a:picLocks noChangeAspect="1"/>
          </p:cNvPicPr>
          <p:nvPr/>
        </p:nvPicPr>
        <p:blipFill>
          <a:blip r:embed="rId5">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tretch>
            <a:fillRect/>
          </a:stretch>
        </p:blipFill>
        <p:spPr>
          <a:xfrm>
            <a:off x="918735" y="4693451"/>
            <a:ext cx="2646527" cy="1237394"/>
          </a:xfrm>
          <a:prstGeom prst="rect">
            <a:avLst/>
          </a:prstGeom>
        </p:spPr>
      </p:pic>
    </p:spTree>
    <p:extLst>
      <p:ext uri="{BB962C8B-B14F-4D97-AF65-F5344CB8AC3E}">
        <p14:creationId xmlns:p14="http://schemas.microsoft.com/office/powerpoint/2010/main" val="1499514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3435F41-D3D4-4DF2-9E0B-F1B4D0072D3C}"/>
              </a:ext>
            </a:extLst>
          </p:cNvPr>
          <p:cNvSpPr>
            <a:spLocks noGrp="1"/>
          </p:cNvSpPr>
          <p:nvPr>
            <p:ph idx="1"/>
          </p:nvPr>
        </p:nvSpPr>
        <p:spPr>
          <a:xfrm>
            <a:off x="983432" y="1988840"/>
            <a:ext cx="10513168" cy="3528392"/>
          </a:xfrm>
        </p:spPr>
        <p:txBody>
          <a:bodyPr>
            <a:normAutofit/>
          </a:bodyPr>
          <a:lstStyle/>
          <a:p>
            <a:pPr>
              <a:buFont typeface="Arial" panose="020B0604020202020204" pitchFamily="34" charset="0"/>
              <a:buChar char="•"/>
            </a:pPr>
            <a:r>
              <a:rPr lang="en-GB" dirty="0"/>
              <a:t> Façade is often not the </a:t>
            </a:r>
            <a:r>
              <a:rPr lang="en-GB" dirty="0" err="1"/>
              <a:t>the</a:t>
            </a:r>
            <a:r>
              <a:rPr lang="en-GB" dirty="0"/>
              <a:t> optimal position for energy harvesting technology (e.g. PV may be better positioned on the roof of some buildings).</a:t>
            </a:r>
          </a:p>
          <a:p>
            <a:pPr>
              <a:buFont typeface="Arial" panose="020B0604020202020204" pitchFamily="34" charset="0"/>
              <a:buChar char="•"/>
            </a:pPr>
            <a:r>
              <a:rPr lang="en-GB" dirty="0"/>
              <a:t> Most energy harvesting equipment (e.g. heat pumps) has not been developed to be incorporated into </a:t>
            </a:r>
            <a:r>
              <a:rPr lang="en-GB"/>
              <a:t>a façade.</a:t>
            </a:r>
            <a:endParaRPr lang="en-GB" dirty="0"/>
          </a:p>
          <a:p>
            <a:pPr>
              <a:buFont typeface="Arial" panose="020B0604020202020204" pitchFamily="34" charset="0"/>
              <a:buChar char="•"/>
            </a:pPr>
            <a:r>
              <a:rPr lang="en-GB" dirty="0"/>
              <a:t> An aluminium framed façade system is not always the optimal method for fitting insulation to houses.</a:t>
            </a:r>
          </a:p>
          <a:p>
            <a:pPr marL="0" indent="0">
              <a:buNone/>
            </a:pPr>
            <a:endParaRPr lang="en-GB" dirty="0"/>
          </a:p>
          <a:p>
            <a:pPr algn="ctr"/>
            <a:endParaRPr lang="en-GB" dirty="0"/>
          </a:p>
        </p:txBody>
      </p:sp>
      <p:sp>
        <p:nvSpPr>
          <p:cNvPr id="3" name="Date Placeholder 2">
            <a:extLst>
              <a:ext uri="{FF2B5EF4-FFF2-40B4-BE49-F238E27FC236}">
                <a16:creationId xmlns:a16="http://schemas.microsoft.com/office/drawing/2014/main" xmlns="" id="{F86CB2F4-6BB1-422E-9852-C6261398625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FC9F940-3752-4988-A080-ACBD9960BA4B}" type="datetime1">
              <a:rPr kumimoji="0" lang="en-US" sz="1200" b="1" i="0" u="none" strike="noStrike" kern="0" cap="none" spc="0" normalizeH="0" baseline="0" noProof="0" smtClean="0">
                <a:ln>
                  <a:noFill/>
                </a:ln>
                <a:solidFill>
                  <a:srgbClr val="000000"/>
                </a:solidFill>
                <a:effectLst/>
                <a:uLnTx/>
                <a:uFillTx/>
                <a:latin typeface="Arial"/>
              </a:rPr>
              <a:pPr marL="0" marR="0" lvl="0" indent="0" algn="l" defTabSz="457200" eaLnBrk="1" fontAlgn="auto" latinLnBrk="0" hangingPunct="1">
                <a:lnSpc>
                  <a:spcPct val="100000"/>
                </a:lnSpc>
                <a:spcBef>
                  <a:spcPts val="0"/>
                </a:spcBef>
                <a:spcAft>
                  <a:spcPts val="0"/>
                </a:spcAft>
                <a:buClrTx/>
                <a:buSzTx/>
                <a:buFontTx/>
                <a:buNone/>
                <a:tabLst/>
                <a:defRPr/>
              </a:pPr>
              <a:t>11/26/2018</a:t>
            </a:fld>
            <a:endParaRPr kumimoji="0" lang="en-US" sz="1200" b="1" i="0" u="none" strike="noStrike" kern="0" cap="none" spc="0" normalizeH="0" baseline="0" noProof="0">
              <a:ln>
                <a:noFill/>
              </a:ln>
              <a:solidFill>
                <a:srgbClr val="000000"/>
              </a:solidFill>
              <a:effectLst/>
              <a:uLnTx/>
              <a:uFillTx/>
              <a:latin typeface="Arial"/>
            </a:endParaRPr>
          </a:p>
        </p:txBody>
      </p:sp>
      <p:sp>
        <p:nvSpPr>
          <p:cNvPr id="4" name="Footer Placeholder 3">
            <a:extLst>
              <a:ext uri="{FF2B5EF4-FFF2-40B4-BE49-F238E27FC236}">
                <a16:creationId xmlns:a16="http://schemas.microsoft.com/office/drawing/2014/main" xmlns="" id="{CC1410F0-99F3-43EA-828D-ACB57479BCCC}"/>
              </a:ext>
            </a:extLst>
          </p:cNvPr>
          <p:cNvSpPr>
            <a:spLocks noGrp="1"/>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1200" b="1" i="0" u="none" strike="noStrike" kern="0" cap="all" spc="0" normalizeH="0" baseline="0" noProof="0">
                <a:ln>
                  <a:noFill/>
                </a:ln>
                <a:solidFill>
                  <a:srgbClr val="000000"/>
                </a:solidFill>
                <a:effectLst/>
                <a:uLnTx/>
                <a:uFillTx/>
                <a:latin typeface="Arial"/>
              </a:rPr>
              <a:t>PLUG-N-HARVEST</a:t>
            </a:r>
            <a:br>
              <a:rPr kumimoji="0" lang="sv-SE" sz="1200" b="1" i="0" u="none" strike="noStrike" kern="0" cap="all" spc="0" normalizeH="0" baseline="0" noProof="0">
                <a:ln>
                  <a:noFill/>
                </a:ln>
                <a:solidFill>
                  <a:srgbClr val="000000"/>
                </a:solidFill>
                <a:effectLst/>
                <a:uLnTx/>
                <a:uFillTx/>
                <a:latin typeface="Arial"/>
              </a:rPr>
            </a:br>
            <a:r>
              <a:rPr kumimoji="0" lang="sv-SE" sz="1200" b="1" i="0" u="none" strike="noStrike" kern="0" cap="all" spc="0" normalizeH="0" baseline="0" noProof="0">
                <a:ln>
                  <a:noFill/>
                </a:ln>
                <a:solidFill>
                  <a:srgbClr val="000000"/>
                </a:solidFill>
                <a:effectLst/>
                <a:uLnTx/>
                <a:uFillTx/>
                <a:latin typeface="Arial"/>
              </a:rPr>
              <a:t>ID: 768735 - H2020-EU.2.1.5.2.</a:t>
            </a:r>
          </a:p>
        </p:txBody>
      </p:sp>
      <p:sp>
        <p:nvSpPr>
          <p:cNvPr id="5" name="Slide Number Placeholder 4">
            <a:extLst>
              <a:ext uri="{FF2B5EF4-FFF2-40B4-BE49-F238E27FC236}">
                <a16:creationId xmlns:a16="http://schemas.microsoft.com/office/drawing/2014/main" xmlns="" id="{A4EE7E98-ED03-4FEE-ABBD-304626A1C56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6F34D8A-136C-4FA7-8325-F06DF2D5CB3D}" type="slidenum">
              <a:rPr kumimoji="0" lang="en-GB"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54</a:t>
            </a:fld>
            <a:endParaRPr kumimoji="0" lang="en-GB" sz="1200" b="1" i="0" u="none" strike="noStrike" kern="0" cap="none" spc="0" normalizeH="0" baseline="0" noProof="0">
              <a:ln>
                <a:noFill/>
              </a:ln>
              <a:solidFill>
                <a:srgbClr val="000000"/>
              </a:solidFill>
              <a:effectLst/>
              <a:uLnTx/>
              <a:uFillTx/>
              <a:latin typeface="Arial"/>
            </a:endParaRPr>
          </a:p>
        </p:txBody>
      </p:sp>
      <p:sp>
        <p:nvSpPr>
          <p:cNvPr id="6" name="Title 5">
            <a:extLst>
              <a:ext uri="{FF2B5EF4-FFF2-40B4-BE49-F238E27FC236}">
                <a16:creationId xmlns:a16="http://schemas.microsoft.com/office/drawing/2014/main" xmlns="" id="{E63C76F2-047F-4CB4-A674-594534FA929D}"/>
              </a:ext>
            </a:extLst>
          </p:cNvPr>
          <p:cNvSpPr>
            <a:spLocks noGrp="1"/>
          </p:cNvSpPr>
          <p:nvPr>
            <p:ph type="title"/>
          </p:nvPr>
        </p:nvSpPr>
        <p:spPr/>
        <p:txBody>
          <a:bodyPr/>
          <a:lstStyle/>
          <a:p>
            <a:r>
              <a:rPr lang="en-GB" dirty="0"/>
              <a:t>Potential Limitations of Original Concept Interpretation</a:t>
            </a:r>
          </a:p>
        </p:txBody>
      </p:sp>
    </p:spTree>
    <p:extLst>
      <p:ext uri="{BB962C8B-B14F-4D97-AF65-F5344CB8AC3E}">
        <p14:creationId xmlns:p14="http://schemas.microsoft.com/office/powerpoint/2010/main" val="27162262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F86CB2F4-6BB1-422E-9852-C6261398625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FC9F940-3752-4988-A080-ACBD9960BA4B}" type="datetime1">
              <a:rPr kumimoji="0" lang="en-US" sz="1200" b="1" i="0" u="none" strike="noStrike" kern="0" cap="none" spc="0" normalizeH="0" baseline="0" noProof="0" smtClean="0">
                <a:ln>
                  <a:noFill/>
                </a:ln>
                <a:solidFill>
                  <a:srgbClr val="000000"/>
                </a:solidFill>
                <a:effectLst/>
                <a:uLnTx/>
                <a:uFillTx/>
                <a:latin typeface="Arial"/>
              </a:rPr>
              <a:pPr marL="0" marR="0" lvl="0" indent="0" algn="l" defTabSz="457200" eaLnBrk="1" fontAlgn="auto" latinLnBrk="0" hangingPunct="1">
                <a:lnSpc>
                  <a:spcPct val="100000"/>
                </a:lnSpc>
                <a:spcBef>
                  <a:spcPts val="0"/>
                </a:spcBef>
                <a:spcAft>
                  <a:spcPts val="0"/>
                </a:spcAft>
                <a:buClrTx/>
                <a:buSzTx/>
                <a:buFontTx/>
                <a:buNone/>
                <a:tabLst/>
                <a:defRPr/>
              </a:pPr>
              <a:t>11/26/2018</a:t>
            </a:fld>
            <a:endParaRPr kumimoji="0" lang="en-US" sz="1200" b="1" i="0" u="none" strike="noStrike" kern="0" cap="none" spc="0" normalizeH="0" baseline="0" noProof="0">
              <a:ln>
                <a:noFill/>
              </a:ln>
              <a:solidFill>
                <a:srgbClr val="000000"/>
              </a:solidFill>
              <a:effectLst/>
              <a:uLnTx/>
              <a:uFillTx/>
              <a:latin typeface="Arial"/>
            </a:endParaRPr>
          </a:p>
        </p:txBody>
      </p:sp>
      <p:sp>
        <p:nvSpPr>
          <p:cNvPr id="4" name="Footer Placeholder 3">
            <a:extLst>
              <a:ext uri="{FF2B5EF4-FFF2-40B4-BE49-F238E27FC236}">
                <a16:creationId xmlns:a16="http://schemas.microsoft.com/office/drawing/2014/main" xmlns="" id="{CC1410F0-99F3-43EA-828D-ACB57479BCCC}"/>
              </a:ext>
            </a:extLst>
          </p:cNvPr>
          <p:cNvSpPr>
            <a:spLocks noGrp="1"/>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1200" b="1" i="0" u="none" strike="noStrike" kern="0" cap="all" spc="0" normalizeH="0" baseline="0" noProof="0">
                <a:ln>
                  <a:noFill/>
                </a:ln>
                <a:solidFill>
                  <a:srgbClr val="000000"/>
                </a:solidFill>
                <a:effectLst/>
                <a:uLnTx/>
                <a:uFillTx/>
                <a:latin typeface="Arial"/>
              </a:rPr>
              <a:t>PLUG-N-HARVEST</a:t>
            </a:r>
            <a:br>
              <a:rPr kumimoji="0" lang="sv-SE" sz="1200" b="1" i="0" u="none" strike="noStrike" kern="0" cap="all" spc="0" normalizeH="0" baseline="0" noProof="0">
                <a:ln>
                  <a:noFill/>
                </a:ln>
                <a:solidFill>
                  <a:srgbClr val="000000"/>
                </a:solidFill>
                <a:effectLst/>
                <a:uLnTx/>
                <a:uFillTx/>
                <a:latin typeface="Arial"/>
              </a:rPr>
            </a:br>
            <a:r>
              <a:rPr kumimoji="0" lang="sv-SE" sz="1200" b="1" i="0" u="none" strike="noStrike" kern="0" cap="all" spc="0" normalizeH="0" baseline="0" noProof="0">
                <a:ln>
                  <a:noFill/>
                </a:ln>
                <a:solidFill>
                  <a:srgbClr val="000000"/>
                </a:solidFill>
                <a:effectLst/>
                <a:uLnTx/>
                <a:uFillTx/>
                <a:latin typeface="Arial"/>
              </a:rPr>
              <a:t>ID: 768735 - H2020-EU.2.1.5.2.</a:t>
            </a:r>
          </a:p>
        </p:txBody>
      </p:sp>
      <p:sp>
        <p:nvSpPr>
          <p:cNvPr id="5" name="Slide Number Placeholder 4">
            <a:extLst>
              <a:ext uri="{FF2B5EF4-FFF2-40B4-BE49-F238E27FC236}">
                <a16:creationId xmlns:a16="http://schemas.microsoft.com/office/drawing/2014/main" xmlns="" id="{A4EE7E98-ED03-4FEE-ABBD-304626A1C56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6F34D8A-136C-4FA7-8325-F06DF2D5CB3D}" type="slidenum">
              <a:rPr kumimoji="0" lang="en-GB"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55</a:t>
            </a:fld>
            <a:endParaRPr kumimoji="0" lang="en-GB" sz="1200" b="1" i="0" u="none" strike="noStrike" kern="0" cap="none" spc="0" normalizeH="0" baseline="0" noProof="0">
              <a:ln>
                <a:noFill/>
              </a:ln>
              <a:solidFill>
                <a:srgbClr val="000000"/>
              </a:solidFill>
              <a:effectLst/>
              <a:uLnTx/>
              <a:uFillTx/>
              <a:latin typeface="Arial"/>
            </a:endParaRPr>
          </a:p>
        </p:txBody>
      </p:sp>
      <p:sp>
        <p:nvSpPr>
          <p:cNvPr id="6" name="Title 5">
            <a:extLst>
              <a:ext uri="{FF2B5EF4-FFF2-40B4-BE49-F238E27FC236}">
                <a16:creationId xmlns:a16="http://schemas.microsoft.com/office/drawing/2014/main" xmlns="" id="{E63C76F2-047F-4CB4-A674-594534FA929D}"/>
              </a:ext>
            </a:extLst>
          </p:cNvPr>
          <p:cNvSpPr>
            <a:spLocks noGrp="1"/>
          </p:cNvSpPr>
          <p:nvPr>
            <p:ph type="title"/>
          </p:nvPr>
        </p:nvSpPr>
        <p:spPr/>
        <p:txBody>
          <a:bodyPr/>
          <a:lstStyle/>
          <a:p>
            <a:r>
              <a:rPr lang="en-GB" dirty="0"/>
              <a:t>Extending the Interpretation</a:t>
            </a:r>
          </a:p>
        </p:txBody>
      </p:sp>
      <p:sp>
        <p:nvSpPr>
          <p:cNvPr id="9" name="Content Placeholder 1">
            <a:extLst>
              <a:ext uri="{FF2B5EF4-FFF2-40B4-BE49-F238E27FC236}">
                <a16:creationId xmlns:a16="http://schemas.microsoft.com/office/drawing/2014/main" xmlns="" id="{7B52B751-19EB-41F8-8122-B954239004BB}"/>
              </a:ext>
            </a:extLst>
          </p:cNvPr>
          <p:cNvSpPr txBox="1">
            <a:spLocks/>
          </p:cNvSpPr>
          <p:nvPr/>
        </p:nvSpPr>
        <p:spPr bwMode="auto">
          <a:xfrm>
            <a:off x="1127448" y="2060848"/>
            <a:ext cx="10369152" cy="2376264"/>
          </a:xfrm>
          <a:prstGeom prst="rect">
            <a:avLst/>
          </a:prstGeom>
        </p:spPr>
        <p:txBody>
          <a:bodyPr vert="horz" lIns="0" tIns="45720" rIns="0" bIns="45720" rtlCol="0">
            <a:noAutofit/>
          </a:bodyPr>
          <a:lstStyle>
            <a:lvl1pPr marL="91440" indent="-91440" algn="l" defTabSz="914400">
              <a:lnSpc>
                <a:spcPct val="90000"/>
              </a:lnSpc>
              <a:spcBef>
                <a:spcPts val="1200"/>
              </a:spcBef>
              <a:spcAft>
                <a:spcPts val="200"/>
              </a:spcAft>
              <a:buClr>
                <a:schemeClr val="accent1"/>
              </a:buClr>
              <a:buSzPct val="100000"/>
              <a:buFont typeface="Calibri"/>
              <a:buChar char=" "/>
              <a:defRPr sz="2800">
                <a:solidFill>
                  <a:schemeClr val="tx1">
                    <a:lumMod val="75000"/>
                    <a:lumOff val="25000"/>
                  </a:schemeClr>
                </a:solidFill>
                <a:latin typeface="+mj-lt"/>
                <a:ea typeface="+mn-ea"/>
              </a:defRPr>
            </a:lvl1pPr>
            <a:lvl2pPr marL="384048" indent="-182880" algn="l" defTabSz="914400">
              <a:lnSpc>
                <a:spcPct val="90000"/>
              </a:lnSpc>
              <a:spcBef>
                <a:spcPts val="200"/>
              </a:spcBef>
              <a:spcAft>
                <a:spcPts val="400"/>
              </a:spcAft>
              <a:buClr>
                <a:schemeClr val="accent1"/>
              </a:buClr>
              <a:buFont typeface="Calibri"/>
              <a:buChar char="◦"/>
              <a:defRPr sz="2400">
                <a:solidFill>
                  <a:schemeClr val="tx1">
                    <a:lumMod val="75000"/>
                    <a:lumOff val="25000"/>
                  </a:schemeClr>
                </a:solidFill>
                <a:latin typeface="+mj-lt"/>
                <a:ea typeface="+mn-ea"/>
              </a:defRPr>
            </a:lvl2pPr>
            <a:lvl3pPr marL="566928" indent="-182880" algn="l" defTabSz="914400">
              <a:lnSpc>
                <a:spcPct val="90000"/>
              </a:lnSpc>
              <a:spcBef>
                <a:spcPts val="200"/>
              </a:spcBef>
              <a:spcAft>
                <a:spcPts val="400"/>
              </a:spcAft>
              <a:buClr>
                <a:schemeClr val="accent1"/>
              </a:buClr>
              <a:buFont typeface="Calibri"/>
              <a:buChar char="◦"/>
              <a:defRPr sz="2000">
                <a:solidFill>
                  <a:schemeClr val="tx1">
                    <a:lumMod val="75000"/>
                    <a:lumOff val="25000"/>
                  </a:schemeClr>
                </a:solidFill>
                <a:latin typeface="+mj-lt"/>
                <a:ea typeface="+mn-ea"/>
              </a:defRPr>
            </a:lvl3pPr>
            <a:lvl4pPr marL="749808" indent="-182880" algn="l" defTabSz="914400">
              <a:lnSpc>
                <a:spcPct val="90000"/>
              </a:lnSpc>
              <a:spcBef>
                <a:spcPts val="200"/>
              </a:spcBef>
              <a:spcAft>
                <a:spcPts val="400"/>
              </a:spcAft>
              <a:buClr>
                <a:schemeClr val="accent1"/>
              </a:buClr>
              <a:buFont typeface="Calibri"/>
              <a:buChar char="◦"/>
              <a:defRPr sz="1800">
                <a:solidFill>
                  <a:schemeClr val="tx1">
                    <a:lumMod val="75000"/>
                    <a:lumOff val="25000"/>
                  </a:schemeClr>
                </a:solidFill>
                <a:latin typeface="+mj-lt"/>
                <a:ea typeface="+mn-ea"/>
              </a:defRPr>
            </a:lvl4pPr>
            <a:lvl5pPr marL="932688" indent="-182880" algn="l" defTabSz="914400">
              <a:lnSpc>
                <a:spcPct val="90000"/>
              </a:lnSpc>
              <a:spcBef>
                <a:spcPts val="200"/>
              </a:spcBef>
              <a:spcAft>
                <a:spcPts val="400"/>
              </a:spcAft>
              <a:buClr>
                <a:schemeClr val="accent1"/>
              </a:buClr>
              <a:buFont typeface="Calibri"/>
              <a:buChar char="◦"/>
              <a:defRPr sz="1600">
                <a:solidFill>
                  <a:schemeClr val="tx1">
                    <a:lumMod val="75000"/>
                    <a:lumOff val="25000"/>
                  </a:schemeClr>
                </a:solidFill>
                <a:latin typeface="+mj-lt"/>
                <a:ea typeface="+mn-ea"/>
              </a:defRPr>
            </a:lvl5pPr>
            <a:lvl6pPr marL="11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6pPr>
            <a:lvl7pPr marL="13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7pPr>
            <a:lvl8pPr marL="15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8pPr>
            <a:lvl9pPr marL="17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9pPr>
          </a:lstStyle>
          <a:p>
            <a:pPr marL="91440" marR="0" lvl="0" indent="-91440" algn="l" defTabSz="914400" eaLnBrk="1" fontAlgn="auto" latinLnBrk="0" hangingPunct="1">
              <a:lnSpc>
                <a:spcPct val="90000"/>
              </a:lnSpc>
              <a:spcBef>
                <a:spcPts val="1200"/>
              </a:spcBef>
              <a:spcAft>
                <a:spcPts val="200"/>
              </a:spcAft>
              <a:buClr>
                <a:srgbClr val="08A5EF"/>
              </a:buClr>
              <a:buSzPct val="100000"/>
              <a:buFont typeface="Calibri"/>
              <a:buChar char=" "/>
              <a:tabLst/>
              <a:defRPr/>
            </a:pPr>
            <a:r>
              <a:rPr kumimoji="0" lang="en-GB" sz="2800" b="0" i="0" u="none" strike="noStrike" kern="0" cap="none" spc="0" normalizeH="0" baseline="0" noProof="0" dirty="0">
                <a:ln>
                  <a:noFill/>
                </a:ln>
                <a:solidFill>
                  <a:srgbClr val="000000">
                    <a:lumMod val="75000"/>
                    <a:lumOff val="25000"/>
                  </a:srgbClr>
                </a:solidFill>
                <a:effectLst/>
                <a:uLnTx/>
                <a:uFillTx/>
                <a:latin typeface="Arial"/>
              </a:rPr>
              <a:t>Plug-n-Harvest is an integral and enabling part of an energy system incorporating not just the facade but also energy harvesting equipment positioned elsewhere or external to the building:</a:t>
            </a:r>
          </a:p>
          <a:p>
            <a:pPr marL="91440" marR="0" lvl="0" indent="-91440" algn="l" defTabSz="914400" eaLnBrk="1" fontAlgn="auto" latinLnBrk="0" hangingPunct="1">
              <a:lnSpc>
                <a:spcPct val="90000"/>
              </a:lnSpc>
              <a:spcBef>
                <a:spcPts val="1200"/>
              </a:spcBef>
              <a:spcAft>
                <a:spcPts val="200"/>
              </a:spcAft>
              <a:buClr>
                <a:srgbClr val="08A5EF"/>
              </a:buClr>
              <a:buSzPct val="100000"/>
              <a:buFont typeface="Calibri"/>
              <a:buChar char=" "/>
              <a:tabLst/>
              <a:defRPr/>
            </a:pPr>
            <a:r>
              <a:rPr kumimoji="0" lang="en-GB" sz="2000" b="0" i="0" u="none" strike="noStrike" kern="0" cap="none" spc="0" normalizeH="0" baseline="0" noProof="0" dirty="0">
                <a:ln>
                  <a:noFill/>
                </a:ln>
                <a:solidFill>
                  <a:srgbClr val="000000">
                    <a:lumMod val="75000"/>
                    <a:lumOff val="25000"/>
                  </a:srgbClr>
                </a:solidFill>
                <a:effectLst/>
                <a:uLnTx/>
                <a:uFillTx/>
                <a:latin typeface="Arial"/>
              </a:rPr>
              <a:t>The Plug-n-Harvest ADBE could contain wiring or equipment within a PV system where the PV array is positioned on the roof (or ground mounted external to the building).</a:t>
            </a:r>
          </a:p>
          <a:p>
            <a:pPr marL="91440" marR="0" lvl="0" indent="-91440" algn="l" defTabSz="914400" eaLnBrk="1" fontAlgn="auto" latinLnBrk="0" hangingPunct="1">
              <a:lnSpc>
                <a:spcPct val="90000"/>
              </a:lnSpc>
              <a:spcBef>
                <a:spcPts val="1200"/>
              </a:spcBef>
              <a:spcAft>
                <a:spcPts val="200"/>
              </a:spcAft>
              <a:buClr>
                <a:srgbClr val="08A5EF"/>
              </a:buClr>
              <a:buSzPct val="100000"/>
              <a:buFont typeface="Calibri"/>
              <a:buChar char=" "/>
              <a:tabLst/>
              <a:defRPr/>
            </a:pPr>
            <a:r>
              <a:rPr kumimoji="0" lang="en-GB" sz="2000" b="0" i="0" u="none" strike="noStrike" kern="0" cap="none" spc="0" normalizeH="0" baseline="0" noProof="0" dirty="0">
                <a:ln>
                  <a:noFill/>
                </a:ln>
                <a:solidFill>
                  <a:srgbClr val="000000">
                    <a:lumMod val="75000"/>
                    <a:lumOff val="25000"/>
                  </a:srgbClr>
                </a:solidFill>
                <a:effectLst/>
                <a:uLnTx/>
                <a:uFillTx/>
                <a:latin typeface="Arial"/>
              </a:rPr>
              <a:t>The Plug-n-Harvest ADBE could contain pipe-work etc. within a heat pump systems where the evaporator and condenser are not located within the façade itself.</a:t>
            </a:r>
          </a:p>
          <a:p>
            <a:pPr marL="91440" marR="0" lvl="0" indent="-91440" algn="l" defTabSz="914400" eaLnBrk="1" fontAlgn="auto" latinLnBrk="0" hangingPunct="1">
              <a:lnSpc>
                <a:spcPct val="90000"/>
              </a:lnSpc>
              <a:spcBef>
                <a:spcPts val="1200"/>
              </a:spcBef>
              <a:spcAft>
                <a:spcPts val="200"/>
              </a:spcAft>
              <a:buClr>
                <a:srgbClr val="08A5EF"/>
              </a:buClr>
              <a:buSzPct val="100000"/>
              <a:buFont typeface="Calibri"/>
              <a:buChar char=" "/>
              <a:tabLst/>
              <a:defRPr/>
            </a:pPr>
            <a:r>
              <a:rPr kumimoji="0" lang="en-GB" sz="2000" b="0" i="0" u="none" strike="noStrike" kern="0" cap="none" spc="0" normalizeH="0" baseline="0" noProof="0" dirty="0">
                <a:ln>
                  <a:noFill/>
                </a:ln>
                <a:solidFill>
                  <a:srgbClr val="000000">
                    <a:lumMod val="75000"/>
                    <a:lumOff val="25000"/>
                  </a:srgbClr>
                </a:solidFill>
                <a:effectLst/>
                <a:uLnTx/>
                <a:uFillTx/>
                <a:latin typeface="Arial"/>
              </a:rPr>
              <a:t>The Plug-n-Harvest ADBE could contain pipe-work and heat interface units to link district heating (and/or cooling) to buildings.</a:t>
            </a:r>
          </a:p>
          <a:p>
            <a:pPr marL="0" marR="0" lvl="0" indent="0" algn="l" defTabSz="914400" eaLnBrk="1" fontAlgn="auto" latinLnBrk="0" hangingPunct="1">
              <a:lnSpc>
                <a:spcPct val="90000"/>
              </a:lnSpc>
              <a:spcBef>
                <a:spcPts val="1200"/>
              </a:spcBef>
              <a:spcAft>
                <a:spcPts val="200"/>
              </a:spcAft>
              <a:buClr>
                <a:srgbClr val="08A5EF"/>
              </a:buClr>
              <a:buSzPct val="100000"/>
              <a:buFont typeface="Calibri"/>
              <a:buNone/>
              <a:tabLst/>
              <a:defRPr/>
            </a:pPr>
            <a:endParaRPr kumimoji="0" lang="en-GB" sz="2600" b="0" i="0" u="none" strike="noStrike" kern="0" cap="none" spc="0" normalizeH="0" baseline="0" noProof="0" dirty="0">
              <a:ln>
                <a:noFill/>
              </a:ln>
              <a:solidFill>
                <a:srgbClr val="000000">
                  <a:lumMod val="75000"/>
                  <a:lumOff val="25000"/>
                </a:srgbClr>
              </a:solidFill>
              <a:effectLst/>
              <a:uLnTx/>
              <a:uFillTx/>
              <a:latin typeface="Arial"/>
            </a:endParaRPr>
          </a:p>
        </p:txBody>
      </p:sp>
    </p:spTree>
    <p:extLst>
      <p:ext uri="{BB962C8B-B14F-4D97-AF65-F5344CB8AC3E}">
        <p14:creationId xmlns:p14="http://schemas.microsoft.com/office/powerpoint/2010/main" val="935346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F86CB2F4-6BB1-422E-9852-C6261398625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FC9F940-3752-4988-A080-ACBD9960BA4B}" type="datetime1">
              <a:rPr kumimoji="0" lang="en-US" sz="1200" b="1" i="0" u="none" strike="noStrike" kern="0" cap="none" spc="0" normalizeH="0" baseline="0" noProof="0" smtClean="0">
                <a:ln>
                  <a:noFill/>
                </a:ln>
                <a:solidFill>
                  <a:srgbClr val="000000"/>
                </a:solidFill>
                <a:effectLst/>
                <a:uLnTx/>
                <a:uFillTx/>
                <a:latin typeface="Arial"/>
              </a:rPr>
              <a:pPr marL="0" marR="0" lvl="0" indent="0" algn="l" defTabSz="457200" eaLnBrk="1" fontAlgn="auto" latinLnBrk="0" hangingPunct="1">
                <a:lnSpc>
                  <a:spcPct val="100000"/>
                </a:lnSpc>
                <a:spcBef>
                  <a:spcPts val="0"/>
                </a:spcBef>
                <a:spcAft>
                  <a:spcPts val="0"/>
                </a:spcAft>
                <a:buClrTx/>
                <a:buSzTx/>
                <a:buFontTx/>
                <a:buNone/>
                <a:tabLst/>
                <a:defRPr/>
              </a:pPr>
              <a:t>11/26/2018</a:t>
            </a:fld>
            <a:endParaRPr kumimoji="0" lang="en-US" sz="1200" b="1" i="0" u="none" strike="noStrike" kern="0" cap="none" spc="0" normalizeH="0" baseline="0" noProof="0">
              <a:ln>
                <a:noFill/>
              </a:ln>
              <a:solidFill>
                <a:srgbClr val="000000"/>
              </a:solidFill>
              <a:effectLst/>
              <a:uLnTx/>
              <a:uFillTx/>
              <a:latin typeface="Arial"/>
            </a:endParaRPr>
          </a:p>
        </p:txBody>
      </p:sp>
      <p:sp>
        <p:nvSpPr>
          <p:cNvPr id="4" name="Footer Placeholder 3">
            <a:extLst>
              <a:ext uri="{FF2B5EF4-FFF2-40B4-BE49-F238E27FC236}">
                <a16:creationId xmlns:a16="http://schemas.microsoft.com/office/drawing/2014/main" xmlns="" id="{CC1410F0-99F3-43EA-828D-ACB57479BCCC}"/>
              </a:ext>
            </a:extLst>
          </p:cNvPr>
          <p:cNvSpPr>
            <a:spLocks noGrp="1"/>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1200" b="1" i="0" u="none" strike="noStrike" kern="0" cap="all" spc="0" normalizeH="0" baseline="0" noProof="0">
                <a:ln>
                  <a:noFill/>
                </a:ln>
                <a:solidFill>
                  <a:srgbClr val="000000"/>
                </a:solidFill>
                <a:effectLst/>
                <a:uLnTx/>
                <a:uFillTx/>
                <a:latin typeface="Arial"/>
              </a:rPr>
              <a:t>PLUG-N-HARVEST</a:t>
            </a:r>
            <a:br>
              <a:rPr kumimoji="0" lang="sv-SE" sz="1200" b="1" i="0" u="none" strike="noStrike" kern="0" cap="all" spc="0" normalizeH="0" baseline="0" noProof="0">
                <a:ln>
                  <a:noFill/>
                </a:ln>
                <a:solidFill>
                  <a:srgbClr val="000000"/>
                </a:solidFill>
                <a:effectLst/>
                <a:uLnTx/>
                <a:uFillTx/>
                <a:latin typeface="Arial"/>
              </a:rPr>
            </a:br>
            <a:r>
              <a:rPr kumimoji="0" lang="sv-SE" sz="1200" b="1" i="0" u="none" strike="noStrike" kern="0" cap="all" spc="0" normalizeH="0" baseline="0" noProof="0">
                <a:ln>
                  <a:noFill/>
                </a:ln>
                <a:solidFill>
                  <a:srgbClr val="000000"/>
                </a:solidFill>
                <a:effectLst/>
                <a:uLnTx/>
                <a:uFillTx/>
                <a:latin typeface="Arial"/>
              </a:rPr>
              <a:t>ID: 768735 - H2020-EU.2.1.5.2.</a:t>
            </a:r>
          </a:p>
        </p:txBody>
      </p:sp>
      <p:sp>
        <p:nvSpPr>
          <p:cNvPr id="5" name="Slide Number Placeholder 4">
            <a:extLst>
              <a:ext uri="{FF2B5EF4-FFF2-40B4-BE49-F238E27FC236}">
                <a16:creationId xmlns:a16="http://schemas.microsoft.com/office/drawing/2014/main" xmlns="" id="{A4EE7E98-ED03-4FEE-ABBD-304626A1C56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6F34D8A-136C-4FA7-8325-F06DF2D5CB3D}" type="slidenum">
              <a:rPr kumimoji="0" lang="en-GB"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56</a:t>
            </a:fld>
            <a:endParaRPr kumimoji="0" lang="en-GB" sz="1200" b="1" i="0" u="none" strike="noStrike" kern="0" cap="none" spc="0" normalizeH="0" baseline="0" noProof="0">
              <a:ln>
                <a:noFill/>
              </a:ln>
              <a:solidFill>
                <a:srgbClr val="000000"/>
              </a:solidFill>
              <a:effectLst/>
              <a:uLnTx/>
              <a:uFillTx/>
              <a:latin typeface="Arial"/>
            </a:endParaRPr>
          </a:p>
        </p:txBody>
      </p:sp>
      <p:sp>
        <p:nvSpPr>
          <p:cNvPr id="6" name="Title 5">
            <a:extLst>
              <a:ext uri="{FF2B5EF4-FFF2-40B4-BE49-F238E27FC236}">
                <a16:creationId xmlns:a16="http://schemas.microsoft.com/office/drawing/2014/main" xmlns="" id="{E63C76F2-047F-4CB4-A674-594534FA929D}"/>
              </a:ext>
            </a:extLst>
          </p:cNvPr>
          <p:cNvSpPr>
            <a:spLocks noGrp="1"/>
          </p:cNvSpPr>
          <p:nvPr>
            <p:ph type="title"/>
          </p:nvPr>
        </p:nvSpPr>
        <p:spPr/>
        <p:txBody>
          <a:bodyPr/>
          <a:lstStyle/>
          <a:p>
            <a:r>
              <a:rPr lang="en-GB" dirty="0"/>
              <a:t>Further Versions of the Plug-n-Harvest System?</a:t>
            </a:r>
          </a:p>
        </p:txBody>
      </p:sp>
      <p:sp>
        <p:nvSpPr>
          <p:cNvPr id="9" name="Content Placeholder 1">
            <a:extLst>
              <a:ext uri="{FF2B5EF4-FFF2-40B4-BE49-F238E27FC236}">
                <a16:creationId xmlns:a16="http://schemas.microsoft.com/office/drawing/2014/main" xmlns="" id="{7B52B751-19EB-41F8-8122-B954239004BB}"/>
              </a:ext>
            </a:extLst>
          </p:cNvPr>
          <p:cNvSpPr txBox="1">
            <a:spLocks/>
          </p:cNvSpPr>
          <p:nvPr/>
        </p:nvSpPr>
        <p:spPr bwMode="auto">
          <a:xfrm>
            <a:off x="1127448" y="2060848"/>
            <a:ext cx="10369152" cy="2376264"/>
          </a:xfrm>
          <a:prstGeom prst="rect">
            <a:avLst/>
          </a:prstGeom>
        </p:spPr>
        <p:txBody>
          <a:bodyPr vert="horz" lIns="0" tIns="45720" rIns="0" bIns="45720" rtlCol="0">
            <a:noAutofit/>
          </a:bodyPr>
          <a:lstStyle>
            <a:lvl1pPr marL="91440" indent="-91440" algn="l" defTabSz="914400">
              <a:lnSpc>
                <a:spcPct val="90000"/>
              </a:lnSpc>
              <a:spcBef>
                <a:spcPts val="1200"/>
              </a:spcBef>
              <a:spcAft>
                <a:spcPts val="200"/>
              </a:spcAft>
              <a:buClr>
                <a:schemeClr val="accent1"/>
              </a:buClr>
              <a:buSzPct val="100000"/>
              <a:buFont typeface="Calibri"/>
              <a:buChar char=" "/>
              <a:defRPr sz="2800">
                <a:solidFill>
                  <a:schemeClr val="tx1">
                    <a:lumMod val="75000"/>
                    <a:lumOff val="25000"/>
                  </a:schemeClr>
                </a:solidFill>
                <a:latin typeface="+mj-lt"/>
                <a:ea typeface="+mn-ea"/>
              </a:defRPr>
            </a:lvl1pPr>
            <a:lvl2pPr marL="384048" indent="-182880" algn="l" defTabSz="914400">
              <a:lnSpc>
                <a:spcPct val="90000"/>
              </a:lnSpc>
              <a:spcBef>
                <a:spcPts val="200"/>
              </a:spcBef>
              <a:spcAft>
                <a:spcPts val="400"/>
              </a:spcAft>
              <a:buClr>
                <a:schemeClr val="accent1"/>
              </a:buClr>
              <a:buFont typeface="Calibri"/>
              <a:buChar char="◦"/>
              <a:defRPr sz="2400">
                <a:solidFill>
                  <a:schemeClr val="tx1">
                    <a:lumMod val="75000"/>
                    <a:lumOff val="25000"/>
                  </a:schemeClr>
                </a:solidFill>
                <a:latin typeface="+mj-lt"/>
                <a:ea typeface="+mn-ea"/>
              </a:defRPr>
            </a:lvl2pPr>
            <a:lvl3pPr marL="566928" indent="-182880" algn="l" defTabSz="914400">
              <a:lnSpc>
                <a:spcPct val="90000"/>
              </a:lnSpc>
              <a:spcBef>
                <a:spcPts val="200"/>
              </a:spcBef>
              <a:spcAft>
                <a:spcPts val="400"/>
              </a:spcAft>
              <a:buClr>
                <a:schemeClr val="accent1"/>
              </a:buClr>
              <a:buFont typeface="Calibri"/>
              <a:buChar char="◦"/>
              <a:defRPr sz="2000">
                <a:solidFill>
                  <a:schemeClr val="tx1">
                    <a:lumMod val="75000"/>
                    <a:lumOff val="25000"/>
                  </a:schemeClr>
                </a:solidFill>
                <a:latin typeface="+mj-lt"/>
                <a:ea typeface="+mn-ea"/>
              </a:defRPr>
            </a:lvl3pPr>
            <a:lvl4pPr marL="749808" indent="-182880" algn="l" defTabSz="914400">
              <a:lnSpc>
                <a:spcPct val="90000"/>
              </a:lnSpc>
              <a:spcBef>
                <a:spcPts val="200"/>
              </a:spcBef>
              <a:spcAft>
                <a:spcPts val="400"/>
              </a:spcAft>
              <a:buClr>
                <a:schemeClr val="accent1"/>
              </a:buClr>
              <a:buFont typeface="Calibri"/>
              <a:buChar char="◦"/>
              <a:defRPr sz="1800">
                <a:solidFill>
                  <a:schemeClr val="tx1">
                    <a:lumMod val="75000"/>
                    <a:lumOff val="25000"/>
                  </a:schemeClr>
                </a:solidFill>
                <a:latin typeface="+mj-lt"/>
                <a:ea typeface="+mn-ea"/>
              </a:defRPr>
            </a:lvl4pPr>
            <a:lvl5pPr marL="932688" indent="-182880" algn="l" defTabSz="914400">
              <a:lnSpc>
                <a:spcPct val="90000"/>
              </a:lnSpc>
              <a:spcBef>
                <a:spcPts val="200"/>
              </a:spcBef>
              <a:spcAft>
                <a:spcPts val="400"/>
              </a:spcAft>
              <a:buClr>
                <a:schemeClr val="accent1"/>
              </a:buClr>
              <a:buFont typeface="Calibri"/>
              <a:buChar char="◦"/>
              <a:defRPr sz="1600">
                <a:solidFill>
                  <a:schemeClr val="tx1">
                    <a:lumMod val="75000"/>
                    <a:lumOff val="25000"/>
                  </a:schemeClr>
                </a:solidFill>
                <a:latin typeface="+mj-lt"/>
                <a:ea typeface="+mn-ea"/>
              </a:defRPr>
            </a:lvl5pPr>
            <a:lvl6pPr marL="11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6pPr>
            <a:lvl7pPr marL="13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7pPr>
            <a:lvl8pPr marL="15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8pPr>
            <a:lvl9pPr marL="17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9pPr>
          </a:lstStyle>
          <a:p>
            <a:pPr marL="91440" marR="0" lvl="0" indent="-91440" algn="l" defTabSz="914400" eaLnBrk="1" fontAlgn="auto" latinLnBrk="0" hangingPunct="1">
              <a:lnSpc>
                <a:spcPct val="90000"/>
              </a:lnSpc>
              <a:spcBef>
                <a:spcPts val="1200"/>
              </a:spcBef>
              <a:spcAft>
                <a:spcPts val="200"/>
              </a:spcAft>
              <a:buClr>
                <a:srgbClr val="08A5EF"/>
              </a:buClr>
              <a:buSzPct val="100000"/>
              <a:buFont typeface="Calibri"/>
              <a:buChar char=" "/>
              <a:tabLst/>
              <a:defRPr/>
            </a:pPr>
            <a:r>
              <a:rPr kumimoji="0" lang="en-GB" sz="2800" b="0" i="0" u="none" strike="noStrike" kern="0" cap="none" spc="0" normalizeH="0" baseline="0" noProof="0" dirty="0">
                <a:ln>
                  <a:noFill/>
                </a:ln>
                <a:solidFill>
                  <a:srgbClr val="000000">
                    <a:lumMod val="75000"/>
                    <a:lumOff val="25000"/>
                  </a:srgbClr>
                </a:solidFill>
                <a:effectLst/>
                <a:uLnTx/>
                <a:uFillTx/>
                <a:latin typeface="Arial"/>
              </a:rPr>
              <a:t>Plug-n-Harvest FULLY INTEGRATED - i.e. energy harvesting equipment is wholly integrated.</a:t>
            </a:r>
          </a:p>
          <a:p>
            <a:pPr marL="91440" marR="0" lvl="0" indent="-91440" algn="l" defTabSz="914400" eaLnBrk="1" fontAlgn="auto" latinLnBrk="0" hangingPunct="1">
              <a:lnSpc>
                <a:spcPct val="90000"/>
              </a:lnSpc>
              <a:spcBef>
                <a:spcPts val="1200"/>
              </a:spcBef>
              <a:spcAft>
                <a:spcPts val="200"/>
              </a:spcAft>
              <a:buClr>
                <a:srgbClr val="08A5EF"/>
              </a:buClr>
              <a:buSzPct val="100000"/>
              <a:buFont typeface="Calibri"/>
              <a:buChar char=" "/>
              <a:tabLst/>
              <a:defRPr/>
            </a:pPr>
            <a:r>
              <a:rPr kumimoji="0" lang="en-GB" sz="2800" b="0" i="0" u="none" strike="noStrike" kern="0" cap="none" spc="0" normalizeH="0" baseline="0" noProof="0" dirty="0">
                <a:ln>
                  <a:noFill/>
                </a:ln>
                <a:solidFill>
                  <a:srgbClr val="000000">
                    <a:lumMod val="75000"/>
                    <a:lumOff val="25000"/>
                  </a:srgbClr>
                </a:solidFill>
                <a:effectLst/>
                <a:uLnTx/>
                <a:uFillTx/>
                <a:latin typeface="Arial"/>
              </a:rPr>
              <a:t>Plug-n-Harvest ENABLING	- i.e. ADBE façade plays a key role: in linking energy harvesting technology positioned elsewhere on or external from building; and/or in linking the building to district heating and/or cooling systems.</a:t>
            </a:r>
          </a:p>
          <a:p>
            <a:pPr marL="91440" marR="0" lvl="0" indent="-91440" algn="l" defTabSz="914400" eaLnBrk="1" fontAlgn="auto" latinLnBrk="0" hangingPunct="1">
              <a:lnSpc>
                <a:spcPct val="90000"/>
              </a:lnSpc>
              <a:spcBef>
                <a:spcPts val="1200"/>
              </a:spcBef>
              <a:spcAft>
                <a:spcPts val="200"/>
              </a:spcAft>
              <a:buClr>
                <a:srgbClr val="08A5EF"/>
              </a:buClr>
              <a:buSzPct val="100000"/>
              <a:buFont typeface="Calibri"/>
              <a:buChar char=" "/>
              <a:tabLst/>
              <a:defRPr/>
            </a:pPr>
            <a:r>
              <a:rPr kumimoji="0" lang="en-GB" sz="2800" b="0" i="0" u="none" strike="noStrike" kern="0" cap="none" spc="0" normalizeH="0" baseline="0" noProof="0" dirty="0">
                <a:ln>
                  <a:noFill/>
                </a:ln>
                <a:solidFill>
                  <a:srgbClr val="000000">
                    <a:lumMod val="75000"/>
                    <a:lumOff val="25000"/>
                  </a:srgbClr>
                </a:solidFill>
                <a:effectLst/>
                <a:uLnTx/>
                <a:uFillTx/>
                <a:latin typeface="Arial"/>
              </a:rPr>
              <a:t>Plug-n-Harvest LOW-RISE????</a:t>
            </a:r>
          </a:p>
          <a:p>
            <a:pPr marL="0" marR="0" lvl="0" indent="0" algn="l" defTabSz="914400" eaLnBrk="1" fontAlgn="auto" latinLnBrk="0" hangingPunct="1">
              <a:lnSpc>
                <a:spcPct val="90000"/>
              </a:lnSpc>
              <a:spcBef>
                <a:spcPts val="1200"/>
              </a:spcBef>
              <a:spcAft>
                <a:spcPts val="200"/>
              </a:spcAft>
              <a:buClr>
                <a:srgbClr val="08A5EF"/>
              </a:buClr>
              <a:buSzPct val="100000"/>
              <a:buFont typeface="Calibri"/>
              <a:buNone/>
              <a:tabLst/>
              <a:defRPr/>
            </a:pPr>
            <a:endParaRPr kumimoji="0" lang="en-GB" sz="2600" b="0" i="0" u="none" strike="noStrike" kern="0" cap="none" spc="0" normalizeH="0" baseline="0" noProof="0" dirty="0">
              <a:ln>
                <a:noFill/>
              </a:ln>
              <a:solidFill>
                <a:srgbClr val="000000">
                  <a:lumMod val="75000"/>
                  <a:lumOff val="25000"/>
                </a:srgbClr>
              </a:solidFill>
              <a:effectLst/>
              <a:uLnTx/>
              <a:uFillTx/>
              <a:latin typeface="Arial"/>
            </a:endParaRPr>
          </a:p>
        </p:txBody>
      </p:sp>
    </p:spTree>
    <p:extLst>
      <p:ext uri="{BB962C8B-B14F-4D97-AF65-F5344CB8AC3E}">
        <p14:creationId xmlns:p14="http://schemas.microsoft.com/office/powerpoint/2010/main" val="22459044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F86CB2F4-6BB1-422E-9852-C6261398625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FC9F940-3752-4988-A080-ACBD9960BA4B}" type="datetime1">
              <a:rPr kumimoji="0" lang="en-US" sz="1200" b="1" i="0" u="none" strike="noStrike" kern="0" cap="none" spc="0" normalizeH="0" baseline="0" noProof="0" smtClean="0">
                <a:ln>
                  <a:noFill/>
                </a:ln>
                <a:solidFill>
                  <a:srgbClr val="000000"/>
                </a:solidFill>
                <a:effectLst/>
                <a:uLnTx/>
                <a:uFillTx/>
                <a:latin typeface="Arial"/>
              </a:rPr>
              <a:pPr marL="0" marR="0" lvl="0" indent="0" algn="l" defTabSz="457200" eaLnBrk="1" fontAlgn="auto" latinLnBrk="0" hangingPunct="1">
                <a:lnSpc>
                  <a:spcPct val="100000"/>
                </a:lnSpc>
                <a:spcBef>
                  <a:spcPts val="0"/>
                </a:spcBef>
                <a:spcAft>
                  <a:spcPts val="0"/>
                </a:spcAft>
                <a:buClrTx/>
                <a:buSzTx/>
                <a:buFontTx/>
                <a:buNone/>
                <a:tabLst/>
                <a:defRPr/>
              </a:pPr>
              <a:t>11/26/2018</a:t>
            </a:fld>
            <a:endParaRPr kumimoji="0" lang="en-US" sz="1200" b="1" i="0" u="none" strike="noStrike" kern="0" cap="none" spc="0" normalizeH="0" baseline="0" noProof="0">
              <a:ln>
                <a:noFill/>
              </a:ln>
              <a:solidFill>
                <a:srgbClr val="000000"/>
              </a:solidFill>
              <a:effectLst/>
              <a:uLnTx/>
              <a:uFillTx/>
              <a:latin typeface="Arial"/>
            </a:endParaRPr>
          </a:p>
        </p:txBody>
      </p:sp>
      <p:sp>
        <p:nvSpPr>
          <p:cNvPr id="4" name="Footer Placeholder 3">
            <a:extLst>
              <a:ext uri="{FF2B5EF4-FFF2-40B4-BE49-F238E27FC236}">
                <a16:creationId xmlns:a16="http://schemas.microsoft.com/office/drawing/2014/main" xmlns="" id="{CC1410F0-99F3-43EA-828D-ACB57479BCCC}"/>
              </a:ext>
            </a:extLst>
          </p:cNvPr>
          <p:cNvSpPr>
            <a:spLocks noGrp="1"/>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1200" b="1" i="0" u="none" strike="noStrike" kern="0" cap="all" spc="0" normalizeH="0" baseline="0" noProof="0">
                <a:ln>
                  <a:noFill/>
                </a:ln>
                <a:solidFill>
                  <a:srgbClr val="000000"/>
                </a:solidFill>
                <a:effectLst/>
                <a:uLnTx/>
                <a:uFillTx/>
                <a:latin typeface="Arial"/>
              </a:rPr>
              <a:t>PLUG-N-HARVEST</a:t>
            </a:r>
            <a:br>
              <a:rPr kumimoji="0" lang="sv-SE" sz="1200" b="1" i="0" u="none" strike="noStrike" kern="0" cap="all" spc="0" normalizeH="0" baseline="0" noProof="0">
                <a:ln>
                  <a:noFill/>
                </a:ln>
                <a:solidFill>
                  <a:srgbClr val="000000"/>
                </a:solidFill>
                <a:effectLst/>
                <a:uLnTx/>
                <a:uFillTx/>
                <a:latin typeface="Arial"/>
              </a:rPr>
            </a:br>
            <a:r>
              <a:rPr kumimoji="0" lang="sv-SE" sz="1200" b="1" i="0" u="none" strike="noStrike" kern="0" cap="all" spc="0" normalizeH="0" baseline="0" noProof="0">
                <a:ln>
                  <a:noFill/>
                </a:ln>
                <a:solidFill>
                  <a:srgbClr val="000000"/>
                </a:solidFill>
                <a:effectLst/>
                <a:uLnTx/>
                <a:uFillTx/>
                <a:latin typeface="Arial"/>
              </a:rPr>
              <a:t>ID: 768735 - H2020-EU.2.1.5.2.</a:t>
            </a:r>
          </a:p>
        </p:txBody>
      </p:sp>
      <p:sp>
        <p:nvSpPr>
          <p:cNvPr id="5" name="Slide Number Placeholder 4">
            <a:extLst>
              <a:ext uri="{FF2B5EF4-FFF2-40B4-BE49-F238E27FC236}">
                <a16:creationId xmlns:a16="http://schemas.microsoft.com/office/drawing/2014/main" xmlns="" id="{A4EE7E98-ED03-4FEE-ABBD-304626A1C56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6F34D8A-136C-4FA7-8325-F06DF2D5CB3D}" type="slidenum">
              <a:rPr kumimoji="0" lang="en-GB"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57</a:t>
            </a:fld>
            <a:endParaRPr kumimoji="0" lang="en-GB" sz="1200" b="1" i="0" u="none" strike="noStrike" kern="0" cap="none" spc="0" normalizeH="0" baseline="0" noProof="0">
              <a:ln>
                <a:noFill/>
              </a:ln>
              <a:solidFill>
                <a:srgbClr val="000000"/>
              </a:solidFill>
              <a:effectLst/>
              <a:uLnTx/>
              <a:uFillTx/>
              <a:latin typeface="Arial"/>
            </a:endParaRPr>
          </a:p>
        </p:txBody>
      </p:sp>
      <p:sp>
        <p:nvSpPr>
          <p:cNvPr id="6" name="Title 5">
            <a:extLst>
              <a:ext uri="{FF2B5EF4-FFF2-40B4-BE49-F238E27FC236}">
                <a16:creationId xmlns:a16="http://schemas.microsoft.com/office/drawing/2014/main" xmlns="" id="{E63C76F2-047F-4CB4-A674-594534FA929D}"/>
              </a:ext>
            </a:extLst>
          </p:cNvPr>
          <p:cNvSpPr>
            <a:spLocks noGrp="1"/>
          </p:cNvSpPr>
          <p:nvPr>
            <p:ph type="title"/>
          </p:nvPr>
        </p:nvSpPr>
        <p:spPr/>
        <p:txBody>
          <a:bodyPr/>
          <a:lstStyle/>
          <a:p>
            <a:r>
              <a:rPr lang="en-GB" dirty="0"/>
              <a:t>Next Steps?</a:t>
            </a:r>
          </a:p>
        </p:txBody>
      </p:sp>
      <p:sp>
        <p:nvSpPr>
          <p:cNvPr id="9" name="Content Placeholder 1">
            <a:extLst>
              <a:ext uri="{FF2B5EF4-FFF2-40B4-BE49-F238E27FC236}">
                <a16:creationId xmlns:a16="http://schemas.microsoft.com/office/drawing/2014/main" xmlns="" id="{7B52B751-19EB-41F8-8122-B954239004BB}"/>
              </a:ext>
            </a:extLst>
          </p:cNvPr>
          <p:cNvSpPr txBox="1">
            <a:spLocks/>
          </p:cNvSpPr>
          <p:nvPr/>
        </p:nvSpPr>
        <p:spPr bwMode="auto">
          <a:xfrm>
            <a:off x="1127448" y="1916832"/>
            <a:ext cx="10369152" cy="2376264"/>
          </a:xfrm>
          <a:prstGeom prst="rect">
            <a:avLst/>
          </a:prstGeom>
        </p:spPr>
        <p:txBody>
          <a:bodyPr vert="horz" lIns="0" tIns="45720" rIns="0" bIns="45720" rtlCol="0">
            <a:noAutofit/>
          </a:bodyPr>
          <a:lstStyle>
            <a:lvl1pPr marL="91440" indent="-91440" algn="l" defTabSz="914400">
              <a:lnSpc>
                <a:spcPct val="90000"/>
              </a:lnSpc>
              <a:spcBef>
                <a:spcPts val="1200"/>
              </a:spcBef>
              <a:spcAft>
                <a:spcPts val="200"/>
              </a:spcAft>
              <a:buClr>
                <a:schemeClr val="accent1"/>
              </a:buClr>
              <a:buSzPct val="100000"/>
              <a:buFont typeface="Calibri"/>
              <a:buChar char=" "/>
              <a:defRPr sz="2800">
                <a:solidFill>
                  <a:schemeClr val="tx1">
                    <a:lumMod val="75000"/>
                    <a:lumOff val="25000"/>
                  </a:schemeClr>
                </a:solidFill>
                <a:latin typeface="+mj-lt"/>
                <a:ea typeface="+mn-ea"/>
              </a:defRPr>
            </a:lvl1pPr>
            <a:lvl2pPr marL="384048" indent="-182880" algn="l" defTabSz="914400">
              <a:lnSpc>
                <a:spcPct val="90000"/>
              </a:lnSpc>
              <a:spcBef>
                <a:spcPts val="200"/>
              </a:spcBef>
              <a:spcAft>
                <a:spcPts val="400"/>
              </a:spcAft>
              <a:buClr>
                <a:schemeClr val="accent1"/>
              </a:buClr>
              <a:buFont typeface="Calibri"/>
              <a:buChar char="◦"/>
              <a:defRPr sz="2400">
                <a:solidFill>
                  <a:schemeClr val="tx1">
                    <a:lumMod val="75000"/>
                    <a:lumOff val="25000"/>
                  </a:schemeClr>
                </a:solidFill>
                <a:latin typeface="+mj-lt"/>
                <a:ea typeface="+mn-ea"/>
              </a:defRPr>
            </a:lvl2pPr>
            <a:lvl3pPr marL="566928" indent="-182880" algn="l" defTabSz="914400">
              <a:lnSpc>
                <a:spcPct val="90000"/>
              </a:lnSpc>
              <a:spcBef>
                <a:spcPts val="200"/>
              </a:spcBef>
              <a:spcAft>
                <a:spcPts val="400"/>
              </a:spcAft>
              <a:buClr>
                <a:schemeClr val="accent1"/>
              </a:buClr>
              <a:buFont typeface="Calibri"/>
              <a:buChar char="◦"/>
              <a:defRPr sz="2000">
                <a:solidFill>
                  <a:schemeClr val="tx1">
                    <a:lumMod val="75000"/>
                    <a:lumOff val="25000"/>
                  </a:schemeClr>
                </a:solidFill>
                <a:latin typeface="+mj-lt"/>
                <a:ea typeface="+mn-ea"/>
              </a:defRPr>
            </a:lvl3pPr>
            <a:lvl4pPr marL="749808" indent="-182880" algn="l" defTabSz="914400">
              <a:lnSpc>
                <a:spcPct val="90000"/>
              </a:lnSpc>
              <a:spcBef>
                <a:spcPts val="200"/>
              </a:spcBef>
              <a:spcAft>
                <a:spcPts val="400"/>
              </a:spcAft>
              <a:buClr>
                <a:schemeClr val="accent1"/>
              </a:buClr>
              <a:buFont typeface="Calibri"/>
              <a:buChar char="◦"/>
              <a:defRPr sz="1800">
                <a:solidFill>
                  <a:schemeClr val="tx1">
                    <a:lumMod val="75000"/>
                    <a:lumOff val="25000"/>
                  </a:schemeClr>
                </a:solidFill>
                <a:latin typeface="+mj-lt"/>
                <a:ea typeface="+mn-ea"/>
              </a:defRPr>
            </a:lvl4pPr>
            <a:lvl5pPr marL="932688" indent="-182880" algn="l" defTabSz="914400">
              <a:lnSpc>
                <a:spcPct val="90000"/>
              </a:lnSpc>
              <a:spcBef>
                <a:spcPts val="200"/>
              </a:spcBef>
              <a:spcAft>
                <a:spcPts val="400"/>
              </a:spcAft>
              <a:buClr>
                <a:schemeClr val="accent1"/>
              </a:buClr>
              <a:buFont typeface="Calibri"/>
              <a:buChar char="◦"/>
              <a:defRPr sz="1600">
                <a:solidFill>
                  <a:schemeClr val="tx1">
                    <a:lumMod val="75000"/>
                    <a:lumOff val="25000"/>
                  </a:schemeClr>
                </a:solidFill>
                <a:latin typeface="+mj-lt"/>
                <a:ea typeface="+mn-ea"/>
              </a:defRPr>
            </a:lvl5pPr>
            <a:lvl6pPr marL="11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6pPr>
            <a:lvl7pPr marL="13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7pPr>
            <a:lvl8pPr marL="15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8pPr>
            <a:lvl9pPr marL="17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9pPr>
          </a:lstStyle>
          <a:p>
            <a:pPr marL="91440" marR="0" lvl="0" indent="-91440" algn="l" defTabSz="914400" eaLnBrk="1" fontAlgn="auto" latinLnBrk="0" hangingPunct="1">
              <a:lnSpc>
                <a:spcPct val="90000"/>
              </a:lnSpc>
              <a:spcBef>
                <a:spcPts val="1200"/>
              </a:spcBef>
              <a:spcAft>
                <a:spcPts val="200"/>
              </a:spcAft>
              <a:buClr>
                <a:srgbClr val="08A5EF"/>
              </a:buClr>
              <a:buSzPct val="100000"/>
              <a:buFont typeface="Calibri"/>
              <a:buChar char=" "/>
              <a:tabLst/>
              <a:defRPr/>
            </a:pPr>
            <a:r>
              <a:rPr kumimoji="0" lang="en-GB" sz="2800" b="0" i="0" u="none" strike="noStrike" kern="0" cap="none" spc="0" normalizeH="0" baseline="0" noProof="0" dirty="0">
                <a:ln>
                  <a:noFill/>
                </a:ln>
                <a:solidFill>
                  <a:srgbClr val="000000">
                    <a:lumMod val="75000"/>
                    <a:lumOff val="25000"/>
                  </a:srgbClr>
                </a:solidFill>
                <a:effectLst/>
                <a:uLnTx/>
                <a:uFillTx/>
                <a:latin typeface="Arial"/>
              </a:rPr>
              <a:t>Can we include the idea of further versions of Plug-n-Harvest (</a:t>
            </a:r>
            <a:r>
              <a:rPr kumimoji="0" lang="en-GB" sz="2800" b="0" i="1" u="none" strike="noStrike" kern="0" cap="none" spc="0" normalizeH="0" baseline="0" noProof="0" dirty="0">
                <a:ln>
                  <a:noFill/>
                </a:ln>
                <a:solidFill>
                  <a:srgbClr val="000000">
                    <a:lumMod val="75000"/>
                    <a:lumOff val="25000"/>
                  </a:srgbClr>
                </a:solidFill>
                <a:effectLst/>
                <a:uLnTx/>
                <a:uFillTx/>
                <a:latin typeface="Arial"/>
              </a:rPr>
              <a:t>e.g. ENABLING, LOW-RISE</a:t>
            </a:r>
            <a:r>
              <a:rPr kumimoji="0" lang="en-GB" sz="2800" b="0" i="0" u="none" strike="noStrike" kern="0" cap="none" spc="0" normalizeH="0" baseline="0" noProof="0" dirty="0">
                <a:ln>
                  <a:noFill/>
                </a:ln>
                <a:solidFill>
                  <a:srgbClr val="000000">
                    <a:lumMod val="75000"/>
                    <a:lumOff val="25000"/>
                  </a:srgbClr>
                </a:solidFill>
                <a:effectLst/>
                <a:uLnTx/>
                <a:uFillTx/>
                <a:latin typeface="Arial"/>
              </a:rPr>
              <a:t>) in the project plan?</a:t>
            </a:r>
          </a:p>
          <a:p>
            <a:pPr marL="91440" marR="0" lvl="0" indent="-91440" algn="l" defTabSz="914400" eaLnBrk="1" fontAlgn="auto" latinLnBrk="0" hangingPunct="1">
              <a:lnSpc>
                <a:spcPct val="90000"/>
              </a:lnSpc>
              <a:spcBef>
                <a:spcPts val="1200"/>
              </a:spcBef>
              <a:spcAft>
                <a:spcPts val="200"/>
              </a:spcAft>
              <a:buClr>
                <a:srgbClr val="08A5EF"/>
              </a:buClr>
              <a:buSzPct val="100000"/>
              <a:buFont typeface="Calibri"/>
              <a:buChar char=" "/>
              <a:tabLst/>
              <a:defRPr/>
            </a:pPr>
            <a:r>
              <a:rPr kumimoji="0" lang="en-GB" sz="2800" b="0" i="0" u="none" strike="noStrike" kern="0" cap="none" spc="0" normalizeH="0" baseline="0" noProof="0" dirty="0">
                <a:ln>
                  <a:noFill/>
                </a:ln>
                <a:solidFill>
                  <a:srgbClr val="000000">
                    <a:lumMod val="75000"/>
                    <a:lumOff val="25000"/>
                  </a:srgbClr>
                </a:solidFill>
                <a:effectLst/>
                <a:uLnTx/>
                <a:uFillTx/>
                <a:latin typeface="Arial"/>
              </a:rPr>
              <a:t>Is it too late to redefine pilot project specifications?</a:t>
            </a:r>
          </a:p>
          <a:p>
            <a:pPr marL="91440" marR="0" lvl="0" indent="-91440" algn="l" defTabSz="914400" eaLnBrk="1" fontAlgn="auto" latinLnBrk="0" hangingPunct="1">
              <a:lnSpc>
                <a:spcPct val="90000"/>
              </a:lnSpc>
              <a:spcBef>
                <a:spcPts val="1200"/>
              </a:spcBef>
              <a:spcAft>
                <a:spcPts val="200"/>
              </a:spcAft>
              <a:buClr>
                <a:srgbClr val="08A5EF"/>
              </a:buClr>
              <a:buSzPct val="100000"/>
              <a:buFont typeface="Calibri"/>
              <a:buChar char=" "/>
              <a:tabLst/>
              <a:defRPr/>
            </a:pPr>
            <a:r>
              <a:rPr kumimoji="0" lang="en-GB" sz="2800" b="0" i="0" u="none" strike="noStrike" kern="0" cap="none" spc="0" normalizeH="0" baseline="0" noProof="0" dirty="0">
                <a:ln>
                  <a:noFill/>
                </a:ln>
                <a:solidFill>
                  <a:srgbClr val="000000">
                    <a:lumMod val="75000"/>
                    <a:lumOff val="25000"/>
                  </a:srgbClr>
                </a:solidFill>
                <a:effectLst/>
                <a:uLnTx/>
                <a:uFillTx/>
                <a:latin typeface="Arial"/>
              </a:rPr>
              <a:t>Can we develop (outline) system specifications for further versions of Plug-n-Harvest (</a:t>
            </a:r>
            <a:r>
              <a:rPr kumimoji="0" lang="en-GB" sz="2800" b="0" i="1" u="none" strike="noStrike" kern="0" cap="none" spc="0" normalizeH="0" baseline="0" noProof="0" dirty="0">
                <a:ln>
                  <a:noFill/>
                </a:ln>
                <a:solidFill>
                  <a:srgbClr val="000000">
                    <a:lumMod val="75000"/>
                    <a:lumOff val="25000"/>
                  </a:srgbClr>
                </a:solidFill>
                <a:effectLst/>
                <a:uLnTx/>
                <a:uFillTx/>
                <a:latin typeface="Arial"/>
              </a:rPr>
              <a:t>e.g. ENABLING, LOW-RISE</a:t>
            </a:r>
            <a:r>
              <a:rPr kumimoji="0" lang="en-GB" sz="2800" b="0" i="0" u="none" strike="noStrike" kern="0" cap="none" spc="0" normalizeH="0" baseline="0" noProof="0" dirty="0">
                <a:ln>
                  <a:noFill/>
                </a:ln>
                <a:solidFill>
                  <a:srgbClr val="000000">
                    <a:lumMod val="75000"/>
                    <a:lumOff val="25000"/>
                  </a:srgbClr>
                </a:solidFill>
                <a:effectLst/>
                <a:uLnTx/>
                <a:uFillTx/>
                <a:latin typeface="Arial"/>
              </a:rPr>
              <a:t>) and calculate costs/benefits?</a:t>
            </a:r>
          </a:p>
          <a:p>
            <a:pPr marL="91440" marR="0" lvl="0" indent="-91440" algn="l" defTabSz="914400" eaLnBrk="1" fontAlgn="auto" latinLnBrk="0" hangingPunct="1">
              <a:lnSpc>
                <a:spcPct val="90000"/>
              </a:lnSpc>
              <a:spcBef>
                <a:spcPts val="1200"/>
              </a:spcBef>
              <a:spcAft>
                <a:spcPts val="200"/>
              </a:spcAft>
              <a:buClr>
                <a:srgbClr val="08A5EF"/>
              </a:buClr>
              <a:buSzPct val="100000"/>
              <a:buFont typeface="Calibri"/>
              <a:buChar char=" "/>
              <a:tabLst/>
              <a:defRPr/>
            </a:pPr>
            <a:r>
              <a:rPr kumimoji="0" lang="en-GB" sz="2800" b="0" i="0" u="none" strike="noStrike" kern="0" cap="none" spc="0" normalizeH="0" baseline="0" noProof="0" dirty="0">
                <a:ln>
                  <a:noFill/>
                </a:ln>
                <a:solidFill>
                  <a:srgbClr val="000000">
                    <a:lumMod val="75000"/>
                    <a:lumOff val="25000"/>
                  </a:srgbClr>
                </a:solidFill>
                <a:effectLst/>
                <a:uLnTx/>
                <a:uFillTx/>
                <a:latin typeface="Arial"/>
              </a:rPr>
              <a:t>How do we embrace the opportunities opened up by further versions of Plug-n-Harvest in the exploitation plan?</a:t>
            </a:r>
          </a:p>
          <a:p>
            <a:pPr marL="91440" marR="0" lvl="0" indent="-91440" algn="l" defTabSz="914400" eaLnBrk="1" fontAlgn="auto" latinLnBrk="0" hangingPunct="1">
              <a:lnSpc>
                <a:spcPct val="90000"/>
              </a:lnSpc>
              <a:spcBef>
                <a:spcPts val="1200"/>
              </a:spcBef>
              <a:spcAft>
                <a:spcPts val="200"/>
              </a:spcAft>
              <a:buClr>
                <a:srgbClr val="08A5EF"/>
              </a:buClr>
              <a:buSzPct val="100000"/>
              <a:buFont typeface="Calibri"/>
              <a:buChar char=" "/>
              <a:tabLst/>
              <a:defRPr/>
            </a:pPr>
            <a:endParaRPr kumimoji="0" lang="en-GB" sz="2800" b="0" i="0" u="none" strike="noStrike" kern="0" cap="none" spc="0" normalizeH="0" baseline="0" noProof="0" dirty="0">
              <a:ln>
                <a:noFill/>
              </a:ln>
              <a:solidFill>
                <a:srgbClr val="000000">
                  <a:lumMod val="75000"/>
                  <a:lumOff val="25000"/>
                </a:srgbClr>
              </a:solidFill>
              <a:effectLst/>
              <a:uLnTx/>
              <a:uFillTx/>
              <a:latin typeface="Arial"/>
            </a:endParaRPr>
          </a:p>
          <a:p>
            <a:pPr marL="0" marR="0" lvl="0" indent="0" algn="l" defTabSz="914400" eaLnBrk="1" fontAlgn="auto" latinLnBrk="0" hangingPunct="1">
              <a:lnSpc>
                <a:spcPct val="90000"/>
              </a:lnSpc>
              <a:spcBef>
                <a:spcPts val="1200"/>
              </a:spcBef>
              <a:spcAft>
                <a:spcPts val="200"/>
              </a:spcAft>
              <a:buClr>
                <a:srgbClr val="08A5EF"/>
              </a:buClr>
              <a:buSzPct val="100000"/>
              <a:buFont typeface="Calibri"/>
              <a:buNone/>
              <a:tabLst/>
              <a:defRPr/>
            </a:pPr>
            <a:endParaRPr kumimoji="0" lang="en-GB" sz="2600" b="0" i="0" u="none" strike="noStrike" kern="0" cap="none" spc="0" normalizeH="0" baseline="0" noProof="0" dirty="0">
              <a:ln>
                <a:noFill/>
              </a:ln>
              <a:solidFill>
                <a:srgbClr val="000000">
                  <a:lumMod val="75000"/>
                  <a:lumOff val="25000"/>
                </a:srgbClr>
              </a:solidFill>
              <a:effectLst/>
              <a:uLnTx/>
              <a:uFillTx/>
              <a:latin typeface="Arial"/>
            </a:endParaRPr>
          </a:p>
        </p:txBody>
      </p:sp>
    </p:spTree>
    <p:extLst>
      <p:ext uri="{BB962C8B-B14F-4D97-AF65-F5344CB8AC3E}">
        <p14:creationId xmlns:p14="http://schemas.microsoft.com/office/powerpoint/2010/main" val="30751207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Footer Placeholder 2"/>
          <p:cNvSpPr>
            <a:spLocks noGrp="1"/>
          </p:cNvSpPr>
          <p:nvPr>
            <p:ph type="ftr" sz="quarter" idx="11"/>
          </p:nvPr>
        </p:nvSpPr>
        <p:spPr bwMode="auto"/>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pt-BR" sz="1200" b="1" i="0" u="none" strike="noStrike" kern="0" cap="all" spc="0" normalizeH="0" baseline="0" noProof="0">
                <a:ln>
                  <a:noFill/>
                </a:ln>
                <a:solidFill>
                  <a:srgbClr val="000000"/>
                </a:solidFill>
                <a:effectLst/>
                <a:uLnTx/>
                <a:uFillTx/>
                <a:latin typeface="Arial"/>
              </a:rPr>
              <a:t>PLUG-N-HARVEST</a:t>
            </a:r>
            <a:br>
              <a:rPr kumimoji="0" lang="pt-BR" sz="1200" b="1" i="0" u="none" strike="noStrike" kern="0" cap="all" spc="0" normalizeH="0" baseline="0" noProof="0">
                <a:ln>
                  <a:noFill/>
                </a:ln>
                <a:solidFill>
                  <a:srgbClr val="000000"/>
                </a:solidFill>
                <a:effectLst/>
                <a:uLnTx/>
                <a:uFillTx/>
                <a:latin typeface="Arial"/>
              </a:rPr>
            </a:br>
            <a:r>
              <a:rPr kumimoji="0" lang="pt-BR" sz="1200" b="1" i="0" u="none" strike="noStrike" kern="0" cap="all" spc="0" normalizeH="0" baseline="0" noProof="0">
                <a:ln>
                  <a:noFill/>
                </a:ln>
                <a:solidFill>
                  <a:srgbClr val="000000"/>
                </a:solidFill>
                <a:effectLst/>
                <a:uLnTx/>
                <a:uFillTx/>
                <a:latin typeface="Arial"/>
              </a:rPr>
              <a:t>ID: 768735 - H2020-EU.2.1.5.2.</a:t>
            </a:r>
          </a:p>
        </p:txBody>
      </p:sp>
      <p:sp>
        <p:nvSpPr>
          <p:cNvPr id="6" name="Slide Number Placeholder 3"/>
          <p:cNvSpPr>
            <a:spLocks noGrp="1"/>
          </p:cNvSpPr>
          <p:nvPr>
            <p:ph type="sldNum" sz="quarter" idx="12"/>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5BD4F466-7489-4981-B605-82F756EF0E1D}" type="slidenum">
              <a:rPr kumimoji="0" lang="el-GR" sz="1200" b="1" i="0" u="none" strike="noStrike" kern="0" cap="none" spc="0" normalizeH="0" baseline="0" noProof="0" smtClean="0">
                <a:ln>
                  <a:noFill/>
                </a:ln>
                <a:solidFill>
                  <a:srgbClr val="000000"/>
                </a:solidFill>
                <a:effectLst/>
                <a:uLnTx/>
                <a:uFillTx/>
                <a:latin typeface="Arial"/>
              </a:rPr>
              <a:pPr marL="0" marR="0" lvl="0" indent="0" algn="r" defTabSz="457200" eaLnBrk="1" fontAlgn="auto" latinLnBrk="0" hangingPunct="1">
                <a:lnSpc>
                  <a:spcPct val="100000"/>
                </a:lnSpc>
                <a:spcBef>
                  <a:spcPts val="0"/>
                </a:spcBef>
                <a:spcAft>
                  <a:spcPts val="0"/>
                </a:spcAft>
                <a:buClrTx/>
                <a:buSzTx/>
                <a:buFontTx/>
                <a:buNone/>
                <a:tabLst/>
                <a:defRPr/>
              </a:pPr>
              <a:t>58</a:t>
            </a:fld>
            <a:endParaRPr kumimoji="0" lang="el-GR" sz="1200" b="1" i="0" u="none" strike="noStrike" kern="0" cap="none" spc="0" normalizeH="0" baseline="0" noProof="0" dirty="0">
              <a:ln>
                <a:noFill/>
              </a:ln>
              <a:solidFill>
                <a:srgbClr val="000000"/>
              </a:solidFill>
              <a:effectLst/>
              <a:uLnTx/>
              <a:uFillTx/>
              <a:latin typeface="Arial"/>
            </a:endParaRPr>
          </a:p>
        </p:txBody>
      </p:sp>
      <p:sp>
        <p:nvSpPr>
          <p:cNvPr id="7" name="Date Placeholder 2"/>
          <p:cNvSpPr>
            <a:spLocks noGrp="1"/>
          </p:cNvSpPr>
          <p:nvPr>
            <p:ph type="dt" sz="half" idx="10"/>
          </p:nvPr>
        </p:nvSpPr>
        <p:spPr bwMode="auto">
          <a:xfrm>
            <a:off x="2076375" y="6459785"/>
            <a:ext cx="1493175" cy="365125"/>
          </a:xfrm>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Arial"/>
              </a:rPr>
              <a:t>31</a:t>
            </a:r>
            <a:r>
              <a:rPr kumimoji="0" lang="el-GR" sz="1200" b="1" i="0" u="none" strike="noStrike" kern="0" cap="none" spc="0" normalizeH="0" baseline="0" noProof="0" dirty="0">
                <a:ln>
                  <a:noFill/>
                </a:ln>
                <a:solidFill>
                  <a:srgbClr val="000000"/>
                </a:solidFill>
                <a:effectLst/>
                <a:uLnTx/>
                <a:uFillTx/>
                <a:latin typeface="Arial"/>
              </a:rPr>
              <a:t>.0</a:t>
            </a:r>
            <a:r>
              <a:rPr kumimoji="0" lang="en-GB" sz="1200" b="1" i="0" u="none" strike="noStrike" kern="0" cap="none" spc="0" normalizeH="0" baseline="0" noProof="0" dirty="0">
                <a:ln>
                  <a:noFill/>
                </a:ln>
                <a:solidFill>
                  <a:srgbClr val="000000"/>
                </a:solidFill>
                <a:effectLst/>
                <a:uLnTx/>
                <a:uFillTx/>
                <a:latin typeface="Arial"/>
              </a:rPr>
              <a:t>5</a:t>
            </a:r>
            <a:r>
              <a:rPr kumimoji="0" lang="el-GR" sz="1200" b="1" i="0" u="none" strike="noStrike" kern="0" cap="none" spc="0" normalizeH="0" baseline="0" noProof="0" dirty="0">
                <a:ln>
                  <a:noFill/>
                </a:ln>
                <a:solidFill>
                  <a:srgbClr val="000000"/>
                </a:solidFill>
                <a:effectLst/>
                <a:uLnTx/>
                <a:uFillTx/>
                <a:latin typeface="Arial"/>
              </a:rPr>
              <a:t>.2018</a:t>
            </a:r>
          </a:p>
        </p:txBody>
      </p:sp>
    </p:spTree>
    <p:extLst>
      <p:ext uri="{BB962C8B-B14F-4D97-AF65-F5344CB8AC3E}">
        <p14:creationId xmlns:p14="http://schemas.microsoft.com/office/powerpoint/2010/main" val="439330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AA3B02E4-2322-486B-A9A1-D3698CA3259F}"/>
              </a:ext>
            </a:extLst>
          </p:cNvPr>
          <p:cNvSpPr>
            <a:spLocks noGrp="1"/>
          </p:cNvSpPr>
          <p:nvPr>
            <p:ph idx="1"/>
          </p:nvPr>
        </p:nvSpPr>
        <p:spPr/>
        <p:txBody>
          <a:bodyPr>
            <a:normAutofit/>
          </a:bodyPr>
          <a:lstStyle/>
          <a:p>
            <a:pPr>
              <a:buFont typeface="Wingdings" panose="05000000000000000000" pitchFamily="2" charset="2"/>
              <a:buChar char="§"/>
            </a:pPr>
            <a:endParaRPr lang="en-US" sz="2400" dirty="0"/>
          </a:p>
          <a:p>
            <a:pPr>
              <a:buFont typeface="Wingdings" panose="05000000000000000000" pitchFamily="2" charset="2"/>
              <a:buChar char="§"/>
            </a:pPr>
            <a:r>
              <a:rPr lang="en-US" sz="2400" dirty="0"/>
              <a:t>T5.1.1 Circular economy design guidelines/requirements</a:t>
            </a:r>
          </a:p>
          <a:p>
            <a:pPr lvl="1">
              <a:buFont typeface="Wingdings" panose="05000000000000000000" pitchFamily="2" charset="2"/>
              <a:buChar char="§"/>
            </a:pPr>
            <a:r>
              <a:rPr lang="en-US" sz="2200" dirty="0"/>
              <a:t>Deliverable progress</a:t>
            </a:r>
          </a:p>
          <a:p>
            <a:pPr>
              <a:buFont typeface="Wingdings" panose="05000000000000000000" pitchFamily="2" charset="2"/>
              <a:buChar char="§"/>
            </a:pPr>
            <a:r>
              <a:rPr lang="en-US" sz="2400" dirty="0"/>
              <a:t>T5.1.2 Materials database for massive implementation</a:t>
            </a:r>
          </a:p>
          <a:p>
            <a:pPr lvl="1">
              <a:buFont typeface="Wingdings" panose="05000000000000000000" pitchFamily="2" charset="2"/>
              <a:buChar char="§"/>
            </a:pPr>
            <a:r>
              <a:rPr lang="en-US" sz="2200" dirty="0"/>
              <a:t>Data collection</a:t>
            </a:r>
          </a:p>
          <a:p>
            <a:pPr lvl="1">
              <a:buFont typeface="Wingdings" panose="05000000000000000000" pitchFamily="2" charset="2"/>
              <a:buChar char="§"/>
            </a:pPr>
            <a:r>
              <a:rPr lang="en-US" sz="2200" dirty="0"/>
              <a:t>Progress </a:t>
            </a:r>
          </a:p>
          <a:p>
            <a:pPr lvl="1">
              <a:buFont typeface="Wingdings" panose="05000000000000000000" pitchFamily="2" charset="2"/>
              <a:buChar char="§"/>
            </a:pPr>
            <a:endParaRPr lang="en-US" sz="2200" dirty="0"/>
          </a:p>
          <a:p>
            <a:pPr lvl="1">
              <a:buFont typeface="Wingdings" panose="05000000000000000000" pitchFamily="2" charset="2"/>
              <a:buChar char="§"/>
            </a:pPr>
            <a:endParaRPr lang="en-US" sz="1700" dirty="0"/>
          </a:p>
          <a:p>
            <a:pPr lvl="1">
              <a:buFont typeface="Wingdings" panose="05000000000000000000" pitchFamily="2" charset="2"/>
              <a:buChar char="§"/>
            </a:pPr>
            <a:endParaRPr lang="en-US" sz="2000" dirty="0"/>
          </a:p>
        </p:txBody>
      </p:sp>
      <p:sp>
        <p:nvSpPr>
          <p:cNvPr id="3" name="Título 2">
            <a:extLst>
              <a:ext uri="{FF2B5EF4-FFF2-40B4-BE49-F238E27FC236}">
                <a16:creationId xmlns:a16="http://schemas.microsoft.com/office/drawing/2014/main" xmlns="" id="{25E8D0A2-5C9F-47CD-8D1C-4FD012632CAD}"/>
              </a:ext>
            </a:extLst>
          </p:cNvPr>
          <p:cNvSpPr>
            <a:spLocks noGrp="1"/>
          </p:cNvSpPr>
          <p:nvPr>
            <p:ph type="title"/>
          </p:nvPr>
        </p:nvSpPr>
        <p:spPr>
          <a:xfrm>
            <a:off x="1097280" y="286603"/>
            <a:ext cx="10223863" cy="1458114"/>
          </a:xfrm>
        </p:spPr>
        <p:txBody>
          <a:bodyPr>
            <a:normAutofit fontScale="90000"/>
          </a:bodyPr>
          <a:lstStyle/>
          <a:p>
            <a:r>
              <a:rPr lang="en-GB" sz="4300">
                <a:latin typeface="Arial" panose="020B0604020202020204" pitchFamily="34" charset="0"/>
                <a:cs typeface="Arial" panose="020B0604020202020204" pitchFamily="34" charset="0"/>
              </a:rPr>
              <a:t>Task 5.1 </a:t>
            </a:r>
            <a:r>
              <a:rPr lang="en-GB" sz="4400">
                <a:latin typeface="Arial" panose="020B0604020202020204" pitchFamily="34" charset="0"/>
                <a:cs typeface="Arial" panose="020B0604020202020204" pitchFamily="34" charset="0"/>
              </a:rPr>
              <a:t>Circular economy design delimitants, conditioners &amp; materials database</a:t>
            </a:r>
            <a:endParaRPr lang="en-GB"/>
          </a:p>
        </p:txBody>
      </p:sp>
      <p:sp>
        <p:nvSpPr>
          <p:cNvPr id="4" name="Marcador de pie de página 3">
            <a:extLst>
              <a:ext uri="{FF2B5EF4-FFF2-40B4-BE49-F238E27FC236}">
                <a16:creationId xmlns:a16="http://schemas.microsoft.com/office/drawing/2014/main" xmlns="" id="{AA86B611-507C-4DBF-8D2A-4744D4F9DEAA}"/>
              </a:ext>
            </a:extLst>
          </p:cNvPr>
          <p:cNvSpPr>
            <a:spLocks noGrp="1"/>
          </p:cNvSpPr>
          <p:nvPr>
            <p:ph type="ftr" sz="quarter" idx="11"/>
          </p:nvPr>
        </p:nvSpPr>
        <p:spPr/>
        <p:txBody>
          <a:bodyPr/>
          <a:lstStyle/>
          <a:p>
            <a:r>
              <a:rPr lang="en-US">
                <a:solidFill>
                  <a:prstClr val="black"/>
                </a:solidFill>
              </a:rPr>
              <a:t>PLUG-N-HARVEST</a:t>
            </a:r>
            <a:br>
              <a:rPr lang="en-US">
                <a:solidFill>
                  <a:prstClr val="black"/>
                </a:solidFill>
              </a:rPr>
            </a:br>
            <a:r>
              <a:rPr lang="en-US">
                <a:solidFill>
                  <a:prstClr val="black"/>
                </a:solidFill>
              </a:rPr>
              <a:t>ID: 768735 - H2020-EU.2.1.5.2.</a:t>
            </a:r>
            <a:endParaRPr lang="en-US" dirty="0">
              <a:solidFill>
                <a:prstClr val="black"/>
              </a:solidFill>
            </a:endParaRPr>
          </a:p>
        </p:txBody>
      </p:sp>
      <p:sp>
        <p:nvSpPr>
          <p:cNvPr id="5" name="Marcador de número de diapositiva 4">
            <a:extLst>
              <a:ext uri="{FF2B5EF4-FFF2-40B4-BE49-F238E27FC236}">
                <a16:creationId xmlns:a16="http://schemas.microsoft.com/office/drawing/2014/main" xmlns="" id="{6C97BA14-4557-477D-A59F-008266E33FC8}"/>
              </a:ext>
            </a:extLst>
          </p:cNvPr>
          <p:cNvSpPr>
            <a:spLocks noGrp="1"/>
          </p:cNvSpPr>
          <p:nvPr>
            <p:ph type="sldNum" sz="quarter" idx="12"/>
          </p:nvPr>
        </p:nvSpPr>
        <p:spPr/>
        <p:txBody>
          <a:bodyPr/>
          <a:lstStyle/>
          <a:p>
            <a:fld id="{76F34D8A-136C-4FA7-8325-F06DF2D5CB3D}"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195689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159079"/>
            <a:ext cx="11180806" cy="1325563"/>
          </a:xfrm>
        </p:spPr>
        <p:txBody>
          <a:bodyPr>
            <a:normAutofit/>
          </a:bodyPr>
          <a:lstStyle/>
          <a:p>
            <a:r>
              <a:rPr lang="en-GB" sz="3200">
                <a:latin typeface="Arial" panose="020B0604020202020204" pitchFamily="34" charset="0"/>
                <a:cs typeface="Arial" panose="020B0604020202020204" pitchFamily="34" charset="0"/>
              </a:rPr>
              <a:t>Task 5.1 Circular economy design delimitants, </a:t>
            </a:r>
            <a:br>
              <a:rPr lang="en-GB" sz="3200">
                <a:latin typeface="Arial" panose="020B0604020202020204" pitchFamily="34" charset="0"/>
                <a:cs typeface="Arial" panose="020B0604020202020204" pitchFamily="34" charset="0"/>
              </a:rPr>
            </a:br>
            <a:r>
              <a:rPr lang="en-GB" sz="3200">
                <a:latin typeface="Arial" panose="020B0604020202020204" pitchFamily="34" charset="0"/>
                <a:cs typeface="Arial" panose="020B0604020202020204" pitchFamily="34" charset="0"/>
              </a:rPr>
              <a:t>conditioners &amp; materials database</a:t>
            </a:r>
          </a:p>
        </p:txBody>
      </p:sp>
      <p:sp>
        <p:nvSpPr>
          <p:cNvPr id="7" name="Marcador de pie de página 2">
            <a:extLst>
              <a:ext uri="{FF2B5EF4-FFF2-40B4-BE49-F238E27FC236}">
                <a16:creationId xmlns:a16="http://schemas.microsoft.com/office/drawing/2014/main" xmlns="" id="{896D38D1-986E-4ADD-BFB9-0B2A6B8118D8}"/>
              </a:ext>
            </a:extLst>
          </p:cNvPr>
          <p:cNvSpPr>
            <a:spLocks noGrp="1"/>
          </p:cNvSpPr>
          <p:nvPr>
            <p:ph type="ftr" sz="quarter" idx="11"/>
          </p:nvPr>
        </p:nvSpPr>
        <p:spPr>
          <a:xfrm>
            <a:off x="3677947" y="6336217"/>
            <a:ext cx="4822803" cy="365125"/>
          </a:xfrm>
        </p:spPr>
        <p:txBody>
          <a:bodyPr/>
          <a:lstStyle/>
          <a:p>
            <a:pPr>
              <a:defRPr/>
            </a:pPr>
            <a:r>
              <a:rPr lang="sv-SE" dirty="0"/>
              <a:t>PLUG-N-HARVEST</a:t>
            </a:r>
            <a:br>
              <a:rPr lang="sv-SE" dirty="0"/>
            </a:br>
            <a:r>
              <a:rPr lang="sv-SE" dirty="0"/>
              <a:t>ID: 768735 - H2020-EU.2.1.5.2.</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8523" y="2018891"/>
            <a:ext cx="2742282" cy="2742282"/>
          </a:xfrm>
          <a:prstGeom prst="rect">
            <a:avLst/>
          </a:prstGeom>
        </p:spPr>
      </p:pic>
      <p:sp>
        <p:nvSpPr>
          <p:cNvPr id="8" name="CuadroTexto 7"/>
          <p:cNvSpPr txBox="1"/>
          <p:nvPr/>
        </p:nvSpPr>
        <p:spPr>
          <a:xfrm>
            <a:off x="1134737" y="1828800"/>
            <a:ext cx="3051672" cy="1077218"/>
          </a:xfrm>
          <a:prstGeom prst="rect">
            <a:avLst/>
          </a:prstGeom>
          <a:noFill/>
        </p:spPr>
        <p:txBody>
          <a:bodyPr wrap="square" rtlCol="0">
            <a:spAutoFit/>
          </a:bodyPr>
          <a:lstStyle/>
          <a:p>
            <a:r>
              <a:rPr lang="en-GB" sz="2800" b="1"/>
              <a:t>MAKE USE OF </a:t>
            </a:r>
            <a:r>
              <a:rPr lang="en-GB"/>
              <a:t>CE Design guidelines </a:t>
            </a:r>
          </a:p>
          <a:p>
            <a:r>
              <a:rPr lang="en-GB"/>
              <a:t>into the TENDERS </a:t>
            </a:r>
          </a:p>
        </p:txBody>
      </p:sp>
      <p:cxnSp>
        <p:nvCxnSpPr>
          <p:cNvPr id="10" name="Conector curvado 9"/>
          <p:cNvCxnSpPr>
            <a:stCxn id="8" idx="2"/>
            <a:endCxn id="3" idx="1"/>
          </p:cNvCxnSpPr>
          <p:nvPr/>
        </p:nvCxnSpPr>
        <p:spPr>
          <a:xfrm rot="16200000" flipH="1">
            <a:off x="2997541" y="2569050"/>
            <a:ext cx="484014" cy="115795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3440625" y="4994697"/>
            <a:ext cx="3852337" cy="369332"/>
          </a:xfrm>
          <a:prstGeom prst="rect">
            <a:avLst/>
          </a:prstGeom>
          <a:noFill/>
        </p:spPr>
        <p:txBody>
          <a:bodyPr wrap="none" rtlCol="0">
            <a:spAutoFit/>
          </a:bodyPr>
          <a:lstStyle/>
          <a:p>
            <a:r>
              <a:rPr lang="en-GB"/>
              <a:t>Through the technical specifications</a:t>
            </a:r>
          </a:p>
        </p:txBody>
      </p:sp>
      <p:pic>
        <p:nvPicPr>
          <p:cNvPr id="17" name="Imagen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957" y="3553545"/>
            <a:ext cx="1583693" cy="1601348"/>
          </a:xfrm>
          <a:prstGeom prst="rect">
            <a:avLst/>
          </a:prstGeom>
        </p:spPr>
      </p:pic>
      <p:cxnSp>
        <p:nvCxnSpPr>
          <p:cNvPr id="19" name="Conector curvado 18"/>
          <p:cNvCxnSpPr>
            <a:stCxn id="3" idx="3"/>
          </p:cNvCxnSpPr>
          <p:nvPr/>
        </p:nvCxnSpPr>
        <p:spPr>
          <a:xfrm flipV="1">
            <a:off x="6560805" y="2782469"/>
            <a:ext cx="1690829" cy="60756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uadroTexto 22"/>
          <p:cNvSpPr txBox="1"/>
          <p:nvPr/>
        </p:nvSpPr>
        <p:spPr>
          <a:xfrm>
            <a:off x="8582140" y="3922995"/>
            <a:ext cx="2908453" cy="1015663"/>
          </a:xfrm>
          <a:prstGeom prst="rect">
            <a:avLst/>
          </a:prstGeom>
          <a:noFill/>
        </p:spPr>
        <p:txBody>
          <a:bodyPr wrap="square" rtlCol="0">
            <a:spAutoFit/>
          </a:bodyPr>
          <a:lstStyle/>
          <a:p>
            <a:r>
              <a:rPr lang="en-GB" sz="2000"/>
              <a:t>Ensuring this way that Plug-n-Harvest solution meets CE requirements</a:t>
            </a:r>
          </a:p>
        </p:txBody>
      </p:sp>
      <p:pic>
        <p:nvPicPr>
          <p:cNvPr id="24" name="Imagen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887" y="1828800"/>
            <a:ext cx="2354958" cy="1565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3499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159079"/>
            <a:ext cx="11180806" cy="1325563"/>
          </a:xfrm>
        </p:spPr>
        <p:txBody>
          <a:bodyPr>
            <a:normAutofit/>
          </a:bodyPr>
          <a:lstStyle/>
          <a:p>
            <a:r>
              <a:rPr lang="en-GB" sz="3200">
                <a:latin typeface="Arial" panose="020B0604020202020204" pitchFamily="34" charset="0"/>
                <a:cs typeface="Arial" panose="020B0604020202020204" pitchFamily="34" charset="0"/>
              </a:rPr>
              <a:t>Task 5.1 Circular economy design delimitants, </a:t>
            </a:r>
            <a:br>
              <a:rPr lang="en-GB" sz="3200">
                <a:latin typeface="Arial" panose="020B0604020202020204" pitchFamily="34" charset="0"/>
                <a:cs typeface="Arial" panose="020B0604020202020204" pitchFamily="34" charset="0"/>
              </a:rPr>
            </a:br>
            <a:r>
              <a:rPr lang="en-GB" sz="3200">
                <a:latin typeface="Arial" panose="020B0604020202020204" pitchFamily="34" charset="0"/>
                <a:cs typeface="Arial" panose="020B0604020202020204" pitchFamily="34" charset="0"/>
              </a:rPr>
              <a:t>conditioners &amp; materials database</a:t>
            </a:r>
          </a:p>
        </p:txBody>
      </p:sp>
      <p:sp>
        <p:nvSpPr>
          <p:cNvPr id="7" name="Marcador de pie de página 2">
            <a:extLst>
              <a:ext uri="{FF2B5EF4-FFF2-40B4-BE49-F238E27FC236}">
                <a16:creationId xmlns:a16="http://schemas.microsoft.com/office/drawing/2014/main" xmlns="" id="{896D38D1-986E-4ADD-BFB9-0B2A6B8118D8}"/>
              </a:ext>
            </a:extLst>
          </p:cNvPr>
          <p:cNvSpPr>
            <a:spLocks noGrp="1"/>
          </p:cNvSpPr>
          <p:nvPr>
            <p:ph type="ftr" sz="quarter" idx="11"/>
          </p:nvPr>
        </p:nvSpPr>
        <p:spPr>
          <a:xfrm>
            <a:off x="3677947" y="6336217"/>
            <a:ext cx="4822803" cy="365125"/>
          </a:xfrm>
        </p:spPr>
        <p:txBody>
          <a:bodyPr/>
          <a:lstStyle/>
          <a:p>
            <a:pPr>
              <a:defRPr/>
            </a:pPr>
            <a:r>
              <a:rPr lang="sv-SE" dirty="0"/>
              <a:t>PLUG-N-HARVEST</a:t>
            </a:r>
            <a:br>
              <a:rPr lang="sv-SE" dirty="0"/>
            </a:br>
            <a:r>
              <a:rPr lang="sv-SE" dirty="0"/>
              <a:t>ID: 768735 - H2020-EU.2.1.5.2.</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2080" y="1993643"/>
            <a:ext cx="2742282" cy="2742282"/>
          </a:xfrm>
          <a:prstGeom prst="rect">
            <a:avLst/>
          </a:prstGeom>
        </p:spPr>
      </p:pic>
      <p:sp>
        <p:nvSpPr>
          <p:cNvPr id="8" name="CuadroTexto 7"/>
          <p:cNvSpPr txBox="1"/>
          <p:nvPr/>
        </p:nvSpPr>
        <p:spPr>
          <a:xfrm>
            <a:off x="1147171" y="1993643"/>
            <a:ext cx="2390661" cy="2185214"/>
          </a:xfrm>
          <a:prstGeom prst="rect">
            <a:avLst/>
          </a:prstGeom>
          <a:noFill/>
        </p:spPr>
        <p:txBody>
          <a:bodyPr wrap="square" rtlCol="0">
            <a:spAutoFit/>
          </a:bodyPr>
          <a:lstStyle/>
          <a:p>
            <a:r>
              <a:rPr lang="en-GB" sz="2800" b="1"/>
              <a:t>EACH WP </a:t>
            </a:r>
            <a:r>
              <a:rPr lang="en-GB"/>
              <a:t>should revise the tender with the pilot site to make use of the Circular Economy Design guidelines in each Work Package </a:t>
            </a:r>
          </a:p>
        </p:txBody>
      </p:sp>
      <p:sp>
        <p:nvSpPr>
          <p:cNvPr id="14" name="CuadroTexto 13"/>
          <p:cNvSpPr txBox="1"/>
          <p:nvPr/>
        </p:nvSpPr>
        <p:spPr>
          <a:xfrm>
            <a:off x="3440625" y="4994697"/>
            <a:ext cx="3852337" cy="369332"/>
          </a:xfrm>
          <a:prstGeom prst="rect">
            <a:avLst/>
          </a:prstGeom>
          <a:noFill/>
        </p:spPr>
        <p:txBody>
          <a:bodyPr wrap="none" rtlCol="0">
            <a:spAutoFit/>
          </a:bodyPr>
          <a:lstStyle/>
          <a:p>
            <a:r>
              <a:rPr lang="en-GB"/>
              <a:t>Through the technical specifications</a:t>
            </a:r>
          </a:p>
        </p:txBody>
      </p:sp>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3873" y="2378898"/>
            <a:ext cx="2026549" cy="2901054"/>
          </a:xfrm>
          <a:prstGeom prst="rect">
            <a:avLst/>
          </a:prstGeom>
        </p:spPr>
      </p:pic>
      <p:cxnSp>
        <p:nvCxnSpPr>
          <p:cNvPr id="5" name="Conector curvado 4"/>
          <p:cNvCxnSpPr/>
          <p:nvPr/>
        </p:nvCxnSpPr>
        <p:spPr>
          <a:xfrm>
            <a:off x="2342501" y="4307595"/>
            <a:ext cx="914400" cy="9144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curvado 8"/>
          <p:cNvCxnSpPr/>
          <p:nvPr/>
        </p:nvCxnSpPr>
        <p:spPr>
          <a:xfrm rot="5400000" flipH="1" flipV="1">
            <a:off x="7123649" y="3617596"/>
            <a:ext cx="1546418" cy="1207787"/>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7097357" y="1833156"/>
            <a:ext cx="5094643" cy="461665"/>
          </a:xfrm>
          <a:prstGeom prst="rect">
            <a:avLst/>
          </a:prstGeom>
          <a:noFill/>
        </p:spPr>
        <p:txBody>
          <a:bodyPr wrap="square" rtlCol="0">
            <a:spAutoFit/>
          </a:bodyPr>
          <a:lstStyle/>
          <a:p>
            <a:r>
              <a:rPr lang="en-GB" sz="2400" b="1"/>
              <a:t>Defining a truly circular tender!!</a:t>
            </a:r>
          </a:p>
        </p:txBody>
      </p:sp>
    </p:spTree>
    <p:extLst>
      <p:ext uri="{BB962C8B-B14F-4D97-AF65-F5344CB8AC3E}">
        <p14:creationId xmlns:p14="http://schemas.microsoft.com/office/powerpoint/2010/main" val="4036741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159079"/>
            <a:ext cx="11180806" cy="1325563"/>
          </a:xfrm>
        </p:spPr>
        <p:txBody>
          <a:bodyPr>
            <a:normAutofit/>
          </a:bodyPr>
          <a:lstStyle/>
          <a:p>
            <a:r>
              <a:rPr lang="en-GB" sz="3200">
                <a:latin typeface="Arial" panose="020B0604020202020204" pitchFamily="34" charset="0"/>
                <a:cs typeface="Arial" panose="020B0604020202020204" pitchFamily="34" charset="0"/>
              </a:rPr>
              <a:t>Task 5.1 Circular economy design delimitants, </a:t>
            </a:r>
            <a:br>
              <a:rPr lang="en-GB" sz="3200">
                <a:latin typeface="Arial" panose="020B0604020202020204" pitchFamily="34" charset="0"/>
                <a:cs typeface="Arial" panose="020B0604020202020204" pitchFamily="34" charset="0"/>
              </a:rPr>
            </a:br>
            <a:r>
              <a:rPr lang="en-GB" sz="3200">
                <a:latin typeface="Arial" panose="020B0604020202020204" pitchFamily="34" charset="0"/>
                <a:cs typeface="Arial" panose="020B0604020202020204" pitchFamily="34" charset="0"/>
              </a:rPr>
              <a:t>conditioners &amp; materials database</a:t>
            </a:r>
          </a:p>
        </p:txBody>
      </p:sp>
      <p:sp>
        <p:nvSpPr>
          <p:cNvPr id="5" name="CuadroTexto 4"/>
          <p:cNvSpPr txBox="1"/>
          <p:nvPr/>
        </p:nvSpPr>
        <p:spPr>
          <a:xfrm>
            <a:off x="838198" y="1746860"/>
            <a:ext cx="7413435" cy="400110"/>
          </a:xfrm>
          <a:prstGeom prst="rect">
            <a:avLst/>
          </a:prstGeom>
          <a:noFill/>
          <a:ln>
            <a:solidFill>
              <a:schemeClr val="accent2"/>
            </a:solidFill>
          </a:ln>
        </p:spPr>
        <p:txBody>
          <a:bodyPr wrap="square" rtlCol="0">
            <a:spAutoFit/>
          </a:bodyPr>
          <a:lstStyle/>
          <a:p>
            <a:r>
              <a:rPr lang="en-GB" sz="2000">
                <a:latin typeface="Arial" panose="020B0604020202020204" pitchFamily="34" charset="0"/>
                <a:cs typeface="Arial" panose="020B0604020202020204" pitchFamily="34" charset="0"/>
              </a:rPr>
              <a:t>Sub-task 5.1.2: Materials database for massive implementation</a:t>
            </a:r>
          </a:p>
        </p:txBody>
      </p:sp>
      <p:sp>
        <p:nvSpPr>
          <p:cNvPr id="6" name="CuadroTexto 5"/>
          <p:cNvSpPr txBox="1"/>
          <p:nvPr/>
        </p:nvSpPr>
        <p:spPr>
          <a:xfrm>
            <a:off x="838200" y="2932669"/>
            <a:ext cx="4868537" cy="2031325"/>
          </a:xfrm>
          <a:prstGeom prst="rect">
            <a:avLst/>
          </a:prstGeom>
          <a:noFill/>
        </p:spPr>
        <p:txBody>
          <a:bodyPr wrap="square" rtlCol="0">
            <a:spAutoFit/>
          </a:bodyPr>
          <a:lstStyle/>
          <a:p>
            <a:r>
              <a:rPr lang="en-GB"/>
              <a:t>Generate a database of materials by latitudes.</a:t>
            </a:r>
          </a:p>
          <a:p>
            <a:r>
              <a:rPr lang="en-GB"/>
              <a:t>It will be designed as a </a:t>
            </a:r>
            <a:r>
              <a:rPr lang="en-GB" b="1"/>
              <a:t>web tool in open format, editable by third parties.</a:t>
            </a:r>
          </a:p>
          <a:p>
            <a:r>
              <a:rPr lang="en-GB"/>
              <a:t>The database will define all materials, components and chemical substances present or potentially eligible in/for the product at 100ppm level and above.</a:t>
            </a:r>
          </a:p>
        </p:txBody>
      </p:sp>
      <p:pic>
        <p:nvPicPr>
          <p:cNvPr id="1026" name="Picture 2" descr="Resultado de imagen de circular econom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4469" y="2236425"/>
            <a:ext cx="6002245" cy="3517316"/>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pie de página 2">
            <a:extLst>
              <a:ext uri="{FF2B5EF4-FFF2-40B4-BE49-F238E27FC236}">
                <a16:creationId xmlns:a16="http://schemas.microsoft.com/office/drawing/2014/main" xmlns="" id="{896D38D1-986E-4ADD-BFB9-0B2A6B8118D8}"/>
              </a:ext>
            </a:extLst>
          </p:cNvPr>
          <p:cNvSpPr>
            <a:spLocks noGrp="1"/>
          </p:cNvSpPr>
          <p:nvPr>
            <p:ph type="ftr" sz="quarter" idx="11"/>
          </p:nvPr>
        </p:nvSpPr>
        <p:spPr>
          <a:xfrm>
            <a:off x="3677947" y="6336217"/>
            <a:ext cx="4822803" cy="365125"/>
          </a:xfrm>
        </p:spPr>
        <p:txBody>
          <a:bodyPr/>
          <a:lstStyle/>
          <a:p>
            <a:pPr>
              <a:defRPr/>
            </a:pPr>
            <a:r>
              <a:rPr lang="sv-SE" dirty="0"/>
              <a:t>PLUG-N-HARVEST</a:t>
            </a:r>
            <a:br>
              <a:rPr lang="sv-SE" dirty="0"/>
            </a:br>
            <a:r>
              <a:rPr lang="sv-SE" dirty="0"/>
              <a:t>ID: 768735 - H2020-EU.2.1.5.2.</a:t>
            </a:r>
          </a:p>
        </p:txBody>
      </p:sp>
    </p:spTree>
    <p:extLst>
      <p:ext uri="{BB962C8B-B14F-4D97-AF65-F5344CB8AC3E}">
        <p14:creationId xmlns:p14="http://schemas.microsoft.com/office/powerpoint/2010/main" val="333254411"/>
      </p:ext>
    </p:extLst>
  </p:cSld>
  <p:clrMapOvr>
    <a:masterClrMapping/>
  </p:clrMapOvr>
</p:sld>
</file>

<file path=ppt/theme/theme1.xml><?xml version="1.0" encoding="utf-8"?>
<a:theme xmlns:a="http://schemas.openxmlformats.org/drawingml/2006/main" name="PnH - Template">
  <a:themeElements>
    <a:clrScheme name="Ανασκόπηση">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PnH - Template">
  <a:themeElements>
    <a:clrScheme name="Custom 1">
      <a:dk1>
        <a:srgbClr val="000000"/>
      </a:dk1>
      <a:lt1>
        <a:srgbClr val="FFFFFF"/>
      </a:lt1>
      <a:dk2>
        <a:srgbClr val="000000"/>
      </a:dk2>
      <a:lt2>
        <a:srgbClr val="FFFFFF"/>
      </a:lt2>
      <a:accent1>
        <a:srgbClr val="08A5EF"/>
      </a:accent1>
      <a:accent2>
        <a:srgbClr val="96DBFB"/>
      </a:accent2>
      <a:accent3>
        <a:srgbClr val="B9E7FC"/>
      </a:accent3>
      <a:accent4>
        <a:srgbClr val="00B0F0"/>
      </a:accent4>
      <a:accent5>
        <a:srgbClr val="51C3F9"/>
      </a:accent5>
      <a:accent6>
        <a:srgbClr val="51C3F9"/>
      </a:accent6>
      <a:hlink>
        <a:srgbClr val="0070C0"/>
      </a:hlink>
      <a:folHlink>
        <a:srgbClr val="B9E7FC"/>
      </a:folHlink>
    </a:clrScheme>
    <a:fontScheme name="Arial">
      <a:majorFont>
        <a:latin typeface="Arial"/>
        <a:ea typeface="Arial"/>
        <a:cs typeface="Arial"/>
      </a:majorFont>
      <a:minorFont>
        <a:latin typeface="Arial"/>
        <a:ea typeface="Arial"/>
        <a:cs typeface="Arial"/>
      </a:minorFont>
    </a:fontScheme>
    <a:fmtScheme name="Ανασκόπηση">
      <a:fillStyleLst>
        <a:solidFill>
          <a:schemeClr val="phClr"/>
        </a:solidFill>
        <a:gradFill>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gradFill>
        <a:gradFill>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0000"/>
            <a:shade val="97000"/>
            <a:satMod val="130000"/>
          </a:schemeClr>
        </a:solidFill>
        <a:gradFill>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theme>
</file>

<file path=ppt/theme/theme3.xml><?xml version="1.0" encoding="utf-8"?>
<a:theme xmlns:a="http://schemas.openxmlformats.org/drawingml/2006/main" name="2_PnH - Template">
  <a:themeElements>
    <a:clrScheme name="Ανασκόπηση">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Arial-Times New Roman">
      <a:majorFont>
        <a:latin typeface="Arial"/>
        <a:ea typeface="Arial"/>
        <a:cs typeface="Arial"/>
      </a:majorFont>
      <a:minorFont>
        <a:latin typeface="Times New Roman"/>
        <a:ea typeface="Arial"/>
        <a:cs typeface="Arial"/>
      </a:minorFont>
    </a:fontScheme>
    <a:fmtScheme name="Ανασκόπηση">
      <a:fillStyleLst>
        <a:solidFill>
          <a:schemeClr val="phClr"/>
        </a:solidFill>
        <a:gradFill>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gradFill>
        <a:gradFill>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0000"/>
            <a:shade val="97000"/>
            <a:satMod val="130000"/>
          </a:schemeClr>
        </a:solidFill>
        <a:gradFill>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theme>
</file>

<file path=ppt/theme/theme4.xml><?xml version="1.0" encoding="utf-8"?>
<a:theme xmlns:a="http://schemas.openxmlformats.org/drawingml/2006/main" name="3_PnH - Template">
  <a:themeElements>
    <a:clrScheme name="Custom 1">
      <a:dk1>
        <a:srgbClr val="000000"/>
      </a:dk1>
      <a:lt1>
        <a:srgbClr val="FFFFFF"/>
      </a:lt1>
      <a:dk2>
        <a:srgbClr val="000000"/>
      </a:dk2>
      <a:lt2>
        <a:srgbClr val="FFFFFF"/>
      </a:lt2>
      <a:accent1>
        <a:srgbClr val="08A5EF"/>
      </a:accent1>
      <a:accent2>
        <a:srgbClr val="96DBFB"/>
      </a:accent2>
      <a:accent3>
        <a:srgbClr val="B9E7FC"/>
      </a:accent3>
      <a:accent4>
        <a:srgbClr val="00B0F0"/>
      </a:accent4>
      <a:accent5>
        <a:srgbClr val="51C3F9"/>
      </a:accent5>
      <a:accent6>
        <a:srgbClr val="51C3F9"/>
      </a:accent6>
      <a:hlink>
        <a:srgbClr val="0070C0"/>
      </a:hlink>
      <a:folHlink>
        <a:srgbClr val="B9E7FC"/>
      </a:folHlink>
    </a:clrScheme>
    <a:fontScheme name="Arial">
      <a:majorFont>
        <a:latin typeface="Arial"/>
        <a:ea typeface="Arial"/>
        <a:cs typeface="Arial"/>
      </a:majorFont>
      <a:minorFont>
        <a:latin typeface="Arial"/>
        <a:ea typeface="Arial"/>
        <a:cs typeface="Arial"/>
      </a:minorFont>
    </a:fontScheme>
    <a:fmtScheme name="Ανασκόπηση">
      <a:fillStyleLst>
        <a:solidFill>
          <a:schemeClr val="phClr"/>
        </a:solidFill>
        <a:gradFill>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gradFill>
        <a:gradFill>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0000"/>
            <a:shade val="97000"/>
            <a:satMod val="130000"/>
          </a:schemeClr>
        </a:solidFill>
        <a:gradFill>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1736</TotalTime>
  <Words>4123</Words>
  <Application>Microsoft Office PowerPoint</Application>
  <PresentationFormat>Widescreen</PresentationFormat>
  <Paragraphs>662</Paragraphs>
  <Slides>58</Slides>
  <Notes>11</Notes>
  <HiddenSlides>2</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58</vt:i4>
      </vt:variant>
    </vt:vector>
  </HeadingPairs>
  <TitlesOfParts>
    <vt:vector size="69" baseType="lpstr">
      <vt:lpstr>Aharoni</vt:lpstr>
      <vt:lpstr>Arial</vt:lpstr>
      <vt:lpstr>Calibri</vt:lpstr>
      <vt:lpstr>Symbol</vt:lpstr>
      <vt:lpstr>Times New Roman</vt:lpstr>
      <vt:lpstr>Verdana</vt:lpstr>
      <vt:lpstr>Wingdings</vt:lpstr>
      <vt:lpstr>PnH - Template</vt:lpstr>
      <vt:lpstr>1_PnH - Template</vt:lpstr>
      <vt:lpstr>2_PnH - Template</vt:lpstr>
      <vt:lpstr>3_PnH - Template</vt:lpstr>
      <vt:lpstr>Plug-N-Harvest</vt:lpstr>
      <vt:lpstr>Content</vt:lpstr>
      <vt:lpstr>WP5 Timeline </vt:lpstr>
      <vt:lpstr>WP5 progress</vt:lpstr>
      <vt:lpstr>WP5 – Circular Economy Business Model &amp; Exploitation Plan</vt:lpstr>
      <vt:lpstr>Task 5.1 Circular economy design delimitants, conditioners &amp; materials database</vt:lpstr>
      <vt:lpstr>Task 5.1 Circular economy design delimitants,  conditioners &amp; materials database</vt:lpstr>
      <vt:lpstr>Task 5.1 Circular economy design delimitants,  conditioners &amp; materials database</vt:lpstr>
      <vt:lpstr>Task 5.1 Circular economy design delimitants,  conditioners &amp; materials database</vt:lpstr>
      <vt:lpstr>MATERIAL DATABASE (for massive implementation)</vt:lpstr>
      <vt:lpstr>MATERIAL DATABASE (for massive implementation)</vt:lpstr>
      <vt:lpstr>MATERIAL DATABASE (for massive implementation)</vt:lpstr>
      <vt:lpstr>MATERIAL DATABASE (progress)</vt:lpstr>
      <vt:lpstr>MATERIAL DATABASE (progress)</vt:lpstr>
      <vt:lpstr>WP5 – Circular Economy Business Model &amp; Exploitation Plan</vt:lpstr>
      <vt:lpstr>Task 5.2 Evaluation methodologies and impact assessment of circular economy solutions</vt:lpstr>
      <vt:lpstr>Task 5.2 Evaluation methodology for CE solutions implementation degree</vt:lpstr>
      <vt:lpstr>Task 5.2 Evaluation methodology for CE solutions implementation degree</vt:lpstr>
      <vt:lpstr>Task 5.2 Evaluation methodology for CE solutions implementation degree</vt:lpstr>
      <vt:lpstr>Task 5.2 Evaluation methodologies and impact assessment of circular economy solutions</vt:lpstr>
      <vt:lpstr>Task 5.2 Evaluation methodology for CE solutions implementation degree</vt:lpstr>
      <vt:lpstr>Task 5.2 Evaluation methodology for CE solutions implementation degree</vt:lpstr>
      <vt:lpstr>Task 5.2 Evaluation methodology for CE solutions implementation degree</vt:lpstr>
      <vt:lpstr>WP5 – Circular Economy Business Model &amp; Exploitation Plan</vt:lpstr>
      <vt:lpstr>Task 5.2 Evaluation methodology for CE solutions implementation degree</vt:lpstr>
      <vt:lpstr>Plug-N-Harvest: Report On Standardization Models</vt:lpstr>
      <vt:lpstr>Plug-N-Harvest: Report On Standardization Models</vt:lpstr>
      <vt:lpstr>WP5 – Circular Economy Business Model &amp; Exploitation Plan</vt:lpstr>
      <vt:lpstr>Task 5.6 Exploitation Strategy &amp; Business Plans</vt:lpstr>
      <vt:lpstr>Task 5.6 Exploitation Strategy &amp; Business Plans</vt:lpstr>
      <vt:lpstr>Task 5.6 Exploitation Strategy &amp; Business Plans</vt:lpstr>
      <vt:lpstr>Task 5.6 Exploitation Strategy &amp; Business Plans</vt:lpstr>
      <vt:lpstr>Task 5.6 Exploitation Strategy &amp; Business Plans</vt:lpstr>
      <vt:lpstr>Task 5.6 Exploitation Strategy &amp; Business Plans</vt:lpstr>
      <vt:lpstr>PowerPoint Presentation</vt:lpstr>
      <vt:lpstr>Task 5.6 Exploitation Strategy &amp; Business Plans</vt:lpstr>
      <vt:lpstr>Task 5.6 Exploitation Strategy &amp; Business Plans</vt:lpstr>
      <vt:lpstr>Task 5.6 Exploitation Strategy &amp; Business Plans. NEXT STEPS</vt:lpstr>
      <vt:lpstr>Task 5.6 Exploitation Strategy &amp; Business Plans – CURRENT STATUS</vt:lpstr>
      <vt:lpstr>Task 5.6 Exploitation Strategy &amp; Business Plans – NEXT STEPS</vt:lpstr>
      <vt:lpstr>PowerPoint Presentation</vt:lpstr>
      <vt:lpstr>PowerPoint Presentation</vt:lpstr>
      <vt:lpstr>Original Concept</vt:lpstr>
      <vt:lpstr>Original Concept</vt:lpstr>
      <vt:lpstr>Original Concept</vt:lpstr>
      <vt:lpstr>PowerPoint Presentation</vt:lpstr>
      <vt:lpstr>Our Concerns:</vt:lpstr>
      <vt:lpstr>What to do about low rise?</vt:lpstr>
      <vt:lpstr>Low Rise Building Problem</vt:lpstr>
      <vt:lpstr>PowerPoint Presentation</vt:lpstr>
      <vt:lpstr>ADBE Not Possible?</vt:lpstr>
      <vt:lpstr>PowerPoint Presentation</vt:lpstr>
      <vt:lpstr>PowerPoint Presentation</vt:lpstr>
      <vt:lpstr>Potential Limitations of Original Concept Interpretation</vt:lpstr>
      <vt:lpstr>Extending the Interpretation</vt:lpstr>
      <vt:lpstr>Further Versions of the Plug-n-Harvest System?</vt:lpstr>
      <vt:lpstr>Next Steps?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Ιάκωβος Μιχαηλίδης</dc:creator>
  <cp:lastModifiedBy>C.Ravanis</cp:lastModifiedBy>
  <cp:revision>162</cp:revision>
  <dcterms:created xsi:type="dcterms:W3CDTF">2017-08-30T15:07:01Z</dcterms:created>
  <dcterms:modified xsi:type="dcterms:W3CDTF">2018-11-26T12:30:00Z</dcterms:modified>
</cp:coreProperties>
</file>