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5" r:id="rId2"/>
    <p:sldId id="266" r:id="rId3"/>
    <p:sldId id="267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47833" autoAdjust="0"/>
  </p:normalViewPr>
  <p:slideViewPr>
    <p:cSldViewPr snapToGrid="0">
      <p:cViewPr varScale="1">
        <p:scale>
          <a:sx n="35" d="100"/>
          <a:sy n="35" d="100"/>
        </p:scale>
        <p:origin x="198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41E14-32CB-4682-9671-EB7A1F17FCBA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34BDC-9794-4990-838B-FAF90560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9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34BDC-9794-4990-838B-FAF90560B6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2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34BDC-9794-4990-838B-FAF90560B6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07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34BDC-9794-4990-838B-FAF90560B6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9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34BDC-9794-4990-838B-FAF90560B6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77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34BDC-9794-4990-838B-FAF90560B6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98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34BDC-9794-4990-838B-FAF90560B6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5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Διαφάνεια τίτλου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1097280" y="758951"/>
            <a:ext cx="10058400" cy="2957997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PROJECT TITLE</a:t>
            </a:r>
            <a:endParaRPr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1100051" y="4107180"/>
            <a:ext cx="10058400" cy="16459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b="0" cap="all" spc="2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>
              <a:defRPr/>
            </a:pPr>
            <a:r>
              <a:rPr lang="en-US"/>
              <a:t>WPX - Task X.X: Task or deliverable title HERE</a:t>
            </a:r>
            <a:endParaRPr/>
          </a:p>
          <a:p>
            <a:pPr>
              <a:defRPr/>
            </a:pPr>
            <a:r>
              <a:rPr lang="en-US"/>
              <a:t>ORGANIZATION: ORGANIZATion name/acronym</a:t>
            </a:r>
            <a:br>
              <a:rPr lang="en-US"/>
            </a:br>
            <a:r>
              <a:rPr lang="en-US"/>
              <a:t>PRESENTER(S): presenters names</a:t>
            </a:r>
            <a:br>
              <a:rPr lang="en-US"/>
            </a:br>
            <a:r>
              <a:rPr lang="en-US"/>
              <a:t>MEETING: TYPE AND LOCATION OF THE MEETING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859292" y="6459785"/>
            <a:ext cx="1710260" cy="365125"/>
          </a:xfrm>
        </p:spPr>
        <p:txBody>
          <a:bodyPr/>
          <a:lstStyle/>
          <a:p>
            <a:pPr>
              <a:defRPr/>
            </a:pPr>
            <a:fld id="{40F4E886-7301-4474-86BD-9B5B4C643F56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PLUG-N-HARVEST</a:t>
            </a:r>
            <a:br>
              <a:rPr lang="en-US">
                <a:solidFill>
                  <a:prstClr val="black"/>
                </a:solidFill>
              </a:rPr>
            </a:br>
            <a:r>
              <a:rPr lang="en-US">
                <a:solidFill>
                  <a:prstClr val="black"/>
                </a:solidFill>
              </a:rPr>
              <a:t>ID: 768735 - H2020-EU.2.1.5.2.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25622" y="6459785"/>
            <a:ext cx="1087438" cy="365125"/>
          </a:xfrm>
        </p:spPr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9" name="Εικόνα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611482" y="0"/>
            <a:ext cx="1580517" cy="1519257"/>
          </a:xfrm>
          <a:prstGeom prst="rect">
            <a:avLst/>
          </a:prstGeom>
        </p:spPr>
      </p:pic>
      <p:pic>
        <p:nvPicPr>
          <p:cNvPr id="10" name="Εικόνα 15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293904" y="187221"/>
            <a:ext cx="1440872" cy="960582"/>
          </a:xfrm>
          <a:prstGeom prst="rect">
            <a:avLst/>
          </a:prstGeom>
        </p:spPr>
      </p:pic>
      <p:grpSp>
        <p:nvGrpSpPr>
          <p:cNvPr id="11" name="Ομάδα 23"/>
          <p:cNvGrpSpPr/>
          <p:nvPr userDrawn="1"/>
        </p:nvGrpSpPr>
        <p:grpSpPr bwMode="auto">
          <a:xfrm>
            <a:off x="293904" y="2240280"/>
            <a:ext cx="7009754" cy="3572554"/>
            <a:chOff x="293904" y="2240280"/>
            <a:chExt cx="7009754" cy="3572554"/>
          </a:xfrm>
        </p:grpSpPr>
        <p:cxnSp>
          <p:nvCxnSpPr>
            <p:cNvPr id="12" name="Straight Connector 8"/>
            <p:cNvCxnSpPr>
              <a:cxnSpLocks/>
            </p:cNvCxnSpPr>
            <p:nvPr/>
          </p:nvCxnSpPr>
          <p:spPr bwMode="auto"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8"/>
            <p:cNvCxnSpPr>
              <a:cxnSpLocks/>
            </p:cNvCxnSpPr>
            <p:nvPr userDrawn="1"/>
          </p:nvCxnSpPr>
          <p:spPr bwMode="auto"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8"/>
            <p:cNvCxnSpPr>
              <a:cxnSpLocks/>
            </p:cNvCxnSpPr>
            <p:nvPr userDrawn="1"/>
          </p:nvCxnSpPr>
          <p:spPr bwMode="auto"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8"/>
            <p:cNvCxnSpPr>
              <a:cxnSpLocks/>
            </p:cNvCxnSpPr>
            <p:nvPr userDrawn="1"/>
          </p:nvCxnSpPr>
          <p:spPr bwMode="auto"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Ομάδα 18"/>
          <p:cNvGrpSpPr/>
          <p:nvPr userDrawn="1"/>
        </p:nvGrpSpPr>
        <p:grpSpPr bwMode="auto">
          <a:xfrm>
            <a:off x="-3" y="5995713"/>
            <a:ext cx="12192003" cy="195824"/>
            <a:chOff x="-3" y="5947505"/>
            <a:chExt cx="12192003" cy="195824"/>
          </a:xfrm>
        </p:grpSpPr>
        <p:sp>
          <p:nvSpPr>
            <p:cNvPr id="17" name="Rectangle 7"/>
            <p:cNvSpPr/>
            <p:nvPr userDrawn="1"/>
          </p:nvSpPr>
          <p:spPr bwMode="auto"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18" name="Rectangle 7"/>
            <p:cNvSpPr/>
            <p:nvPr userDrawn="1"/>
          </p:nvSpPr>
          <p:spPr bwMode="auto">
            <a:xfrm>
              <a:off x="3175" y="6012600"/>
              <a:ext cx="12188825" cy="64008"/>
            </a:xfrm>
            <a:prstGeom prst="rect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19" name="Rectangle 7"/>
            <p:cNvSpPr/>
            <p:nvPr/>
          </p:nvSpPr>
          <p:spPr bwMode="auto">
            <a:xfrm>
              <a:off x="-3" y="5947505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899044365"/>
      </p:ext>
    </p:extLst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Τίτλος και Κατακόρυφο κείμενο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MAIN TITLE</a:t>
            </a:r>
            <a:endParaRPr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 hasCustomPrompt="1"/>
          </p:nvPr>
        </p:nvSpPr>
        <p:spPr bwMode="auto"/>
        <p:txBody>
          <a:bodyPr vert="eaVert" lIns="45720" tIns="0" rIns="45720" bIns="0"/>
          <a:lstStyle>
            <a:lvl1pPr marL="91440" marR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lvl1pPr>
            <a:lvl2pPr marL="38404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2pPr>
            <a:lvl3pPr marL="56692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3pPr>
            <a:lvl4pPr marL="74980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4pPr>
            <a:lvl5pPr marL="93268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5pPr>
          </a:lstStyle>
          <a:p>
            <a:pPr marL="91440" marR="0" lvl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pPr>
            <a:r>
              <a:rPr lang="en-US" sz="20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SAMPLE TEXT</a:t>
            </a:r>
            <a:endParaRPr lang="el-GR" sz="20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384048" marR="0" lvl="1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Second level</a:t>
            </a:r>
            <a:endParaRPr lang="el-GR" sz="18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566928" marR="0" lvl="2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Third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749808" marR="0" lvl="3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Fourth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932688" marR="0" lvl="4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CDB0B1E-DEAE-4CBE-A42B-AFEABF2D80C4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sv-SE">
                <a:solidFill>
                  <a:prstClr val="black"/>
                </a:solidFill>
              </a:rPr>
              <a:t>PLUG-N-HARVEST</a:t>
            </a:r>
            <a:br>
              <a:rPr lang="sv-SE">
                <a:solidFill>
                  <a:prstClr val="black"/>
                </a:solidFill>
              </a:rPr>
            </a:br>
            <a:r>
              <a:rPr lang="sv-SE">
                <a:solidFill>
                  <a:prstClr val="black"/>
                </a:solidFill>
              </a:rPr>
              <a:t>ID: 768735 - H2020-EU.2.1.5.2.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905515"/>
      </p:ext>
    </p:extLst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 userDrawn="1">
  <p:cSld name="Κατακόρυφος τίτλος και Κείμενο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Ομάδα 18"/>
          <p:cNvGrpSpPr/>
          <p:nvPr userDrawn="1"/>
        </p:nvGrpSpPr>
        <p:grpSpPr bwMode="auto">
          <a:xfrm>
            <a:off x="-3" y="5947505"/>
            <a:ext cx="12192003" cy="195824"/>
            <a:chOff x="-3" y="5947505"/>
            <a:chExt cx="12192003" cy="195824"/>
          </a:xfrm>
        </p:grpSpPr>
        <p:sp>
          <p:nvSpPr>
            <p:cNvPr id="5" name="Rectangle 7"/>
            <p:cNvSpPr/>
            <p:nvPr userDrawn="1"/>
          </p:nvSpPr>
          <p:spPr bwMode="auto"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6" name="Rectangle 7"/>
            <p:cNvSpPr/>
            <p:nvPr userDrawn="1"/>
          </p:nvSpPr>
          <p:spPr bwMode="auto">
            <a:xfrm>
              <a:off x="3175" y="6012600"/>
              <a:ext cx="12188825" cy="64008"/>
            </a:xfrm>
            <a:prstGeom prst="rect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7" name="Rectangle 7"/>
            <p:cNvSpPr/>
            <p:nvPr/>
          </p:nvSpPr>
          <p:spPr bwMode="auto">
            <a:xfrm>
              <a:off x="-3" y="5947505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</p:grpSp>
      <p:sp>
        <p:nvSpPr>
          <p:cNvPr id="8" name="Vertical Title 1"/>
          <p:cNvSpPr>
            <a:spLocks noGrp="1"/>
          </p:cNvSpPr>
          <p:nvPr>
            <p:ph type="title" orient="vert" hasCustomPrompt="1"/>
          </p:nvPr>
        </p:nvSpPr>
        <p:spPr bwMode="auto">
          <a:xfrm>
            <a:off x="8724900" y="412302"/>
            <a:ext cx="2628900" cy="5759898"/>
          </a:xfrm>
        </p:spPr>
        <p:txBody>
          <a:bodyPr vert="eaVer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MAIN TITLE</a:t>
            </a:r>
            <a:endParaRPr/>
          </a:p>
        </p:txBody>
      </p:sp>
      <p:sp>
        <p:nvSpPr>
          <p:cNvPr id="9" name="Vertical Text Placeholder 2"/>
          <p:cNvSpPr>
            <a:spLocks noGrp="1"/>
          </p:cNvSpPr>
          <p:nvPr>
            <p:ph type="body" orient="vert" idx="1" hasCustomPrompt="1"/>
          </p:nvPr>
        </p:nvSpPr>
        <p:spPr bwMode="auto">
          <a:xfrm>
            <a:off x="838200" y="412302"/>
            <a:ext cx="7734300" cy="5759898"/>
          </a:xfrm>
        </p:spPr>
        <p:txBody>
          <a:bodyPr vert="eaVert" lIns="45720" tIns="0" rIns="45720" bIns="0"/>
          <a:lstStyle>
            <a:lvl1pPr marL="91440" marR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lvl1pPr>
            <a:lvl2pPr marL="38404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2pPr>
            <a:lvl3pPr marL="56692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3pPr>
            <a:lvl4pPr marL="74980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4pPr>
            <a:lvl5pPr marL="93268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5pPr>
          </a:lstStyle>
          <a:p>
            <a:pPr marL="91440" marR="0" lvl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pPr>
            <a:r>
              <a:rPr lang="en-US" sz="20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SAMPLE TEXT</a:t>
            </a:r>
            <a:endParaRPr lang="el-GR" sz="20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384048" marR="0" lvl="1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Second level</a:t>
            </a:r>
            <a:endParaRPr lang="el-GR" sz="18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566928" marR="0" lvl="2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Third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749808" marR="0" lvl="3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Fourth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932688" marR="0" lvl="4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Fifth level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9CF32DC-8BE5-4FBE-BEC8-3CF6B3B972B5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sv-SE">
                <a:solidFill>
                  <a:prstClr val="black"/>
                </a:solidFill>
              </a:rPr>
              <a:t>PLUG-N-HARVEST</a:t>
            </a:r>
            <a:br>
              <a:rPr lang="sv-SE">
                <a:solidFill>
                  <a:prstClr val="black"/>
                </a:solidFill>
              </a:rPr>
            </a:br>
            <a:r>
              <a:rPr lang="sv-SE">
                <a:solidFill>
                  <a:prstClr val="black"/>
                </a:solidFill>
              </a:rPr>
              <a:t>ID: 768735 - H2020-EU.2.1.5.2.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13" name="Εικόνα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5400000">
            <a:off x="-171772" y="5764975"/>
            <a:ext cx="1072004" cy="714670"/>
          </a:xfrm>
          <a:prstGeom prst="rect">
            <a:avLst/>
          </a:prstGeom>
        </p:spPr>
      </p:pic>
      <p:pic>
        <p:nvPicPr>
          <p:cNvPr id="14" name="Εικόνα 13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5400000"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516263"/>
      </p:ext>
    </p:extLst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Τίτλος και περιεχόμενο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 bwMode="auto"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>
              <a:defRPr/>
            </a:pPr>
            <a:r>
              <a:rPr lang="en-US"/>
              <a:t>SAMPLE TEXT</a:t>
            </a:r>
            <a:endParaRPr lang="el-GR"/>
          </a:p>
          <a:p>
            <a:pPr lvl="1">
              <a:defRPr/>
            </a:pPr>
            <a:r>
              <a:rPr lang="en-US"/>
              <a:t>Second level</a:t>
            </a:r>
            <a:endParaRPr lang="el-GR"/>
          </a:p>
          <a:p>
            <a:pPr lvl="2">
              <a:defRPr/>
            </a:pPr>
            <a:r>
              <a:rPr lang="en-US"/>
              <a:t>Third level</a:t>
            </a:r>
            <a:endParaRPr lang="el-GR"/>
          </a:p>
          <a:p>
            <a:pPr lvl="3">
              <a:defRPr/>
            </a:pPr>
            <a:r>
              <a:rPr lang="en-US"/>
              <a:t>Fourth level</a:t>
            </a:r>
            <a:endParaRPr lang="el-GR"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097280" y="286603"/>
            <a:ext cx="10058400" cy="145811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MAIN TITLE</a:t>
            </a:r>
            <a:endParaRPr/>
          </a:p>
        </p:txBody>
      </p:sp>
      <p:sp>
        <p:nvSpPr>
          <p:cNvPr id="6" name="Θέση ημερομηνίας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FC9F940-3752-4988-A080-ACBD9960BA4B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PLUG-N-HARVEST</a:t>
            </a:r>
            <a:br>
              <a:rPr lang="en-US">
                <a:solidFill>
                  <a:prstClr val="black"/>
                </a:solidFill>
              </a:rPr>
            </a:br>
            <a:r>
              <a:rPr lang="en-US">
                <a:solidFill>
                  <a:prstClr val="black"/>
                </a:solidFill>
              </a:rPr>
              <a:t>ID: 768735 - H2020-EU.2.1.5.2.</a:t>
            </a:r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70670"/>
      </p:ext>
    </p:extLst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F46B51E-3943-40B2-9BC6-F6706F17CFAB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sv-SE">
                <a:solidFill>
                  <a:prstClr val="black"/>
                </a:solidFill>
              </a:rPr>
              <a:t>PLUG-N-HARVEST</a:t>
            </a:r>
            <a:br>
              <a:rPr lang="sv-SE">
                <a:solidFill>
                  <a:prstClr val="black"/>
                </a:solidFill>
              </a:rPr>
            </a:br>
            <a:r>
              <a:rPr lang="sv-SE">
                <a:solidFill>
                  <a:prstClr val="black"/>
                </a:solidFill>
              </a:rPr>
              <a:t>ID: 768735 - H2020-EU.2.1.5.2.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1100051" y="4107180"/>
            <a:ext cx="10058400" cy="16459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b="0" cap="all" spc="2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>
              <a:defRPr/>
            </a:pPr>
            <a:r>
              <a:rPr lang="en-US"/>
              <a:t>WPX - Task X.X: Task or deliverable title HERE</a:t>
            </a:r>
            <a:endParaRPr/>
          </a:p>
          <a:p>
            <a:pPr>
              <a:defRPr/>
            </a:pPr>
            <a:r>
              <a:rPr lang="en-US"/>
              <a:t>ORGANIZATION: ORGANIZATion name/acronym</a:t>
            </a:r>
            <a:br>
              <a:rPr lang="en-US"/>
            </a:br>
            <a:r>
              <a:rPr lang="en-US"/>
              <a:t>PRESENTER(S): presenters names</a:t>
            </a:r>
            <a:br>
              <a:rPr lang="en-US"/>
            </a:br>
            <a:r>
              <a:rPr lang="en-US"/>
              <a:t>MEETING: TYPE AND LOCATION OF THE MEETING</a:t>
            </a:r>
            <a:endParaRPr/>
          </a:p>
        </p:txBody>
      </p:sp>
      <p:grpSp>
        <p:nvGrpSpPr>
          <p:cNvPr id="8" name="Ομάδα 17"/>
          <p:cNvGrpSpPr/>
          <p:nvPr userDrawn="1"/>
        </p:nvGrpSpPr>
        <p:grpSpPr bwMode="auto">
          <a:xfrm>
            <a:off x="293904" y="2240280"/>
            <a:ext cx="7009754" cy="3572554"/>
            <a:chOff x="293904" y="2240280"/>
            <a:chExt cx="7009754" cy="3572554"/>
          </a:xfrm>
        </p:grpSpPr>
        <p:cxnSp>
          <p:nvCxnSpPr>
            <p:cNvPr id="9" name="Straight Connector 8"/>
            <p:cNvCxnSpPr>
              <a:cxnSpLocks/>
            </p:cNvCxnSpPr>
            <p:nvPr userDrawn="1"/>
          </p:nvCxnSpPr>
          <p:spPr bwMode="auto"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8"/>
            <p:cNvCxnSpPr>
              <a:cxnSpLocks/>
            </p:cNvCxnSpPr>
            <p:nvPr userDrawn="1"/>
          </p:nvCxnSpPr>
          <p:spPr bwMode="auto"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8"/>
            <p:cNvCxnSpPr>
              <a:cxnSpLocks/>
            </p:cNvCxnSpPr>
            <p:nvPr userDrawn="1"/>
          </p:nvCxnSpPr>
          <p:spPr bwMode="auto"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8"/>
            <p:cNvCxnSpPr>
              <a:cxnSpLocks/>
            </p:cNvCxnSpPr>
            <p:nvPr userDrawn="1"/>
          </p:nvCxnSpPr>
          <p:spPr bwMode="auto"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1097280" y="758951"/>
            <a:ext cx="10058400" cy="2957997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PROJECT TITLE</a:t>
            </a:r>
            <a:endParaRPr/>
          </a:p>
        </p:txBody>
      </p:sp>
      <p:grpSp>
        <p:nvGrpSpPr>
          <p:cNvPr id="14" name="Ομάδα 21"/>
          <p:cNvGrpSpPr/>
          <p:nvPr userDrawn="1"/>
        </p:nvGrpSpPr>
        <p:grpSpPr bwMode="auto">
          <a:xfrm>
            <a:off x="-3" y="5947505"/>
            <a:ext cx="12192003" cy="195824"/>
            <a:chOff x="-3" y="5947505"/>
            <a:chExt cx="12192003" cy="195824"/>
          </a:xfrm>
        </p:grpSpPr>
        <p:sp>
          <p:nvSpPr>
            <p:cNvPr id="15" name="Rectangle 7"/>
            <p:cNvSpPr/>
            <p:nvPr userDrawn="1"/>
          </p:nvSpPr>
          <p:spPr bwMode="auto"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16" name="Rectangle 7"/>
            <p:cNvSpPr/>
            <p:nvPr userDrawn="1"/>
          </p:nvSpPr>
          <p:spPr bwMode="auto">
            <a:xfrm>
              <a:off x="3175" y="6012600"/>
              <a:ext cx="12188825" cy="64008"/>
            </a:xfrm>
            <a:prstGeom prst="rect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17" name="Rectangle 7"/>
            <p:cNvSpPr/>
            <p:nvPr/>
          </p:nvSpPr>
          <p:spPr bwMode="auto">
            <a:xfrm>
              <a:off x="-3" y="5947505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</p:grpSp>
      <p:pic>
        <p:nvPicPr>
          <p:cNvPr id="18" name="Εικόνα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611482" y="0"/>
            <a:ext cx="1580517" cy="1519257"/>
          </a:xfrm>
          <a:prstGeom prst="rect">
            <a:avLst/>
          </a:prstGeom>
        </p:spPr>
      </p:pic>
      <p:pic>
        <p:nvPicPr>
          <p:cNvPr id="19" name="Εικόνα 15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293904" y="187221"/>
            <a:ext cx="1440872" cy="96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321770"/>
      </p:ext>
    </p:extLst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Δύο περιεχόμενα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7"/>
          <p:cNvSpPr>
            <a:spLocks noGrp="1"/>
          </p:cNvSpPr>
          <p:nvPr>
            <p:ph type="title" hasCustomPrompt="1"/>
          </p:nvPr>
        </p:nvSpPr>
        <p:spPr bwMode="auto">
          <a:xfrm>
            <a:off x="1097280" y="286603"/>
            <a:ext cx="10058400" cy="145075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MAIN TITLE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 bwMode="auto">
          <a:xfrm>
            <a:off x="1097278" y="1845734"/>
            <a:ext cx="4937760" cy="4023360"/>
          </a:xfrm>
        </p:spPr>
        <p:txBody>
          <a:bodyPr/>
          <a:lstStyle>
            <a:lvl1pPr marL="91440" marR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lvl1pPr>
            <a:lvl2pPr marL="38404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2pPr>
            <a:lvl3pPr marL="56692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3pPr>
            <a:lvl4pPr marL="74980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4pPr>
            <a:lvl5pPr marL="93268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5pPr>
          </a:lstStyle>
          <a:p>
            <a:pPr marL="91440" marR="0" lvl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pPr>
            <a:r>
              <a:rPr lang="en-US" sz="20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SAMPLE TEXT</a:t>
            </a:r>
            <a:endParaRPr lang="el-GR" sz="20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384048" marR="0" lvl="1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Second level</a:t>
            </a:r>
            <a:endParaRPr lang="el-GR" sz="18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566928" marR="0" lvl="2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Third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749808" marR="0" lvl="3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Fourth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932688" marR="0" lvl="4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Fifth level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 hasCustomPrompt="1"/>
          </p:nvPr>
        </p:nvSpPr>
        <p:spPr bwMode="auto">
          <a:xfrm>
            <a:off x="6217920" y="1845735"/>
            <a:ext cx="4937760" cy="4023360"/>
          </a:xfrm>
        </p:spPr>
        <p:txBody>
          <a:bodyPr/>
          <a:lstStyle>
            <a:lvl1pPr marL="91440" marR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lvl1pPr>
            <a:lvl2pPr marL="38404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2pPr>
            <a:lvl3pPr marL="56692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3pPr>
            <a:lvl4pPr marL="74980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4pPr>
            <a:lvl5pPr marL="93268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5pPr>
          </a:lstStyle>
          <a:p>
            <a:pPr marL="91440" marR="0" lvl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pPr>
            <a:r>
              <a:rPr lang="en-US" sz="20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SAMPLE TEXT</a:t>
            </a:r>
            <a:endParaRPr lang="el-GR" sz="20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384048" marR="0" lvl="1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Second level</a:t>
            </a:r>
            <a:endParaRPr lang="el-GR" sz="18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566928" marR="0" lvl="2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Third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749808" marR="0" lvl="3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Fourth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932688" marR="0" lvl="4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12FB9F1-94BF-45D3-AE33-6ABCB2F20E7B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sv-SE">
                <a:solidFill>
                  <a:prstClr val="black"/>
                </a:solidFill>
              </a:rPr>
              <a:t>PLUG-N-HARVEST</a:t>
            </a:r>
            <a:br>
              <a:rPr lang="sv-SE">
                <a:solidFill>
                  <a:prstClr val="black"/>
                </a:solidFill>
              </a:rPr>
            </a:br>
            <a:r>
              <a:rPr lang="sv-SE">
                <a:solidFill>
                  <a:prstClr val="black"/>
                </a:solidFill>
              </a:rPr>
              <a:t>ID: 768735 - H2020-EU.2.1.5.2.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817301"/>
      </p:ext>
    </p:extLst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Σύγκριση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9"/>
          <p:cNvSpPr>
            <a:spLocks noGrp="1"/>
          </p:cNvSpPr>
          <p:nvPr>
            <p:ph type="title" hasCustomPrompt="1"/>
          </p:nvPr>
        </p:nvSpPr>
        <p:spPr bwMode="auto">
          <a:xfrm>
            <a:off x="1097280" y="286603"/>
            <a:ext cx="10058400" cy="145075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MAIN TITLE</a:t>
            </a:r>
            <a:endParaRPr/>
          </a:p>
        </p:txBody>
      </p:sp>
      <p:sp>
        <p:nvSpPr>
          <p:cNvPr id="5" name="Content Placeholder 3"/>
          <p:cNvSpPr>
            <a:spLocks noGrp="1"/>
          </p:cNvSpPr>
          <p:nvPr>
            <p:ph sz="half" idx="2" hasCustomPrompt="1"/>
          </p:nvPr>
        </p:nvSpPr>
        <p:spPr bwMode="auto">
          <a:xfrm>
            <a:off x="1097280" y="1880955"/>
            <a:ext cx="4937760" cy="4079579"/>
          </a:xfrm>
        </p:spPr>
        <p:txBody>
          <a:bodyPr/>
          <a:lstStyle>
            <a:lvl1pPr marL="91440" marR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lvl1pPr>
            <a:lvl2pPr marL="38404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2pPr>
            <a:lvl3pPr marL="56692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3pPr>
            <a:lvl4pPr marL="74980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4pPr>
            <a:lvl5pPr marL="93268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5pPr>
          </a:lstStyle>
          <a:p>
            <a:pPr marL="91440" marR="0" lvl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pPr>
            <a:r>
              <a:rPr lang="en-US" sz="20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SAMPLE TEXT</a:t>
            </a:r>
            <a:endParaRPr lang="el-GR" sz="20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384048" marR="0" lvl="1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Second level</a:t>
            </a:r>
            <a:endParaRPr lang="el-GR" sz="18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566928" marR="0" lvl="2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Third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749808" marR="0" lvl="3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Fourth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932688" marR="0" lvl="4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 bwMode="auto">
          <a:xfrm>
            <a:off x="6217920" y="1880955"/>
            <a:ext cx="4937760" cy="4079579"/>
          </a:xfrm>
        </p:spPr>
        <p:txBody>
          <a:bodyPr/>
          <a:lstStyle>
            <a:lvl1pPr marL="91440" marR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lvl1pPr>
            <a:lvl2pPr marL="38404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2pPr>
            <a:lvl3pPr marL="56692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3pPr>
            <a:lvl4pPr marL="74980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4pPr>
            <a:lvl5pPr marL="93268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5pPr>
          </a:lstStyle>
          <a:p>
            <a:pPr marL="91440" marR="0" lvl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pPr>
            <a:r>
              <a:rPr lang="en-US" sz="20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SAMPLE TEXT</a:t>
            </a:r>
            <a:endParaRPr lang="el-GR" sz="20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384048" marR="0" lvl="1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Second level</a:t>
            </a:r>
            <a:endParaRPr lang="el-GR" sz="18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566928" marR="0" lvl="2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Third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749808" marR="0" lvl="3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Fourth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932688" marR="0" lvl="4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C3DC05-FFF6-4D9D-9DB5-7D1A9A8DDC4A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sv-SE">
                <a:solidFill>
                  <a:prstClr val="black"/>
                </a:solidFill>
              </a:rPr>
              <a:t>PLUG-N-HARVEST</a:t>
            </a:r>
            <a:br>
              <a:rPr lang="sv-SE">
                <a:solidFill>
                  <a:prstClr val="black"/>
                </a:solidFill>
              </a:rPr>
            </a:br>
            <a:r>
              <a:rPr lang="sv-SE">
                <a:solidFill>
                  <a:prstClr val="black"/>
                </a:solidFill>
              </a:rPr>
              <a:t>ID: 768735 - H2020-EU.2.1.5.2.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63785"/>
      </p:ext>
    </p:extLst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Μόνο τίτλο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MAIN TITLE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6F430A-72C9-4ED3-B5E4-3D55C9729DA8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sv-SE">
                <a:solidFill>
                  <a:prstClr val="black"/>
                </a:solidFill>
              </a:rPr>
              <a:t>PLUG-N-HARVEST</a:t>
            </a:r>
            <a:br>
              <a:rPr lang="sv-SE">
                <a:solidFill>
                  <a:prstClr val="black"/>
                </a:solidFill>
              </a:rPr>
            </a:br>
            <a:r>
              <a:rPr lang="sv-SE">
                <a:solidFill>
                  <a:prstClr val="black"/>
                </a:solidFill>
              </a:rPr>
              <a:t>ID: 768735 - H2020-EU.2.1.5.2.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18357"/>
      </p:ext>
    </p:extLst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Κεν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C6629B-A2E2-43B0-BC7C-2B77883FD396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sv-SE"/>
              <a:t>PLUG-N-HARVEST</a:t>
            </a:r>
            <a:br>
              <a:rPr lang="sv-SE"/>
            </a:br>
            <a:r>
              <a:rPr lang="sv-SE"/>
              <a:t>ID: 768735 - H2020-EU.2.1.5.2.</a:t>
            </a:r>
            <a:endParaRPr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7" name="Εικόνα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320888" y="6143330"/>
            <a:ext cx="1072004" cy="714670"/>
          </a:xfrm>
          <a:prstGeom prst="rect">
            <a:avLst/>
          </a:prstGeom>
        </p:spPr>
      </p:pic>
      <p:grpSp>
        <p:nvGrpSpPr>
          <p:cNvPr id="8" name="Ομάδα 11"/>
          <p:cNvGrpSpPr/>
          <p:nvPr userDrawn="1"/>
        </p:nvGrpSpPr>
        <p:grpSpPr bwMode="auto">
          <a:xfrm>
            <a:off x="-3" y="5947505"/>
            <a:ext cx="12192003" cy="195824"/>
            <a:chOff x="-3" y="5947505"/>
            <a:chExt cx="12192003" cy="195824"/>
          </a:xfrm>
        </p:grpSpPr>
        <p:sp>
          <p:nvSpPr>
            <p:cNvPr id="9" name="Rectangle 7"/>
            <p:cNvSpPr/>
            <p:nvPr userDrawn="1"/>
          </p:nvSpPr>
          <p:spPr bwMode="auto"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10" name="Rectangle 7"/>
            <p:cNvSpPr/>
            <p:nvPr userDrawn="1"/>
          </p:nvSpPr>
          <p:spPr bwMode="auto">
            <a:xfrm>
              <a:off x="3175" y="6012600"/>
              <a:ext cx="12188825" cy="64008"/>
            </a:xfrm>
            <a:prstGeom prst="rect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11" name="Rectangle 7"/>
            <p:cNvSpPr/>
            <p:nvPr/>
          </p:nvSpPr>
          <p:spPr bwMode="auto">
            <a:xfrm>
              <a:off x="-3" y="5947505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</p:grpSp>
      <p:pic>
        <p:nvPicPr>
          <p:cNvPr id="12" name="Εικόνα 9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75910"/>
      </p:ext>
    </p:extLst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Περιεχόμενο με λεζάντα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16" y="0"/>
            <a:ext cx="405079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594358"/>
            <a:ext cx="3200400" cy="2286000"/>
          </a:xfrm>
        </p:spPr>
        <p:txBody>
          <a:bodyPr anchor="b">
            <a:normAutofit/>
          </a:bodyPr>
          <a:lstStyle>
            <a:lvl1pPr>
              <a:defRPr sz="54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z="4800" b="0" i="0" u="none" strike="noStrike" cap="none" spc="-5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+mj-ea"/>
              </a:rPr>
              <a:t>Plug-N-Harvest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 bwMode="auto">
          <a:xfrm>
            <a:off x="4800600" y="731520"/>
            <a:ext cx="6492240" cy="5257800"/>
          </a:xfrm>
        </p:spPr>
        <p:txBody>
          <a:bodyPr/>
          <a:lstStyle>
            <a:lvl1pPr marL="91440" marR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lvl1pPr>
            <a:lvl2pPr marL="38404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2pPr>
            <a:lvl3pPr marL="56692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3pPr>
            <a:lvl4pPr marL="74980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4pPr>
            <a:lvl5pPr marL="932688" marR="0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lvl5pPr>
          </a:lstStyle>
          <a:p>
            <a:pPr marL="91440" marR="0" lvl="0" indent="-91440" algn="l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/>
              <a:buChar char=" "/>
              <a:defRPr/>
            </a:pPr>
            <a:r>
              <a:rPr lang="en-US" sz="20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SAMPLE TEXT</a:t>
            </a:r>
            <a:endParaRPr lang="el-GR" sz="20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384048" marR="0" lvl="1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Second level</a:t>
            </a:r>
            <a:endParaRPr lang="el-GR" sz="18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566928" marR="0" lvl="2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Third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749808" marR="0" lvl="3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Fourth level</a:t>
            </a:r>
            <a:endParaRPr lang="el-GR" sz="1400" b="0" i="0" u="none" strike="noStrike" cap="none" spc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</a:endParaRPr>
          </a:p>
          <a:p>
            <a:pPr marL="932688" marR="0" lvl="4" indent="-182880" algn="l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/>
              <a:buChar char="◦"/>
              <a:defRPr/>
            </a:pPr>
            <a:r>
              <a:rPr lang="en-US" sz="1400" b="0" i="0" u="none" strike="noStrike" cap="none" spc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</a:rPr>
              <a:t>Fifth level</a:t>
            </a:r>
            <a:endParaRPr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WPX - Task X.X: Task or deliverable title HERE</a:t>
            </a:r>
            <a:endParaRPr/>
          </a:p>
          <a:p>
            <a:pPr lvl="0">
              <a:defRPr/>
            </a:pPr>
            <a:r>
              <a:rPr lang="en-US"/>
              <a:t>ORGANIZATION: ORGANIZATion name/acronym</a:t>
            </a:r>
            <a:br>
              <a:rPr lang="en-US"/>
            </a:br>
            <a:r>
              <a:rPr lang="en-US"/>
              <a:t>PRESENTER(S): presenters names</a:t>
            </a:r>
            <a:br>
              <a:rPr lang="en-US"/>
            </a:br>
            <a:r>
              <a:rPr lang="en-US"/>
              <a:t>MEETING: TYPE AND LOCATION OF THE MEETING</a:t>
            </a:r>
            <a:endParaRPr/>
          </a:p>
          <a:p>
            <a:pPr lvl="0">
              <a:defRPr/>
            </a:pP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2287342" y="6450190"/>
            <a:ext cx="137025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DC22D29-6C03-4FCB-92CF-E05A67975532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sv-SE">
                <a:solidFill>
                  <a:srgbClr val="455F51"/>
                </a:solidFill>
              </a:rPr>
              <a:t>PLUG-N-HARVEST</a:t>
            </a:r>
            <a:br>
              <a:rPr lang="sv-SE">
                <a:solidFill>
                  <a:srgbClr val="455F51"/>
                </a:solidFill>
              </a:rPr>
            </a:br>
            <a:r>
              <a:rPr lang="sv-SE">
                <a:solidFill>
                  <a:srgbClr val="455F51"/>
                </a:solidFill>
              </a:rPr>
              <a:t>ID: 768735 - H2020-EU.2.1.5.2.</a:t>
            </a:r>
            <a:endParaRPr>
              <a:solidFill>
                <a:srgbClr val="455F51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6F34D8A-136C-4FA7-8325-F06DF2D5CB3D}" type="slidenum">
              <a:rPr>
                <a:solidFill>
                  <a:srgbClr val="455F5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55F51"/>
              </a:solidFill>
            </a:endParaRPr>
          </a:p>
        </p:txBody>
      </p:sp>
      <p:pic>
        <p:nvPicPr>
          <p:cNvPr id="11" name="Εικόνα 14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061529" y="5766132"/>
            <a:ext cx="1133648" cy="1089708"/>
          </a:xfrm>
          <a:prstGeom prst="rect">
            <a:avLst/>
          </a:prstGeom>
        </p:spPr>
      </p:pic>
      <p:grpSp>
        <p:nvGrpSpPr>
          <p:cNvPr id="12" name="Ομάδα 19"/>
          <p:cNvGrpSpPr/>
          <p:nvPr userDrawn="1"/>
        </p:nvGrpSpPr>
        <p:grpSpPr bwMode="auto">
          <a:xfrm rot="16199999">
            <a:off x="906181" y="3323698"/>
            <a:ext cx="6824911" cy="177516"/>
            <a:chOff x="-3" y="5947505"/>
            <a:chExt cx="12192003" cy="195824"/>
          </a:xfrm>
        </p:grpSpPr>
        <p:sp>
          <p:nvSpPr>
            <p:cNvPr id="13" name="Rectangle 7"/>
            <p:cNvSpPr/>
            <p:nvPr userDrawn="1"/>
          </p:nvSpPr>
          <p:spPr bwMode="auto"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14" name="Rectangle 7"/>
            <p:cNvSpPr/>
            <p:nvPr userDrawn="1"/>
          </p:nvSpPr>
          <p:spPr bwMode="auto">
            <a:xfrm>
              <a:off x="3175" y="6012600"/>
              <a:ext cx="12188825" cy="64008"/>
            </a:xfrm>
            <a:prstGeom prst="rect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15" name="Rectangle 7"/>
            <p:cNvSpPr/>
            <p:nvPr/>
          </p:nvSpPr>
          <p:spPr bwMode="auto">
            <a:xfrm>
              <a:off x="-3" y="5947505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</p:grpSp>
      <p:pic>
        <p:nvPicPr>
          <p:cNvPr id="16" name="Εικόνα 10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320888" y="6143330"/>
            <a:ext cx="1072004" cy="71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34137"/>
      </p:ext>
    </p:extLst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Εικόνα με λεζάντα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0" y="4953000"/>
            <a:ext cx="12188825" cy="1905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</p:sp>
      <p:sp>
        <p:nvSpPr>
          <p:cNvPr id="5" name="Rectangle 8"/>
          <p:cNvSpPr/>
          <p:nvPr userDrawn="1"/>
        </p:nvSpPr>
        <p:spPr bwMode="auto">
          <a:xfrm>
            <a:off x="15" y="4915076"/>
            <a:ext cx="12188825" cy="640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</p:sp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1607127" y="5074920"/>
            <a:ext cx="9603798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idx="1" hasCustomPrompt="1"/>
          </p:nvPr>
        </p:nvSpPr>
        <p:spPr bwMode="auto">
          <a:xfrm>
            <a:off x="15" y="0"/>
            <a:ext cx="12191985" cy="49150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to add picture</a:t>
            </a:r>
            <a:endParaRPr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607126" y="5907024"/>
            <a:ext cx="9603416" cy="410649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l-GR"/>
              <a:t>Επεξεργασία στυλ υποδείγματος κειμένου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8D4731-F406-4A17-A852-A57626BC2303}" type="datetime1">
              <a:rPr lang="en-US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sv-SE">
                <a:solidFill>
                  <a:prstClr val="black"/>
                </a:solidFill>
              </a:rPr>
              <a:t>PLUG-N-HARVEST</a:t>
            </a:r>
            <a:br>
              <a:rPr lang="sv-SE">
                <a:solidFill>
                  <a:prstClr val="black"/>
                </a:solidFill>
              </a:rPr>
            </a:br>
            <a:r>
              <a:rPr lang="sv-SE">
                <a:solidFill>
                  <a:prstClr val="black"/>
                </a:solidFill>
              </a:rPr>
              <a:t>ID: 768735 - H2020-EU.2.1.5.2.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F34D8A-136C-4FA7-8325-F06DF2D5CB3D}" type="slidenum">
              <a:rPr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061529" y="5766132"/>
            <a:ext cx="1133648" cy="1089708"/>
          </a:xfrm>
          <a:prstGeom prst="rect">
            <a:avLst/>
          </a:prstGeom>
        </p:spPr>
      </p:pic>
      <p:pic>
        <p:nvPicPr>
          <p:cNvPr id="13" name="Εικόνα 10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320888" y="6143330"/>
            <a:ext cx="1072004" cy="71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190001"/>
      </p:ext>
    </p:extLst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Ομάδα 7"/>
          <p:cNvGrpSpPr/>
          <p:nvPr userDrawn="1"/>
        </p:nvGrpSpPr>
        <p:grpSpPr bwMode="auto">
          <a:xfrm>
            <a:off x="-3" y="5947505"/>
            <a:ext cx="12192003" cy="195824"/>
            <a:chOff x="-3" y="5947505"/>
            <a:chExt cx="12192003" cy="195824"/>
          </a:xfrm>
        </p:grpSpPr>
        <p:sp>
          <p:nvSpPr>
            <p:cNvPr id="5" name="Rectangle 7"/>
            <p:cNvSpPr/>
            <p:nvPr userDrawn="1"/>
          </p:nvSpPr>
          <p:spPr bwMode="auto"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6" name="Rectangle 7"/>
            <p:cNvSpPr/>
            <p:nvPr userDrawn="1"/>
          </p:nvSpPr>
          <p:spPr bwMode="auto">
            <a:xfrm>
              <a:off x="3175" y="6012600"/>
              <a:ext cx="12188825" cy="64008"/>
            </a:xfrm>
            <a:prstGeom prst="rect">
              <a:avLst/>
            </a:prstGeom>
            <a:gradFill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7" name="Rectangle 7"/>
            <p:cNvSpPr/>
            <p:nvPr/>
          </p:nvSpPr>
          <p:spPr bwMode="auto">
            <a:xfrm>
              <a:off x="-3" y="5947505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</p:grpSp>
      <p:sp>
        <p:nvSpPr>
          <p:cNvPr id="8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/>
            </a:pPr>
            <a:r>
              <a:rPr lang="en-US"/>
              <a:t>MAIN TITLE</a:t>
            </a:r>
            <a:endParaRPr/>
          </a:p>
        </p:txBody>
      </p:sp>
      <p:sp>
        <p:nvSpPr>
          <p:cNvPr id="9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>
              <a:defRPr/>
            </a:pPr>
            <a:r>
              <a:rPr lang="en-US"/>
              <a:t>SAMPLE TEXT</a:t>
            </a:r>
            <a:endParaRPr lang="el-GR"/>
          </a:p>
          <a:p>
            <a:pPr lvl="1">
              <a:defRPr/>
            </a:pPr>
            <a:r>
              <a:rPr lang="en-US"/>
              <a:t>Second level</a:t>
            </a:r>
            <a:endParaRPr lang="el-GR"/>
          </a:p>
          <a:p>
            <a:pPr lvl="2">
              <a:defRPr/>
            </a:pPr>
            <a:r>
              <a:rPr lang="en-US"/>
              <a:t>Third level</a:t>
            </a:r>
            <a:endParaRPr lang="el-GR"/>
          </a:p>
          <a:p>
            <a:pPr lvl="3">
              <a:defRPr/>
            </a:pPr>
            <a:r>
              <a:rPr lang="en-US"/>
              <a:t>Fourth level</a:t>
            </a:r>
            <a:endParaRPr lang="el-GR"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 userDrawn="1">
            <p:ph type="dt" sz="half" idx="2"/>
          </p:nvPr>
        </p:nvSpPr>
        <p:spPr bwMode="auto">
          <a:xfrm>
            <a:off x="2076375" y="6459785"/>
            <a:ext cx="1493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fld id="{7FC9F940-3752-4988-A080-ACBD9960BA4B}" type="datetime1">
              <a:rPr lang="en-US" kern="0">
                <a:solidFill>
                  <a:prstClr val="black"/>
                </a:solidFill>
              </a:rPr>
              <a:pPr defTabSz="457200">
                <a:defRPr/>
              </a:pPr>
              <a:t>11/26/2018</a:t>
            </a:fld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3"/>
          </p:nvPr>
        </p:nvSpPr>
        <p:spPr bwMode="auto">
          <a:xfrm>
            <a:off x="3686185" y="6459785"/>
            <a:ext cx="4822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cap="all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r>
              <a:rPr lang="en-US" kern="0">
                <a:solidFill>
                  <a:prstClr val="black"/>
                </a:solidFill>
              </a:rPr>
              <a:t>PLUG-N-HARVEST</a:t>
            </a:r>
            <a:br>
              <a:rPr lang="en-US" kern="0">
                <a:solidFill>
                  <a:prstClr val="black"/>
                </a:solidFill>
              </a:rPr>
            </a:br>
            <a:r>
              <a:rPr lang="en-US" kern="0">
                <a:solidFill>
                  <a:prstClr val="black"/>
                </a:solidFill>
              </a:rPr>
              <a:t>ID: 768735 - H2020-EU.2.1.5.2.</a:t>
            </a:r>
          </a:p>
        </p:txBody>
      </p:sp>
      <p:sp>
        <p:nvSpPr>
          <p:cNvPr id="12" name="Slide Number Placeholder 5"/>
          <p:cNvSpPr>
            <a:spLocks noGrp="1"/>
          </p:cNvSpPr>
          <p:nvPr userDrawn="1">
            <p:ph type="sldNum" sz="quarter" idx="4"/>
          </p:nvPr>
        </p:nvSpPr>
        <p:spPr bwMode="auto">
          <a:xfrm>
            <a:off x="8625624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pPr defTabSz="457200">
              <a:defRPr/>
            </a:pPr>
            <a:fld id="{76F34D8A-136C-4FA7-8325-F06DF2D5CB3D}" type="slidenum">
              <a:rPr kern="0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 kern="0">
              <a:solidFill>
                <a:prstClr val="black"/>
              </a:solidFill>
            </a:endParaRPr>
          </a:p>
        </p:txBody>
      </p:sp>
      <p:pic>
        <p:nvPicPr>
          <p:cNvPr id="13" name="Εικόνα 10"/>
          <p:cNvPicPr>
            <a:picLocks noChangeAspect="1"/>
          </p:cNvPicPr>
          <p:nvPr userDrawn="1"/>
        </p:nvPicPr>
        <p:blipFill>
          <a:blip r:embed="rId13"/>
          <a:stretch/>
        </p:blipFill>
        <p:spPr bwMode="auto">
          <a:xfrm>
            <a:off x="11061529" y="5766130"/>
            <a:ext cx="1133648" cy="1089709"/>
          </a:xfrm>
          <a:prstGeom prst="rect">
            <a:avLst/>
          </a:prstGeom>
        </p:spPr>
      </p:pic>
      <p:grpSp>
        <p:nvGrpSpPr>
          <p:cNvPr id="14" name="Ομάδα 29"/>
          <p:cNvGrpSpPr/>
          <p:nvPr userDrawn="1"/>
        </p:nvGrpSpPr>
        <p:grpSpPr bwMode="auto">
          <a:xfrm>
            <a:off x="452654" y="59457"/>
            <a:ext cx="7009754" cy="3572554"/>
            <a:chOff x="293904" y="2240280"/>
            <a:chExt cx="7009754" cy="3572554"/>
          </a:xfrm>
        </p:grpSpPr>
        <p:cxnSp>
          <p:nvCxnSpPr>
            <p:cNvPr id="15" name="Straight Connector 8"/>
            <p:cNvCxnSpPr>
              <a:cxnSpLocks/>
            </p:cNvCxnSpPr>
            <p:nvPr/>
          </p:nvCxnSpPr>
          <p:spPr bwMode="auto"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8"/>
            <p:cNvCxnSpPr>
              <a:cxnSpLocks/>
            </p:cNvCxnSpPr>
            <p:nvPr userDrawn="1"/>
          </p:nvCxnSpPr>
          <p:spPr bwMode="auto"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8"/>
            <p:cNvCxnSpPr>
              <a:cxnSpLocks/>
            </p:cNvCxnSpPr>
            <p:nvPr userDrawn="1"/>
          </p:nvCxnSpPr>
          <p:spPr bwMode="auto"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8"/>
            <p:cNvCxnSpPr>
              <a:cxnSpLocks/>
            </p:cNvCxnSpPr>
            <p:nvPr userDrawn="1"/>
          </p:nvCxnSpPr>
          <p:spPr bwMode="auto"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Εικόνα 10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320888" y="6143330"/>
            <a:ext cx="1072004" cy="71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68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>
        <a:lnSpc>
          <a:spcPct val="85000"/>
        </a:lnSpc>
        <a:spcBef>
          <a:spcPts val="0"/>
        </a:spcBef>
        <a:buNone/>
        <a:defRPr sz="4800" spc="-50">
          <a:solidFill>
            <a:schemeClr val="tx1">
              <a:lumMod val="75000"/>
              <a:lumOff val="25000"/>
            </a:schemeClr>
          </a:solidFill>
          <a:latin typeface="+mj-lt"/>
          <a:ea typeface="+mj-ea"/>
        </a:defRPr>
      </a:lvl1pPr>
    </p:titleStyle>
    <p:bodyStyle>
      <a:lvl1pPr marL="91440" indent="-91440" algn="l" defTabSz="91440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/>
        <a:buChar char=" 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</a:defRPr>
      </a:lvl1pPr>
      <a:lvl2pPr marL="38404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</a:defRPr>
      </a:lvl2pPr>
      <a:lvl3pPr marL="56692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</a:defRPr>
      </a:lvl3pPr>
      <a:lvl4pPr marL="74980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</a:defRPr>
      </a:lvl4pPr>
      <a:lvl5pPr marL="93268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</a:defRPr>
      </a:lvl5pPr>
      <a:lvl6pPr marL="11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</a:defRPr>
      </a:lvl6pPr>
      <a:lvl7pPr marL="13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</a:defRPr>
      </a:lvl7pPr>
      <a:lvl8pPr marL="15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</a:defRPr>
      </a:lvl8pPr>
      <a:lvl9pPr marL="17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source=web&amp;cd=1&amp;cad=rja&amp;uact=8&amp;ved=2ahUKEwi1tu_JxOfeAhUqLsAKHXJ2ApkQFjAAegQICBAC&amp;url=http://ec.europa.eu/research/participants/data/ref/h2020/grants_manual/amga/h2020-amga_en.pdf&amp;usg=AOvVaw2A-t0AFa7NQkT1iNtSNqj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kikialexan@iti.g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participants/data/ref/h2020/other/gm/reporting/guide-personnel-costs_e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odle.com/poll/dccd8ptd6vgx7fwq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ctrTitle"/>
          </p:nvPr>
        </p:nvSpPr>
        <p:spPr bwMode="auto">
          <a:xfrm>
            <a:off x="1097280" y="758951"/>
            <a:ext cx="10058400" cy="1517921"/>
          </a:xfrm>
        </p:spPr>
        <p:txBody>
          <a:bodyPr/>
          <a:lstStyle/>
          <a:p>
            <a:pPr>
              <a:defRPr/>
            </a:pPr>
            <a:r>
              <a:rPr lang="en-US" dirty="0"/>
              <a:t>Plug-N-Harvest</a:t>
            </a:r>
            <a:endParaRPr dirty="0"/>
          </a:p>
        </p:txBody>
      </p:sp>
      <p:sp>
        <p:nvSpPr>
          <p:cNvPr id="5" name="Υπότιτλος 2"/>
          <p:cNvSpPr>
            <a:spLocks noGrp="1"/>
          </p:cNvSpPr>
          <p:nvPr>
            <p:ph type="subTitle" idx="1"/>
          </p:nvPr>
        </p:nvSpPr>
        <p:spPr bwMode="auto">
          <a:xfrm>
            <a:off x="1066800" y="3212976"/>
            <a:ext cx="11125200" cy="2960957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2000" dirty="0" smtClean="0"/>
              <a:t>WP7</a:t>
            </a:r>
            <a:r>
              <a:rPr lang="en-US" sz="2000" dirty="0" smtClean="0">
                <a:solidFill>
                  <a:srgbClr val="00B0F0"/>
                </a:solidFill>
              </a:rPr>
              <a:t>: project management</a:t>
            </a:r>
            <a:endParaRPr lang="en-US" sz="2000" dirty="0">
              <a:solidFill>
                <a:srgbClr val="00B0F0"/>
              </a:solidFill>
            </a:endParaRPr>
          </a:p>
          <a:p>
            <a:pPr>
              <a:lnSpc>
                <a:spcPct val="70000"/>
              </a:lnSpc>
              <a:defRPr/>
            </a:pPr>
            <a:endParaRPr lang="en-US" sz="2000" dirty="0" smtClean="0"/>
          </a:p>
          <a:p>
            <a:pPr>
              <a:lnSpc>
                <a:spcPct val="70000"/>
              </a:lnSpc>
              <a:defRPr/>
            </a:pPr>
            <a:r>
              <a:rPr lang="en-US" sz="2000" dirty="0" smtClean="0"/>
              <a:t>ORGANIZATION</a:t>
            </a:r>
            <a:r>
              <a:rPr lang="en-US" sz="2000" dirty="0"/>
              <a:t>: </a:t>
            </a:r>
            <a:r>
              <a:rPr lang="en-US" sz="2000" dirty="0" err="1" smtClean="0">
                <a:solidFill>
                  <a:srgbClr val="00B0F0"/>
                </a:solidFill>
              </a:rPr>
              <a:t>Certh</a:t>
            </a:r>
            <a:endParaRPr lang="en-US" sz="2000" dirty="0"/>
          </a:p>
          <a:p>
            <a:pPr>
              <a:lnSpc>
                <a:spcPct val="70000"/>
              </a:lnSpc>
              <a:defRPr/>
            </a:pPr>
            <a:endParaRPr lang="en-US" sz="2000" dirty="0" smtClean="0"/>
          </a:p>
          <a:p>
            <a:pPr>
              <a:lnSpc>
                <a:spcPct val="70000"/>
              </a:lnSpc>
              <a:defRPr/>
            </a:pPr>
            <a:r>
              <a:rPr lang="en-US" sz="2000" dirty="0" smtClean="0"/>
              <a:t>PRESENTER(S</a:t>
            </a:r>
            <a:r>
              <a:rPr lang="en-US" sz="2000" dirty="0"/>
              <a:t>): </a:t>
            </a:r>
            <a:r>
              <a:rPr lang="en-US" sz="2000" dirty="0" err="1" smtClean="0">
                <a:solidFill>
                  <a:srgbClr val="00B0F0"/>
                </a:solidFill>
              </a:rPr>
              <a:t>christos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ravanis</a:t>
            </a:r>
            <a:endParaRPr lang="en-US" sz="2000" dirty="0" smtClean="0">
              <a:solidFill>
                <a:srgbClr val="00B0F0"/>
              </a:solidFill>
            </a:endParaRPr>
          </a:p>
          <a:p>
            <a:pPr>
              <a:lnSpc>
                <a:spcPct val="70000"/>
              </a:lnSpc>
              <a:defRPr/>
            </a:pPr>
            <a:endParaRPr lang="en-US" sz="2000" dirty="0" smtClean="0">
              <a:solidFill>
                <a:srgbClr val="00B0F0"/>
              </a:solidFill>
            </a:endParaRPr>
          </a:p>
          <a:p>
            <a:pPr>
              <a:lnSpc>
                <a:spcPct val="70000"/>
              </a:lnSpc>
              <a:defRPr/>
            </a:pPr>
            <a:r>
              <a:rPr lang="en-US" sz="2000" dirty="0" smtClean="0"/>
              <a:t>MEETING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00B0F0"/>
                </a:solidFill>
              </a:rPr>
              <a:t>4</a:t>
            </a:r>
            <a:r>
              <a:rPr lang="en-US" sz="2000" baseline="30000" dirty="0">
                <a:solidFill>
                  <a:srgbClr val="00B0F0"/>
                </a:solidFill>
              </a:rPr>
              <a:t>TH</a:t>
            </a:r>
            <a:r>
              <a:rPr lang="en-US" sz="2000" dirty="0">
                <a:solidFill>
                  <a:srgbClr val="00B0F0"/>
                </a:solidFill>
              </a:rPr>
              <a:t> plenary MEETING </a:t>
            </a:r>
            <a:r>
              <a:rPr lang="en-US" sz="2000" dirty="0" smtClean="0">
                <a:solidFill>
                  <a:srgbClr val="00B0F0"/>
                </a:solidFill>
              </a:rPr>
              <a:t>20-22 </a:t>
            </a:r>
            <a:r>
              <a:rPr lang="en-US" sz="2000" dirty="0">
                <a:solidFill>
                  <a:srgbClr val="00B0F0"/>
                </a:solidFill>
              </a:rPr>
              <a:t>NOVEMBER 2018, CARDIFF</a:t>
            </a:r>
            <a:r>
              <a:rPr lang="en-US" sz="2000">
                <a:solidFill>
                  <a:srgbClr val="00B0F0"/>
                </a:solidFill>
              </a:rPr>
              <a:t>, </a:t>
            </a:r>
            <a:r>
              <a:rPr lang="en-US" sz="2000" smtClean="0">
                <a:solidFill>
                  <a:srgbClr val="00B0F0"/>
                </a:solidFill>
              </a:rPr>
              <a:t>WALES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PLUG-N-HARVEST</a:t>
            </a:r>
            <a:br>
              <a:rPr lang="en-US"/>
            </a:br>
            <a:r>
              <a:rPr lang="en-US"/>
              <a:t>ID: 768735 - H2020-EU.2.1.5.2.</a:t>
            </a: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921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Plug-N-Harvest: </a:t>
            </a:r>
            <a:r>
              <a:rPr lang="en-US" dirty="0">
                <a:solidFill>
                  <a:srgbClr val="00B0F0"/>
                </a:solidFill>
              </a:rPr>
              <a:t>Report On</a:t>
            </a:r>
            <a:r>
              <a:rPr lang="el-GR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Depreciation and </a:t>
            </a:r>
            <a:r>
              <a:rPr lang="en-US" dirty="0" smtClean="0">
                <a:solidFill>
                  <a:srgbClr val="00B0F0"/>
                </a:solidFill>
              </a:rPr>
              <a:t>Subcontracting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C9F940-3752-4988-A080-ACBD9960BA4B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PLUG-N-HARVEST</a:t>
            </a:r>
            <a:br>
              <a:rPr lang="en-US" smtClean="0">
                <a:solidFill>
                  <a:prstClr val="black"/>
                </a:solidFill>
              </a:rPr>
            </a:br>
            <a:r>
              <a:rPr lang="en-US" smtClean="0">
                <a:solidFill>
                  <a:prstClr val="black"/>
                </a:solidFill>
              </a:rPr>
              <a:t>ID: 768735 - H2020-EU.2.1.5.2.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34D8A-136C-4FA7-8325-F06DF2D5CB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1097280" y="1845734"/>
            <a:ext cx="10806249" cy="4023360"/>
          </a:xfrm>
          <a:prstGeom prst="rect">
            <a:avLst/>
          </a:prstGeom>
          <a:ln>
            <a:noFill/>
          </a:ln>
        </p:spPr>
        <p:txBody>
          <a:bodyPr>
            <a:normAutofit fontScale="85000" lnSpcReduction="10000"/>
          </a:bodyPr>
          <a:lstStyle/>
          <a:p>
            <a:pPr algn="just">
              <a:buFont typeface="Wingdings"/>
              <a:buChar char="q"/>
              <a:defRPr/>
            </a:pPr>
            <a:r>
              <a:rPr lang="en-US" dirty="0" smtClean="0"/>
              <a:t>“All </a:t>
            </a:r>
            <a:r>
              <a:rPr lang="en-US" dirty="0"/>
              <a:t>the elements </a:t>
            </a:r>
            <a:r>
              <a:rPr lang="en-US" dirty="0" smtClean="0"/>
              <a:t>are </a:t>
            </a:r>
            <a:r>
              <a:rPr lang="en-US" dirty="0"/>
              <a:t>part of the construction of a prototype and should be treated in the same </a:t>
            </a:r>
            <a:r>
              <a:rPr lang="en-US" dirty="0" smtClean="0"/>
              <a:t>way”</a:t>
            </a:r>
          </a:p>
          <a:p>
            <a:pPr algn="just">
              <a:buFont typeface="Wingdings"/>
              <a:buChar char="q"/>
              <a:defRPr/>
            </a:pPr>
            <a:r>
              <a:rPr lang="en-US" dirty="0" smtClean="0"/>
              <a:t>AMGA p.82 (</a:t>
            </a:r>
            <a:r>
              <a:rPr lang="en-US" dirty="0" smtClean="0">
                <a:hlinkClick r:id="rId3"/>
              </a:rPr>
              <a:t>link</a:t>
            </a:r>
            <a:r>
              <a:rPr lang="en-US" dirty="0" smtClean="0"/>
              <a:t>)</a:t>
            </a:r>
          </a:p>
          <a:p>
            <a:pPr marL="0" indent="0" algn="just">
              <a:buNone/>
              <a:defRPr/>
            </a:pPr>
            <a:r>
              <a:rPr lang="en-US" b="1" i="1" dirty="0" smtClean="0"/>
              <a:t>Prototype </a:t>
            </a:r>
            <a:r>
              <a:rPr lang="en-US" b="1" i="1" dirty="0"/>
              <a:t>or </a:t>
            </a:r>
            <a:r>
              <a:rPr lang="en-US" b="1" i="1" dirty="0" smtClean="0"/>
              <a:t>pilot plants constructed by the beneficiary as part of the action tasks</a:t>
            </a:r>
          </a:p>
          <a:p>
            <a:pPr marL="0" indent="0" algn="just">
              <a:buNone/>
              <a:defRPr/>
            </a:pPr>
            <a:r>
              <a:rPr lang="en-US" i="1" dirty="0">
                <a:solidFill>
                  <a:schemeClr val="tx1"/>
                </a:solidFill>
              </a:rPr>
              <a:t>….. (full) direct costs for construction of a prototype or pilot plant may exceptionally be eligible, if all of the following </a:t>
            </a:r>
            <a:r>
              <a:rPr lang="en-US" i="1" dirty="0" smtClean="0">
                <a:solidFill>
                  <a:schemeClr val="tx1"/>
                </a:solidFill>
              </a:rPr>
              <a:t>apply:</a:t>
            </a:r>
          </a:p>
          <a:p>
            <a:pPr lvl="1" algn="just">
              <a:defRPr/>
            </a:pPr>
            <a:r>
              <a:rPr lang="en-US" sz="2000" i="1" dirty="0">
                <a:solidFill>
                  <a:schemeClr val="tx1"/>
                </a:solidFill>
              </a:rPr>
              <a:t>building the prototype or pilot plant is (one of) the main action task(s) as described in Annex 1 of the GA</a:t>
            </a:r>
            <a:r>
              <a:rPr lang="en-US" sz="2000" i="1" dirty="0" smtClean="0">
                <a:solidFill>
                  <a:schemeClr val="tx1"/>
                </a:solidFill>
              </a:rPr>
              <a:t>.</a:t>
            </a:r>
          </a:p>
          <a:p>
            <a:pPr lvl="1" algn="just">
              <a:defRPr/>
            </a:pPr>
            <a:r>
              <a:rPr lang="en-US" sz="2000" i="1" dirty="0">
                <a:solidFill>
                  <a:schemeClr val="tx1"/>
                </a:solidFill>
              </a:rPr>
              <a:t>the costs are foreseen in the estimated budget (Annex 2 of the GA</a:t>
            </a:r>
            <a:r>
              <a:rPr lang="en-US" sz="2000" i="1" dirty="0" smtClean="0">
                <a:solidFill>
                  <a:schemeClr val="tx1"/>
                </a:solidFill>
              </a:rPr>
              <a:t>)</a:t>
            </a:r>
          </a:p>
          <a:p>
            <a:pPr lvl="1" algn="just">
              <a:defRPr/>
            </a:pPr>
            <a:r>
              <a:rPr lang="en-US" sz="2000" i="1" dirty="0">
                <a:solidFill>
                  <a:schemeClr val="tx1"/>
                </a:solidFill>
              </a:rPr>
              <a:t>the eligibility conditions of Articles 6.1 and 6.2 are </a:t>
            </a:r>
            <a:r>
              <a:rPr lang="en-US" sz="2000" i="1" dirty="0" smtClean="0">
                <a:solidFill>
                  <a:schemeClr val="tx1"/>
                </a:solidFill>
              </a:rPr>
              <a:t>met</a:t>
            </a:r>
          </a:p>
          <a:p>
            <a:pPr marL="0" lvl="1" indent="0" algn="just">
              <a:buNone/>
              <a:defRPr/>
            </a:pPr>
            <a:r>
              <a:rPr lang="en-US" sz="2000" i="1" dirty="0" smtClean="0">
                <a:solidFill>
                  <a:schemeClr val="tx1"/>
                </a:solidFill>
              </a:rPr>
              <a:t>If the beneficiary records the construction costs directly under a fixed assets account in the balance sheet rather than as expenses of the year, those costs will normally be considered as compliant with Article 6.1(a)(v) provided that:</a:t>
            </a:r>
          </a:p>
          <a:p>
            <a:pPr marL="407988" lvl="2" indent="-225425" algn="just">
              <a:defRPr/>
            </a:pPr>
            <a:r>
              <a:rPr lang="en-US" sz="2000" i="1" dirty="0" smtClean="0">
                <a:solidFill>
                  <a:schemeClr val="tx1"/>
                </a:solidFill>
              </a:rPr>
              <a:t>it </a:t>
            </a:r>
            <a:r>
              <a:rPr lang="en-US" sz="2000" i="1" dirty="0">
                <a:solidFill>
                  <a:schemeClr val="tx1"/>
                </a:solidFill>
              </a:rPr>
              <a:t>is in accordance with the national accounting standards and with the beneficiary’s usual cost accounting </a:t>
            </a:r>
            <a:r>
              <a:rPr lang="en-US" sz="2000" i="1" dirty="0" smtClean="0">
                <a:solidFill>
                  <a:schemeClr val="tx1"/>
                </a:solidFill>
              </a:rPr>
              <a:t>practices</a:t>
            </a:r>
          </a:p>
          <a:p>
            <a:pPr marL="407988" lvl="2" indent="-225425" algn="just">
              <a:defRPr/>
            </a:pPr>
            <a:r>
              <a:rPr lang="en-US" sz="2000" i="1" dirty="0">
                <a:solidFill>
                  <a:schemeClr val="tx1"/>
                </a:solidFill>
              </a:rPr>
              <a:t>there is no double charging of costs (in particular, no charging of depreciation costs for the prototype or pilot plant to another EU or </a:t>
            </a:r>
            <a:r>
              <a:rPr lang="en-US" sz="2000" i="1" dirty="0" err="1">
                <a:solidFill>
                  <a:schemeClr val="tx1"/>
                </a:solidFill>
              </a:rPr>
              <a:t>Euratom</a:t>
            </a:r>
            <a:r>
              <a:rPr lang="en-US" sz="2000" i="1" dirty="0">
                <a:solidFill>
                  <a:schemeClr val="tx1"/>
                </a:solidFill>
              </a:rPr>
              <a:t> grant)</a:t>
            </a:r>
            <a:endParaRPr lang="el-GR" sz="2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85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Plug-N-Harvest: </a:t>
            </a:r>
            <a:r>
              <a:rPr lang="en-US" dirty="0">
                <a:solidFill>
                  <a:srgbClr val="00B0F0"/>
                </a:solidFill>
              </a:rPr>
              <a:t>Report On</a:t>
            </a:r>
            <a:r>
              <a:rPr lang="el-GR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Depreciation and </a:t>
            </a:r>
            <a:r>
              <a:rPr lang="en-US" dirty="0" smtClean="0">
                <a:solidFill>
                  <a:srgbClr val="00B0F0"/>
                </a:solidFill>
              </a:rPr>
              <a:t>Subcontracting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C9F940-3752-4988-A080-ACBD9960BA4B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PLUG-N-HARVEST</a:t>
            </a:r>
            <a:br>
              <a:rPr lang="en-US" smtClean="0">
                <a:solidFill>
                  <a:prstClr val="black"/>
                </a:solidFill>
              </a:rPr>
            </a:br>
            <a:r>
              <a:rPr lang="en-US" smtClean="0">
                <a:solidFill>
                  <a:prstClr val="black"/>
                </a:solidFill>
              </a:rPr>
              <a:t>ID: 768735 - H2020-EU.2.1.5.2.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34D8A-136C-4FA7-8325-F06DF2D5CB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1097280" y="1845734"/>
            <a:ext cx="10806249" cy="402336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algn="just">
              <a:buFont typeface="Wingdings"/>
              <a:buChar char="q"/>
              <a:defRPr/>
            </a:pPr>
            <a:r>
              <a:rPr lang="en-US" sz="2800" dirty="0" smtClean="0"/>
              <a:t>Budget amendment</a:t>
            </a:r>
          </a:p>
          <a:p>
            <a:pPr lvl="1" algn="just">
              <a:buFont typeface="Wingdings"/>
              <a:buChar char="q"/>
              <a:defRPr/>
            </a:pPr>
            <a:r>
              <a:rPr lang="en-US" sz="2400" b="1" dirty="0" smtClean="0"/>
              <a:t>RWTH</a:t>
            </a:r>
            <a:r>
              <a:rPr lang="en-US" sz="2400" dirty="0" smtClean="0"/>
              <a:t> no need</a:t>
            </a:r>
          </a:p>
          <a:p>
            <a:pPr lvl="1" algn="just">
              <a:buFont typeface="Wingdings"/>
              <a:buChar char="q"/>
              <a:defRPr/>
            </a:pPr>
            <a:r>
              <a:rPr lang="en-US" sz="2400" b="1" dirty="0" smtClean="0"/>
              <a:t>RWM</a:t>
            </a:r>
            <a:r>
              <a:rPr lang="en-US" sz="2400" dirty="0" smtClean="0"/>
              <a:t> finalize the tasks where the 8 extra PMs will ne added due to budget modification</a:t>
            </a:r>
          </a:p>
          <a:p>
            <a:pPr lvl="1" algn="just">
              <a:buFont typeface="Wingdings"/>
              <a:buChar char="q"/>
              <a:defRPr/>
            </a:pPr>
            <a:r>
              <a:rPr lang="en-US" sz="2400" b="1" dirty="0" smtClean="0"/>
              <a:t>CCC</a:t>
            </a:r>
            <a:r>
              <a:rPr lang="en-US" sz="2400" dirty="0" smtClean="0"/>
              <a:t> ok</a:t>
            </a:r>
          </a:p>
          <a:p>
            <a:pPr lvl="1" algn="just">
              <a:buFont typeface="Wingdings"/>
              <a:buChar char="q"/>
              <a:defRPr/>
            </a:pPr>
            <a:r>
              <a:rPr lang="en-US" sz="2400" b="1" dirty="0" smtClean="0"/>
              <a:t>AHC</a:t>
            </a:r>
            <a:r>
              <a:rPr lang="en-US" sz="2400" dirty="0" smtClean="0"/>
              <a:t> ok</a:t>
            </a:r>
          </a:p>
          <a:p>
            <a:pPr lvl="1" algn="just">
              <a:buFont typeface="Wingdings"/>
              <a:buChar char="q"/>
              <a:defRPr/>
            </a:pPr>
            <a:r>
              <a:rPr lang="en-US" sz="2400" b="1" dirty="0" smtClean="0"/>
              <a:t>CU </a:t>
            </a:r>
            <a:r>
              <a:rPr lang="en-US" sz="2400" dirty="0" smtClean="0"/>
              <a:t>no need</a:t>
            </a:r>
          </a:p>
          <a:p>
            <a:pPr lvl="1" algn="just">
              <a:buFont typeface="Wingdings"/>
              <a:buChar char="q"/>
              <a:defRPr/>
            </a:pPr>
            <a:r>
              <a:rPr lang="en-US" sz="2400" dirty="0" smtClean="0"/>
              <a:t>PM transfer from </a:t>
            </a:r>
            <a:r>
              <a:rPr lang="en-US" sz="2400" b="1" dirty="0" smtClean="0"/>
              <a:t>SIEMENS</a:t>
            </a:r>
            <a:r>
              <a:rPr lang="en-US" sz="2400" dirty="0" smtClean="0"/>
              <a:t> to </a:t>
            </a:r>
            <a:r>
              <a:rPr lang="en-US" sz="2400" b="1" dirty="0" smtClean="0"/>
              <a:t>ODINS</a:t>
            </a:r>
            <a:r>
              <a:rPr lang="en-US" sz="2400" dirty="0" smtClean="0"/>
              <a:t>: justification needed</a:t>
            </a:r>
          </a:p>
        </p:txBody>
      </p:sp>
    </p:spTree>
    <p:extLst>
      <p:ext uri="{BB962C8B-B14F-4D97-AF65-F5344CB8AC3E}">
        <p14:creationId xmlns:p14="http://schemas.microsoft.com/office/powerpoint/2010/main" val="64784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Plug-N-Harvest: </a:t>
            </a:r>
            <a:r>
              <a:rPr lang="en-US" dirty="0" smtClean="0">
                <a:solidFill>
                  <a:srgbClr val="00B0F0"/>
                </a:solidFill>
              </a:rPr>
              <a:t>Dissemination Group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C9F940-3752-4988-A080-ACBD9960BA4B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PLUG-N-HARVEST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ID: 768735 - H2020-EU.2.1.5.2.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34D8A-136C-4FA7-8325-F06DF2D5CB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1097280" y="1845734"/>
            <a:ext cx="10806249" cy="402336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algn="just">
              <a:buFont typeface="Wingdings"/>
              <a:buChar char="q"/>
              <a:defRPr/>
            </a:pPr>
            <a:r>
              <a:rPr lang="en-US" sz="3200" dirty="0" smtClean="0"/>
              <a:t>One person </a:t>
            </a:r>
            <a:r>
              <a:rPr lang="en-US" sz="3200" smtClean="0"/>
              <a:t>per organization.</a:t>
            </a:r>
            <a:endParaRPr lang="en-US" sz="3200" dirty="0" smtClean="0"/>
          </a:p>
          <a:p>
            <a:pPr algn="just">
              <a:buFont typeface="Wingdings"/>
              <a:buChar char="q"/>
              <a:defRPr/>
            </a:pPr>
            <a:r>
              <a:rPr lang="en-US" sz="3200" dirty="0" smtClean="0"/>
              <a:t>Share info regarding dissemination activities related to </a:t>
            </a:r>
            <a:r>
              <a:rPr lang="en-US" sz="3200" dirty="0" err="1" smtClean="0"/>
              <a:t>PnH</a:t>
            </a:r>
            <a:endParaRPr lang="en-US" sz="3200" dirty="0" smtClean="0"/>
          </a:p>
          <a:p>
            <a:pPr algn="just">
              <a:buFont typeface="Wingdings"/>
              <a:buChar char="q"/>
              <a:defRPr/>
            </a:pPr>
            <a:r>
              <a:rPr lang="en-US" sz="3200" dirty="0"/>
              <a:t> </a:t>
            </a:r>
            <a:r>
              <a:rPr lang="en-US" sz="3200" dirty="0" smtClean="0"/>
              <a:t>CERTH/ITI responsible: </a:t>
            </a:r>
            <a:r>
              <a:rPr lang="en-US" sz="3200" dirty="0" err="1" smtClean="0"/>
              <a:t>Kyriaki</a:t>
            </a:r>
            <a:r>
              <a:rPr lang="en-US" sz="3200" dirty="0" smtClean="0"/>
              <a:t> </a:t>
            </a:r>
            <a:r>
              <a:rPr lang="en-US" sz="3200" dirty="0" err="1" smtClean="0"/>
              <a:t>Alexadridou</a:t>
            </a:r>
            <a:r>
              <a:rPr lang="en-US" sz="3200" dirty="0" smtClean="0"/>
              <a:t> </a:t>
            </a:r>
            <a:r>
              <a:rPr lang="en-US" sz="3200" dirty="0" smtClean="0">
                <a:hlinkClick r:id="rId3"/>
              </a:rPr>
              <a:t>kikialexan@iti.gr</a:t>
            </a:r>
            <a:endParaRPr lang="en-US" sz="3200" dirty="0" smtClean="0"/>
          </a:p>
          <a:p>
            <a:pPr algn="just">
              <a:buFont typeface="Wingdings"/>
              <a:buChar char="q"/>
              <a:defRPr/>
            </a:pPr>
            <a:endParaRPr lang="en-US" sz="3200" dirty="0"/>
          </a:p>
          <a:p>
            <a:pPr algn="just">
              <a:buFont typeface="Wingdings"/>
              <a:buChar char="q"/>
              <a:defRPr/>
            </a:pPr>
            <a:r>
              <a:rPr lang="en-US" sz="3200" dirty="0" smtClean="0"/>
              <a:t>Need your reply by November 30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245268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Plug-N-Harvest: </a:t>
            </a:r>
            <a:r>
              <a:rPr lang="en-US" dirty="0" smtClean="0">
                <a:solidFill>
                  <a:srgbClr val="00B0F0"/>
                </a:solidFill>
              </a:rPr>
              <a:t>Periodic report - Cost claim submission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C9F940-3752-4988-A080-ACBD9960BA4B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PLUG-N-HARVEST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ID: 768735 - H2020-EU.2.1.5.2.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34D8A-136C-4FA7-8325-F06DF2D5CB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1097280" y="1845734"/>
            <a:ext cx="10806249" cy="402336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lvl="1" algn="just">
              <a:buFont typeface="Wingdings"/>
              <a:buChar char="q"/>
              <a:defRPr/>
            </a:pPr>
            <a:r>
              <a:rPr lang="en-US" sz="3000" dirty="0" smtClean="0"/>
              <a:t>1</a:t>
            </a:r>
            <a:r>
              <a:rPr lang="en-US" sz="3000" baseline="30000" dirty="0" smtClean="0"/>
              <a:t>st</a:t>
            </a:r>
            <a:r>
              <a:rPr lang="en-US" sz="3000" dirty="0" smtClean="0"/>
              <a:t> reporting period:  M18 (end of February 2019)</a:t>
            </a:r>
          </a:p>
          <a:p>
            <a:pPr lvl="1" algn="just">
              <a:buFont typeface="Wingdings"/>
              <a:buChar char="q"/>
              <a:defRPr/>
            </a:pPr>
            <a:r>
              <a:rPr lang="en-US" sz="3200" dirty="0" smtClean="0"/>
              <a:t>Personnel </a:t>
            </a:r>
            <a:r>
              <a:rPr lang="en-US" sz="3200" dirty="0"/>
              <a:t>costs calculation </a:t>
            </a:r>
            <a:r>
              <a:rPr lang="en-US" sz="3200" dirty="0" smtClean="0"/>
              <a:t>wizard available</a:t>
            </a:r>
          </a:p>
          <a:p>
            <a:pPr lvl="1" algn="just">
              <a:buFont typeface="Wingdings"/>
              <a:buChar char="q"/>
              <a:defRPr/>
            </a:pPr>
            <a:r>
              <a:rPr lang="en-US" sz="3200" dirty="0" smtClean="0"/>
              <a:t>User's </a:t>
            </a:r>
            <a:r>
              <a:rPr lang="en-US" sz="3200" dirty="0"/>
              <a:t>Guide </a:t>
            </a:r>
            <a:r>
              <a:rPr lang="en-US" sz="3200" dirty="0" smtClean="0"/>
              <a:t>under</a:t>
            </a:r>
          </a:p>
          <a:p>
            <a:pPr marL="201168" lvl="1" indent="0" algn="just">
              <a:buNone/>
              <a:defRPr/>
            </a:pPr>
            <a:r>
              <a:rPr lang="en-US" sz="3200" dirty="0" smtClean="0">
                <a:hlinkClick r:id="rId3"/>
              </a:rPr>
              <a:t>http</a:t>
            </a:r>
            <a:r>
              <a:rPr lang="en-US" sz="3200" dirty="0">
                <a:hlinkClick r:id="rId3"/>
              </a:rPr>
              <a:t>://</a:t>
            </a:r>
            <a:r>
              <a:rPr lang="en-US" sz="3200" dirty="0" smtClean="0">
                <a:hlinkClick r:id="rId3"/>
              </a:rPr>
              <a:t>ec.europa.eu/research/participants/data/ref/h2020/other/gm/reporting/guide-personnel-costs_en.pdf</a:t>
            </a:r>
            <a:r>
              <a:rPr lang="en-US" sz="3200" dirty="0" smtClean="0"/>
              <a:t> </a:t>
            </a:r>
            <a:endParaRPr lang="en-US" sz="3000" dirty="0" smtClean="0"/>
          </a:p>
          <a:p>
            <a:pPr lvl="1" algn="just">
              <a:buFont typeface="Wingdings"/>
              <a:buChar char="q"/>
              <a:defRPr/>
            </a:pPr>
            <a:r>
              <a:rPr lang="en-US" sz="3200" dirty="0"/>
              <a:t>Traditional reporting way is also </a:t>
            </a:r>
            <a:r>
              <a:rPr lang="en-US" sz="3200" dirty="0" smtClean="0"/>
              <a:t>acceptable</a:t>
            </a:r>
            <a:endParaRPr lang="en-US" sz="3000" dirty="0" smtClean="0"/>
          </a:p>
          <a:p>
            <a:pPr lvl="1" algn="just">
              <a:buFont typeface="Wingdings"/>
              <a:buChar char="q"/>
              <a:defRPr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71157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Plug-N-Harvest: </a:t>
            </a:r>
            <a:r>
              <a:rPr lang="en-US" dirty="0" smtClean="0">
                <a:solidFill>
                  <a:srgbClr val="00B0F0"/>
                </a:solidFill>
              </a:rPr>
              <a:t>Review Meeting preparation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C9F940-3752-4988-A080-ACBD9960BA4B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11/26/2018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PLUG-N-HARVEST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ID: 768735 - H2020-EU.2.1.5.2.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34D8A-136C-4FA7-8325-F06DF2D5CB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1097280" y="1845734"/>
            <a:ext cx="10806249" cy="4023360"/>
          </a:xfrm>
          <a:prstGeom prst="rect">
            <a:avLst/>
          </a:prstGeom>
          <a:ln>
            <a:noFill/>
          </a:ln>
        </p:spPr>
        <p:txBody>
          <a:bodyPr>
            <a:normAutofit fontScale="85000" lnSpcReduction="20000"/>
          </a:bodyPr>
          <a:lstStyle/>
          <a:p>
            <a:pPr algn="just">
              <a:buFont typeface="Wingdings"/>
              <a:buChar char="q"/>
              <a:defRPr/>
            </a:pPr>
            <a:r>
              <a:rPr lang="en-US" sz="3200" dirty="0" smtClean="0"/>
              <a:t>Doodle  </a:t>
            </a:r>
            <a:r>
              <a:rPr lang="en-US" sz="3200" dirty="0" smtClean="0">
                <a:hlinkClick r:id="rId3"/>
              </a:rPr>
              <a:t>https</a:t>
            </a:r>
            <a:r>
              <a:rPr lang="en-US" sz="3200" dirty="0">
                <a:hlinkClick r:id="rId3"/>
              </a:rPr>
              <a:t>://</a:t>
            </a:r>
            <a:r>
              <a:rPr lang="en-US" sz="3200" dirty="0" smtClean="0">
                <a:hlinkClick r:id="rId3"/>
              </a:rPr>
              <a:t>doodle.com/poll/dccd8ptd6vgx7fwq</a:t>
            </a:r>
            <a:r>
              <a:rPr lang="en-US" sz="3200" dirty="0" smtClean="0"/>
              <a:t> </a:t>
            </a:r>
          </a:p>
          <a:p>
            <a:pPr algn="just">
              <a:buFont typeface="Wingdings"/>
              <a:buChar char="q"/>
              <a:defRPr/>
            </a:pPr>
            <a:r>
              <a:rPr lang="en-US" sz="3200" dirty="0" smtClean="0"/>
              <a:t>March’s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half ~ April’s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half </a:t>
            </a:r>
          </a:p>
          <a:p>
            <a:pPr algn="just">
              <a:buFont typeface="Wingdings"/>
              <a:buChar char="q"/>
              <a:defRPr/>
            </a:pPr>
            <a:r>
              <a:rPr lang="en-US" sz="3200" dirty="0" smtClean="0"/>
              <a:t>Missing votes from</a:t>
            </a: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AIGUASOL</a:t>
            </a: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ALUMIL</a:t>
            </a: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CCC</a:t>
            </a: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CERTH/CPERI</a:t>
            </a: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EIG</a:t>
            </a: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SIEMENS</a:t>
            </a: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RWM</a:t>
            </a:r>
          </a:p>
          <a:p>
            <a:pPr lvl="1" algn="just">
              <a:buFont typeface="Wingdings"/>
              <a:buChar char="q"/>
              <a:defRPr/>
            </a:pPr>
            <a:endParaRPr lang="en-US" sz="3000" dirty="0" smtClean="0"/>
          </a:p>
          <a:p>
            <a:pPr lvl="1" algn="just">
              <a:buFont typeface="Wingdings"/>
              <a:buChar char="q"/>
              <a:defRPr/>
            </a:pPr>
            <a:endParaRPr lang="en-US" sz="3000" dirty="0"/>
          </a:p>
          <a:p>
            <a:pPr lvl="1" algn="just">
              <a:buFont typeface="Wingdings"/>
              <a:buChar char="q"/>
              <a:defRPr/>
            </a:pPr>
            <a:endParaRPr lang="en-US" sz="3000" dirty="0" smtClean="0"/>
          </a:p>
          <a:p>
            <a:pPr lvl="1" algn="just">
              <a:buFont typeface="Wingdings"/>
              <a:buChar char="q"/>
              <a:defRPr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71889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PnH - Template">
  <a:themeElements>
    <a:clrScheme name="Ανασκόπηση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Arial-Times New Roman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Ανασκόπηση">
      <a:fillStyleLst>
        <a:solidFill>
          <a:schemeClr val="phClr"/>
        </a:solidFill>
        <a:gradFill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/>
        </a:gradFill>
        <a:gradFill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396</Words>
  <Application>Microsoft Office PowerPoint</Application>
  <PresentationFormat>Widescreen</PresentationFormat>
  <Paragraphs>75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Times New Roman</vt:lpstr>
      <vt:lpstr>Wingdings</vt:lpstr>
      <vt:lpstr>PnH - Template</vt:lpstr>
      <vt:lpstr>Plug-N-Harvest</vt:lpstr>
      <vt:lpstr>Plug-N-Harvest: Report On Depreciation and Subcontracting</vt:lpstr>
      <vt:lpstr>Plug-N-Harvest: Report On Depreciation and Subcontracting</vt:lpstr>
      <vt:lpstr>Plug-N-Harvest: Dissemination Group</vt:lpstr>
      <vt:lpstr>Plug-N-Harvest: Periodic report - Cost claim submission</vt:lpstr>
      <vt:lpstr>Plug-N-Harvest: Review Meeting preparation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Panos</dc:creator>
  <cp:lastModifiedBy>C.Ravanis</cp:lastModifiedBy>
  <cp:revision>75</cp:revision>
  <dcterms:created xsi:type="dcterms:W3CDTF">2018-11-18T02:21:43Z</dcterms:created>
  <dcterms:modified xsi:type="dcterms:W3CDTF">2018-11-26T12:30:46Z</dcterms:modified>
</cp:coreProperties>
</file>